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5"/>
  </p:sldMasterIdLst>
  <p:notesMasterIdLst>
    <p:notesMasterId r:id="rId15"/>
  </p:notesMasterIdLst>
  <p:handoutMasterIdLst>
    <p:handoutMasterId r:id="rId16"/>
  </p:handoutMasterIdLst>
  <p:sldIdLst>
    <p:sldId id="270" r:id="rId6"/>
    <p:sldId id="278" r:id="rId7"/>
    <p:sldId id="286" r:id="rId8"/>
    <p:sldId id="287" r:id="rId9"/>
    <p:sldId id="274" r:id="rId10"/>
    <p:sldId id="275" r:id="rId11"/>
    <p:sldId id="283" r:id="rId12"/>
    <p:sldId id="282" r:id="rId13"/>
    <p:sldId id="276" r:id="rId14"/>
  </p:sldIdLst>
  <p:sldSz cx="9144000" cy="5143500" type="screen16x9"/>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4247" userDrawn="1">
          <p15:clr>
            <a:srgbClr val="A4A3A4"/>
          </p15:clr>
        </p15:guide>
        <p15:guide id="2" pos="285" userDrawn="1">
          <p15:clr>
            <a:srgbClr val="A4A3A4"/>
          </p15:clr>
        </p15:guide>
        <p15:guide id="3" pos="158" userDrawn="1">
          <p15:clr>
            <a:srgbClr val="A4A3A4"/>
          </p15:clr>
        </p15:guide>
        <p15:guide id="4" pos="5475" userDrawn="1">
          <p15:clr>
            <a:srgbClr val="A4A3A4"/>
          </p15:clr>
        </p15:guide>
        <p15:guide id="5" pos="2880" userDrawn="1">
          <p15:clr>
            <a:srgbClr val="A4A3A4"/>
          </p15:clr>
        </p15:guide>
        <p15:guide id="6" orient="horz" pos="1329" userDrawn="1">
          <p15:clr>
            <a:srgbClr val="A4A3A4"/>
          </p15:clr>
        </p15:guide>
        <p15:guide id="7" orient="horz" pos="3707">
          <p15:clr>
            <a:srgbClr val="A4A3A4"/>
          </p15:clr>
        </p15:guide>
        <p15:guide id="8" orient="horz" pos="789">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58CFC2C-7700-BDB6-BA0D-2E1FFA3BCA55}" name="Iyer, Janaki (TOR-CMC)" initials="JI" userId="S::janaki.iyer@connect-cmc.com::0b14d9d9-58bc-4018-8996-33dd6c1a8a9a" providerId="AD"/>
  <p188:author id="{4679FF43-D8D1-F113-E21C-04D225F92263}" name="CMC Connect" initials="CMC" userId="CMC Connect" providerId="None"/>
  <p188:author id="{ABB5B2A9-46F6-E7F2-CD87-E91B09FF2DBE}" name="Cartledge, Claire (GLA-CMC)" initials="CC" userId="S::claire.cartledge@connect-cmc.com::6821c0b7-7fa0-4128-928b-da0f6219767f" providerId="AD"/>
  <p188:author id="{9B2541B1-3E86-64AB-9023-BC9E50F5671E}" name="Annotations" initials="ANNT" userId="Annotations" providerId="None"/>
  <p188:author id="{354CADC2-2343-F0AC-7DDF-3E5CA8303887}" name="CMC Affinity" initials="CMC" userId="CMC Affinity" providerId="None"/>
  <p188:author id="{14A62DED-C9B7-91D5-C2C0-67B91C0751D1}" name="CMC" initials="CMC" userId="CMC"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E8ED"/>
    <a:srgbClr val="F9F6F8"/>
    <a:srgbClr val="E2D2DC"/>
    <a:srgbClr val="6E1E50"/>
    <a:srgbClr val="FFFFFF"/>
    <a:srgbClr val="EFC5DF"/>
    <a:srgbClr val="C7095A"/>
    <a:srgbClr val="EC548A"/>
    <a:srgbClr val="9C4997"/>
    <a:srgbClr val="E61D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301B821-A1FF-4177-AEE7-76D212191A09}">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42" autoAdjust="0"/>
    <p:restoredTop sz="95033" autoAdjust="0"/>
  </p:normalViewPr>
  <p:slideViewPr>
    <p:cSldViewPr snapToGrid="0" snapToObjects="1" showGuides="1">
      <p:cViewPr varScale="1">
        <p:scale>
          <a:sx n="109" d="100"/>
          <a:sy n="109" d="100"/>
        </p:scale>
        <p:origin x="811" y="82"/>
      </p:cViewPr>
      <p:guideLst>
        <p:guide orient="horz" pos="4247"/>
        <p:guide pos="285"/>
        <p:guide pos="158"/>
        <p:guide pos="5475"/>
        <p:guide pos="2880"/>
        <p:guide orient="horz" pos="1329"/>
        <p:guide orient="horz" pos="3707"/>
        <p:guide orient="horz" pos="789"/>
      </p:guideLst>
    </p:cSldViewPr>
  </p:slideViewPr>
  <p:outlineViewPr>
    <p:cViewPr>
      <p:scale>
        <a:sx n="33" d="100"/>
        <a:sy n="33" d="100"/>
      </p:scale>
      <p:origin x="0" y="-27322"/>
    </p:cViewPr>
  </p:outlin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heme" Target="theme/theme1.xml"/><Relationship Id="rId14" Type="http://schemas.openxmlformats.org/officeDocument/2006/relationships/slide" Target="slides/slide9.xml"/><Relationship Id="rId9"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ea typeface="MS PGothic" panose="020B0600070205080204" pitchFamily="34" charset="-128"/>
              </a:defRPr>
            </a:lvl1pPr>
          </a:lstStyle>
          <a:p>
            <a:pPr>
              <a:defRPr/>
            </a:pPr>
            <a:fld id="{348F6101-F865-434C-8E03-1C010E47B5D0}" type="datetimeFigureOut">
              <a:rPr lang="en-US" altLang="en-US"/>
              <a:pPr>
                <a:defRPr/>
              </a:pPr>
              <a:t>5/16/2025</a:t>
            </a:fld>
            <a:endParaRPr lang="en-US" alt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ea typeface="MS PGothic" panose="020B0600070205080204" pitchFamily="34" charset="-128"/>
              </a:defRPr>
            </a:lvl1pPr>
          </a:lstStyle>
          <a:p>
            <a:pPr>
              <a:defRPr/>
            </a:pPr>
            <a:fld id="{9BDE4E75-88DF-4ADF-8177-C8A4B91AE97A}" type="slidenum">
              <a:rPr lang="en-US" altLang="en-US"/>
              <a:pPr>
                <a:defRPr/>
              </a:pPr>
              <a:t>‹#›</a:t>
            </a:fld>
            <a:endParaRPr lang="en-US" altLang="en-US" dirty="0"/>
          </a:p>
        </p:txBody>
      </p:sp>
    </p:spTree>
    <p:extLst>
      <p:ext uri="{BB962C8B-B14F-4D97-AF65-F5344CB8AC3E}">
        <p14:creationId xmlns:p14="http://schemas.microsoft.com/office/powerpoint/2010/main" val="19968764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smtClean="0"/>
            </a:lvl1pPr>
          </a:lstStyle>
          <a:p>
            <a:pPr>
              <a:defRPr/>
            </a:pPr>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smtClean="0"/>
            </a:lvl1pPr>
          </a:lstStyle>
          <a:p>
            <a:pPr>
              <a:defRPr/>
            </a:pPr>
            <a:fld id="{BA7F01B5-F894-4428-8AAB-2DD80EE09C1C}" type="datetimeFigureOut">
              <a:rPr lang="en-GB"/>
              <a:pPr>
                <a:defRPr/>
              </a:pPr>
              <a:t>16/05/2025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smtClean="0"/>
            </a:lvl1pPr>
          </a:lstStyle>
          <a:p>
            <a:pPr>
              <a:defRPr/>
            </a:pPr>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smtClean="0"/>
            </a:lvl1pPr>
          </a:lstStyle>
          <a:p>
            <a:pPr>
              <a:defRPr/>
            </a:pPr>
            <a:fld id="{B53C4279-0E90-45C7-936D-21AD6824232C}" type="slidenum">
              <a:rPr lang="en-GB"/>
              <a:pPr>
                <a:defRPr/>
              </a:pPr>
              <a:t>‹#›</a:t>
            </a:fld>
            <a:endParaRPr lang="en-GB" dirty="0"/>
          </a:p>
        </p:txBody>
      </p:sp>
    </p:spTree>
    <p:extLst>
      <p:ext uri="{BB962C8B-B14F-4D97-AF65-F5344CB8AC3E}">
        <p14:creationId xmlns:p14="http://schemas.microsoft.com/office/powerpoint/2010/main" val="289184377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Presentation">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2BD65A9A-3700-3305-9EB9-FA0BFA80981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79884" y="510801"/>
            <a:ext cx="3525982" cy="479637"/>
          </a:xfrm>
          <a:prstGeom prst="rect">
            <a:avLst/>
          </a:prstGeom>
        </p:spPr>
      </p:pic>
      <p:sp>
        <p:nvSpPr>
          <p:cNvPr id="2" name="Title 1"/>
          <p:cNvSpPr>
            <a:spLocks noGrp="1"/>
          </p:cNvSpPr>
          <p:nvPr>
            <p:ph type="ctrTitle"/>
          </p:nvPr>
        </p:nvSpPr>
        <p:spPr>
          <a:xfrm>
            <a:off x="377092" y="1870902"/>
            <a:ext cx="4937117" cy="900000"/>
          </a:xfrm>
          <a:prstGeom prst="rect">
            <a:avLst/>
          </a:prstGeom>
        </p:spPr>
        <p:txBody>
          <a:bodyPr anchor="t">
            <a:noAutofit/>
          </a:bodyPr>
          <a:lstStyle>
            <a:lvl1pPr algn="l">
              <a:lnSpc>
                <a:spcPct val="80000"/>
              </a:lnSpc>
              <a:defRPr sz="2800" b="1" i="0" cap="all">
                <a:solidFill>
                  <a:srgbClr val="C7095A"/>
                </a:solidFill>
                <a:latin typeface="+mn-lt"/>
                <a:cs typeface="Arial Narrow"/>
              </a:defRPr>
            </a:lvl1pPr>
          </a:lstStyle>
          <a:p>
            <a:endParaRPr lang="en-US" dirty="0"/>
          </a:p>
        </p:txBody>
      </p:sp>
      <p:sp>
        <p:nvSpPr>
          <p:cNvPr id="3" name="Subtitle 2"/>
          <p:cNvSpPr>
            <a:spLocks noGrp="1"/>
          </p:cNvSpPr>
          <p:nvPr>
            <p:ph type="subTitle" idx="1"/>
          </p:nvPr>
        </p:nvSpPr>
        <p:spPr>
          <a:xfrm>
            <a:off x="377092" y="2770902"/>
            <a:ext cx="4937117" cy="450000"/>
          </a:xfrm>
          <a:prstGeom prst="rect">
            <a:avLst/>
          </a:prstGeom>
        </p:spPr>
        <p:txBody>
          <a:bodyPr anchor="t">
            <a:noAutofit/>
          </a:bodyPr>
          <a:lstStyle>
            <a:lvl1pPr marL="0" indent="0" algn="l">
              <a:buNone/>
              <a:defRPr sz="2000">
                <a:solidFill>
                  <a:srgbClr val="E61D78"/>
                </a:solidFill>
                <a:latin typeface="+mn-lt"/>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9" name="Text Placeholder 18"/>
          <p:cNvSpPr>
            <a:spLocks noGrp="1"/>
          </p:cNvSpPr>
          <p:nvPr>
            <p:ph type="body" sz="quarter" idx="10"/>
          </p:nvPr>
        </p:nvSpPr>
        <p:spPr>
          <a:xfrm>
            <a:off x="377094" y="3428474"/>
            <a:ext cx="4967180" cy="230400"/>
          </a:xfrm>
          <a:prstGeom prst="rect">
            <a:avLst/>
          </a:prstGeom>
        </p:spPr>
        <p:txBody>
          <a:bodyPr tIns="46800" bIns="234000" anchor="t">
            <a:noAutofit/>
          </a:bodyPr>
          <a:lstStyle>
            <a:lvl1pPr marL="0" indent="0">
              <a:buFontTx/>
              <a:buNone/>
              <a:defRPr sz="1200" b="1">
                <a:solidFill>
                  <a:srgbClr val="EC548A"/>
                </a:solidFill>
                <a:latin typeface="+mn-lt"/>
              </a:defRPr>
            </a:lvl1pPr>
          </a:lstStyle>
          <a:p>
            <a:pPr lvl="0"/>
            <a:endParaRPr lang="en-US" dirty="0"/>
          </a:p>
        </p:txBody>
      </p:sp>
      <p:sp>
        <p:nvSpPr>
          <p:cNvPr id="20" name="Text Placeholder 18"/>
          <p:cNvSpPr>
            <a:spLocks noGrp="1"/>
          </p:cNvSpPr>
          <p:nvPr>
            <p:ph type="body" sz="quarter" idx="11"/>
          </p:nvPr>
        </p:nvSpPr>
        <p:spPr>
          <a:xfrm>
            <a:off x="377094" y="3664800"/>
            <a:ext cx="4967181" cy="230400"/>
          </a:xfrm>
          <a:prstGeom prst="rect">
            <a:avLst/>
          </a:prstGeom>
        </p:spPr>
        <p:txBody>
          <a:bodyPr tIns="46800" bIns="234000" anchor="t">
            <a:noAutofit/>
          </a:bodyPr>
          <a:lstStyle>
            <a:lvl1pPr marL="0" indent="0">
              <a:buFontTx/>
              <a:buNone/>
              <a:defRPr sz="1200" b="0">
                <a:solidFill>
                  <a:srgbClr val="EC548A"/>
                </a:solidFill>
                <a:latin typeface="+mn-lt"/>
                <a:cs typeface="Agency FB" panose="020F0502020204030204" pitchFamily="34" charset="0"/>
              </a:defRPr>
            </a:lvl1pPr>
          </a:lstStyle>
          <a:p>
            <a:pPr lvl="0"/>
            <a:endParaRPr lang="en-US" dirty="0"/>
          </a:p>
        </p:txBody>
      </p:sp>
      <p:pic>
        <p:nvPicPr>
          <p:cNvPr id="8" name="Image 7">
            <a:extLst>
              <a:ext uri="{FF2B5EF4-FFF2-40B4-BE49-F238E27FC236}">
                <a16:creationId xmlns:a16="http://schemas.microsoft.com/office/drawing/2014/main" id="{FEB53687-162B-4C40-BB3B-9C963DA59839}"/>
              </a:ext>
            </a:extLst>
          </p:cNvPr>
          <p:cNvPicPr>
            <a:picLocks noChangeAspect="1"/>
          </p:cNvPicPr>
          <p:nvPr userDrawn="1"/>
        </p:nvPicPr>
        <p:blipFill rotWithShape="1">
          <a:blip r:embed="rId4"/>
          <a:srcRect l="1159" t="36737" r="42572" b="2592"/>
          <a:stretch/>
        </p:blipFill>
        <p:spPr>
          <a:xfrm>
            <a:off x="6672985" y="1"/>
            <a:ext cx="2471013" cy="2664258"/>
          </a:xfrm>
          <a:prstGeom prst="rect">
            <a:avLst/>
          </a:prstGeom>
        </p:spPr>
      </p:pic>
      <p:pic>
        <p:nvPicPr>
          <p:cNvPr id="4" name="Picture 3" descr="A close up of a logo&#10;&#10;Description automatically generated">
            <a:extLst>
              <a:ext uri="{FF2B5EF4-FFF2-40B4-BE49-F238E27FC236}">
                <a16:creationId xmlns:a16="http://schemas.microsoft.com/office/drawing/2014/main" id="{8685D007-25C3-DFC1-098E-54E6B87D93EA}"/>
              </a:ext>
            </a:extLst>
          </p:cNvPr>
          <p:cNvPicPr>
            <a:picLocks noChangeAspect="1"/>
          </p:cNvPicPr>
          <p:nvPr userDrawn="1"/>
        </p:nvPicPr>
        <p:blipFill>
          <a:blip r:embed="rId5"/>
          <a:stretch>
            <a:fillRect/>
          </a:stretch>
        </p:blipFill>
        <p:spPr>
          <a:xfrm>
            <a:off x="7099665" y="4621809"/>
            <a:ext cx="2044335" cy="521690"/>
          </a:xfrm>
          <a:prstGeom prst="rect">
            <a:avLst/>
          </a:prstGeom>
        </p:spPr>
      </p:pic>
    </p:spTree>
    <p:extLst>
      <p:ext uri="{BB962C8B-B14F-4D97-AF65-F5344CB8AC3E}">
        <p14:creationId xmlns:p14="http://schemas.microsoft.com/office/powerpoint/2010/main" val="1522699082"/>
      </p:ext>
    </p:extLst>
  </p:cSld>
  <p:clrMapOvr>
    <a:masterClrMapping/>
  </p:clrMapOvr>
  <p:extLst>
    <p:ext uri="{DCECCB84-F9BA-43D5-87BE-67443E8EF086}">
      <p15:sldGuideLst xmlns:p15="http://schemas.microsoft.com/office/powerpoint/2012/main">
        <p15:guide id="1" orient="horz" pos="3117" userDrawn="1">
          <p15:clr>
            <a:srgbClr val="FBAE40"/>
          </p15:clr>
        </p15:guide>
        <p15:guide id="2" pos="295"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Chapter">
    <p:spTree>
      <p:nvGrpSpPr>
        <p:cNvPr id="1" name=""/>
        <p:cNvGrpSpPr/>
        <p:nvPr/>
      </p:nvGrpSpPr>
      <p:grpSpPr>
        <a:xfrm>
          <a:off x="0" y="0"/>
          <a:ext cx="0" cy="0"/>
          <a:chOff x="0" y="0"/>
          <a:chExt cx="0" cy="0"/>
        </a:xfrm>
      </p:grpSpPr>
      <p:pic>
        <p:nvPicPr>
          <p:cNvPr id="6" name="Image 7">
            <a:extLst>
              <a:ext uri="{FF2B5EF4-FFF2-40B4-BE49-F238E27FC236}">
                <a16:creationId xmlns:a16="http://schemas.microsoft.com/office/drawing/2014/main" id="{B3CA169B-68DC-0974-0666-99E4FAD2F020}"/>
              </a:ext>
            </a:extLst>
          </p:cNvPr>
          <p:cNvPicPr>
            <a:picLocks noChangeAspect="1"/>
          </p:cNvPicPr>
          <p:nvPr userDrawn="1"/>
        </p:nvPicPr>
        <p:blipFill rotWithShape="1">
          <a:blip r:embed="rId2"/>
          <a:srcRect l="1159" t="999" r="51914" b="41770"/>
          <a:stretch/>
        </p:blipFill>
        <p:spPr>
          <a:xfrm>
            <a:off x="6998101" y="2526472"/>
            <a:ext cx="2145899" cy="2617028"/>
          </a:xfrm>
          <a:prstGeom prst="rect">
            <a:avLst/>
          </a:prstGeom>
        </p:spPr>
      </p:pic>
      <p:sp>
        <p:nvSpPr>
          <p:cNvPr id="17" name="Title 1">
            <a:extLst>
              <a:ext uri="{FF2B5EF4-FFF2-40B4-BE49-F238E27FC236}">
                <a16:creationId xmlns:a16="http://schemas.microsoft.com/office/drawing/2014/main" id="{AFC72EBA-B0C4-D443-A6BD-5873D63C0F3D}"/>
              </a:ext>
            </a:extLst>
          </p:cNvPr>
          <p:cNvSpPr>
            <a:spLocks noGrp="1"/>
          </p:cNvSpPr>
          <p:nvPr>
            <p:ph type="ctrTitle"/>
          </p:nvPr>
        </p:nvSpPr>
        <p:spPr>
          <a:xfrm>
            <a:off x="360000" y="1870902"/>
            <a:ext cx="8424000" cy="900000"/>
          </a:xfrm>
          <a:prstGeom prst="rect">
            <a:avLst/>
          </a:prstGeom>
        </p:spPr>
        <p:txBody>
          <a:bodyPr anchor="t">
            <a:noAutofit/>
          </a:bodyPr>
          <a:lstStyle>
            <a:lvl1pPr algn="l">
              <a:lnSpc>
                <a:spcPct val="80000"/>
              </a:lnSpc>
              <a:defRPr sz="2800" b="1" i="0" cap="all">
                <a:solidFill>
                  <a:srgbClr val="C7095A"/>
                </a:solidFill>
                <a:latin typeface="+mn-lt"/>
                <a:cs typeface="Arial Narrow"/>
              </a:defRPr>
            </a:lvl1pPr>
          </a:lstStyle>
          <a:p>
            <a:endParaRPr lang="en-US" dirty="0"/>
          </a:p>
        </p:txBody>
      </p:sp>
      <p:sp>
        <p:nvSpPr>
          <p:cNvPr id="18" name="Subtitle 2">
            <a:extLst>
              <a:ext uri="{FF2B5EF4-FFF2-40B4-BE49-F238E27FC236}">
                <a16:creationId xmlns:a16="http://schemas.microsoft.com/office/drawing/2014/main" id="{F92C0E05-3816-894C-B4B3-7FBBFA805BC0}"/>
              </a:ext>
            </a:extLst>
          </p:cNvPr>
          <p:cNvSpPr>
            <a:spLocks noGrp="1"/>
          </p:cNvSpPr>
          <p:nvPr>
            <p:ph type="subTitle" idx="1"/>
          </p:nvPr>
        </p:nvSpPr>
        <p:spPr>
          <a:xfrm>
            <a:off x="360000" y="2770902"/>
            <a:ext cx="8424000" cy="450000"/>
          </a:xfrm>
          <a:prstGeom prst="rect">
            <a:avLst/>
          </a:prstGeom>
        </p:spPr>
        <p:txBody>
          <a:bodyPr anchor="t">
            <a:noAutofit/>
          </a:bodyPr>
          <a:lstStyle>
            <a:lvl1pPr marL="0" indent="0" algn="l">
              <a:buNone/>
              <a:defRPr sz="2000">
                <a:solidFill>
                  <a:srgbClr val="E61D78"/>
                </a:solidFill>
                <a:latin typeface="+mn-lt"/>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3" name="Rectangle 2">
            <a:extLst>
              <a:ext uri="{FF2B5EF4-FFF2-40B4-BE49-F238E27FC236}">
                <a16:creationId xmlns:a16="http://schemas.microsoft.com/office/drawing/2014/main" id="{3D5F4C75-50DB-0E43-9F44-935D40305661}"/>
              </a:ext>
            </a:extLst>
          </p:cNvPr>
          <p:cNvSpPr>
            <a:spLocks noChangeAspect="1"/>
          </p:cNvSpPr>
          <p:nvPr userDrawn="1"/>
        </p:nvSpPr>
        <p:spPr>
          <a:xfrm>
            <a:off x="8784000" y="2590902"/>
            <a:ext cx="0" cy="0"/>
          </a:xfrm>
          <a:prstGeom prst="rect">
            <a:avLst/>
          </a:prstGeom>
          <a:solidFill>
            <a:schemeClr val="accent2"/>
          </a:solidFill>
        </p:spPr>
        <p:txBody>
          <a:bodyPr wrap="none" rtlCol="0" anchor="ctr">
            <a:spAutoFit/>
          </a:bodyPr>
          <a:lstStyle/>
          <a:p>
            <a:pPr algn="ctr"/>
            <a:endParaRPr lang="fr-FR" dirty="0">
              <a:latin typeface="+mn-lt"/>
            </a:endParaRPr>
          </a:p>
        </p:txBody>
      </p:sp>
      <p:pic>
        <p:nvPicPr>
          <p:cNvPr id="2" name="Graphic 1">
            <a:extLst>
              <a:ext uri="{FF2B5EF4-FFF2-40B4-BE49-F238E27FC236}">
                <a16:creationId xmlns:a16="http://schemas.microsoft.com/office/drawing/2014/main" id="{10E36C90-67E3-899B-7C44-67E2E16D5DD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72476" y="4730753"/>
            <a:ext cx="2226046" cy="172711"/>
          </a:xfrm>
          <a:prstGeom prst="rect">
            <a:avLst/>
          </a:prstGeom>
        </p:spPr>
      </p:pic>
    </p:spTree>
    <p:extLst>
      <p:ext uri="{BB962C8B-B14F-4D97-AF65-F5344CB8AC3E}">
        <p14:creationId xmlns:p14="http://schemas.microsoft.com/office/powerpoint/2010/main" val="115419589"/>
      </p:ext>
    </p:extLst>
  </p:cSld>
  <p:clrMapOvr>
    <a:masterClrMapping/>
  </p:clrMapOvr>
  <p:extLst>
    <p:ext uri="{DCECCB84-F9BA-43D5-87BE-67443E8EF086}">
      <p15:sldGuideLst xmlns:p15="http://schemas.microsoft.com/office/powerpoint/2012/main">
        <p15:guide id="1" orient="horz" pos="3117" userDrawn="1">
          <p15:clr>
            <a:srgbClr val="FBAE40"/>
          </p15:clr>
        </p15:guide>
        <p15:guide id="2" pos="22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and Text">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23F4664B-C8B5-A6C9-96E9-67763E007C1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72476" y="4730753"/>
            <a:ext cx="2226046" cy="172711"/>
          </a:xfrm>
          <a:prstGeom prst="rect">
            <a:avLst/>
          </a:prstGeom>
        </p:spPr>
      </p:pic>
      <p:pic>
        <p:nvPicPr>
          <p:cNvPr id="3" name="Image 7">
            <a:extLst>
              <a:ext uri="{FF2B5EF4-FFF2-40B4-BE49-F238E27FC236}">
                <a16:creationId xmlns:a16="http://schemas.microsoft.com/office/drawing/2014/main" id="{BAAE6AE3-4FAC-8B20-A09C-CC0868E90A76}"/>
              </a:ext>
            </a:extLst>
          </p:cNvPr>
          <p:cNvPicPr>
            <a:picLocks noChangeAspect="1"/>
          </p:cNvPicPr>
          <p:nvPr userDrawn="1"/>
        </p:nvPicPr>
        <p:blipFill rotWithShape="1">
          <a:blip r:embed="rId4"/>
          <a:srcRect l="7316" t="44485" r="16823" b="51781"/>
          <a:stretch/>
        </p:blipFill>
        <p:spPr>
          <a:xfrm>
            <a:off x="0" y="0"/>
            <a:ext cx="9144000" cy="450000"/>
          </a:xfrm>
          <a:prstGeom prst="rect">
            <a:avLst/>
          </a:prstGeom>
        </p:spPr>
      </p:pic>
      <p:sp>
        <p:nvSpPr>
          <p:cNvPr id="13" name="Text Placeholder 6"/>
          <p:cNvSpPr>
            <a:spLocks noGrp="1"/>
          </p:cNvSpPr>
          <p:nvPr>
            <p:ph type="body" sz="quarter" idx="12" hasCustomPrompt="1"/>
          </p:nvPr>
        </p:nvSpPr>
        <p:spPr>
          <a:xfrm>
            <a:off x="367118" y="1614329"/>
            <a:ext cx="8409764" cy="2700000"/>
          </a:xfrm>
          <a:prstGeom prst="rect">
            <a:avLst/>
          </a:prstGeom>
        </p:spPr>
        <p:txBody>
          <a:bodyPr>
            <a:noAutofit/>
          </a:bodyPr>
          <a:lstStyle>
            <a:lvl1pPr marL="0" indent="0">
              <a:buNone/>
              <a:defRPr sz="1600" baseline="0">
                <a:solidFill>
                  <a:schemeClr val="tx1">
                    <a:lumMod val="75000"/>
                    <a:lumOff val="25000"/>
                  </a:schemeClr>
                </a:solidFill>
              </a:defRPr>
            </a:lvl1pPr>
          </a:lstStyle>
          <a:p>
            <a:pPr lvl="0"/>
            <a:r>
              <a:rPr lang="en-US" dirty="0"/>
              <a:t>Click to edit Master text styles</a:t>
            </a:r>
          </a:p>
        </p:txBody>
      </p:sp>
      <p:sp>
        <p:nvSpPr>
          <p:cNvPr id="10" name="Title 1">
            <a:extLst>
              <a:ext uri="{FF2B5EF4-FFF2-40B4-BE49-F238E27FC236}">
                <a16:creationId xmlns:a16="http://schemas.microsoft.com/office/drawing/2014/main" id="{FE623330-BFFB-F448-AA2F-26160B58BDC3}"/>
              </a:ext>
            </a:extLst>
          </p:cNvPr>
          <p:cNvSpPr>
            <a:spLocks noGrp="1"/>
          </p:cNvSpPr>
          <p:nvPr>
            <p:ph type="ctrTitle"/>
          </p:nvPr>
        </p:nvSpPr>
        <p:spPr>
          <a:xfrm>
            <a:off x="359999" y="485244"/>
            <a:ext cx="8409765" cy="432000"/>
          </a:xfrm>
          <a:prstGeom prst="rect">
            <a:avLst/>
          </a:prstGeom>
        </p:spPr>
        <p:txBody>
          <a:bodyPr anchor="t">
            <a:noAutofit/>
          </a:bodyPr>
          <a:lstStyle>
            <a:lvl1pPr algn="l">
              <a:lnSpc>
                <a:spcPct val="80000"/>
              </a:lnSpc>
              <a:defRPr sz="2800" b="1" i="0" cap="all">
                <a:solidFill>
                  <a:srgbClr val="C7095A"/>
                </a:solidFill>
                <a:latin typeface="+mn-lt"/>
                <a:cs typeface="Arial Narrow"/>
              </a:defRPr>
            </a:lvl1pPr>
          </a:lstStyle>
          <a:p>
            <a:endParaRPr lang="en-US" dirty="0"/>
          </a:p>
        </p:txBody>
      </p:sp>
      <p:sp>
        <p:nvSpPr>
          <p:cNvPr id="11" name="Subtitle 2">
            <a:extLst>
              <a:ext uri="{FF2B5EF4-FFF2-40B4-BE49-F238E27FC236}">
                <a16:creationId xmlns:a16="http://schemas.microsoft.com/office/drawing/2014/main" id="{F292DDDC-1EEA-5646-B219-7866C459EC59}"/>
              </a:ext>
            </a:extLst>
          </p:cNvPr>
          <p:cNvSpPr>
            <a:spLocks noGrp="1"/>
          </p:cNvSpPr>
          <p:nvPr>
            <p:ph type="subTitle" idx="1"/>
          </p:nvPr>
        </p:nvSpPr>
        <p:spPr>
          <a:xfrm>
            <a:off x="359999" y="917244"/>
            <a:ext cx="8409765" cy="450000"/>
          </a:xfrm>
          <a:prstGeom prst="rect">
            <a:avLst/>
          </a:prstGeom>
        </p:spPr>
        <p:txBody>
          <a:bodyPr anchor="t">
            <a:noAutofit/>
          </a:bodyPr>
          <a:lstStyle>
            <a:lvl1pPr marL="0" indent="0" algn="l">
              <a:buNone/>
              <a:defRPr sz="2000">
                <a:solidFill>
                  <a:srgbClr val="E61D78"/>
                </a:solidFill>
                <a:latin typeface="+mn-lt"/>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TextBox 4">
            <a:extLst>
              <a:ext uri="{FF2B5EF4-FFF2-40B4-BE49-F238E27FC236}">
                <a16:creationId xmlns:a16="http://schemas.microsoft.com/office/drawing/2014/main" id="{810421AB-953B-1FA1-B82F-5DEBE153DF13}"/>
              </a:ext>
            </a:extLst>
          </p:cNvPr>
          <p:cNvSpPr txBox="1"/>
          <p:nvPr userDrawn="1"/>
        </p:nvSpPr>
        <p:spPr>
          <a:xfrm>
            <a:off x="4383715" y="4802037"/>
            <a:ext cx="4503870" cy="144000"/>
          </a:xfrm>
          <a:prstGeom prst="rect">
            <a:avLst/>
          </a:prstGeom>
          <a:noFill/>
        </p:spPr>
        <p:txBody>
          <a:bodyPr wrap="square" lIns="0" tIns="0" rIns="90000" bIns="0" rtlCol="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US" sz="900" b="0" i="0" dirty="0">
                <a:solidFill>
                  <a:srgbClr val="F8BFB4"/>
                </a:solidFill>
                <a:effectLst/>
                <a:latin typeface="Arial Narrow" panose="020B0606020202030204" pitchFamily="34" charset="0"/>
              </a:rPr>
              <a:t>Content of this presentation is copyright</a:t>
            </a:r>
            <a:r>
              <a:rPr lang="en-CH" sz="900" b="0" i="0" dirty="0">
                <a:solidFill>
                  <a:srgbClr val="F8BFB4"/>
                </a:solidFill>
                <a:effectLst/>
                <a:latin typeface="Arial Narrow" panose="020B0606020202030204" pitchFamily="34" charset="0"/>
              </a:rPr>
              <a:t> </a:t>
            </a:r>
            <a:r>
              <a:rPr lang="en-US" sz="900" b="0" i="0" dirty="0">
                <a:solidFill>
                  <a:srgbClr val="F8BFB4"/>
                </a:solidFill>
                <a:effectLst/>
                <a:latin typeface="Arial Narrow" panose="020B0606020202030204" pitchFamily="34" charset="0"/>
              </a:rPr>
              <a:t>and responsibility of the author. Permission is required for re-use</a:t>
            </a:r>
            <a:r>
              <a:rPr lang="en-CH" sz="900" b="0" i="0" dirty="0">
                <a:solidFill>
                  <a:srgbClr val="F8BFB4"/>
                </a:solidFill>
                <a:effectLst/>
                <a:latin typeface="Arial Narrow" panose="020B0606020202030204" pitchFamily="34" charset="0"/>
              </a:rPr>
              <a:t>.</a:t>
            </a:r>
            <a:endParaRPr lang="en-US" sz="900" b="0" i="0" dirty="0">
              <a:solidFill>
                <a:srgbClr val="F8BFB4"/>
              </a:solidFill>
              <a:effectLst/>
              <a:latin typeface="Arial Narrow" panose="020B0606020202030204" pitchFamily="34" charset="0"/>
            </a:endParaRPr>
          </a:p>
        </p:txBody>
      </p:sp>
      <p:sp>
        <p:nvSpPr>
          <p:cNvPr id="12" name="Google Shape;17;p14">
            <a:extLst>
              <a:ext uri="{FF2B5EF4-FFF2-40B4-BE49-F238E27FC236}">
                <a16:creationId xmlns:a16="http://schemas.microsoft.com/office/drawing/2014/main" id="{4CB48307-56F3-6E40-1AD0-15C847409A23}"/>
              </a:ext>
            </a:extLst>
          </p:cNvPr>
          <p:cNvSpPr txBox="1">
            <a:spLocks noGrp="1"/>
          </p:cNvSpPr>
          <p:nvPr>
            <p:ph type="body" idx="13" hasCustomPrompt="1"/>
          </p:nvPr>
        </p:nvSpPr>
        <p:spPr>
          <a:xfrm>
            <a:off x="4173308" y="4582630"/>
            <a:ext cx="2799039" cy="176972"/>
          </a:xfrm>
          <a:prstGeom prst="rect">
            <a:avLst/>
          </a:prstGeom>
          <a:noFill/>
          <a:ln>
            <a:noFill/>
          </a:ln>
        </p:spPr>
        <p:txBody>
          <a:bodyPr spcFirstLastPara="1" vert="horz" wrap="square" lIns="0" tIns="0" rIns="0" bIns="0" anchor="ctr" anchorCtr="0">
            <a:spAutoFit/>
          </a:bodyPr>
          <a:lstStyle>
            <a:lvl1pPr marL="457200" marR="0" lvl="0" indent="-228600" algn="l" rtl="0">
              <a:lnSpc>
                <a:spcPct val="100000"/>
              </a:lnSpc>
              <a:spcBef>
                <a:spcPts val="320"/>
              </a:spcBef>
              <a:spcAft>
                <a:spcPts val="0"/>
              </a:spcAft>
              <a:buClr>
                <a:srgbClr val="05416B"/>
              </a:buClr>
              <a:buSzPts val="1600"/>
              <a:buFont typeface="Noto Sans Symbols"/>
              <a:buNone/>
              <a:defRPr sz="900" b="1" i="0" u="none" strike="noStrike" cap="none">
                <a:solidFill>
                  <a:srgbClr val="C7095A"/>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r>
              <a:rPr lang="fr-CH" dirty="0"/>
              <a:t>Erika Hamilton, MD</a:t>
            </a:r>
            <a:endParaRPr dirty="0"/>
          </a:p>
        </p:txBody>
      </p:sp>
    </p:spTree>
    <p:extLst>
      <p:ext uri="{BB962C8B-B14F-4D97-AF65-F5344CB8AC3E}">
        <p14:creationId xmlns:p14="http://schemas.microsoft.com/office/powerpoint/2010/main" val="3079577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Text">
    <p:spTree>
      <p:nvGrpSpPr>
        <p:cNvPr id="1" name=""/>
        <p:cNvGrpSpPr/>
        <p:nvPr/>
      </p:nvGrpSpPr>
      <p:grpSpPr>
        <a:xfrm>
          <a:off x="0" y="0"/>
          <a:ext cx="0" cy="0"/>
          <a:chOff x="0" y="0"/>
          <a:chExt cx="0" cy="0"/>
        </a:xfrm>
      </p:grpSpPr>
      <p:sp>
        <p:nvSpPr>
          <p:cNvPr id="13" name="Text Placeholder 6"/>
          <p:cNvSpPr>
            <a:spLocks noGrp="1"/>
          </p:cNvSpPr>
          <p:nvPr>
            <p:ph type="body" sz="quarter" idx="12"/>
          </p:nvPr>
        </p:nvSpPr>
        <p:spPr>
          <a:xfrm>
            <a:off x="367118" y="1614329"/>
            <a:ext cx="8409764" cy="2700000"/>
          </a:xfrm>
          <a:prstGeom prst="rect">
            <a:avLst/>
          </a:prstGeom>
        </p:spPr>
        <p:txBody>
          <a:bodyPr>
            <a:noAutofit/>
          </a:bodyPr>
          <a:lstStyle>
            <a:lvl1pPr marL="0" indent="0">
              <a:buNone/>
              <a:defRPr sz="1600" baseline="0">
                <a:solidFill>
                  <a:schemeClr val="tx1">
                    <a:lumMod val="75000"/>
                    <a:lumOff val="25000"/>
                  </a:schemeClr>
                </a:solidFill>
              </a:defRPr>
            </a:lvl1pPr>
          </a:lstStyle>
          <a:p>
            <a:pPr lvl="0"/>
            <a:r>
              <a:rPr lang="en-US" dirty="0"/>
              <a:t>Click to edit Master text styles</a:t>
            </a:r>
          </a:p>
        </p:txBody>
      </p:sp>
      <p:sp>
        <p:nvSpPr>
          <p:cNvPr id="10" name="Title 1">
            <a:extLst>
              <a:ext uri="{FF2B5EF4-FFF2-40B4-BE49-F238E27FC236}">
                <a16:creationId xmlns:a16="http://schemas.microsoft.com/office/drawing/2014/main" id="{FE623330-BFFB-F448-AA2F-26160B58BDC3}"/>
              </a:ext>
            </a:extLst>
          </p:cNvPr>
          <p:cNvSpPr>
            <a:spLocks noGrp="1"/>
          </p:cNvSpPr>
          <p:nvPr>
            <p:ph type="ctrTitle"/>
          </p:nvPr>
        </p:nvSpPr>
        <p:spPr>
          <a:xfrm>
            <a:off x="359999" y="485244"/>
            <a:ext cx="8409765" cy="432000"/>
          </a:xfrm>
          <a:prstGeom prst="rect">
            <a:avLst/>
          </a:prstGeom>
        </p:spPr>
        <p:txBody>
          <a:bodyPr anchor="t">
            <a:noAutofit/>
          </a:bodyPr>
          <a:lstStyle>
            <a:lvl1pPr algn="l">
              <a:lnSpc>
                <a:spcPct val="80000"/>
              </a:lnSpc>
              <a:defRPr sz="2800" b="1" i="0" cap="all">
                <a:solidFill>
                  <a:srgbClr val="C7095A"/>
                </a:solidFill>
                <a:latin typeface="+mn-lt"/>
                <a:cs typeface="Arial Narrow"/>
              </a:defRPr>
            </a:lvl1pPr>
          </a:lstStyle>
          <a:p>
            <a:endParaRPr lang="en-US" dirty="0"/>
          </a:p>
        </p:txBody>
      </p:sp>
      <p:sp>
        <p:nvSpPr>
          <p:cNvPr id="11" name="Subtitle 2">
            <a:extLst>
              <a:ext uri="{FF2B5EF4-FFF2-40B4-BE49-F238E27FC236}">
                <a16:creationId xmlns:a16="http://schemas.microsoft.com/office/drawing/2014/main" id="{F292DDDC-1EEA-5646-B219-7866C459EC59}"/>
              </a:ext>
            </a:extLst>
          </p:cNvPr>
          <p:cNvSpPr>
            <a:spLocks noGrp="1"/>
          </p:cNvSpPr>
          <p:nvPr>
            <p:ph type="subTitle" idx="1"/>
          </p:nvPr>
        </p:nvSpPr>
        <p:spPr>
          <a:xfrm>
            <a:off x="359999" y="917244"/>
            <a:ext cx="8409765" cy="450000"/>
          </a:xfrm>
          <a:prstGeom prst="rect">
            <a:avLst/>
          </a:prstGeom>
        </p:spPr>
        <p:txBody>
          <a:bodyPr anchor="t">
            <a:noAutofit/>
          </a:bodyPr>
          <a:lstStyle>
            <a:lvl1pPr marL="0" indent="0" algn="l">
              <a:buNone/>
              <a:defRPr sz="2000">
                <a:solidFill>
                  <a:srgbClr val="E61D78"/>
                </a:solidFill>
                <a:latin typeface="+mn-lt"/>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TextBox 4">
            <a:extLst>
              <a:ext uri="{FF2B5EF4-FFF2-40B4-BE49-F238E27FC236}">
                <a16:creationId xmlns:a16="http://schemas.microsoft.com/office/drawing/2014/main" id="{27F7AA40-7A81-D207-E333-3A001F04E1FC}"/>
              </a:ext>
            </a:extLst>
          </p:cNvPr>
          <p:cNvSpPr txBox="1"/>
          <p:nvPr userDrawn="1"/>
        </p:nvSpPr>
        <p:spPr>
          <a:xfrm>
            <a:off x="4383715" y="4802037"/>
            <a:ext cx="4503870" cy="144000"/>
          </a:xfrm>
          <a:prstGeom prst="rect">
            <a:avLst/>
          </a:prstGeom>
          <a:noFill/>
        </p:spPr>
        <p:txBody>
          <a:bodyPr wrap="square" lIns="0" tIns="0" rIns="90000" bIns="0" rtlCol="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US" sz="900" b="0" i="0" dirty="0">
                <a:solidFill>
                  <a:srgbClr val="F8BFB4"/>
                </a:solidFill>
                <a:effectLst/>
                <a:latin typeface="Arial Narrow" panose="020B0606020202030204" pitchFamily="34" charset="0"/>
              </a:rPr>
              <a:t>Content of this presentation is copyright</a:t>
            </a:r>
            <a:r>
              <a:rPr lang="en-CH" sz="900" b="0" i="0" dirty="0">
                <a:solidFill>
                  <a:srgbClr val="F8BFB4"/>
                </a:solidFill>
                <a:effectLst/>
                <a:latin typeface="Arial Narrow" panose="020B0606020202030204" pitchFamily="34" charset="0"/>
              </a:rPr>
              <a:t> </a:t>
            </a:r>
            <a:r>
              <a:rPr lang="en-US" sz="900" b="0" i="0" dirty="0">
                <a:solidFill>
                  <a:srgbClr val="F8BFB4"/>
                </a:solidFill>
                <a:effectLst/>
                <a:latin typeface="Arial Narrow" panose="020B0606020202030204" pitchFamily="34" charset="0"/>
              </a:rPr>
              <a:t>and responsibility of the author. Permission is required for re-use</a:t>
            </a:r>
            <a:r>
              <a:rPr lang="en-CH" sz="900" b="0" i="0" dirty="0">
                <a:solidFill>
                  <a:srgbClr val="F8BFB4"/>
                </a:solidFill>
                <a:effectLst/>
                <a:latin typeface="Arial Narrow" panose="020B0606020202030204" pitchFamily="34" charset="0"/>
              </a:rPr>
              <a:t>.</a:t>
            </a:r>
            <a:endParaRPr lang="en-US" sz="900" b="0" i="0" dirty="0">
              <a:solidFill>
                <a:srgbClr val="F8BFB4"/>
              </a:solidFill>
              <a:effectLst/>
              <a:latin typeface="Arial Narrow" panose="020B0606020202030204" pitchFamily="34" charset="0"/>
            </a:endParaRPr>
          </a:p>
        </p:txBody>
      </p:sp>
      <p:sp>
        <p:nvSpPr>
          <p:cNvPr id="8" name="Google Shape;17;p14">
            <a:extLst>
              <a:ext uri="{FF2B5EF4-FFF2-40B4-BE49-F238E27FC236}">
                <a16:creationId xmlns:a16="http://schemas.microsoft.com/office/drawing/2014/main" id="{57FE9247-F0F6-E52B-8DF0-9A7B422C1700}"/>
              </a:ext>
            </a:extLst>
          </p:cNvPr>
          <p:cNvSpPr txBox="1">
            <a:spLocks noGrp="1"/>
          </p:cNvSpPr>
          <p:nvPr>
            <p:ph type="body" idx="13" hasCustomPrompt="1"/>
          </p:nvPr>
        </p:nvSpPr>
        <p:spPr>
          <a:xfrm>
            <a:off x="4173308" y="4582630"/>
            <a:ext cx="2799039" cy="176972"/>
          </a:xfrm>
          <a:prstGeom prst="rect">
            <a:avLst/>
          </a:prstGeom>
          <a:noFill/>
          <a:ln>
            <a:noFill/>
          </a:ln>
        </p:spPr>
        <p:txBody>
          <a:bodyPr spcFirstLastPara="1" vert="horz" wrap="square" lIns="0" tIns="0" rIns="0" bIns="0" anchor="ctr" anchorCtr="0">
            <a:spAutoFit/>
          </a:bodyPr>
          <a:lstStyle>
            <a:lvl1pPr marL="457200" marR="0" lvl="0" indent="-228600" algn="l" rtl="0">
              <a:lnSpc>
                <a:spcPct val="100000"/>
              </a:lnSpc>
              <a:spcBef>
                <a:spcPts val="320"/>
              </a:spcBef>
              <a:spcAft>
                <a:spcPts val="0"/>
              </a:spcAft>
              <a:buClr>
                <a:srgbClr val="05416B"/>
              </a:buClr>
              <a:buSzPts val="1600"/>
              <a:buFont typeface="Noto Sans Symbols"/>
              <a:buNone/>
              <a:defRPr sz="900" b="1" i="0" u="none" strike="noStrike" cap="none">
                <a:solidFill>
                  <a:srgbClr val="C7095A"/>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r>
              <a:rPr lang="fr-CH" dirty="0"/>
              <a:t>Erika Hamilton, MD</a:t>
            </a:r>
          </a:p>
        </p:txBody>
      </p:sp>
      <p:pic>
        <p:nvPicPr>
          <p:cNvPr id="2" name="Graphic 1">
            <a:extLst>
              <a:ext uri="{FF2B5EF4-FFF2-40B4-BE49-F238E27FC236}">
                <a16:creationId xmlns:a16="http://schemas.microsoft.com/office/drawing/2014/main" id="{82828C1A-D853-7779-BEA8-4C1831A5D56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72476" y="4730753"/>
            <a:ext cx="2226046" cy="172711"/>
          </a:xfrm>
          <a:prstGeom prst="rect">
            <a:avLst/>
          </a:prstGeom>
        </p:spPr>
      </p:pic>
    </p:spTree>
    <p:extLst>
      <p:ext uri="{BB962C8B-B14F-4D97-AF65-F5344CB8AC3E}">
        <p14:creationId xmlns:p14="http://schemas.microsoft.com/office/powerpoint/2010/main" val="309067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Content and Text">
    <p:spTree>
      <p:nvGrpSpPr>
        <p:cNvPr id="1" name=""/>
        <p:cNvGrpSpPr/>
        <p:nvPr/>
      </p:nvGrpSpPr>
      <p:grpSpPr>
        <a:xfrm>
          <a:off x="0" y="0"/>
          <a:ext cx="0" cy="0"/>
          <a:chOff x="0" y="0"/>
          <a:chExt cx="0" cy="0"/>
        </a:xfrm>
      </p:grpSpPr>
      <p:sp>
        <p:nvSpPr>
          <p:cNvPr id="5" name="Content Placeholder 4"/>
          <p:cNvSpPr>
            <a:spLocks noGrp="1"/>
          </p:cNvSpPr>
          <p:nvPr>
            <p:ph sz="quarter" idx="11"/>
          </p:nvPr>
        </p:nvSpPr>
        <p:spPr>
          <a:xfrm>
            <a:off x="367119" y="1590959"/>
            <a:ext cx="4204882" cy="2723050"/>
          </a:xfrm>
          <a:prstGeom prst="rect">
            <a:avLst/>
          </a:prstGeom>
          <a:solidFill>
            <a:schemeClr val="bg1">
              <a:lumMod val="85000"/>
            </a:schemeClr>
          </a:solidFill>
        </p:spPr>
        <p:txBody>
          <a:bodyPr anchor="ctr"/>
          <a:lstStyle>
            <a:lvl1pPr marL="0" indent="0" algn="ctr">
              <a:buNone/>
              <a:defRPr sz="1600" baseline="0"/>
            </a:lvl1pPr>
          </a:lstStyle>
          <a:p>
            <a:pPr lvl="0"/>
            <a:r>
              <a:rPr lang="en-US"/>
              <a:t>Click to edit Master text styles</a:t>
            </a:r>
          </a:p>
        </p:txBody>
      </p:sp>
      <p:sp>
        <p:nvSpPr>
          <p:cNvPr id="7" name="Text Placeholder 6"/>
          <p:cNvSpPr>
            <a:spLocks noGrp="1"/>
          </p:cNvSpPr>
          <p:nvPr>
            <p:ph type="body" sz="quarter" idx="12"/>
          </p:nvPr>
        </p:nvSpPr>
        <p:spPr>
          <a:xfrm>
            <a:off x="4572000" y="1591279"/>
            <a:ext cx="4204882" cy="2723049"/>
          </a:xfrm>
          <a:prstGeom prst="rect">
            <a:avLst/>
          </a:prstGeom>
        </p:spPr>
        <p:txBody>
          <a:bodyPr>
            <a:noAutofit/>
          </a:bodyPr>
          <a:lstStyle>
            <a:lvl1pPr marL="0" indent="0">
              <a:buNone/>
              <a:defRPr sz="1600" baseline="0">
                <a:solidFill>
                  <a:schemeClr val="tx1">
                    <a:lumMod val="75000"/>
                    <a:lumOff val="25000"/>
                  </a:schemeClr>
                </a:solidFill>
              </a:defRPr>
            </a:lvl1pPr>
          </a:lstStyle>
          <a:p>
            <a:pPr lvl="0"/>
            <a:r>
              <a:rPr lang="en-US" dirty="0"/>
              <a:t>Click to edit Master text styles</a:t>
            </a:r>
          </a:p>
        </p:txBody>
      </p:sp>
      <p:sp>
        <p:nvSpPr>
          <p:cNvPr id="12" name="Title 1">
            <a:extLst>
              <a:ext uri="{FF2B5EF4-FFF2-40B4-BE49-F238E27FC236}">
                <a16:creationId xmlns:a16="http://schemas.microsoft.com/office/drawing/2014/main" id="{C682912B-9D64-B94C-9A5C-32A715E7D1A3}"/>
              </a:ext>
            </a:extLst>
          </p:cNvPr>
          <p:cNvSpPr>
            <a:spLocks noGrp="1"/>
          </p:cNvSpPr>
          <p:nvPr>
            <p:ph type="ctrTitle"/>
          </p:nvPr>
        </p:nvSpPr>
        <p:spPr>
          <a:xfrm>
            <a:off x="360000" y="485244"/>
            <a:ext cx="8409766" cy="432000"/>
          </a:xfrm>
          <a:prstGeom prst="rect">
            <a:avLst/>
          </a:prstGeom>
        </p:spPr>
        <p:txBody>
          <a:bodyPr anchor="t">
            <a:noAutofit/>
          </a:bodyPr>
          <a:lstStyle>
            <a:lvl1pPr algn="l">
              <a:lnSpc>
                <a:spcPct val="80000"/>
              </a:lnSpc>
              <a:defRPr sz="2800" b="1" i="0" cap="all">
                <a:solidFill>
                  <a:srgbClr val="C7095A"/>
                </a:solidFill>
                <a:latin typeface="+mn-lt"/>
                <a:cs typeface="Arial Narrow"/>
              </a:defRPr>
            </a:lvl1pPr>
          </a:lstStyle>
          <a:p>
            <a:endParaRPr lang="en-US" dirty="0"/>
          </a:p>
        </p:txBody>
      </p:sp>
      <p:sp>
        <p:nvSpPr>
          <p:cNvPr id="13" name="Subtitle 2">
            <a:extLst>
              <a:ext uri="{FF2B5EF4-FFF2-40B4-BE49-F238E27FC236}">
                <a16:creationId xmlns:a16="http://schemas.microsoft.com/office/drawing/2014/main" id="{507AD564-F74B-5F48-A178-810FBAC66F63}"/>
              </a:ext>
            </a:extLst>
          </p:cNvPr>
          <p:cNvSpPr>
            <a:spLocks noGrp="1"/>
          </p:cNvSpPr>
          <p:nvPr>
            <p:ph type="subTitle" idx="1"/>
          </p:nvPr>
        </p:nvSpPr>
        <p:spPr>
          <a:xfrm>
            <a:off x="360000" y="917244"/>
            <a:ext cx="8409766" cy="450000"/>
          </a:xfrm>
          <a:prstGeom prst="rect">
            <a:avLst/>
          </a:prstGeom>
        </p:spPr>
        <p:txBody>
          <a:bodyPr anchor="t">
            <a:noAutofit/>
          </a:bodyPr>
          <a:lstStyle>
            <a:lvl1pPr marL="0" indent="0" algn="l">
              <a:buNone/>
              <a:defRPr sz="2000">
                <a:solidFill>
                  <a:srgbClr val="E61D78"/>
                </a:solidFill>
                <a:latin typeface="+mn-lt"/>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TextBox 4">
            <a:extLst>
              <a:ext uri="{FF2B5EF4-FFF2-40B4-BE49-F238E27FC236}">
                <a16:creationId xmlns:a16="http://schemas.microsoft.com/office/drawing/2014/main" id="{BF70F8C5-E68A-9352-0257-3229D3B0460E}"/>
              </a:ext>
            </a:extLst>
          </p:cNvPr>
          <p:cNvSpPr txBox="1"/>
          <p:nvPr userDrawn="1"/>
        </p:nvSpPr>
        <p:spPr>
          <a:xfrm>
            <a:off x="4383715" y="4802037"/>
            <a:ext cx="4503870" cy="144000"/>
          </a:xfrm>
          <a:prstGeom prst="rect">
            <a:avLst/>
          </a:prstGeom>
          <a:noFill/>
        </p:spPr>
        <p:txBody>
          <a:bodyPr wrap="square" lIns="0" tIns="0" rIns="90000" bIns="0" rtlCol="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US" sz="900" b="0" i="0" dirty="0">
                <a:solidFill>
                  <a:srgbClr val="F8BFB4"/>
                </a:solidFill>
                <a:effectLst/>
                <a:latin typeface="Arial Narrow" panose="020B0606020202030204" pitchFamily="34" charset="0"/>
              </a:rPr>
              <a:t>Content of this presentation is copyright</a:t>
            </a:r>
            <a:r>
              <a:rPr lang="en-CH" sz="900" b="0" i="0" dirty="0">
                <a:solidFill>
                  <a:srgbClr val="F8BFB4"/>
                </a:solidFill>
                <a:effectLst/>
                <a:latin typeface="Arial Narrow" panose="020B0606020202030204" pitchFamily="34" charset="0"/>
              </a:rPr>
              <a:t> </a:t>
            </a:r>
            <a:r>
              <a:rPr lang="en-US" sz="900" b="0" i="0" dirty="0">
                <a:solidFill>
                  <a:srgbClr val="F8BFB4"/>
                </a:solidFill>
                <a:effectLst/>
                <a:latin typeface="Arial Narrow" panose="020B0606020202030204" pitchFamily="34" charset="0"/>
              </a:rPr>
              <a:t>and responsibility of the author. Permission is required for re-use</a:t>
            </a:r>
            <a:r>
              <a:rPr lang="en-CH" sz="900" b="0" i="0" dirty="0">
                <a:solidFill>
                  <a:srgbClr val="F8BFB4"/>
                </a:solidFill>
                <a:effectLst/>
                <a:latin typeface="Arial Narrow" panose="020B0606020202030204" pitchFamily="34" charset="0"/>
              </a:rPr>
              <a:t>.</a:t>
            </a:r>
            <a:endParaRPr lang="en-US" sz="900" b="0" i="0" dirty="0">
              <a:solidFill>
                <a:srgbClr val="F8BFB4"/>
              </a:solidFill>
              <a:effectLst/>
              <a:latin typeface="Arial Narrow" panose="020B0606020202030204" pitchFamily="34" charset="0"/>
            </a:endParaRPr>
          </a:p>
        </p:txBody>
      </p:sp>
      <p:sp>
        <p:nvSpPr>
          <p:cNvPr id="10" name="Google Shape;17;p14">
            <a:extLst>
              <a:ext uri="{FF2B5EF4-FFF2-40B4-BE49-F238E27FC236}">
                <a16:creationId xmlns:a16="http://schemas.microsoft.com/office/drawing/2014/main" id="{269B08A0-083C-B8BB-DECE-F33E055CCE4A}"/>
              </a:ext>
            </a:extLst>
          </p:cNvPr>
          <p:cNvSpPr txBox="1">
            <a:spLocks noGrp="1"/>
          </p:cNvSpPr>
          <p:nvPr>
            <p:ph type="body" idx="13" hasCustomPrompt="1"/>
          </p:nvPr>
        </p:nvSpPr>
        <p:spPr>
          <a:xfrm>
            <a:off x="4173308" y="4582630"/>
            <a:ext cx="2799039" cy="176972"/>
          </a:xfrm>
          <a:prstGeom prst="rect">
            <a:avLst/>
          </a:prstGeom>
          <a:noFill/>
          <a:ln>
            <a:noFill/>
          </a:ln>
        </p:spPr>
        <p:txBody>
          <a:bodyPr spcFirstLastPara="1" vert="horz" wrap="square" lIns="0" tIns="0" rIns="0" bIns="0" anchor="ctr" anchorCtr="0">
            <a:spAutoFit/>
          </a:bodyPr>
          <a:lstStyle>
            <a:lvl1pPr marL="457200" marR="0" lvl="0" indent="-228600" algn="l" rtl="0">
              <a:lnSpc>
                <a:spcPct val="100000"/>
              </a:lnSpc>
              <a:spcBef>
                <a:spcPts val="320"/>
              </a:spcBef>
              <a:spcAft>
                <a:spcPts val="0"/>
              </a:spcAft>
              <a:buClr>
                <a:srgbClr val="05416B"/>
              </a:buClr>
              <a:buSzPts val="1600"/>
              <a:buFont typeface="Noto Sans Symbols"/>
              <a:buNone/>
              <a:defRPr sz="900" b="1" i="0" u="none" strike="noStrike" cap="none">
                <a:solidFill>
                  <a:srgbClr val="C7095A"/>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r>
              <a:rPr lang="fr-CH" dirty="0"/>
              <a:t>Erika Hamilton, MD</a:t>
            </a:r>
          </a:p>
        </p:txBody>
      </p:sp>
      <p:pic>
        <p:nvPicPr>
          <p:cNvPr id="2" name="Graphic 1">
            <a:extLst>
              <a:ext uri="{FF2B5EF4-FFF2-40B4-BE49-F238E27FC236}">
                <a16:creationId xmlns:a16="http://schemas.microsoft.com/office/drawing/2014/main" id="{43EFE13E-1AA5-6842-5400-814D8F44771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72476" y="4730753"/>
            <a:ext cx="2226046" cy="172711"/>
          </a:xfrm>
          <a:prstGeom prst="rect">
            <a:avLst/>
          </a:prstGeom>
        </p:spPr>
      </p:pic>
    </p:spTree>
    <p:extLst>
      <p:ext uri="{BB962C8B-B14F-4D97-AF65-F5344CB8AC3E}">
        <p14:creationId xmlns:p14="http://schemas.microsoft.com/office/powerpoint/2010/main" val="1840261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Content and Text">
    <p:spTree>
      <p:nvGrpSpPr>
        <p:cNvPr id="1" name=""/>
        <p:cNvGrpSpPr/>
        <p:nvPr/>
      </p:nvGrpSpPr>
      <p:grpSpPr>
        <a:xfrm>
          <a:off x="0" y="0"/>
          <a:ext cx="0" cy="0"/>
          <a:chOff x="0" y="0"/>
          <a:chExt cx="0" cy="0"/>
        </a:xfrm>
      </p:grpSpPr>
      <p:sp>
        <p:nvSpPr>
          <p:cNvPr id="5" name="Content Placeholder 4"/>
          <p:cNvSpPr>
            <a:spLocks noGrp="1"/>
          </p:cNvSpPr>
          <p:nvPr>
            <p:ph sz="quarter" idx="11"/>
          </p:nvPr>
        </p:nvSpPr>
        <p:spPr>
          <a:xfrm>
            <a:off x="345566" y="2818816"/>
            <a:ext cx="8445551" cy="1495513"/>
          </a:xfrm>
          <a:prstGeom prst="rect">
            <a:avLst/>
          </a:prstGeom>
          <a:solidFill>
            <a:schemeClr val="bg1">
              <a:lumMod val="85000"/>
            </a:schemeClr>
          </a:solidFill>
        </p:spPr>
        <p:txBody>
          <a:bodyPr anchor="ctr"/>
          <a:lstStyle>
            <a:lvl1pPr marL="0" marR="0" indent="0" algn="ctr" defTabSz="457200" rtl="0" eaLnBrk="1" fontAlgn="auto" latinLnBrk="0" hangingPunct="1">
              <a:lnSpc>
                <a:spcPct val="100000"/>
              </a:lnSpc>
              <a:spcBef>
                <a:spcPct val="20000"/>
              </a:spcBef>
              <a:spcAft>
                <a:spcPts val="0"/>
              </a:spcAft>
              <a:buClr>
                <a:srgbClr val="000000"/>
              </a:buClr>
              <a:buSzPct val="35000"/>
              <a:buFont typeface="Wingdings" charset="2"/>
              <a:buNone/>
              <a:tabLst/>
              <a:defRPr baseline="0"/>
            </a:lvl1pPr>
          </a:lstStyle>
          <a:p>
            <a:pPr lvl="0"/>
            <a:r>
              <a:rPr lang="en-US"/>
              <a:t>Click to edit Master text styles</a:t>
            </a:r>
          </a:p>
        </p:txBody>
      </p:sp>
      <p:sp>
        <p:nvSpPr>
          <p:cNvPr id="9" name="Title 1">
            <a:extLst>
              <a:ext uri="{FF2B5EF4-FFF2-40B4-BE49-F238E27FC236}">
                <a16:creationId xmlns:a16="http://schemas.microsoft.com/office/drawing/2014/main" id="{9565B337-2BB0-464E-93A5-A2DD46984BA7}"/>
              </a:ext>
            </a:extLst>
          </p:cNvPr>
          <p:cNvSpPr>
            <a:spLocks noGrp="1"/>
          </p:cNvSpPr>
          <p:nvPr>
            <p:ph type="ctrTitle"/>
          </p:nvPr>
        </p:nvSpPr>
        <p:spPr>
          <a:xfrm>
            <a:off x="352882" y="485244"/>
            <a:ext cx="8431118" cy="432000"/>
          </a:xfrm>
          <a:prstGeom prst="rect">
            <a:avLst/>
          </a:prstGeom>
        </p:spPr>
        <p:txBody>
          <a:bodyPr anchor="t">
            <a:noAutofit/>
          </a:bodyPr>
          <a:lstStyle>
            <a:lvl1pPr algn="l">
              <a:lnSpc>
                <a:spcPct val="80000"/>
              </a:lnSpc>
              <a:defRPr sz="2800" b="1" i="0" cap="all">
                <a:solidFill>
                  <a:srgbClr val="C7095A"/>
                </a:solidFill>
                <a:latin typeface="+mn-lt"/>
                <a:cs typeface="Arial Narrow"/>
              </a:defRPr>
            </a:lvl1pPr>
          </a:lstStyle>
          <a:p>
            <a:endParaRPr lang="en-US" dirty="0"/>
          </a:p>
        </p:txBody>
      </p:sp>
      <p:sp>
        <p:nvSpPr>
          <p:cNvPr id="12" name="Subtitle 2">
            <a:extLst>
              <a:ext uri="{FF2B5EF4-FFF2-40B4-BE49-F238E27FC236}">
                <a16:creationId xmlns:a16="http://schemas.microsoft.com/office/drawing/2014/main" id="{1181E350-664D-B74F-BC18-EC5488FF6F70}"/>
              </a:ext>
            </a:extLst>
          </p:cNvPr>
          <p:cNvSpPr>
            <a:spLocks noGrp="1"/>
          </p:cNvSpPr>
          <p:nvPr>
            <p:ph type="subTitle" idx="1"/>
          </p:nvPr>
        </p:nvSpPr>
        <p:spPr>
          <a:xfrm>
            <a:off x="352882" y="917244"/>
            <a:ext cx="8431118" cy="450000"/>
          </a:xfrm>
          <a:prstGeom prst="rect">
            <a:avLst/>
          </a:prstGeom>
        </p:spPr>
        <p:txBody>
          <a:bodyPr anchor="t">
            <a:noAutofit/>
          </a:bodyPr>
          <a:lstStyle>
            <a:lvl1pPr marL="0" indent="0" algn="l">
              <a:buNone/>
              <a:defRPr sz="2000">
                <a:solidFill>
                  <a:srgbClr val="E61D78"/>
                </a:solidFill>
                <a:latin typeface="+mn-lt"/>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3" name="Text Placeholder 6">
            <a:extLst>
              <a:ext uri="{FF2B5EF4-FFF2-40B4-BE49-F238E27FC236}">
                <a16:creationId xmlns:a16="http://schemas.microsoft.com/office/drawing/2014/main" id="{C5C35293-ECC7-C64B-B3A9-CA64DE4E3139}"/>
              </a:ext>
            </a:extLst>
          </p:cNvPr>
          <p:cNvSpPr>
            <a:spLocks noGrp="1"/>
          </p:cNvSpPr>
          <p:nvPr>
            <p:ph type="body" sz="quarter" idx="12"/>
          </p:nvPr>
        </p:nvSpPr>
        <p:spPr>
          <a:xfrm>
            <a:off x="360000" y="1614329"/>
            <a:ext cx="8431118" cy="1204487"/>
          </a:xfrm>
          <a:prstGeom prst="rect">
            <a:avLst/>
          </a:prstGeom>
        </p:spPr>
        <p:txBody>
          <a:bodyPr>
            <a:noAutofit/>
          </a:bodyPr>
          <a:lstStyle>
            <a:lvl1pPr marL="0" indent="0">
              <a:buNone/>
              <a:defRPr sz="1600" baseline="0">
                <a:solidFill>
                  <a:schemeClr val="tx1">
                    <a:lumMod val="75000"/>
                    <a:lumOff val="25000"/>
                  </a:schemeClr>
                </a:solidFill>
              </a:defRPr>
            </a:lvl1pPr>
          </a:lstStyle>
          <a:p>
            <a:pPr lvl="0"/>
            <a:r>
              <a:rPr lang="en-US" dirty="0"/>
              <a:t>Click to edit Master text styles</a:t>
            </a:r>
          </a:p>
        </p:txBody>
      </p:sp>
      <p:sp>
        <p:nvSpPr>
          <p:cNvPr id="7" name="TextBox 4">
            <a:extLst>
              <a:ext uri="{FF2B5EF4-FFF2-40B4-BE49-F238E27FC236}">
                <a16:creationId xmlns:a16="http://schemas.microsoft.com/office/drawing/2014/main" id="{055BE348-D0FE-F68D-BBAD-7952FF6F3AF8}"/>
              </a:ext>
            </a:extLst>
          </p:cNvPr>
          <p:cNvSpPr txBox="1"/>
          <p:nvPr userDrawn="1"/>
        </p:nvSpPr>
        <p:spPr>
          <a:xfrm>
            <a:off x="4383715" y="4802037"/>
            <a:ext cx="4503870" cy="144000"/>
          </a:xfrm>
          <a:prstGeom prst="rect">
            <a:avLst/>
          </a:prstGeom>
          <a:noFill/>
        </p:spPr>
        <p:txBody>
          <a:bodyPr wrap="square" lIns="0" tIns="0" rIns="90000" bIns="0" rtlCol="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US" sz="900" b="0" i="0" dirty="0">
                <a:solidFill>
                  <a:srgbClr val="F8BFB4"/>
                </a:solidFill>
                <a:effectLst/>
                <a:latin typeface="Arial Narrow" panose="020B0606020202030204" pitchFamily="34" charset="0"/>
              </a:rPr>
              <a:t>Content of this presentation is copyright</a:t>
            </a:r>
            <a:r>
              <a:rPr lang="en-CH" sz="900" b="0" i="0" dirty="0">
                <a:solidFill>
                  <a:srgbClr val="F8BFB4"/>
                </a:solidFill>
                <a:effectLst/>
                <a:latin typeface="Arial Narrow" panose="020B0606020202030204" pitchFamily="34" charset="0"/>
              </a:rPr>
              <a:t> </a:t>
            </a:r>
            <a:r>
              <a:rPr lang="en-US" sz="900" b="0" i="0" dirty="0">
                <a:solidFill>
                  <a:srgbClr val="F8BFB4"/>
                </a:solidFill>
                <a:effectLst/>
                <a:latin typeface="Arial Narrow" panose="020B0606020202030204" pitchFamily="34" charset="0"/>
              </a:rPr>
              <a:t>and responsibility of the author. Permission is required for re-use</a:t>
            </a:r>
            <a:r>
              <a:rPr lang="en-CH" sz="900" b="0" i="0" dirty="0">
                <a:solidFill>
                  <a:srgbClr val="F8BFB4"/>
                </a:solidFill>
                <a:effectLst/>
                <a:latin typeface="Arial Narrow" panose="020B0606020202030204" pitchFamily="34" charset="0"/>
              </a:rPr>
              <a:t>.</a:t>
            </a:r>
            <a:endParaRPr lang="en-US" sz="900" b="0" i="0" dirty="0">
              <a:solidFill>
                <a:srgbClr val="F8BFB4"/>
              </a:solidFill>
              <a:effectLst/>
              <a:latin typeface="Arial Narrow" panose="020B0606020202030204" pitchFamily="34" charset="0"/>
            </a:endParaRPr>
          </a:p>
        </p:txBody>
      </p:sp>
      <p:sp>
        <p:nvSpPr>
          <p:cNvPr id="10" name="Google Shape;17;p14">
            <a:extLst>
              <a:ext uri="{FF2B5EF4-FFF2-40B4-BE49-F238E27FC236}">
                <a16:creationId xmlns:a16="http://schemas.microsoft.com/office/drawing/2014/main" id="{8B149236-0DC6-DA50-08AE-D551CDB2A615}"/>
              </a:ext>
            </a:extLst>
          </p:cNvPr>
          <p:cNvSpPr txBox="1">
            <a:spLocks noGrp="1"/>
          </p:cNvSpPr>
          <p:nvPr>
            <p:ph type="body" idx="13" hasCustomPrompt="1"/>
          </p:nvPr>
        </p:nvSpPr>
        <p:spPr>
          <a:xfrm>
            <a:off x="4173308" y="4582630"/>
            <a:ext cx="2799039" cy="176972"/>
          </a:xfrm>
          <a:prstGeom prst="rect">
            <a:avLst/>
          </a:prstGeom>
          <a:noFill/>
          <a:ln>
            <a:noFill/>
          </a:ln>
        </p:spPr>
        <p:txBody>
          <a:bodyPr spcFirstLastPara="1" vert="horz" wrap="square" lIns="0" tIns="0" rIns="0" bIns="0" anchor="ctr" anchorCtr="0">
            <a:spAutoFit/>
          </a:bodyPr>
          <a:lstStyle>
            <a:lvl1pPr marL="457200" marR="0" lvl="0" indent="-228600" algn="l" rtl="0">
              <a:lnSpc>
                <a:spcPct val="100000"/>
              </a:lnSpc>
              <a:spcBef>
                <a:spcPts val="320"/>
              </a:spcBef>
              <a:spcAft>
                <a:spcPts val="0"/>
              </a:spcAft>
              <a:buClr>
                <a:srgbClr val="05416B"/>
              </a:buClr>
              <a:buSzPts val="1600"/>
              <a:buFont typeface="Noto Sans Symbols"/>
              <a:buNone/>
              <a:defRPr sz="900" b="1" i="0" u="none" strike="noStrike" cap="none">
                <a:solidFill>
                  <a:srgbClr val="C7095A"/>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r>
              <a:rPr lang="fr-CH" dirty="0"/>
              <a:t>Erika Hamilton, MD</a:t>
            </a:r>
          </a:p>
        </p:txBody>
      </p:sp>
      <p:pic>
        <p:nvPicPr>
          <p:cNvPr id="2" name="Graphic 1">
            <a:extLst>
              <a:ext uri="{FF2B5EF4-FFF2-40B4-BE49-F238E27FC236}">
                <a16:creationId xmlns:a16="http://schemas.microsoft.com/office/drawing/2014/main" id="{A0AD7F6E-D5E1-FF14-B362-496BEB9B1E5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72476" y="4730753"/>
            <a:ext cx="2226046" cy="172711"/>
          </a:xfrm>
          <a:prstGeom prst="rect">
            <a:avLst/>
          </a:prstGeom>
        </p:spPr>
      </p:pic>
    </p:spTree>
    <p:extLst>
      <p:ext uri="{BB962C8B-B14F-4D97-AF65-F5344CB8AC3E}">
        <p14:creationId xmlns:p14="http://schemas.microsoft.com/office/powerpoint/2010/main" val="2192703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and List">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360000" y="1614328"/>
            <a:ext cx="8424000" cy="2699999"/>
          </a:xfrm>
          <a:prstGeom prst="rect">
            <a:avLst/>
          </a:prstGeom>
        </p:spPr>
        <p:txBody>
          <a:bodyPr>
            <a:noAutofit/>
          </a:bodyPr>
          <a:lstStyle>
            <a:lvl1pPr>
              <a:buClr>
                <a:srgbClr val="EA558A"/>
              </a:buClr>
              <a:defRPr>
                <a:solidFill>
                  <a:schemeClr val="tx1">
                    <a:lumMod val="75000"/>
                    <a:lumOff val="25000"/>
                  </a:schemeClr>
                </a:solidFill>
              </a:defRPr>
            </a:lvl1pPr>
            <a:lvl2pPr>
              <a:buClr>
                <a:srgbClr val="EA558A"/>
              </a:buClr>
              <a:defRPr>
                <a:solidFill>
                  <a:schemeClr val="tx1">
                    <a:lumMod val="75000"/>
                    <a:lumOff val="25000"/>
                  </a:schemeClr>
                </a:solidFill>
              </a:defRPr>
            </a:lvl2pPr>
            <a:lvl3pPr>
              <a:buClr>
                <a:srgbClr val="EA558A"/>
              </a:buClr>
              <a:defRPr>
                <a:solidFill>
                  <a:schemeClr val="tx1">
                    <a:lumMod val="75000"/>
                    <a:lumOff val="25000"/>
                  </a:schemeClr>
                </a:solidFill>
              </a:defRPr>
            </a:lvl3pPr>
          </a:lstStyle>
          <a:p>
            <a:pPr lvl="0"/>
            <a:r>
              <a:rPr lang="en-US" dirty="0"/>
              <a:t>Click to edit Master text styles</a:t>
            </a:r>
          </a:p>
          <a:p>
            <a:pPr lvl="1"/>
            <a:r>
              <a:rPr lang="en-US" dirty="0"/>
              <a:t>Second level</a:t>
            </a:r>
          </a:p>
          <a:p>
            <a:pPr lvl="2"/>
            <a:r>
              <a:rPr lang="en-US" dirty="0"/>
              <a:t>Third level</a:t>
            </a:r>
          </a:p>
        </p:txBody>
      </p:sp>
      <p:sp>
        <p:nvSpPr>
          <p:cNvPr id="9" name="Title 1">
            <a:extLst>
              <a:ext uri="{FF2B5EF4-FFF2-40B4-BE49-F238E27FC236}">
                <a16:creationId xmlns:a16="http://schemas.microsoft.com/office/drawing/2014/main" id="{8C288732-EB0A-AF40-8B00-28C2C3A92668}"/>
              </a:ext>
            </a:extLst>
          </p:cNvPr>
          <p:cNvSpPr>
            <a:spLocks noGrp="1"/>
          </p:cNvSpPr>
          <p:nvPr>
            <p:ph type="ctrTitle"/>
          </p:nvPr>
        </p:nvSpPr>
        <p:spPr>
          <a:xfrm>
            <a:off x="352881" y="485244"/>
            <a:ext cx="8424002" cy="432000"/>
          </a:xfrm>
          <a:prstGeom prst="rect">
            <a:avLst/>
          </a:prstGeom>
        </p:spPr>
        <p:txBody>
          <a:bodyPr anchor="t">
            <a:noAutofit/>
          </a:bodyPr>
          <a:lstStyle>
            <a:lvl1pPr algn="l">
              <a:lnSpc>
                <a:spcPct val="80000"/>
              </a:lnSpc>
              <a:defRPr sz="2800" b="1" i="0" cap="all">
                <a:solidFill>
                  <a:srgbClr val="C7095A"/>
                </a:solidFill>
                <a:latin typeface="+mn-lt"/>
                <a:cs typeface="Arial Narrow"/>
              </a:defRPr>
            </a:lvl1pPr>
          </a:lstStyle>
          <a:p>
            <a:endParaRPr lang="en-US" dirty="0"/>
          </a:p>
        </p:txBody>
      </p:sp>
      <p:sp>
        <p:nvSpPr>
          <p:cNvPr id="11" name="Subtitle 2">
            <a:extLst>
              <a:ext uri="{FF2B5EF4-FFF2-40B4-BE49-F238E27FC236}">
                <a16:creationId xmlns:a16="http://schemas.microsoft.com/office/drawing/2014/main" id="{8FEDD8DF-DD02-1242-9795-AE505DBDACEA}"/>
              </a:ext>
            </a:extLst>
          </p:cNvPr>
          <p:cNvSpPr>
            <a:spLocks noGrp="1"/>
          </p:cNvSpPr>
          <p:nvPr>
            <p:ph type="subTitle" idx="1"/>
          </p:nvPr>
        </p:nvSpPr>
        <p:spPr>
          <a:xfrm>
            <a:off x="352881" y="917244"/>
            <a:ext cx="8424002" cy="450000"/>
          </a:xfrm>
          <a:prstGeom prst="rect">
            <a:avLst/>
          </a:prstGeom>
        </p:spPr>
        <p:txBody>
          <a:bodyPr anchor="t">
            <a:noAutofit/>
          </a:bodyPr>
          <a:lstStyle>
            <a:lvl1pPr marL="0" indent="0" algn="l">
              <a:buNone/>
              <a:defRPr sz="2000">
                <a:solidFill>
                  <a:srgbClr val="E61D78"/>
                </a:solidFill>
                <a:latin typeface="+mn-lt"/>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TextBox 4">
            <a:extLst>
              <a:ext uri="{FF2B5EF4-FFF2-40B4-BE49-F238E27FC236}">
                <a16:creationId xmlns:a16="http://schemas.microsoft.com/office/drawing/2014/main" id="{A3E5BA2A-6D5F-C0C1-259F-58853D5D2834}"/>
              </a:ext>
            </a:extLst>
          </p:cNvPr>
          <p:cNvSpPr txBox="1"/>
          <p:nvPr userDrawn="1"/>
        </p:nvSpPr>
        <p:spPr>
          <a:xfrm>
            <a:off x="4383715" y="4802037"/>
            <a:ext cx="4503870" cy="144000"/>
          </a:xfrm>
          <a:prstGeom prst="rect">
            <a:avLst/>
          </a:prstGeom>
          <a:noFill/>
        </p:spPr>
        <p:txBody>
          <a:bodyPr wrap="square" lIns="0" tIns="0" rIns="90000" bIns="0" rtlCol="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US" sz="900" b="0" i="0" dirty="0">
                <a:solidFill>
                  <a:srgbClr val="F8BFB4"/>
                </a:solidFill>
                <a:effectLst/>
                <a:latin typeface="Arial Narrow" panose="020B0606020202030204" pitchFamily="34" charset="0"/>
              </a:rPr>
              <a:t>Content of this presentation is copyright</a:t>
            </a:r>
            <a:r>
              <a:rPr lang="en-CH" sz="900" b="0" i="0" dirty="0">
                <a:solidFill>
                  <a:srgbClr val="F8BFB4"/>
                </a:solidFill>
                <a:effectLst/>
                <a:latin typeface="Arial Narrow" panose="020B0606020202030204" pitchFamily="34" charset="0"/>
              </a:rPr>
              <a:t> </a:t>
            </a:r>
            <a:r>
              <a:rPr lang="en-US" sz="900" b="0" i="0" dirty="0">
                <a:solidFill>
                  <a:srgbClr val="F8BFB4"/>
                </a:solidFill>
                <a:effectLst/>
                <a:latin typeface="Arial Narrow" panose="020B0606020202030204" pitchFamily="34" charset="0"/>
              </a:rPr>
              <a:t>and responsibility of the author. Permission is required for re-use</a:t>
            </a:r>
            <a:r>
              <a:rPr lang="en-CH" sz="900" b="0" i="0" dirty="0">
                <a:solidFill>
                  <a:srgbClr val="F8BFB4"/>
                </a:solidFill>
                <a:effectLst/>
                <a:latin typeface="Arial Narrow" panose="020B0606020202030204" pitchFamily="34" charset="0"/>
              </a:rPr>
              <a:t>.</a:t>
            </a:r>
            <a:endParaRPr lang="en-US" sz="900" b="0" i="0" dirty="0">
              <a:solidFill>
                <a:srgbClr val="F8BFB4"/>
              </a:solidFill>
              <a:effectLst/>
              <a:latin typeface="Arial Narrow" panose="020B0606020202030204" pitchFamily="34" charset="0"/>
            </a:endParaRPr>
          </a:p>
        </p:txBody>
      </p:sp>
      <p:sp>
        <p:nvSpPr>
          <p:cNvPr id="8" name="Google Shape;17;p14">
            <a:extLst>
              <a:ext uri="{FF2B5EF4-FFF2-40B4-BE49-F238E27FC236}">
                <a16:creationId xmlns:a16="http://schemas.microsoft.com/office/drawing/2014/main" id="{FD24CB7B-599B-2C3B-1A69-AFB0164AD004}"/>
              </a:ext>
            </a:extLst>
          </p:cNvPr>
          <p:cNvSpPr txBox="1">
            <a:spLocks noGrp="1"/>
          </p:cNvSpPr>
          <p:nvPr>
            <p:ph type="body" idx="14" hasCustomPrompt="1"/>
          </p:nvPr>
        </p:nvSpPr>
        <p:spPr>
          <a:xfrm>
            <a:off x="4173308" y="4582630"/>
            <a:ext cx="2799039" cy="176972"/>
          </a:xfrm>
          <a:prstGeom prst="rect">
            <a:avLst/>
          </a:prstGeom>
          <a:noFill/>
          <a:ln>
            <a:noFill/>
          </a:ln>
        </p:spPr>
        <p:txBody>
          <a:bodyPr spcFirstLastPara="1" vert="horz" wrap="square" lIns="0" tIns="0" rIns="0" bIns="0" anchor="ctr" anchorCtr="0">
            <a:spAutoFit/>
          </a:bodyPr>
          <a:lstStyle>
            <a:lvl1pPr marL="457200" marR="0" lvl="0" indent="-228600" algn="l" rtl="0">
              <a:lnSpc>
                <a:spcPct val="100000"/>
              </a:lnSpc>
              <a:spcBef>
                <a:spcPts val="320"/>
              </a:spcBef>
              <a:spcAft>
                <a:spcPts val="0"/>
              </a:spcAft>
              <a:buClr>
                <a:srgbClr val="05416B"/>
              </a:buClr>
              <a:buSzPts val="1600"/>
              <a:buFont typeface="Noto Sans Symbols"/>
              <a:buNone/>
              <a:defRPr sz="900" b="1" i="0" u="none" strike="noStrike" cap="none">
                <a:solidFill>
                  <a:srgbClr val="C7095A"/>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r>
              <a:rPr lang="fr-CH" dirty="0"/>
              <a:t>Erika Hamilton, MD</a:t>
            </a:r>
          </a:p>
        </p:txBody>
      </p:sp>
      <p:pic>
        <p:nvPicPr>
          <p:cNvPr id="2" name="Graphic 1">
            <a:extLst>
              <a:ext uri="{FF2B5EF4-FFF2-40B4-BE49-F238E27FC236}">
                <a16:creationId xmlns:a16="http://schemas.microsoft.com/office/drawing/2014/main" id="{30E6BF86-C23B-468D-3811-46DCF7F5BD7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72476" y="4730753"/>
            <a:ext cx="2226046" cy="172711"/>
          </a:xfrm>
          <a:prstGeom prst="rect">
            <a:avLst/>
          </a:prstGeom>
        </p:spPr>
      </p:pic>
    </p:spTree>
    <p:extLst>
      <p:ext uri="{BB962C8B-B14F-4D97-AF65-F5344CB8AC3E}">
        <p14:creationId xmlns:p14="http://schemas.microsoft.com/office/powerpoint/2010/main" val="3278467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Free Content">
    <p:spTree>
      <p:nvGrpSpPr>
        <p:cNvPr id="1" name=""/>
        <p:cNvGrpSpPr/>
        <p:nvPr/>
      </p:nvGrpSpPr>
      <p:grpSpPr>
        <a:xfrm>
          <a:off x="0" y="0"/>
          <a:ext cx="0" cy="0"/>
          <a:chOff x="0" y="0"/>
          <a:chExt cx="0" cy="0"/>
        </a:xfrm>
      </p:grpSpPr>
      <p:sp>
        <p:nvSpPr>
          <p:cNvPr id="6" name="TextBox 4">
            <a:extLst>
              <a:ext uri="{FF2B5EF4-FFF2-40B4-BE49-F238E27FC236}">
                <a16:creationId xmlns:a16="http://schemas.microsoft.com/office/drawing/2014/main" id="{15FC2D28-59C5-FC59-BAA5-DCF983AAFA38}"/>
              </a:ext>
            </a:extLst>
          </p:cNvPr>
          <p:cNvSpPr txBox="1"/>
          <p:nvPr userDrawn="1"/>
        </p:nvSpPr>
        <p:spPr>
          <a:xfrm>
            <a:off x="4383715" y="4802037"/>
            <a:ext cx="4503870" cy="144000"/>
          </a:xfrm>
          <a:prstGeom prst="rect">
            <a:avLst/>
          </a:prstGeom>
          <a:noFill/>
        </p:spPr>
        <p:txBody>
          <a:bodyPr wrap="square" lIns="0" tIns="0" rIns="90000" bIns="0" rtlCol="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US" sz="900" b="0" i="0" dirty="0">
                <a:solidFill>
                  <a:srgbClr val="F8BFB4"/>
                </a:solidFill>
                <a:effectLst/>
                <a:latin typeface="Arial Narrow" panose="020B0606020202030204" pitchFamily="34" charset="0"/>
              </a:rPr>
              <a:t>Content of this presentation is copyright</a:t>
            </a:r>
            <a:r>
              <a:rPr lang="en-CH" sz="900" b="0" i="0" dirty="0">
                <a:solidFill>
                  <a:srgbClr val="F8BFB4"/>
                </a:solidFill>
                <a:effectLst/>
                <a:latin typeface="Arial Narrow" panose="020B0606020202030204" pitchFamily="34" charset="0"/>
              </a:rPr>
              <a:t> </a:t>
            </a:r>
            <a:r>
              <a:rPr lang="en-US" sz="900" b="0" i="0" dirty="0">
                <a:solidFill>
                  <a:srgbClr val="F8BFB4"/>
                </a:solidFill>
                <a:effectLst/>
                <a:latin typeface="Arial Narrow" panose="020B0606020202030204" pitchFamily="34" charset="0"/>
              </a:rPr>
              <a:t>and responsibility of the author. Permission is required for re-use</a:t>
            </a:r>
            <a:r>
              <a:rPr lang="en-CH" sz="900" b="0" i="0" dirty="0">
                <a:solidFill>
                  <a:srgbClr val="F8BFB4"/>
                </a:solidFill>
                <a:effectLst/>
                <a:latin typeface="Arial Narrow" panose="020B0606020202030204" pitchFamily="34" charset="0"/>
              </a:rPr>
              <a:t>.</a:t>
            </a:r>
            <a:endParaRPr lang="en-US" sz="900" b="0" i="0" dirty="0">
              <a:solidFill>
                <a:srgbClr val="F8BFB4"/>
              </a:solidFill>
              <a:effectLst/>
              <a:latin typeface="Arial Narrow" panose="020B0606020202030204" pitchFamily="34" charset="0"/>
            </a:endParaRPr>
          </a:p>
        </p:txBody>
      </p:sp>
      <p:sp>
        <p:nvSpPr>
          <p:cNvPr id="7" name="Google Shape;17;p14">
            <a:extLst>
              <a:ext uri="{FF2B5EF4-FFF2-40B4-BE49-F238E27FC236}">
                <a16:creationId xmlns:a16="http://schemas.microsoft.com/office/drawing/2014/main" id="{C5C79E24-B503-ABCD-C85F-8FAE1E7AEE73}"/>
              </a:ext>
            </a:extLst>
          </p:cNvPr>
          <p:cNvSpPr txBox="1">
            <a:spLocks noGrp="1"/>
          </p:cNvSpPr>
          <p:nvPr>
            <p:ph type="body" idx="13" hasCustomPrompt="1"/>
          </p:nvPr>
        </p:nvSpPr>
        <p:spPr>
          <a:xfrm>
            <a:off x="4173308" y="4582630"/>
            <a:ext cx="2799039" cy="176972"/>
          </a:xfrm>
          <a:prstGeom prst="rect">
            <a:avLst/>
          </a:prstGeom>
          <a:noFill/>
          <a:ln>
            <a:noFill/>
          </a:ln>
        </p:spPr>
        <p:txBody>
          <a:bodyPr spcFirstLastPara="1" vert="horz" wrap="square" lIns="0" tIns="0" rIns="0" bIns="0" anchor="ctr" anchorCtr="0">
            <a:spAutoFit/>
          </a:bodyPr>
          <a:lstStyle>
            <a:lvl1pPr marL="457200" marR="0" lvl="0" indent="-228600" algn="l" rtl="0">
              <a:lnSpc>
                <a:spcPct val="100000"/>
              </a:lnSpc>
              <a:spcBef>
                <a:spcPts val="320"/>
              </a:spcBef>
              <a:spcAft>
                <a:spcPts val="0"/>
              </a:spcAft>
              <a:buClr>
                <a:srgbClr val="05416B"/>
              </a:buClr>
              <a:buSzPts val="1600"/>
              <a:buFont typeface="Noto Sans Symbols"/>
              <a:buNone/>
              <a:defRPr sz="900" b="1" i="0" u="none" strike="noStrike" cap="none">
                <a:solidFill>
                  <a:srgbClr val="C7095A"/>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r>
              <a:rPr lang="fr-CH" dirty="0"/>
              <a:t>Erika Hamilton, MD</a:t>
            </a:r>
          </a:p>
        </p:txBody>
      </p:sp>
      <p:pic>
        <p:nvPicPr>
          <p:cNvPr id="2" name="Graphic 1">
            <a:extLst>
              <a:ext uri="{FF2B5EF4-FFF2-40B4-BE49-F238E27FC236}">
                <a16:creationId xmlns:a16="http://schemas.microsoft.com/office/drawing/2014/main" id="{C7A458C3-0415-35C1-CD8B-386EE6085D9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72476" y="4730753"/>
            <a:ext cx="2226046" cy="172711"/>
          </a:xfrm>
          <a:prstGeom prst="rect">
            <a:avLst/>
          </a:prstGeom>
        </p:spPr>
      </p:pic>
      <p:pic>
        <p:nvPicPr>
          <p:cNvPr id="4" name="Image 7">
            <a:extLst>
              <a:ext uri="{FF2B5EF4-FFF2-40B4-BE49-F238E27FC236}">
                <a16:creationId xmlns:a16="http://schemas.microsoft.com/office/drawing/2014/main" id="{A98F7761-1342-DC17-C003-26DD16FA71F5}"/>
              </a:ext>
            </a:extLst>
          </p:cNvPr>
          <p:cNvPicPr>
            <a:picLocks noChangeAspect="1"/>
          </p:cNvPicPr>
          <p:nvPr userDrawn="1"/>
        </p:nvPicPr>
        <p:blipFill rotWithShape="1">
          <a:blip r:embed="rId4"/>
          <a:srcRect l="1159" t="36737" r="42572" b="2592"/>
          <a:stretch/>
        </p:blipFill>
        <p:spPr>
          <a:xfrm>
            <a:off x="7130580" y="0"/>
            <a:ext cx="2013419" cy="2170878"/>
          </a:xfrm>
          <a:prstGeom prst="rect">
            <a:avLst/>
          </a:prstGeom>
        </p:spPr>
      </p:pic>
    </p:spTree>
    <p:extLst>
      <p:ext uri="{BB962C8B-B14F-4D97-AF65-F5344CB8AC3E}">
        <p14:creationId xmlns:p14="http://schemas.microsoft.com/office/powerpoint/2010/main" val="2599831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Contact">
    <p:spTree>
      <p:nvGrpSpPr>
        <p:cNvPr id="1" name=""/>
        <p:cNvGrpSpPr/>
        <p:nvPr/>
      </p:nvGrpSpPr>
      <p:grpSpPr>
        <a:xfrm>
          <a:off x="0" y="0"/>
          <a:ext cx="0" cy="0"/>
          <a:chOff x="0" y="0"/>
          <a:chExt cx="0" cy="0"/>
        </a:xfrm>
      </p:grpSpPr>
      <p:sp>
        <p:nvSpPr>
          <p:cNvPr id="12" name="TextBox 7">
            <a:extLst>
              <a:ext uri="{FF2B5EF4-FFF2-40B4-BE49-F238E27FC236}">
                <a16:creationId xmlns:a16="http://schemas.microsoft.com/office/drawing/2014/main" id="{9C41762A-FB87-4D8B-8DB4-D9EEF6C059C3}"/>
              </a:ext>
            </a:extLst>
          </p:cNvPr>
          <p:cNvSpPr txBox="1">
            <a:spLocks noChangeArrowheads="1"/>
          </p:cNvSpPr>
          <p:nvPr userDrawn="1"/>
        </p:nvSpPr>
        <p:spPr bwMode="auto">
          <a:xfrm>
            <a:off x="383132" y="3763908"/>
            <a:ext cx="410340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eaLnBrk="1" hangingPunct="1">
              <a:lnSpc>
                <a:spcPct val="100000"/>
              </a:lnSpc>
              <a:defRPr/>
            </a:pPr>
            <a:r>
              <a:rPr lang="en-GB" altLang="en-US" sz="1200" b="1" kern="1200" baseline="0" dirty="0">
                <a:solidFill>
                  <a:srgbClr val="F8BFB4"/>
                </a:solidFill>
                <a:latin typeface="+mj-lt"/>
                <a:ea typeface="MS PGothic" pitchFamily="34" charset="-128"/>
                <a:cs typeface="+mn-cs"/>
              </a:rPr>
              <a:t>European Society for Medical Oncology (ESMO)</a:t>
            </a:r>
          </a:p>
          <a:p>
            <a:pPr eaLnBrk="1" hangingPunct="1">
              <a:lnSpc>
                <a:spcPct val="100000"/>
              </a:lnSpc>
              <a:defRPr/>
            </a:pPr>
            <a:r>
              <a:rPr lang="en-US" altLang="en-US" sz="1200" kern="1200" baseline="0" dirty="0">
                <a:solidFill>
                  <a:srgbClr val="F8BFB4"/>
                </a:solidFill>
                <a:latin typeface="+mj-lt"/>
                <a:ea typeface="MS PGothic" pitchFamily="34" charset="-128"/>
                <a:cs typeface="+mn-cs"/>
              </a:rPr>
              <a:t>Via Ginevra 4, CH-6900 Lugano</a:t>
            </a:r>
            <a:br>
              <a:rPr lang="en-US" altLang="en-US" sz="1200" kern="1200" baseline="0" dirty="0">
                <a:solidFill>
                  <a:srgbClr val="F8BFB4"/>
                </a:solidFill>
                <a:latin typeface="+mj-lt"/>
                <a:ea typeface="MS PGothic" pitchFamily="34" charset="-128"/>
                <a:cs typeface="+mn-cs"/>
              </a:rPr>
            </a:br>
            <a:r>
              <a:rPr lang="en-US" altLang="en-US" sz="1200" kern="1200" baseline="0" dirty="0">
                <a:solidFill>
                  <a:srgbClr val="F8BFB4"/>
                </a:solidFill>
                <a:latin typeface="+mj-lt"/>
                <a:ea typeface="MS PGothic" pitchFamily="34" charset="-128"/>
                <a:cs typeface="+mn-cs"/>
              </a:rPr>
              <a:t>T. +41 (0)91 973 19 00</a:t>
            </a:r>
            <a:br>
              <a:rPr lang="en-US" altLang="en-US" sz="1200" kern="1200" baseline="0" dirty="0">
                <a:solidFill>
                  <a:srgbClr val="F8BFB4"/>
                </a:solidFill>
                <a:latin typeface="+mj-lt"/>
                <a:ea typeface="MS PGothic" pitchFamily="34" charset="-128"/>
                <a:cs typeface="+mn-cs"/>
              </a:rPr>
            </a:br>
            <a:r>
              <a:rPr lang="en-US" altLang="en-US" sz="1200" kern="1200" baseline="0" dirty="0">
                <a:solidFill>
                  <a:srgbClr val="F8BFB4"/>
                </a:solidFill>
                <a:latin typeface="+mj-lt"/>
                <a:ea typeface="MS PGothic" pitchFamily="34" charset="-128"/>
                <a:cs typeface="+mn-cs"/>
              </a:rPr>
              <a:t>esmo@esmo.org</a:t>
            </a:r>
            <a:br>
              <a:rPr lang="en-US" altLang="en-US" sz="1200" kern="1200" baseline="0" dirty="0">
                <a:solidFill>
                  <a:srgbClr val="E61D78"/>
                </a:solidFill>
                <a:latin typeface="+mj-lt"/>
                <a:ea typeface="MS PGothic" pitchFamily="34" charset="-128"/>
                <a:cs typeface="+mn-cs"/>
              </a:rPr>
            </a:br>
            <a:endParaRPr lang="en-US" altLang="en-US" sz="1200" kern="1200" baseline="0" dirty="0">
              <a:solidFill>
                <a:srgbClr val="E61D78"/>
              </a:solidFill>
              <a:latin typeface="+mj-lt"/>
              <a:ea typeface="MS PGothic" pitchFamily="34" charset="-128"/>
              <a:cs typeface="+mn-cs"/>
            </a:endParaRPr>
          </a:p>
          <a:p>
            <a:pPr eaLnBrk="1" hangingPunct="1">
              <a:lnSpc>
                <a:spcPct val="100000"/>
              </a:lnSpc>
              <a:defRPr/>
            </a:pPr>
            <a:r>
              <a:rPr lang="en-US" altLang="en-US" sz="1200" b="1" kern="1200" baseline="0" dirty="0">
                <a:solidFill>
                  <a:srgbClr val="F8BFB4"/>
                </a:solidFill>
                <a:latin typeface="+mj-lt"/>
                <a:ea typeface="MS PGothic" pitchFamily="34" charset="-128"/>
                <a:cs typeface="+mn-cs"/>
              </a:rPr>
              <a:t>esmo.org</a:t>
            </a:r>
          </a:p>
        </p:txBody>
      </p:sp>
      <p:sp>
        <p:nvSpPr>
          <p:cNvPr id="21" name="Text Placeholder 18">
            <a:extLst>
              <a:ext uri="{FF2B5EF4-FFF2-40B4-BE49-F238E27FC236}">
                <a16:creationId xmlns:a16="http://schemas.microsoft.com/office/drawing/2014/main" id="{A380C87E-3021-6640-B9B2-029B67F78CED}"/>
              </a:ext>
            </a:extLst>
          </p:cNvPr>
          <p:cNvSpPr>
            <a:spLocks noGrp="1"/>
          </p:cNvSpPr>
          <p:nvPr>
            <p:ph type="body" sz="quarter" idx="14"/>
          </p:nvPr>
        </p:nvSpPr>
        <p:spPr>
          <a:xfrm>
            <a:off x="385638" y="2081317"/>
            <a:ext cx="4212001" cy="1200330"/>
          </a:xfrm>
          <a:prstGeom prst="rect">
            <a:avLst/>
          </a:prstGeom>
        </p:spPr>
        <p:txBody>
          <a:bodyPr tIns="46800" bIns="234000" anchor="t">
            <a:noAutofit/>
          </a:bodyPr>
          <a:lstStyle>
            <a:lvl1pPr marL="0" indent="0">
              <a:buFontTx/>
              <a:buNone/>
              <a:defRPr sz="1200" b="1">
                <a:solidFill>
                  <a:srgbClr val="C7095A"/>
                </a:solidFill>
                <a:latin typeface="+mn-lt"/>
              </a:defRPr>
            </a:lvl1pPr>
          </a:lstStyle>
          <a:p>
            <a:pPr lvl="0"/>
            <a:r>
              <a:rPr lang="en-US" dirty="0"/>
              <a:t>Click to edit Master text styles</a:t>
            </a:r>
          </a:p>
        </p:txBody>
      </p:sp>
      <p:pic>
        <p:nvPicPr>
          <p:cNvPr id="2" name="Image 7">
            <a:extLst>
              <a:ext uri="{FF2B5EF4-FFF2-40B4-BE49-F238E27FC236}">
                <a16:creationId xmlns:a16="http://schemas.microsoft.com/office/drawing/2014/main" id="{8143BA7D-AAFC-0159-D57A-265BD439CD83}"/>
              </a:ext>
            </a:extLst>
          </p:cNvPr>
          <p:cNvPicPr>
            <a:picLocks noChangeAspect="1"/>
          </p:cNvPicPr>
          <p:nvPr userDrawn="1"/>
        </p:nvPicPr>
        <p:blipFill rotWithShape="1">
          <a:blip r:embed="rId2"/>
          <a:srcRect l="1159" t="36737" r="42572" b="2592"/>
          <a:stretch/>
        </p:blipFill>
        <p:spPr>
          <a:xfrm>
            <a:off x="6672985" y="1"/>
            <a:ext cx="2471013" cy="2664258"/>
          </a:xfrm>
          <a:prstGeom prst="rect">
            <a:avLst/>
          </a:prstGeom>
        </p:spPr>
      </p:pic>
      <p:pic>
        <p:nvPicPr>
          <p:cNvPr id="3" name="Graphic 2">
            <a:extLst>
              <a:ext uri="{FF2B5EF4-FFF2-40B4-BE49-F238E27FC236}">
                <a16:creationId xmlns:a16="http://schemas.microsoft.com/office/drawing/2014/main" id="{DF9044CF-29DA-24DC-19CE-B90E151BC05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79884" y="510801"/>
            <a:ext cx="3525982" cy="479637"/>
          </a:xfrm>
          <a:prstGeom prst="rect">
            <a:avLst/>
          </a:prstGeom>
        </p:spPr>
      </p:pic>
    </p:spTree>
    <p:extLst>
      <p:ext uri="{BB962C8B-B14F-4D97-AF65-F5344CB8AC3E}">
        <p14:creationId xmlns:p14="http://schemas.microsoft.com/office/powerpoint/2010/main" val="2229668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93640" r:id="rId1"/>
    <p:sldLayoutId id="2147493641" r:id="rId2"/>
    <p:sldLayoutId id="2147493649" r:id="rId3"/>
    <p:sldLayoutId id="2147493642" r:id="rId4"/>
    <p:sldLayoutId id="2147493643" r:id="rId5"/>
    <p:sldLayoutId id="2147493644" r:id="rId6"/>
    <p:sldLayoutId id="2147493645" r:id="rId7"/>
    <p:sldLayoutId id="2147493646" r:id="rId8"/>
    <p:sldLayoutId id="2147493648" r:id="rId9"/>
  </p:sldLayoutIdLst>
  <p:hf sldNum="0" hdr="0" ftr="0" dt="0"/>
  <p:txStyles>
    <p:titleStyle>
      <a:lvl1pPr algn="l" defTabSz="457200" rtl="0" eaLnBrk="1" fontAlgn="base" hangingPunct="1">
        <a:spcBef>
          <a:spcPct val="0"/>
        </a:spcBef>
        <a:spcAft>
          <a:spcPct val="0"/>
        </a:spcAft>
        <a:defRPr sz="3200" b="1" kern="1200">
          <a:solidFill>
            <a:schemeClr val="tx1"/>
          </a:solidFill>
          <a:latin typeface="Arial Narrow"/>
          <a:ea typeface="MS PGothic" pitchFamily="34" charset="-128"/>
          <a:cs typeface="Arial Narrow"/>
        </a:defRPr>
      </a:lvl1pPr>
      <a:lvl2pPr algn="l" defTabSz="457200" rtl="0" eaLnBrk="1" fontAlgn="base" hangingPunct="1">
        <a:spcBef>
          <a:spcPct val="0"/>
        </a:spcBef>
        <a:spcAft>
          <a:spcPct val="0"/>
        </a:spcAft>
        <a:defRPr sz="4000" b="1">
          <a:solidFill>
            <a:srgbClr val="81104F"/>
          </a:solidFill>
          <a:latin typeface="Arial Narrow" charset="0"/>
          <a:ea typeface="MS PGothic" pitchFamily="34" charset="-128"/>
          <a:cs typeface="Arial Narrow" panose="020B0606020202030204" pitchFamily="34" charset="0"/>
        </a:defRPr>
      </a:lvl2pPr>
      <a:lvl3pPr algn="l" defTabSz="457200" rtl="0" eaLnBrk="1" fontAlgn="base" hangingPunct="1">
        <a:spcBef>
          <a:spcPct val="0"/>
        </a:spcBef>
        <a:spcAft>
          <a:spcPct val="0"/>
        </a:spcAft>
        <a:defRPr sz="4000" b="1">
          <a:solidFill>
            <a:srgbClr val="81104F"/>
          </a:solidFill>
          <a:latin typeface="Arial Narrow" charset="0"/>
          <a:ea typeface="MS PGothic" pitchFamily="34" charset="-128"/>
          <a:cs typeface="Arial Narrow" panose="020B0606020202030204" pitchFamily="34" charset="0"/>
        </a:defRPr>
      </a:lvl3pPr>
      <a:lvl4pPr algn="l" defTabSz="457200" rtl="0" eaLnBrk="1" fontAlgn="base" hangingPunct="1">
        <a:spcBef>
          <a:spcPct val="0"/>
        </a:spcBef>
        <a:spcAft>
          <a:spcPct val="0"/>
        </a:spcAft>
        <a:defRPr sz="4000" b="1">
          <a:solidFill>
            <a:srgbClr val="81104F"/>
          </a:solidFill>
          <a:latin typeface="Arial Narrow" charset="0"/>
          <a:ea typeface="MS PGothic" pitchFamily="34" charset="-128"/>
          <a:cs typeface="Arial Narrow" panose="020B0606020202030204" pitchFamily="34" charset="0"/>
        </a:defRPr>
      </a:lvl4pPr>
      <a:lvl5pPr algn="l" defTabSz="457200" rtl="0" eaLnBrk="1" fontAlgn="base" hangingPunct="1">
        <a:spcBef>
          <a:spcPct val="0"/>
        </a:spcBef>
        <a:spcAft>
          <a:spcPct val="0"/>
        </a:spcAft>
        <a:defRPr sz="4000" b="1">
          <a:solidFill>
            <a:srgbClr val="81104F"/>
          </a:solidFill>
          <a:latin typeface="Arial Narrow" charset="0"/>
          <a:ea typeface="MS PGothic" pitchFamily="34" charset="-128"/>
          <a:cs typeface="Arial Narrow" panose="020B0606020202030204" pitchFamily="34" charset="0"/>
        </a:defRPr>
      </a:lvl5pPr>
      <a:lvl6pPr marL="457200" algn="l" defTabSz="457200" rtl="0" eaLnBrk="1" fontAlgn="base" hangingPunct="1">
        <a:spcBef>
          <a:spcPct val="0"/>
        </a:spcBef>
        <a:spcAft>
          <a:spcPct val="0"/>
        </a:spcAft>
        <a:defRPr sz="4000" b="1">
          <a:solidFill>
            <a:srgbClr val="81104F"/>
          </a:solidFill>
          <a:latin typeface="Arial Narrow" charset="0"/>
          <a:ea typeface="ＭＳ Ｐゴシック" charset="0"/>
        </a:defRPr>
      </a:lvl6pPr>
      <a:lvl7pPr marL="914400" algn="l" defTabSz="457200" rtl="0" eaLnBrk="1" fontAlgn="base" hangingPunct="1">
        <a:spcBef>
          <a:spcPct val="0"/>
        </a:spcBef>
        <a:spcAft>
          <a:spcPct val="0"/>
        </a:spcAft>
        <a:defRPr sz="4000" b="1">
          <a:solidFill>
            <a:srgbClr val="81104F"/>
          </a:solidFill>
          <a:latin typeface="Arial Narrow" charset="0"/>
          <a:ea typeface="ＭＳ Ｐゴシック" charset="0"/>
        </a:defRPr>
      </a:lvl7pPr>
      <a:lvl8pPr marL="1371600" algn="l" defTabSz="457200" rtl="0" eaLnBrk="1" fontAlgn="base" hangingPunct="1">
        <a:spcBef>
          <a:spcPct val="0"/>
        </a:spcBef>
        <a:spcAft>
          <a:spcPct val="0"/>
        </a:spcAft>
        <a:defRPr sz="4000" b="1">
          <a:solidFill>
            <a:srgbClr val="81104F"/>
          </a:solidFill>
          <a:latin typeface="Arial Narrow" charset="0"/>
          <a:ea typeface="ＭＳ Ｐゴシック" charset="0"/>
        </a:defRPr>
      </a:lvl8pPr>
      <a:lvl9pPr marL="1828800" algn="l" defTabSz="457200" rtl="0" eaLnBrk="1" fontAlgn="base" hangingPunct="1">
        <a:spcBef>
          <a:spcPct val="0"/>
        </a:spcBef>
        <a:spcAft>
          <a:spcPct val="0"/>
        </a:spcAft>
        <a:defRPr sz="4000" b="1">
          <a:solidFill>
            <a:srgbClr val="81104F"/>
          </a:solidFill>
          <a:latin typeface="Arial Narrow" charset="0"/>
          <a:ea typeface="ＭＳ Ｐゴシック" charset="0"/>
        </a:defRPr>
      </a:lvl9pPr>
    </p:titleStyle>
    <p:bodyStyle>
      <a:lvl1pPr marL="342900" indent="-342900" algn="l" defTabSz="457200" rtl="0" eaLnBrk="1" fontAlgn="base" hangingPunct="1">
        <a:spcBef>
          <a:spcPct val="20000"/>
        </a:spcBef>
        <a:spcAft>
          <a:spcPct val="0"/>
        </a:spcAft>
        <a:buClr>
          <a:schemeClr val="tx1"/>
        </a:buClr>
        <a:buSzPct val="35000"/>
        <a:buFont typeface="Wingdings" panose="05000000000000000000" pitchFamily="2" charset="2"/>
        <a:buChar char="u"/>
        <a:defRPr sz="1600" kern="1200">
          <a:solidFill>
            <a:schemeClr val="tx1"/>
          </a:solidFill>
          <a:latin typeface="Arial Narrow"/>
          <a:ea typeface="MS PGothic" pitchFamily="34" charset="-128"/>
          <a:cs typeface="Arial Narrow"/>
        </a:defRPr>
      </a:lvl1pPr>
      <a:lvl2pPr marL="742950" indent="-285750" algn="l" defTabSz="457200" rtl="0" eaLnBrk="1" fontAlgn="base" hangingPunct="1">
        <a:spcBef>
          <a:spcPct val="20000"/>
        </a:spcBef>
        <a:spcAft>
          <a:spcPct val="0"/>
        </a:spcAft>
        <a:buClr>
          <a:schemeClr val="tx1"/>
        </a:buClr>
        <a:buSzPct val="35000"/>
        <a:buFont typeface="Wingdings" panose="05000000000000000000" pitchFamily="2" charset="2"/>
        <a:buChar char="u"/>
        <a:defRPr sz="1600" kern="1200">
          <a:solidFill>
            <a:schemeClr val="tx1">
              <a:lumMod val="50000"/>
              <a:lumOff val="50000"/>
            </a:schemeClr>
          </a:solidFill>
          <a:latin typeface="Arial Narrow"/>
          <a:ea typeface="MS PGothic" pitchFamily="34" charset="-128"/>
          <a:cs typeface="Arial Narrow"/>
        </a:defRPr>
      </a:lvl2pPr>
      <a:lvl3pPr marL="1143000" indent="-228600" algn="l" defTabSz="457200" rtl="0" eaLnBrk="1" fontAlgn="base" hangingPunct="1">
        <a:spcBef>
          <a:spcPct val="20000"/>
        </a:spcBef>
        <a:spcAft>
          <a:spcPct val="0"/>
        </a:spcAft>
        <a:buClr>
          <a:schemeClr val="tx1"/>
        </a:buClr>
        <a:buSzPct val="35000"/>
        <a:buFont typeface="Wingdings" panose="05000000000000000000" pitchFamily="2" charset="2"/>
        <a:buChar char="u"/>
        <a:defRPr sz="1600" kern="1200">
          <a:solidFill>
            <a:schemeClr val="bg1">
              <a:lumMod val="65000"/>
            </a:schemeClr>
          </a:solidFill>
          <a:latin typeface="Arial Narrow"/>
          <a:ea typeface="MS PGothic" pitchFamily="34" charset="-128"/>
          <a:cs typeface="Arial Narrow"/>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9.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950904-5233-EF40-BD18-524477B4A2AA}"/>
              </a:ext>
            </a:extLst>
          </p:cNvPr>
          <p:cNvSpPr>
            <a:spLocks noGrp="1"/>
          </p:cNvSpPr>
          <p:nvPr>
            <p:ph type="ctrTitle"/>
          </p:nvPr>
        </p:nvSpPr>
        <p:spPr>
          <a:xfrm>
            <a:off x="377092" y="1470072"/>
            <a:ext cx="6157351" cy="1216422"/>
          </a:xfrm>
        </p:spPr>
        <p:txBody>
          <a:bodyPr/>
          <a:lstStyle/>
          <a:p>
            <a:r>
              <a:rPr lang="en-US" dirty="0"/>
              <a:t>Zanidatamab + Chemotherapy for Patients With HER2-Expressing Metastatic Breast Cancer</a:t>
            </a:r>
            <a:endParaRPr lang="fr-FR" dirty="0"/>
          </a:p>
        </p:txBody>
      </p:sp>
      <p:sp>
        <p:nvSpPr>
          <p:cNvPr id="3" name="Sous-titre 2">
            <a:extLst>
              <a:ext uri="{FF2B5EF4-FFF2-40B4-BE49-F238E27FC236}">
                <a16:creationId xmlns:a16="http://schemas.microsoft.com/office/drawing/2014/main" id="{CD1A6BC2-00B7-254C-9ED7-850AF3E18472}"/>
              </a:ext>
            </a:extLst>
          </p:cNvPr>
          <p:cNvSpPr>
            <a:spLocks noGrp="1"/>
          </p:cNvSpPr>
          <p:nvPr>
            <p:ph type="subTitle" idx="1"/>
          </p:nvPr>
        </p:nvSpPr>
        <p:spPr>
          <a:xfrm>
            <a:off x="377092" y="2588018"/>
            <a:ext cx="4937117" cy="450000"/>
          </a:xfrm>
        </p:spPr>
        <p:txBody>
          <a:bodyPr/>
          <a:lstStyle/>
          <a:p>
            <a:r>
              <a:rPr lang="en-US" dirty="0"/>
              <a:t>Final Results of a Phase 1 Trial</a:t>
            </a:r>
            <a:endParaRPr lang="fr-FR" dirty="0"/>
          </a:p>
        </p:txBody>
      </p:sp>
      <p:sp>
        <p:nvSpPr>
          <p:cNvPr id="4" name="Espace réservé du texte 3">
            <a:extLst>
              <a:ext uri="{FF2B5EF4-FFF2-40B4-BE49-F238E27FC236}">
                <a16:creationId xmlns:a16="http://schemas.microsoft.com/office/drawing/2014/main" id="{58C30850-49E5-7048-9251-3C495DF54518}"/>
              </a:ext>
            </a:extLst>
          </p:cNvPr>
          <p:cNvSpPr>
            <a:spLocks noGrp="1"/>
          </p:cNvSpPr>
          <p:nvPr>
            <p:ph type="body" sz="quarter" idx="10"/>
          </p:nvPr>
        </p:nvSpPr>
        <p:spPr>
          <a:xfrm>
            <a:off x="377093" y="2999400"/>
            <a:ext cx="6473873" cy="230400"/>
          </a:xfrm>
        </p:spPr>
        <p:txBody>
          <a:bodyPr/>
          <a:lstStyle/>
          <a:p>
            <a:r>
              <a:rPr lang="fr-FR" dirty="0"/>
              <a:t>Philippe L. Bedard,</a:t>
            </a:r>
            <a:r>
              <a:rPr lang="fr-FR" baseline="30000" dirty="0"/>
              <a:t>1</a:t>
            </a:r>
            <a:r>
              <a:rPr lang="fr-FR" dirty="0"/>
              <a:t> Seock-Ah Im,</a:t>
            </a:r>
            <a:r>
              <a:rPr lang="fr-FR" baseline="30000" dirty="0"/>
              <a:t>2</a:t>
            </a:r>
            <a:r>
              <a:rPr lang="fr-FR" dirty="0"/>
              <a:t> Elena Elimova,</a:t>
            </a:r>
            <a:r>
              <a:rPr lang="fr-FR" baseline="30000" dirty="0"/>
              <a:t>1</a:t>
            </a:r>
            <a:r>
              <a:rPr lang="fr-FR" dirty="0"/>
              <a:t> Sun Young Rha,</a:t>
            </a:r>
            <a:r>
              <a:rPr lang="fr-FR" baseline="30000" dirty="0"/>
              <a:t>3</a:t>
            </a:r>
            <a:r>
              <a:rPr lang="fr-FR" dirty="0"/>
              <a:t> Rachel Goodwin,</a:t>
            </a:r>
            <a:r>
              <a:rPr lang="fr-FR" baseline="30000" dirty="0"/>
              <a:t>4</a:t>
            </a:r>
            <a:r>
              <a:rPr lang="fr-FR" dirty="0"/>
              <a:t> Cristiano Ferrario,</a:t>
            </a:r>
            <a:r>
              <a:rPr lang="fr-FR" baseline="30000" dirty="0"/>
              <a:t>5</a:t>
            </a:r>
            <a:r>
              <a:rPr lang="fr-FR" dirty="0"/>
              <a:t> Keun-Wook Lee,</a:t>
            </a:r>
            <a:r>
              <a:rPr lang="fr-FR" baseline="30000" dirty="0"/>
              <a:t>6</a:t>
            </a:r>
            <a:r>
              <a:rPr lang="fr-FR" dirty="0"/>
              <a:t> Anastasia Martynova,</a:t>
            </a:r>
            <a:r>
              <a:rPr lang="fr-FR" baseline="30000" dirty="0"/>
              <a:t>7</a:t>
            </a:r>
            <a:r>
              <a:rPr lang="fr-FR" dirty="0"/>
              <a:t> Funda Meric-Bernstam,</a:t>
            </a:r>
            <a:r>
              <a:rPr lang="fr-FR" baseline="30000" dirty="0"/>
              <a:t>8 </a:t>
            </a:r>
            <a:r>
              <a:rPr lang="fr-FR" dirty="0"/>
              <a:t>Peter Kabos,</a:t>
            </a:r>
            <a:r>
              <a:rPr lang="fr-FR" baseline="30000" dirty="0"/>
              <a:t>9 </a:t>
            </a:r>
            <a:r>
              <a:rPr lang="fr-FR" dirty="0"/>
              <a:t>Murali Beeram,</a:t>
            </a:r>
            <a:r>
              <a:rPr lang="fr-FR" baseline="30000" dirty="0"/>
              <a:t>10</a:t>
            </a:r>
            <a:r>
              <a:rPr lang="fr-FR" dirty="0"/>
              <a:t> Erika Hamilton,</a:t>
            </a:r>
            <a:r>
              <a:rPr lang="fr-FR" baseline="30000" dirty="0"/>
              <a:t>11,</a:t>
            </a:r>
            <a:r>
              <a:rPr lang="fr-FR" dirty="0"/>
              <a:t>* Melody Cobleigh,</a:t>
            </a:r>
            <a:r>
              <a:rPr lang="fr-FR" baseline="30000" dirty="0"/>
              <a:t>12</a:t>
            </a:r>
            <a:r>
              <a:rPr lang="fr-FR" dirty="0"/>
              <a:t> Theresa Samuel Nached,</a:t>
            </a:r>
            <a:r>
              <a:rPr lang="fr-FR" baseline="30000" dirty="0"/>
              <a:t>13</a:t>
            </a:r>
            <a:r>
              <a:rPr lang="fr-FR" dirty="0"/>
              <a:t> Keerti Sharma,</a:t>
            </a:r>
            <a:r>
              <a:rPr lang="fr-FR" baseline="30000" dirty="0"/>
              <a:t>13</a:t>
            </a:r>
            <a:r>
              <a:rPr lang="fr-FR" dirty="0"/>
              <a:t> Do-Youn Oh</a:t>
            </a:r>
            <a:r>
              <a:rPr lang="fr-FR" baseline="30000" dirty="0"/>
              <a:t>2</a:t>
            </a:r>
          </a:p>
        </p:txBody>
      </p:sp>
      <p:sp>
        <p:nvSpPr>
          <p:cNvPr id="5" name="Espace réservé du texte 4">
            <a:extLst>
              <a:ext uri="{FF2B5EF4-FFF2-40B4-BE49-F238E27FC236}">
                <a16:creationId xmlns:a16="http://schemas.microsoft.com/office/drawing/2014/main" id="{F2459249-4652-694E-8BF7-000C262C91FD}"/>
              </a:ext>
            </a:extLst>
          </p:cNvPr>
          <p:cNvSpPr>
            <a:spLocks noGrp="1"/>
          </p:cNvSpPr>
          <p:nvPr>
            <p:ph type="body" sz="quarter" idx="11"/>
          </p:nvPr>
        </p:nvSpPr>
        <p:spPr>
          <a:xfrm>
            <a:off x="377094" y="3627114"/>
            <a:ext cx="6157349" cy="500202"/>
          </a:xfrm>
        </p:spPr>
        <p:txBody>
          <a:bodyPr/>
          <a:lstStyle/>
          <a:p>
            <a:r>
              <a:rPr lang="en-GB" sz="1000" kern="100" dirty="0">
                <a:ea typeface="Calibri" panose="020F0502020204030204" pitchFamily="34" charset="0"/>
                <a:cs typeface="Calibri" panose="020F0502020204030204" pitchFamily="34" charset="0"/>
              </a:rPr>
              <a:t>*Presenting Author</a:t>
            </a:r>
            <a:endParaRPr lang="en-GB" sz="1000" kern="100" dirty="0">
              <a:effectLst/>
              <a:ea typeface="Calibri" panose="020F0502020204030204" pitchFamily="34" charset="0"/>
              <a:cs typeface="Calibri" panose="020F0502020204030204" pitchFamily="34" charset="0"/>
            </a:endParaRPr>
          </a:p>
          <a:p>
            <a:r>
              <a:rPr lang="en-GB" sz="900" i="1" kern="100" baseline="30000" dirty="0">
                <a:effectLst/>
                <a:ea typeface="Calibri" panose="020F0502020204030204" pitchFamily="34" charset="0"/>
                <a:cs typeface="Calibri" panose="020F0502020204030204" pitchFamily="34" charset="0"/>
              </a:rPr>
              <a:t>1</a:t>
            </a:r>
            <a:r>
              <a:rPr lang="en-GB" sz="900" i="1" kern="100" dirty="0">
                <a:effectLst/>
                <a:ea typeface="Calibri" panose="020F0502020204030204" pitchFamily="34" charset="0"/>
                <a:cs typeface="Calibri" panose="020F0502020204030204" pitchFamily="34" charset="0"/>
              </a:rPr>
              <a:t>Princess Margaret Cancer Centre, University Health Network, University of Toronto, Toronto, ON, Canada; </a:t>
            </a:r>
            <a:r>
              <a:rPr lang="en-GB" sz="900" i="1" kern="100" baseline="30000" dirty="0">
                <a:effectLst/>
                <a:ea typeface="Calibri" panose="020F0502020204030204" pitchFamily="34" charset="0"/>
                <a:cs typeface="Calibri" panose="020F0502020204030204" pitchFamily="34" charset="0"/>
              </a:rPr>
              <a:t>2</a:t>
            </a:r>
            <a:r>
              <a:rPr lang="en-GB" sz="900" i="1" kern="100" dirty="0">
                <a:effectLst/>
                <a:ea typeface="Calibri" panose="020F0502020204030204" pitchFamily="34" charset="0"/>
                <a:cs typeface="Calibri" panose="020F0502020204030204" pitchFamily="34" charset="0"/>
              </a:rPr>
              <a:t>Seoul National University Hospital, Cancer Research Institute, Seoul National University College of Medicine, Seoul, Korea; </a:t>
            </a:r>
            <a:r>
              <a:rPr lang="en-GB" sz="900" i="1" kern="100" baseline="30000" dirty="0">
                <a:effectLst/>
                <a:ea typeface="Calibri" panose="020F0502020204030204" pitchFamily="34" charset="0"/>
                <a:cs typeface="Calibri" panose="020F0502020204030204" pitchFamily="34" charset="0"/>
              </a:rPr>
              <a:t>3</a:t>
            </a:r>
            <a:r>
              <a:rPr lang="en-GB" sz="900" i="1" kern="100" dirty="0">
                <a:effectLst/>
                <a:ea typeface="Calibri" panose="020F0502020204030204" pitchFamily="34" charset="0"/>
                <a:cs typeface="Calibri" panose="020F0502020204030204" pitchFamily="34" charset="0"/>
              </a:rPr>
              <a:t>Yonsei Cancer Center, Yonsei University College of Medicine, Seoul, Korea; </a:t>
            </a:r>
            <a:r>
              <a:rPr lang="en-GB" sz="900" i="1" kern="100" baseline="30000" dirty="0">
                <a:effectLst/>
                <a:ea typeface="Calibri" panose="020F0502020204030204" pitchFamily="34" charset="0"/>
                <a:cs typeface="Calibri" panose="020F0502020204030204" pitchFamily="34" charset="0"/>
              </a:rPr>
              <a:t>4</a:t>
            </a:r>
            <a:r>
              <a:rPr lang="en-GB" sz="900" i="1" kern="100" dirty="0">
                <a:effectLst/>
                <a:ea typeface="Calibri" panose="020F0502020204030204" pitchFamily="34" charset="0"/>
                <a:cs typeface="Calibri" panose="020F0502020204030204" pitchFamily="34" charset="0"/>
              </a:rPr>
              <a:t>University of Ottawa Cancer Centre, Ottawa, ON, Canada; </a:t>
            </a:r>
            <a:r>
              <a:rPr lang="en-GB" sz="900" i="1" kern="100" baseline="30000" dirty="0">
                <a:effectLst/>
                <a:ea typeface="Calibri" panose="020F0502020204030204" pitchFamily="34" charset="0"/>
                <a:cs typeface="Calibri" panose="020F0502020204030204" pitchFamily="34" charset="0"/>
              </a:rPr>
              <a:t>5</a:t>
            </a:r>
            <a:r>
              <a:rPr lang="en-GB" sz="900" i="1" kern="100" dirty="0">
                <a:effectLst/>
                <a:ea typeface="Calibri" panose="020F0502020204030204" pitchFamily="34" charset="0"/>
                <a:cs typeface="Calibri" panose="020F0502020204030204" pitchFamily="34" charset="0"/>
              </a:rPr>
              <a:t>Jewish General Hospital, Montréal, QC, Canada; </a:t>
            </a:r>
            <a:r>
              <a:rPr lang="en-GB" sz="900" i="1" kern="100" baseline="30000" dirty="0">
                <a:effectLst/>
                <a:ea typeface="Calibri" panose="020F0502020204030204" pitchFamily="34" charset="0"/>
                <a:cs typeface="Calibri" panose="020F0502020204030204" pitchFamily="34" charset="0"/>
              </a:rPr>
              <a:t>6</a:t>
            </a:r>
            <a:r>
              <a:rPr lang="en-GB" sz="900" i="1" kern="100" dirty="0">
                <a:effectLst/>
                <a:ea typeface="Calibri" panose="020F0502020204030204" pitchFamily="34" charset="0"/>
                <a:cs typeface="Calibri" panose="020F0502020204030204" pitchFamily="34" charset="0"/>
              </a:rPr>
              <a:t>Seoul National University College of Medicine, Seoul National University Bundang Hospital, Seongnam, Korea; </a:t>
            </a:r>
            <a:r>
              <a:rPr lang="en-GB" sz="900" i="1" kern="100" baseline="30000" dirty="0">
                <a:effectLst/>
                <a:ea typeface="Calibri" panose="020F0502020204030204" pitchFamily="34" charset="0"/>
                <a:cs typeface="Calibri" panose="020F0502020204030204" pitchFamily="34" charset="0"/>
              </a:rPr>
              <a:t>7</a:t>
            </a:r>
            <a:r>
              <a:rPr lang="en-GB" sz="900" i="1" kern="100" dirty="0">
                <a:effectLst/>
                <a:ea typeface="Calibri" panose="020F0502020204030204" pitchFamily="34" charset="0"/>
                <a:cs typeface="Calibri" panose="020F0502020204030204" pitchFamily="34" charset="0"/>
              </a:rPr>
              <a:t>USC Norris Comprehensive Cancer Center, Los Angeles, CA, USA; </a:t>
            </a:r>
            <a:r>
              <a:rPr lang="en-GB" sz="900" i="1" kern="100" baseline="30000" dirty="0">
                <a:effectLst/>
                <a:ea typeface="Calibri" panose="020F0502020204030204" pitchFamily="34" charset="0"/>
                <a:cs typeface="Calibri" panose="020F0502020204030204" pitchFamily="34" charset="0"/>
              </a:rPr>
              <a:t>8</a:t>
            </a:r>
            <a:r>
              <a:rPr lang="en-GB" sz="900" i="1" kern="100" dirty="0">
                <a:effectLst/>
                <a:ea typeface="Calibri" panose="020F0502020204030204" pitchFamily="34" charset="0"/>
                <a:cs typeface="Calibri" panose="020F0502020204030204" pitchFamily="34" charset="0"/>
              </a:rPr>
              <a:t>University of Texas MD Anderson Cancer Center, Houston, TX, USA; </a:t>
            </a:r>
            <a:r>
              <a:rPr lang="en-GB" sz="900" i="1" kern="100" baseline="30000" dirty="0">
                <a:effectLst/>
                <a:ea typeface="Calibri" panose="020F0502020204030204" pitchFamily="34" charset="0"/>
                <a:cs typeface="Calibri" panose="020F0502020204030204" pitchFamily="34" charset="0"/>
              </a:rPr>
              <a:t>9</a:t>
            </a:r>
            <a:r>
              <a:rPr lang="en-GB" sz="900" i="1" kern="100" dirty="0">
                <a:effectLst/>
                <a:ea typeface="Calibri" panose="020F0502020204030204" pitchFamily="34" charset="0"/>
                <a:cs typeface="Calibri" panose="020F0502020204030204" pitchFamily="34" charset="0"/>
              </a:rPr>
              <a:t>University of Colorado Cancer Center, Aurora, CO, USA; </a:t>
            </a:r>
            <a:r>
              <a:rPr lang="en-GB" sz="900" i="1" kern="100" baseline="30000" dirty="0">
                <a:effectLst/>
                <a:ea typeface="Calibri" panose="020F0502020204030204" pitchFamily="34" charset="0"/>
                <a:cs typeface="Calibri" panose="020F0502020204030204" pitchFamily="34" charset="0"/>
              </a:rPr>
              <a:t>10</a:t>
            </a:r>
            <a:r>
              <a:rPr lang="en-GB" sz="900" i="1" kern="100" dirty="0">
                <a:effectLst/>
                <a:ea typeface="Calibri" panose="020F0502020204030204" pitchFamily="34" charset="0"/>
                <a:cs typeface="Calibri" panose="020F0502020204030204" pitchFamily="34" charset="0"/>
              </a:rPr>
              <a:t>The START Center for Cancer Care, San Antonio, TX, USA; </a:t>
            </a:r>
            <a:r>
              <a:rPr lang="en-GB" sz="900" i="1" kern="100" baseline="30000" dirty="0">
                <a:effectLst/>
                <a:ea typeface="Calibri" panose="020F0502020204030204" pitchFamily="34" charset="0"/>
                <a:cs typeface="Calibri" panose="020F0502020204030204" pitchFamily="34" charset="0"/>
              </a:rPr>
              <a:t>11</a:t>
            </a:r>
            <a:r>
              <a:rPr lang="en-GB" sz="900" i="1" kern="100" dirty="0">
                <a:effectLst/>
                <a:ea typeface="Calibri" panose="020F0502020204030204" pitchFamily="34" charset="0"/>
                <a:cs typeface="Calibri" panose="020F0502020204030204" pitchFamily="34" charset="0"/>
              </a:rPr>
              <a:t>Sarah Cannon Research Institute, Nashville, TN, USA; </a:t>
            </a:r>
            <a:r>
              <a:rPr lang="en-GB" sz="900" i="1" kern="100" baseline="30000" dirty="0">
                <a:effectLst/>
                <a:ea typeface="Calibri" panose="020F0502020204030204" pitchFamily="34" charset="0"/>
                <a:cs typeface="Calibri" panose="020F0502020204030204" pitchFamily="34" charset="0"/>
              </a:rPr>
              <a:t>12</a:t>
            </a:r>
            <a:r>
              <a:rPr lang="en-GB" sz="900" i="1" kern="100" dirty="0">
                <a:effectLst/>
                <a:ea typeface="Calibri" panose="020F0502020204030204" pitchFamily="34" charset="0"/>
                <a:cs typeface="Calibri" panose="020F0502020204030204" pitchFamily="34" charset="0"/>
              </a:rPr>
              <a:t>Rush University, Chicago, IL, USA; </a:t>
            </a:r>
            <a:r>
              <a:rPr lang="en-GB" sz="900" i="1" kern="100" baseline="30000" dirty="0">
                <a:effectLst/>
                <a:ea typeface="Calibri" panose="020F0502020204030204" pitchFamily="34" charset="0"/>
                <a:cs typeface="Calibri" panose="020F0502020204030204" pitchFamily="34" charset="0"/>
              </a:rPr>
              <a:t>13</a:t>
            </a:r>
            <a:r>
              <a:rPr lang="en-GB" sz="900" i="1" kern="100" dirty="0">
                <a:effectLst/>
                <a:ea typeface="Calibri" panose="020F0502020204030204" pitchFamily="34" charset="0"/>
                <a:cs typeface="Calibri" panose="020F0502020204030204" pitchFamily="34" charset="0"/>
              </a:rPr>
              <a:t>Jazz Pharmaceuticals, Philadelphia, PA, USA</a:t>
            </a:r>
            <a:endParaRPr lang="en-US" sz="900" kern="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48689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8FF8A95-2EA8-BC40-B221-25798D1A9889}"/>
              </a:ext>
            </a:extLst>
          </p:cNvPr>
          <p:cNvSpPr>
            <a:spLocks noGrp="1"/>
          </p:cNvSpPr>
          <p:nvPr>
            <p:ph type="body" sz="quarter" idx="12"/>
          </p:nvPr>
        </p:nvSpPr>
        <p:spPr>
          <a:xfrm>
            <a:off x="3305908" y="917244"/>
            <a:ext cx="5478093" cy="3741012"/>
          </a:xfrm>
        </p:spPr>
        <p:txBody>
          <a:bodyPr/>
          <a:lstStyle/>
          <a:p>
            <a:r>
              <a:rPr lang="en-US" sz="1100" b="1" dirty="0">
                <a:solidFill>
                  <a:srgbClr val="E61D78"/>
                </a:solidFill>
              </a:rPr>
              <a:t>Erika Hamilton </a:t>
            </a:r>
            <a:r>
              <a:rPr lang="en-US" sz="1100" dirty="0">
                <a:solidFill>
                  <a:srgbClr val="E61D78"/>
                </a:solidFill>
              </a:rPr>
              <a:t>has received grants (to her institution only for consulting advisory roles) from Accutar Biotechnology, Arvinas, AstraZeneca, BeOne Medicines, Circle Pharma, Daiichi-Sankyo, Entos, Gilead Sciences, Halda Therapeutics, Incyclix Bio, IQVIA, Janssen, Jazz Pharmaceuticals, Jefferies LLC, Johnson and Johnson, Lilly, Medical Pharma Services, Mersana, Novartis, Pfizer, Pyxis Oncology, Roche/Genentech, Samsung Bioepis, Shorla Pharma, Stemline Therapeutics, Tempus Labs and Zentalis Pharmaceuticals; and has received research contracts or funding (to her institution only) from AbbVie, Accutar Biotechnology, Acerta Pharma, ADC Therapeutics, AKESOBIO Australia, Amgen, Aravive, ArQule, Artios, Arvinas, AstraZeneca, AtlasMedx, BeOne Medicine, Black Diamond, Bliss BioPharmaceuticals, Boehringer Ingelheim, Bristol Myers Squibb, Cascadian Therapeutics, Clovis, Compugen, Context Therapeutics, Cullinan, Curis, CytomX, Daiichi-Sankyo, Dana Farber Cancer Institute, Dantari, Deciphera, Duality Biologics, eFFECTOR Therapeutics, Eisai, Ellipses Pharma, Elucida Oncology, EMD Serono, Fochon Pharmaceuticals, FujiFilm, G1 Therapeutics, Gilead Sciences, H3 Biomedicine, Harpoon, Hutchinson MediPharma, Immunogen, Immunomedics, Incyte, Infinity Pharmaceuticals, Inspirna, InventisBio, Jacobio, Karyopharm, K-Group Beta, Kind Pharmaceuticals, Leap Therapeutics, Lilly, Loxo Oncology, Lycera, Mabspace Biosciences, Macrogenics, MedImmune, Mersana, Merus, Millennium, Molecular Templates, Myriad Genetic Laboratories, Novartis, Nucana, Olema, OncoMed, Oncothyreon, ORIC Pharmaceuticals, Orinove, Orum Therapeutics, Pfizer, PharmaMar, Pieris Pharmaceuticals, Pionyr Immunotherapeutics, Plexxikon, Prelude Therapeutics, Profound Bio, Radius Health, Regeneron, Relay Therapeutics, Repertoire Immune Medicine, Rgenix, Roche/Genentech, Seagen, Sermonix Pharmaceuticals, Shattuck Labs, Silverback Therapeutics, StemCentRx, Stemline Therapeutics, Sutro, Syndax, Syros, Taiho, TapImmune, Tesaro, Tolmar, Torque Therapeutics, Treadwell Therapeutics, Verastem, Zenith Epigenetics and Zymeworks. </a:t>
            </a:r>
          </a:p>
          <a:p>
            <a:endParaRPr lang="en-US" sz="1100" dirty="0">
              <a:solidFill>
                <a:srgbClr val="E61D78"/>
              </a:solidFill>
            </a:endParaRPr>
          </a:p>
          <a:p>
            <a:endParaRPr lang="en-US" sz="1100" dirty="0">
              <a:solidFill>
                <a:srgbClr val="E61D78"/>
              </a:solidFill>
            </a:endParaRPr>
          </a:p>
          <a:p>
            <a:endParaRPr lang="en-US" sz="1100" dirty="0">
              <a:solidFill>
                <a:srgbClr val="E61D78"/>
              </a:solidFill>
            </a:endParaRPr>
          </a:p>
        </p:txBody>
      </p:sp>
      <p:sp>
        <p:nvSpPr>
          <p:cNvPr id="3" name="Titre 2">
            <a:extLst>
              <a:ext uri="{FF2B5EF4-FFF2-40B4-BE49-F238E27FC236}">
                <a16:creationId xmlns:a16="http://schemas.microsoft.com/office/drawing/2014/main" id="{3FB0B8B3-7D78-924A-A229-FA47A12D9B5C}"/>
              </a:ext>
            </a:extLst>
          </p:cNvPr>
          <p:cNvSpPr>
            <a:spLocks noGrp="1"/>
          </p:cNvSpPr>
          <p:nvPr>
            <p:ph type="ctrTitle"/>
          </p:nvPr>
        </p:nvSpPr>
        <p:spPr/>
        <p:txBody>
          <a:bodyPr/>
          <a:lstStyle/>
          <a:p>
            <a:r>
              <a:rPr lang="en-US" dirty="0"/>
              <a:t>DECLARATION OF INTERESTS</a:t>
            </a:r>
            <a:endParaRPr lang="fr-FR" dirty="0"/>
          </a:p>
        </p:txBody>
      </p:sp>
      <p:sp>
        <p:nvSpPr>
          <p:cNvPr id="5" name="TextBox 4">
            <a:extLst>
              <a:ext uri="{FF2B5EF4-FFF2-40B4-BE49-F238E27FC236}">
                <a16:creationId xmlns:a16="http://schemas.microsoft.com/office/drawing/2014/main" id="{9B2339C9-F422-A643-52A8-A37DC9691FBD}"/>
              </a:ext>
            </a:extLst>
          </p:cNvPr>
          <p:cNvSpPr txBox="1"/>
          <p:nvPr/>
        </p:nvSpPr>
        <p:spPr>
          <a:xfrm>
            <a:off x="259034" y="1028320"/>
            <a:ext cx="2688148" cy="2222880"/>
          </a:xfrm>
          <a:prstGeom prst="rect">
            <a:avLst/>
          </a:prstGeom>
        </p:spPr>
        <p:txBody>
          <a:bodyPr vert="horz" lIns="91440" tIns="45720" rIns="91440" bIns="45720" rtlCol="0" anchor="ctr">
            <a:normAutofit/>
          </a:bodyPr>
          <a:lstStyle/>
          <a:p>
            <a:pPr marL="0" marR="0">
              <a:lnSpc>
                <a:spcPct val="90000"/>
              </a:lnSpc>
              <a:spcBef>
                <a:spcPct val="0"/>
              </a:spcBef>
              <a:spcAft>
                <a:spcPts val="600"/>
              </a:spcAft>
            </a:pPr>
            <a:r>
              <a:rPr lang="en-US" sz="1200" b="1" i="0" cap="all" dirty="0">
                <a:ln w="3175" cmpd="sng">
                  <a:noFill/>
                </a:ln>
                <a:solidFill>
                  <a:srgbClr val="C7095A"/>
                </a:solidFill>
                <a:latin typeface="+mj-lt"/>
                <a:ea typeface="+mj-ea"/>
                <a:cs typeface="+mj-cs"/>
              </a:rPr>
              <a:t>Presenter:</a:t>
            </a:r>
          </a:p>
          <a:p>
            <a:pPr marL="0" marR="0">
              <a:lnSpc>
                <a:spcPct val="90000"/>
              </a:lnSpc>
              <a:spcBef>
                <a:spcPct val="0"/>
              </a:spcBef>
              <a:spcAft>
                <a:spcPts val="600"/>
              </a:spcAft>
            </a:pPr>
            <a:r>
              <a:rPr lang="en-US" sz="1200" b="1" i="0" cap="all" dirty="0">
                <a:ln w="3175" cmpd="sng">
                  <a:noFill/>
                </a:ln>
                <a:solidFill>
                  <a:srgbClr val="C7095A"/>
                </a:solidFill>
                <a:latin typeface="+mj-lt"/>
                <a:ea typeface="+mj-ea"/>
                <a:cs typeface="+mj-cs"/>
              </a:rPr>
              <a:t>Erika Hamilton, MD</a:t>
            </a:r>
            <a:br>
              <a:rPr lang="en-US" sz="1200" b="1" i="0" cap="all" dirty="0">
                <a:ln w="3175" cmpd="sng">
                  <a:noFill/>
                </a:ln>
                <a:solidFill>
                  <a:srgbClr val="C7095A"/>
                </a:solidFill>
                <a:latin typeface="+mj-lt"/>
                <a:ea typeface="+mj-ea"/>
                <a:cs typeface="+mj-cs"/>
              </a:rPr>
            </a:br>
            <a:r>
              <a:rPr lang="en-US" sz="1200" i="0" cap="all" dirty="0">
                <a:ln w="3175" cmpd="sng">
                  <a:noFill/>
                </a:ln>
                <a:solidFill>
                  <a:srgbClr val="C7095A"/>
                </a:solidFill>
                <a:latin typeface="+mj-lt"/>
                <a:ea typeface="+mj-ea"/>
                <a:cs typeface="+mj-cs"/>
              </a:rPr>
              <a:t>Chair, Breast Executive Committee</a:t>
            </a:r>
          </a:p>
          <a:p>
            <a:pPr marL="0" marR="0">
              <a:lnSpc>
                <a:spcPct val="90000"/>
              </a:lnSpc>
              <a:spcBef>
                <a:spcPct val="0"/>
              </a:spcBef>
              <a:spcAft>
                <a:spcPts val="600"/>
              </a:spcAft>
            </a:pPr>
            <a:r>
              <a:rPr lang="en-US" sz="1200" cap="all" dirty="0">
                <a:ln w="3175" cmpd="sng">
                  <a:noFill/>
                </a:ln>
                <a:solidFill>
                  <a:srgbClr val="C7095A"/>
                </a:solidFill>
                <a:latin typeface="+mj-lt"/>
                <a:ea typeface="+mj-ea"/>
                <a:cs typeface="+mj-cs"/>
              </a:rPr>
              <a:t>Director, Breast Cancer Research Program</a:t>
            </a:r>
          </a:p>
          <a:p>
            <a:pPr marL="0" marR="0">
              <a:lnSpc>
                <a:spcPct val="90000"/>
              </a:lnSpc>
              <a:spcBef>
                <a:spcPct val="0"/>
              </a:spcBef>
              <a:spcAft>
                <a:spcPts val="600"/>
              </a:spcAft>
            </a:pPr>
            <a:r>
              <a:rPr lang="en-US" sz="1200" i="0" cap="all" dirty="0">
                <a:ln w="3175" cmpd="sng">
                  <a:noFill/>
                </a:ln>
                <a:solidFill>
                  <a:srgbClr val="C7095A"/>
                </a:solidFill>
                <a:latin typeface="+mj-lt"/>
                <a:ea typeface="+mj-ea"/>
                <a:cs typeface="+mj-cs"/>
              </a:rPr>
              <a:t>Sarah </a:t>
            </a:r>
            <a:r>
              <a:rPr lang="en-US" sz="1200" cap="all" dirty="0">
                <a:ln w="3175" cmpd="sng">
                  <a:noFill/>
                </a:ln>
                <a:solidFill>
                  <a:srgbClr val="C7095A"/>
                </a:solidFill>
                <a:latin typeface="+mj-lt"/>
                <a:ea typeface="+mj-ea"/>
                <a:cs typeface="+mj-cs"/>
              </a:rPr>
              <a:t>Cannon Research Institute</a:t>
            </a:r>
          </a:p>
        </p:txBody>
      </p:sp>
    </p:spTree>
    <p:extLst>
      <p:ext uri="{BB962C8B-B14F-4D97-AF65-F5344CB8AC3E}">
        <p14:creationId xmlns:p14="http://schemas.microsoft.com/office/powerpoint/2010/main" val="1058147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AFA75B-ADAF-CA7C-A1E6-0379B2987D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2E0C48-56CC-7022-9D68-8B00822028D6}"/>
              </a:ext>
            </a:extLst>
          </p:cNvPr>
          <p:cNvSpPr>
            <a:spLocks noGrp="1"/>
          </p:cNvSpPr>
          <p:nvPr>
            <p:ph type="ctrTitle"/>
          </p:nvPr>
        </p:nvSpPr>
        <p:spPr>
          <a:xfrm>
            <a:off x="359998" y="361399"/>
            <a:ext cx="8409765" cy="432000"/>
          </a:xfrm>
        </p:spPr>
        <p:txBody>
          <a:bodyPr/>
          <a:lstStyle/>
          <a:p>
            <a:r>
              <a:rPr lang="en-GB" dirty="0"/>
              <a:t>Background</a:t>
            </a:r>
          </a:p>
        </p:txBody>
      </p:sp>
      <p:sp>
        <p:nvSpPr>
          <p:cNvPr id="4" name="Text Placeholder 3">
            <a:extLst>
              <a:ext uri="{FF2B5EF4-FFF2-40B4-BE49-F238E27FC236}">
                <a16:creationId xmlns:a16="http://schemas.microsoft.com/office/drawing/2014/main" id="{252EF528-373F-1883-42F4-4835391FE60E}"/>
              </a:ext>
            </a:extLst>
          </p:cNvPr>
          <p:cNvSpPr>
            <a:spLocks noGrp="1"/>
          </p:cNvSpPr>
          <p:nvPr>
            <p:ph type="body" sz="quarter" idx="12"/>
          </p:nvPr>
        </p:nvSpPr>
        <p:spPr>
          <a:xfrm>
            <a:off x="291134" y="796171"/>
            <a:ext cx="5819585" cy="2767086"/>
          </a:xfrm>
        </p:spPr>
        <p:txBody>
          <a:bodyPr anchor="ctr"/>
          <a:lstStyle/>
          <a:p>
            <a:pPr marL="285750" indent="-285750">
              <a:spcBef>
                <a:spcPts val="300"/>
              </a:spcBef>
              <a:spcAft>
                <a:spcPts val="300"/>
              </a:spcAft>
              <a:buClr>
                <a:srgbClr val="C7095A"/>
              </a:buClr>
              <a:buSzPct val="100000"/>
              <a:buFont typeface="Arial" panose="020B0604020202020204" pitchFamily="34" charset="0"/>
              <a:buChar char="•"/>
            </a:pPr>
            <a:r>
              <a:rPr lang="en-GB" sz="1200" dirty="0">
                <a:solidFill>
                  <a:schemeClr val="tx1"/>
                </a:solidFill>
              </a:rPr>
              <a:t>There is an unmet need for additional effective HER2-targeted treatment regimens for patients with HER2-positive metastatic breast cancer whose disease has progressed on prior </a:t>
            </a:r>
            <a:br>
              <a:rPr lang="en-GB" sz="1200" dirty="0">
                <a:solidFill>
                  <a:schemeClr val="tx1"/>
                </a:solidFill>
              </a:rPr>
            </a:br>
            <a:r>
              <a:rPr lang="en-GB" sz="1200" dirty="0">
                <a:solidFill>
                  <a:schemeClr val="tx1"/>
                </a:solidFill>
              </a:rPr>
              <a:t>HER2-targeted therapies</a:t>
            </a:r>
          </a:p>
          <a:p>
            <a:pPr marL="285750" indent="-285750">
              <a:spcBef>
                <a:spcPts val="300"/>
              </a:spcBef>
              <a:spcAft>
                <a:spcPts val="300"/>
              </a:spcAft>
              <a:buClr>
                <a:srgbClr val="C7095A"/>
              </a:buClr>
              <a:buSzPct val="100000"/>
              <a:buFont typeface="Arial" panose="020B0604020202020204" pitchFamily="34" charset="0"/>
              <a:buChar char="•"/>
            </a:pPr>
            <a:r>
              <a:rPr lang="en-GB" sz="1200" dirty="0">
                <a:solidFill>
                  <a:schemeClr val="tx1"/>
                </a:solidFill>
              </a:rPr>
              <a:t>Zanidatamab is a dual HER2-targeted bispecific antibody designed to bind to 2 non-overlapping domains on HER2 in </a:t>
            </a:r>
            <a:r>
              <a:rPr lang="en-GB" sz="1200" i="1" dirty="0">
                <a:solidFill>
                  <a:schemeClr val="tx1"/>
                </a:solidFill>
              </a:rPr>
              <a:t>trans</a:t>
            </a:r>
            <a:r>
              <a:rPr lang="en-GB" sz="1200" dirty="0">
                <a:solidFill>
                  <a:schemeClr val="tx1"/>
                </a:solidFill>
              </a:rPr>
              <a:t> that in preclinical studies drove multiple antitumour mechanisms of action, including</a:t>
            </a:r>
            <a:r>
              <a:rPr lang="en-GB" sz="1200" baseline="30000" dirty="0">
                <a:solidFill>
                  <a:schemeClr val="tx1"/>
                </a:solidFill>
              </a:rPr>
              <a:t>1</a:t>
            </a:r>
            <a:r>
              <a:rPr lang="en-GB" sz="1200" dirty="0">
                <a:solidFill>
                  <a:schemeClr val="tx1"/>
                </a:solidFill>
              </a:rPr>
              <a:t>:</a:t>
            </a:r>
          </a:p>
          <a:p>
            <a:pPr marL="548640" lvl="1" indent="-283464">
              <a:spcBef>
                <a:spcPts val="0"/>
              </a:spcBef>
              <a:spcAft>
                <a:spcPts val="0"/>
              </a:spcAft>
              <a:buClr>
                <a:srgbClr val="C7095A"/>
              </a:buClr>
              <a:buSzPct val="100000"/>
              <a:buFont typeface="Arial Narrow" panose="020B0606020202030204" pitchFamily="34" charset="0"/>
              <a:buChar char="―"/>
            </a:pPr>
            <a:r>
              <a:rPr lang="en-GB" sz="1200" dirty="0">
                <a:solidFill>
                  <a:schemeClr val="tx1"/>
                </a:solidFill>
              </a:rPr>
              <a:t>Facilitation of HER2 internalisation and subsequent degradation</a:t>
            </a:r>
          </a:p>
          <a:p>
            <a:pPr marL="548640" lvl="1" indent="-283464">
              <a:spcBef>
                <a:spcPts val="0"/>
              </a:spcBef>
              <a:spcAft>
                <a:spcPts val="0"/>
              </a:spcAft>
              <a:buClr>
                <a:srgbClr val="C7095A"/>
              </a:buClr>
              <a:buSzPct val="100000"/>
              <a:buFont typeface="Arial Narrow" panose="020B0606020202030204" pitchFamily="34" charset="0"/>
              <a:buChar char="―"/>
            </a:pPr>
            <a:r>
              <a:rPr lang="en-GB" sz="1200" dirty="0">
                <a:solidFill>
                  <a:schemeClr val="tx1"/>
                </a:solidFill>
              </a:rPr>
              <a:t>Inhibition of HER2 homo- and hetero-dimerisation</a:t>
            </a:r>
          </a:p>
          <a:p>
            <a:pPr marL="548640" lvl="1" indent="-283464">
              <a:spcBef>
                <a:spcPts val="0"/>
              </a:spcBef>
              <a:spcAft>
                <a:spcPts val="0"/>
              </a:spcAft>
              <a:buClr>
                <a:srgbClr val="C7095A"/>
              </a:buClr>
              <a:buSzPct val="100000"/>
              <a:buFont typeface="Arial Narrow" panose="020B0606020202030204" pitchFamily="34" charset="0"/>
              <a:buChar char="―"/>
            </a:pPr>
            <a:r>
              <a:rPr lang="en-GB" sz="1200" dirty="0">
                <a:solidFill>
                  <a:schemeClr val="tx1"/>
                </a:solidFill>
              </a:rPr>
              <a:t>Activation of immune mediated effects (complement-dependent cytotoxicity and antibody‑dependent cellular cytotoxicity and phagocytosis)</a:t>
            </a:r>
          </a:p>
          <a:p>
            <a:pPr marL="283464" lvl="1">
              <a:spcBef>
                <a:spcPts val="300"/>
              </a:spcBef>
              <a:spcAft>
                <a:spcPts val="300"/>
              </a:spcAft>
              <a:buClr>
                <a:srgbClr val="C7095A"/>
              </a:buClr>
              <a:buSzPct val="100000"/>
              <a:buFont typeface="Arial" panose="020B0604020202020204" pitchFamily="34" charset="0"/>
              <a:buChar char="•"/>
            </a:pPr>
            <a:r>
              <a:rPr lang="en-GB" sz="1200" dirty="0">
                <a:solidFill>
                  <a:schemeClr val="tx1"/>
                </a:solidFill>
              </a:rPr>
              <a:t>Zanidatamab has previously demonstrated promising efficacy with a manageable safety profile in patients with HER2-positive tumours, including metastatic breast cancer</a:t>
            </a:r>
            <a:r>
              <a:rPr lang="en-GB" sz="1200" baseline="30000" dirty="0">
                <a:solidFill>
                  <a:schemeClr val="tx1"/>
                </a:solidFill>
              </a:rPr>
              <a:t>2</a:t>
            </a:r>
          </a:p>
        </p:txBody>
      </p:sp>
      <p:sp>
        <p:nvSpPr>
          <p:cNvPr id="5" name="Text Placeholder 4">
            <a:extLst>
              <a:ext uri="{FF2B5EF4-FFF2-40B4-BE49-F238E27FC236}">
                <a16:creationId xmlns:a16="http://schemas.microsoft.com/office/drawing/2014/main" id="{22FB0433-BD65-EBA0-2F50-82443393D9E2}"/>
              </a:ext>
            </a:extLst>
          </p:cNvPr>
          <p:cNvSpPr>
            <a:spLocks noGrp="1"/>
          </p:cNvSpPr>
          <p:nvPr>
            <p:ph type="body" idx="13"/>
          </p:nvPr>
        </p:nvSpPr>
        <p:spPr>
          <a:xfrm>
            <a:off x="4188548" y="4617800"/>
            <a:ext cx="2799039" cy="176972"/>
          </a:xfrm>
        </p:spPr>
        <p:txBody>
          <a:bodyPr/>
          <a:lstStyle/>
          <a:p>
            <a:r>
              <a:rPr lang="en-GB" dirty="0"/>
              <a:t>Erika Hamilton, MD</a:t>
            </a:r>
          </a:p>
        </p:txBody>
      </p:sp>
      <p:pic>
        <p:nvPicPr>
          <p:cNvPr id="15" name="Picture 14" descr="A puzzle pieces in the shape of a cross&#10;&#10;Description automatically generated">
            <a:extLst>
              <a:ext uri="{FF2B5EF4-FFF2-40B4-BE49-F238E27FC236}">
                <a16:creationId xmlns:a16="http://schemas.microsoft.com/office/drawing/2014/main" id="{45260936-6985-220C-EA38-BE8AAAEE954B}"/>
              </a:ext>
            </a:extLst>
          </p:cNvPr>
          <p:cNvPicPr>
            <a:picLocks noChangeAspect="1"/>
          </p:cNvPicPr>
          <p:nvPr/>
        </p:nvPicPr>
        <p:blipFill>
          <a:blip r:embed="rId2"/>
          <a:stretch>
            <a:fillRect/>
          </a:stretch>
        </p:blipFill>
        <p:spPr>
          <a:xfrm>
            <a:off x="6658512" y="1065638"/>
            <a:ext cx="1788393" cy="2201915"/>
          </a:xfrm>
          <a:prstGeom prst="rect">
            <a:avLst/>
          </a:prstGeom>
        </p:spPr>
      </p:pic>
      <p:sp>
        <p:nvSpPr>
          <p:cNvPr id="16" name="TextBox 15">
            <a:extLst>
              <a:ext uri="{FF2B5EF4-FFF2-40B4-BE49-F238E27FC236}">
                <a16:creationId xmlns:a16="http://schemas.microsoft.com/office/drawing/2014/main" id="{7B221135-CD6D-4136-5C53-D07CE44385F8}"/>
              </a:ext>
            </a:extLst>
          </p:cNvPr>
          <p:cNvSpPr txBox="1"/>
          <p:nvPr/>
        </p:nvSpPr>
        <p:spPr>
          <a:xfrm rot="19147902">
            <a:off x="6241570" y="1510867"/>
            <a:ext cx="833883" cy="338555"/>
          </a:xfrm>
          <a:prstGeom prst="rect">
            <a:avLst/>
          </a:prstGeom>
          <a:noFill/>
        </p:spPr>
        <p:txBody>
          <a:bodyPr wrap="none" rtlCol="0">
            <a:spAutoFit/>
          </a:bodyPr>
          <a:lstStyle/>
          <a:p>
            <a:pPr algn="ctr" defTabSz="1219170">
              <a:buClr>
                <a:srgbClr val="000000"/>
              </a:buClr>
            </a:pPr>
            <a:r>
              <a:rPr lang="en-GB" sz="800" kern="0" dirty="0">
                <a:solidFill>
                  <a:srgbClr val="000000"/>
                </a:solidFill>
                <a:latin typeface="Arial"/>
                <a:cs typeface="Arial"/>
                <a:sym typeface="Arial"/>
              </a:rPr>
              <a:t>HER2 ECD4</a:t>
            </a:r>
          </a:p>
          <a:p>
            <a:pPr algn="ctr" defTabSz="1219170">
              <a:buClr>
                <a:srgbClr val="000000"/>
              </a:buClr>
            </a:pPr>
            <a:r>
              <a:rPr lang="en-GB" sz="800" kern="0" dirty="0">
                <a:solidFill>
                  <a:srgbClr val="000000"/>
                </a:solidFill>
                <a:latin typeface="Arial"/>
                <a:cs typeface="Arial"/>
                <a:sym typeface="Arial"/>
              </a:rPr>
              <a:t>binding region</a:t>
            </a:r>
          </a:p>
        </p:txBody>
      </p:sp>
      <p:sp>
        <p:nvSpPr>
          <p:cNvPr id="18" name="TextBox 17">
            <a:extLst>
              <a:ext uri="{FF2B5EF4-FFF2-40B4-BE49-F238E27FC236}">
                <a16:creationId xmlns:a16="http://schemas.microsoft.com/office/drawing/2014/main" id="{D0F2B148-A522-1AA4-6D8E-C7F565D6E33F}"/>
              </a:ext>
            </a:extLst>
          </p:cNvPr>
          <p:cNvSpPr txBox="1"/>
          <p:nvPr/>
        </p:nvSpPr>
        <p:spPr>
          <a:xfrm rot="2616702">
            <a:off x="8017282" y="1258824"/>
            <a:ext cx="833883" cy="338555"/>
          </a:xfrm>
          <a:prstGeom prst="rect">
            <a:avLst/>
          </a:prstGeom>
          <a:noFill/>
        </p:spPr>
        <p:txBody>
          <a:bodyPr wrap="none" rtlCol="0">
            <a:spAutoFit/>
          </a:bodyPr>
          <a:lstStyle/>
          <a:p>
            <a:pPr algn="ctr" defTabSz="1219170">
              <a:buClr>
                <a:srgbClr val="000000"/>
              </a:buClr>
            </a:pPr>
            <a:r>
              <a:rPr lang="en-GB" sz="800" kern="0" dirty="0">
                <a:solidFill>
                  <a:srgbClr val="000000"/>
                </a:solidFill>
                <a:latin typeface="Arial"/>
                <a:cs typeface="Arial"/>
                <a:sym typeface="Arial"/>
              </a:rPr>
              <a:t>HER2 ECD2</a:t>
            </a:r>
          </a:p>
          <a:p>
            <a:pPr algn="ctr" defTabSz="1219170">
              <a:buClr>
                <a:srgbClr val="000000"/>
              </a:buClr>
            </a:pPr>
            <a:r>
              <a:rPr lang="en-GB" sz="800" kern="0" dirty="0">
                <a:solidFill>
                  <a:srgbClr val="000000"/>
                </a:solidFill>
                <a:latin typeface="Arial"/>
                <a:cs typeface="Arial"/>
                <a:sym typeface="Arial"/>
              </a:rPr>
              <a:t>binding region</a:t>
            </a:r>
          </a:p>
        </p:txBody>
      </p:sp>
      <p:sp>
        <p:nvSpPr>
          <p:cNvPr id="19" name="TextBox 18">
            <a:extLst>
              <a:ext uri="{FF2B5EF4-FFF2-40B4-BE49-F238E27FC236}">
                <a16:creationId xmlns:a16="http://schemas.microsoft.com/office/drawing/2014/main" id="{2A14F280-68A0-287A-2CBE-88182913E186}"/>
              </a:ext>
            </a:extLst>
          </p:cNvPr>
          <p:cNvSpPr txBox="1"/>
          <p:nvPr/>
        </p:nvSpPr>
        <p:spPr>
          <a:xfrm>
            <a:off x="5702597" y="689343"/>
            <a:ext cx="3412568" cy="469359"/>
          </a:xfrm>
          <a:prstGeom prst="rect">
            <a:avLst/>
          </a:prstGeom>
          <a:noFill/>
        </p:spPr>
        <p:txBody>
          <a:bodyPr wrap="square" rtlCol="0">
            <a:spAutoFit/>
          </a:bodyPr>
          <a:lstStyle/>
          <a:p>
            <a:pPr algn="ctr" defTabSz="1219170">
              <a:spcAft>
                <a:spcPts val="267"/>
              </a:spcAft>
              <a:buClr>
                <a:srgbClr val="000000"/>
              </a:buClr>
            </a:pPr>
            <a:r>
              <a:rPr lang="en-GB" sz="1200" b="1" u="sng" kern="0" dirty="0">
                <a:latin typeface="Arial"/>
                <a:cs typeface="Arial"/>
                <a:sym typeface="Arial"/>
              </a:rPr>
              <a:t>Zanidatamab</a:t>
            </a:r>
            <a:r>
              <a:rPr lang="en-GB" sz="1200" b="1" kern="0" dirty="0">
                <a:latin typeface="Arial"/>
                <a:cs typeface="Arial"/>
                <a:sym typeface="Arial"/>
              </a:rPr>
              <a:t> </a:t>
            </a:r>
          </a:p>
          <a:p>
            <a:pPr algn="ctr" defTabSz="1219170">
              <a:spcAft>
                <a:spcPts val="267"/>
              </a:spcAft>
              <a:buClr>
                <a:srgbClr val="000000"/>
              </a:buClr>
            </a:pPr>
            <a:r>
              <a:rPr lang="en-GB" sz="1000" kern="0" dirty="0">
                <a:latin typeface="Arial"/>
                <a:cs typeface="Arial"/>
                <a:sym typeface="Arial"/>
              </a:rPr>
              <a:t>Dual HER2-targeted bispecific antibody</a:t>
            </a:r>
            <a:r>
              <a:rPr lang="en-GB" sz="1000" kern="0" baseline="30000" dirty="0">
                <a:latin typeface="Arial"/>
                <a:cs typeface="Arial"/>
                <a:sym typeface="Arial"/>
              </a:rPr>
              <a:t>1</a:t>
            </a:r>
            <a:endParaRPr lang="en-GB" sz="1000" kern="0" dirty="0">
              <a:latin typeface="Arial"/>
              <a:cs typeface="Arial"/>
              <a:sym typeface="Arial"/>
            </a:endParaRPr>
          </a:p>
        </p:txBody>
      </p:sp>
      <p:sp>
        <p:nvSpPr>
          <p:cNvPr id="21" name="TextBox 20">
            <a:extLst>
              <a:ext uri="{FF2B5EF4-FFF2-40B4-BE49-F238E27FC236}">
                <a16:creationId xmlns:a16="http://schemas.microsoft.com/office/drawing/2014/main" id="{2AA33674-1CF0-70C0-3A43-56482C95A808}"/>
              </a:ext>
            </a:extLst>
          </p:cNvPr>
          <p:cNvSpPr txBox="1"/>
          <p:nvPr/>
        </p:nvSpPr>
        <p:spPr>
          <a:xfrm>
            <a:off x="384642" y="3615788"/>
            <a:ext cx="5690509" cy="523220"/>
          </a:xfrm>
          <a:prstGeom prst="rect">
            <a:avLst/>
          </a:prstGeom>
          <a:noFill/>
          <a:ln w="19050">
            <a:solidFill>
              <a:srgbClr val="E61D78"/>
            </a:solidFill>
          </a:ln>
        </p:spPr>
        <p:txBody>
          <a:bodyPr wrap="square">
            <a:spAutoFit/>
          </a:bodyPr>
          <a:lstStyle/>
          <a:p>
            <a:pPr>
              <a:buClr>
                <a:srgbClr val="C7095A"/>
              </a:buClr>
              <a:buSzPct val="100000"/>
            </a:pPr>
            <a:r>
              <a:rPr lang="en-GB" sz="1400" b="1" dirty="0">
                <a:solidFill>
                  <a:schemeClr val="tx1"/>
                </a:solidFill>
                <a:latin typeface="+mj-lt"/>
              </a:rPr>
              <a:t>Here, we report the final analysis from part 3 of a phase 1 trial of zanidatamab plus chemotherapy in patients with HER2-expressing metastatic breast cancer</a:t>
            </a:r>
          </a:p>
        </p:txBody>
      </p:sp>
      <p:sp>
        <p:nvSpPr>
          <p:cNvPr id="27" name="TextBox 26">
            <a:extLst>
              <a:ext uri="{FF2B5EF4-FFF2-40B4-BE49-F238E27FC236}">
                <a16:creationId xmlns:a16="http://schemas.microsoft.com/office/drawing/2014/main" id="{F51F9BE7-8AA5-7427-147C-C7884EE3C892}"/>
              </a:ext>
            </a:extLst>
          </p:cNvPr>
          <p:cNvSpPr txBox="1"/>
          <p:nvPr/>
        </p:nvSpPr>
        <p:spPr>
          <a:xfrm>
            <a:off x="291134" y="4355032"/>
            <a:ext cx="5819585" cy="307777"/>
          </a:xfrm>
          <a:prstGeom prst="rect">
            <a:avLst/>
          </a:prstGeom>
          <a:noFill/>
        </p:spPr>
        <p:txBody>
          <a:bodyPr wrap="square">
            <a:spAutoFit/>
          </a:bodyPr>
          <a:lstStyle/>
          <a:p>
            <a:pPr marL="0" marR="0" indent="0" algn="l" defTabSz="457200" rtl="0" eaLnBrk="1" fontAlgn="auto" latinLnBrk="0" hangingPunct="1">
              <a:lnSpc>
                <a:spcPct val="100000"/>
              </a:lnSpc>
              <a:spcBef>
                <a:spcPts val="0"/>
              </a:spcBef>
              <a:spcAft>
                <a:spcPts val="0"/>
              </a:spcAft>
              <a:buClrTx/>
              <a:buSzTx/>
              <a:buFontTx/>
              <a:buNone/>
              <a:tabLst/>
            </a:pPr>
            <a:r>
              <a:rPr lang="en-GB" sz="700" i="0" u="none" strike="noStrike" kern="1200" baseline="0" dirty="0">
                <a:latin typeface="+mn-lt"/>
                <a:ea typeface="+mn-ea"/>
                <a:cs typeface="Arial Narrow"/>
              </a:rPr>
              <a:t>ECD, extracellular domain; HER2, human epidermal growth factor receptor 2.</a:t>
            </a:r>
            <a:br>
              <a:rPr lang="en-GB" sz="700" i="0" u="none" strike="noStrike" kern="1200" baseline="0" dirty="0">
                <a:latin typeface="+mn-lt"/>
                <a:ea typeface="+mn-ea"/>
                <a:cs typeface="Arial Narrow"/>
              </a:rPr>
            </a:br>
            <a:r>
              <a:rPr lang="en-GB" sz="700" i="0" u="none" strike="noStrike" kern="1200" baseline="0" dirty="0">
                <a:latin typeface="+mn-lt"/>
                <a:ea typeface="+mn-ea"/>
                <a:cs typeface="Arial Narrow"/>
              </a:rPr>
              <a:t>1. </a:t>
            </a:r>
            <a:r>
              <a:rPr lang="en-GB" sz="700" b="0" i="0" dirty="0">
                <a:effectLst/>
                <a:latin typeface="+mn-lt"/>
              </a:rPr>
              <a:t>Weisser NE, et al. </a:t>
            </a:r>
            <a:r>
              <a:rPr lang="en-GB" sz="700" b="0" i="1" dirty="0">
                <a:effectLst/>
                <a:latin typeface="+mn-lt"/>
              </a:rPr>
              <a:t>Nat Commun. </a:t>
            </a:r>
            <a:r>
              <a:rPr lang="en-GB" sz="700" b="0" dirty="0">
                <a:effectLst/>
                <a:latin typeface="+mn-lt"/>
              </a:rPr>
              <a:t>2023;14</a:t>
            </a:r>
            <a:r>
              <a:rPr lang="en-GB" sz="700" b="0" i="0" dirty="0">
                <a:effectLst/>
                <a:latin typeface="+mn-lt"/>
              </a:rPr>
              <a:t>(1):1394.</a:t>
            </a:r>
            <a:r>
              <a:rPr lang="en-GB" sz="700" i="0" u="none" strike="noStrike" kern="1200" baseline="0" dirty="0">
                <a:latin typeface="+mn-lt"/>
                <a:ea typeface="+mn-ea"/>
                <a:cs typeface="Arial Narrow"/>
              </a:rPr>
              <a:t> 2. </a:t>
            </a:r>
            <a:r>
              <a:rPr lang="en-GB" sz="700" b="0" i="0" dirty="0">
                <a:effectLst/>
                <a:latin typeface="+mn-lt"/>
              </a:rPr>
              <a:t>Bedard PL, et al. </a:t>
            </a:r>
            <a:r>
              <a:rPr lang="en-GB" sz="700" b="0" i="1" dirty="0">
                <a:effectLst/>
                <a:latin typeface="+mn-lt"/>
              </a:rPr>
              <a:t>Cancer Research</a:t>
            </a:r>
            <a:r>
              <a:rPr lang="en-GB" sz="700" dirty="0">
                <a:latin typeface="+mn-lt"/>
              </a:rPr>
              <a:t>. </a:t>
            </a:r>
            <a:r>
              <a:rPr lang="en-GB" sz="700" b="0" dirty="0">
                <a:effectLst/>
                <a:latin typeface="+mn-lt"/>
              </a:rPr>
              <a:t>2022</a:t>
            </a:r>
            <a:r>
              <a:rPr lang="en-GB" sz="700" dirty="0">
                <a:latin typeface="+mn-lt"/>
              </a:rPr>
              <a:t>;</a:t>
            </a:r>
            <a:r>
              <a:rPr lang="en-GB" sz="700" b="0" dirty="0">
                <a:effectLst/>
                <a:latin typeface="+mn-lt"/>
              </a:rPr>
              <a:t>82(</a:t>
            </a:r>
            <a:r>
              <a:rPr lang="en-GB" sz="700" b="0" i="0" dirty="0">
                <a:effectLst/>
                <a:latin typeface="+mn-lt"/>
              </a:rPr>
              <a:t>Supplement 4): Abstract P2-13-07.</a:t>
            </a:r>
            <a:endParaRPr lang="en-GB" sz="700" i="0" u="none" strike="noStrike" kern="1200" baseline="0" dirty="0">
              <a:latin typeface="+mn-lt"/>
              <a:ea typeface="+mn-ea"/>
              <a:cs typeface="Arial Narrow"/>
            </a:endParaRPr>
          </a:p>
        </p:txBody>
      </p:sp>
      <p:grpSp>
        <p:nvGrpSpPr>
          <p:cNvPr id="6" name="Group 5">
            <a:extLst>
              <a:ext uri="{FF2B5EF4-FFF2-40B4-BE49-F238E27FC236}">
                <a16:creationId xmlns:a16="http://schemas.microsoft.com/office/drawing/2014/main" id="{4A49EFEC-EC18-4CBB-FB16-F5E28C5CB0FB}"/>
              </a:ext>
            </a:extLst>
          </p:cNvPr>
          <p:cNvGrpSpPr/>
          <p:nvPr/>
        </p:nvGrpSpPr>
        <p:grpSpPr>
          <a:xfrm>
            <a:off x="6588099" y="3267553"/>
            <a:ext cx="1554480" cy="1404450"/>
            <a:chOff x="9379771" y="3635602"/>
            <a:chExt cx="1554480" cy="1404450"/>
          </a:xfrm>
        </p:grpSpPr>
        <p:pic>
          <p:nvPicPr>
            <p:cNvPr id="7" name="Graphic 6">
              <a:extLst>
                <a:ext uri="{FF2B5EF4-FFF2-40B4-BE49-F238E27FC236}">
                  <a16:creationId xmlns:a16="http://schemas.microsoft.com/office/drawing/2014/main" id="{D2CB237D-AA66-342B-7F23-F3C18398572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79771" y="3635602"/>
              <a:ext cx="1554480" cy="1404450"/>
            </a:xfrm>
            <a:prstGeom prst="rect">
              <a:avLst/>
            </a:prstGeom>
          </p:spPr>
        </p:pic>
        <p:sp>
          <p:nvSpPr>
            <p:cNvPr id="8" name="TextBox 21">
              <a:extLst>
                <a:ext uri="{FF2B5EF4-FFF2-40B4-BE49-F238E27FC236}">
                  <a16:creationId xmlns:a16="http://schemas.microsoft.com/office/drawing/2014/main" id="{07E4D329-AB6F-6274-9CFC-635479428E20}"/>
                </a:ext>
              </a:extLst>
            </p:cNvPr>
            <p:cNvSpPr txBox="1"/>
            <p:nvPr/>
          </p:nvSpPr>
          <p:spPr>
            <a:xfrm>
              <a:off x="9457137" y="4495429"/>
              <a:ext cx="1095587" cy="276999"/>
            </a:xfrm>
            <a:prstGeom prst="rect">
              <a:avLst/>
            </a:prstGeom>
            <a:noFill/>
          </p:spPr>
          <p:txBody>
            <a:bodyPr wrap="square" rtlCol="0">
              <a:spAutoFit/>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algn="ctr" defTabSz="1219170">
                <a:spcAft>
                  <a:spcPts val="267"/>
                </a:spcAft>
                <a:buClr>
                  <a:srgbClr val="000000"/>
                </a:buClr>
              </a:pPr>
              <a:r>
                <a:rPr lang="en-GB" sz="1200" kern="0" dirty="0">
                  <a:latin typeface="+mj-lt"/>
                  <a:cs typeface="Arial"/>
                  <a:sym typeface="Arial"/>
                </a:rPr>
                <a:t>HER2</a:t>
              </a:r>
            </a:p>
          </p:txBody>
        </p:sp>
        <p:cxnSp>
          <p:nvCxnSpPr>
            <p:cNvPr id="9" name="Straight Connector 8">
              <a:extLst>
                <a:ext uri="{FF2B5EF4-FFF2-40B4-BE49-F238E27FC236}">
                  <a16:creationId xmlns:a16="http://schemas.microsoft.com/office/drawing/2014/main" id="{84109AE2-B78A-6824-D5C9-A1BF6A471127}"/>
                </a:ext>
              </a:extLst>
            </p:cNvPr>
            <p:cNvCxnSpPr>
              <a:cxnSpLocks/>
              <a:stCxn id="8" idx="0"/>
            </p:cNvCxnSpPr>
            <p:nvPr/>
          </p:nvCxnSpPr>
          <p:spPr>
            <a:xfrm flipH="1" flipV="1">
              <a:off x="9722356" y="4254195"/>
              <a:ext cx="282575" cy="2412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425224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CD8E4D-BF6F-CC90-5DE3-CB93F6AB7761}"/>
            </a:ext>
          </a:extLst>
        </p:cNvPr>
        <p:cNvGrpSpPr/>
        <p:nvPr/>
      </p:nvGrpSpPr>
      <p:grpSpPr>
        <a:xfrm>
          <a:off x="0" y="0"/>
          <a:ext cx="0" cy="0"/>
          <a:chOff x="0" y="0"/>
          <a:chExt cx="0" cy="0"/>
        </a:xfrm>
      </p:grpSpPr>
      <p:sp>
        <p:nvSpPr>
          <p:cNvPr id="76" name="TextBox 75">
            <a:extLst>
              <a:ext uri="{FF2B5EF4-FFF2-40B4-BE49-F238E27FC236}">
                <a16:creationId xmlns:a16="http://schemas.microsoft.com/office/drawing/2014/main" id="{26610770-DEFA-98D1-41FC-13C9B3AA9372}"/>
              </a:ext>
            </a:extLst>
          </p:cNvPr>
          <p:cNvSpPr txBox="1"/>
          <p:nvPr/>
        </p:nvSpPr>
        <p:spPr>
          <a:xfrm>
            <a:off x="292362" y="4128272"/>
            <a:ext cx="8544576" cy="523220"/>
          </a:xfrm>
          <a:prstGeom prst="rect">
            <a:avLst/>
          </a:prstGeom>
          <a:noFill/>
        </p:spPr>
        <p:txBody>
          <a:bodyPr wrap="square" rtlCol="0">
            <a:spAutoFit/>
          </a:bodyPr>
          <a:lstStyle/>
          <a:p>
            <a:pPr eaLnBrk="1" fontAlgn="auto" hangingPunct="1">
              <a:spcBef>
                <a:spcPts val="0"/>
              </a:spcBef>
              <a:spcAft>
                <a:spcPts val="0"/>
              </a:spcAft>
            </a:pPr>
            <a:r>
              <a:rPr lang="en-GB" sz="700" i="0" u="none" strike="noStrike" kern="1200" baseline="30000" dirty="0">
                <a:latin typeface="+mn-lt"/>
                <a:ea typeface="+mn-ea"/>
                <a:cs typeface="Arial Narrow"/>
              </a:rPr>
              <a:t>a</a:t>
            </a:r>
            <a:r>
              <a:rPr lang="en-GB" sz="700" i="0" u="none" strike="noStrike" kern="1200" dirty="0">
                <a:latin typeface="+mn-lt"/>
                <a:ea typeface="+mn-ea"/>
                <a:cs typeface="Arial Narrow"/>
              </a:rPr>
              <a:t>HER2 status was based on central lab assessment if available;</a:t>
            </a:r>
            <a:r>
              <a:rPr lang="en-GB" sz="700" i="0" u="none" strike="noStrike" kern="1200" baseline="30000" dirty="0">
                <a:latin typeface="+mn-lt"/>
                <a:ea typeface="+mn-ea"/>
                <a:cs typeface="Arial Narrow"/>
              </a:rPr>
              <a:t> b</a:t>
            </a:r>
            <a:r>
              <a:rPr lang="en-GB" sz="700" i="0" u="none" strike="noStrike" kern="1200" dirty="0">
                <a:latin typeface="+mn-lt"/>
                <a:ea typeface="+mn-ea"/>
                <a:cs typeface="Arial Narrow"/>
              </a:rPr>
              <a:t>Vinorelbin</a:t>
            </a:r>
            <a:r>
              <a:rPr lang="en-GB" sz="700" i="0" u="none" strike="noStrike" kern="1200" baseline="0" dirty="0">
                <a:latin typeface="+mn-lt"/>
                <a:ea typeface="+mn-ea"/>
                <a:cs typeface="Arial Narrow"/>
              </a:rPr>
              <a:t>e</a:t>
            </a:r>
            <a:r>
              <a:rPr lang="en-GB" sz="700" dirty="0">
                <a:latin typeface="+mn-lt"/>
                <a:ea typeface="+mn-ea"/>
                <a:cs typeface="Arial Narrow"/>
              </a:rPr>
              <a:t>: 25 mg/m</a:t>
            </a:r>
            <a:r>
              <a:rPr lang="en-GB" sz="700" baseline="30000" dirty="0">
                <a:latin typeface="+mn-lt"/>
                <a:ea typeface="+mn-ea"/>
                <a:cs typeface="Arial Narrow"/>
              </a:rPr>
              <a:t>2</a:t>
            </a:r>
            <a:r>
              <a:rPr lang="en-GB" sz="700" dirty="0">
                <a:latin typeface="+mn-lt"/>
                <a:ea typeface="+mn-ea"/>
                <a:cs typeface="Arial Narrow"/>
              </a:rPr>
              <a:t> on days 1, 8, 15 and 22 or on days 1 and 15 for the HER2-positive subgroup;</a:t>
            </a:r>
            <a:r>
              <a:rPr lang="en-GB" sz="700" i="0" u="none" strike="noStrike" kern="1200" baseline="0" dirty="0">
                <a:latin typeface="+mn-lt"/>
                <a:ea typeface="+mn-ea"/>
                <a:cs typeface="Arial Narrow"/>
              </a:rPr>
              <a:t> </a:t>
            </a:r>
            <a:r>
              <a:rPr lang="en-GB" sz="700" i="0" u="none" strike="noStrike" kern="1200" baseline="30000" dirty="0">
                <a:latin typeface="+mn-lt"/>
                <a:ea typeface="+mn-ea"/>
                <a:cs typeface="Arial Narrow"/>
              </a:rPr>
              <a:t>c</a:t>
            </a:r>
            <a:r>
              <a:rPr lang="en-GB" sz="700" i="0" u="none" strike="noStrike" kern="1200" baseline="0" dirty="0">
                <a:latin typeface="+mn-lt"/>
                <a:ea typeface="+mn-ea"/>
                <a:cs typeface="Arial Narrow"/>
              </a:rPr>
              <a:t>Capecitabine: 2000 mg twice daily for 7 days in weeks 1 and 3 across HER2 subgroups or 1000 mg/m</a:t>
            </a:r>
            <a:r>
              <a:rPr lang="en-GB" sz="700" i="0" u="none" strike="noStrike" kern="1200" baseline="30000" dirty="0">
                <a:latin typeface="+mn-lt"/>
                <a:ea typeface="+mn-ea"/>
                <a:cs typeface="Arial Narrow"/>
              </a:rPr>
              <a:t>2</a:t>
            </a:r>
            <a:r>
              <a:rPr lang="en-GB" sz="700" i="0" u="none" strike="noStrike" kern="1200" baseline="0" dirty="0">
                <a:latin typeface="+mn-lt"/>
                <a:ea typeface="+mn-ea"/>
                <a:cs typeface="Arial Narrow"/>
              </a:rPr>
              <a:t> twice daily on days 1-14 of a 21-day cycle for the HER2-positive su</a:t>
            </a:r>
            <a:r>
              <a:rPr lang="en-GB" sz="700" dirty="0">
                <a:latin typeface="+mn-lt"/>
                <a:ea typeface="+mn-ea"/>
                <a:cs typeface="Arial Narrow"/>
              </a:rPr>
              <a:t>bgroup;</a:t>
            </a:r>
            <a:r>
              <a:rPr lang="en-GB" sz="700" i="0" u="none" strike="noStrike" kern="1200" baseline="0" dirty="0">
                <a:latin typeface="+mn-lt"/>
                <a:ea typeface="+mn-ea"/>
                <a:cs typeface="Arial Narrow"/>
              </a:rPr>
              <a:t> </a:t>
            </a:r>
            <a:r>
              <a:rPr lang="en-GB" sz="700" i="0" u="none" strike="noStrike" kern="1200" baseline="30000" dirty="0">
                <a:latin typeface="+mn-lt"/>
                <a:ea typeface="+mn-ea"/>
                <a:cs typeface="Arial Narrow"/>
              </a:rPr>
              <a:t>d</a:t>
            </a:r>
            <a:r>
              <a:rPr lang="en-GB" sz="700" i="0" u="none" strike="noStrike" kern="1200" dirty="0">
                <a:latin typeface="+mn-lt"/>
                <a:ea typeface="+mn-ea"/>
                <a:cs typeface="Arial Narrow"/>
              </a:rPr>
              <a:t>Paclitaxel: </a:t>
            </a:r>
            <a:r>
              <a:rPr lang="en-GB" sz="700" dirty="0">
                <a:latin typeface="+mn-lt"/>
                <a:ea typeface="+mn-ea"/>
                <a:cs typeface="Arial Narrow"/>
              </a:rPr>
              <a:t>80 mg/m</a:t>
            </a:r>
            <a:r>
              <a:rPr lang="en-GB" sz="700" baseline="30000" dirty="0">
                <a:latin typeface="+mn-lt"/>
                <a:ea typeface="+mn-ea"/>
                <a:cs typeface="Arial Narrow"/>
              </a:rPr>
              <a:t>2</a:t>
            </a:r>
            <a:r>
              <a:rPr lang="en-GB" sz="700" dirty="0">
                <a:latin typeface="+mn-lt"/>
                <a:ea typeface="+mn-ea"/>
                <a:cs typeface="Arial Narrow"/>
              </a:rPr>
              <a:t> QW for weeks 1-3;</a:t>
            </a:r>
            <a:r>
              <a:rPr lang="en-GB" sz="700" i="0" u="none" strike="noStrike" kern="1200" baseline="0" dirty="0">
                <a:latin typeface="+mn-lt"/>
                <a:ea typeface="+mn-ea"/>
                <a:cs typeface="Arial Narrow"/>
              </a:rPr>
              <a:t> </a:t>
            </a:r>
            <a:r>
              <a:rPr lang="en-GB" sz="700" baseline="30000" dirty="0">
                <a:latin typeface="+mn-lt"/>
                <a:ea typeface="+mn-ea"/>
                <a:cs typeface="Arial Narrow"/>
              </a:rPr>
              <a:t>e</a:t>
            </a:r>
            <a:r>
              <a:rPr lang="en-GB" sz="700" i="0" u="none" strike="noStrike" kern="1200" dirty="0">
                <a:latin typeface="+mn-lt"/>
                <a:ea typeface="+mn-ea"/>
                <a:cs typeface="Arial Narrow"/>
              </a:rPr>
              <a:t>Capecitabine: 1000 mg/m</a:t>
            </a:r>
            <a:r>
              <a:rPr lang="en-GB" sz="700" i="0" u="none" strike="noStrike" kern="1200" baseline="30000" dirty="0">
                <a:latin typeface="+mn-lt"/>
                <a:ea typeface="+mn-ea"/>
                <a:cs typeface="Arial Narrow"/>
              </a:rPr>
              <a:t>2</a:t>
            </a:r>
            <a:r>
              <a:rPr lang="en-GB" sz="700" i="0" u="none" strike="noStrike" kern="1200" dirty="0">
                <a:latin typeface="+mn-lt"/>
                <a:ea typeface="+mn-ea"/>
                <a:cs typeface="Arial Narrow"/>
              </a:rPr>
              <a:t> twice daily on days 1-14 of a 21-day cycle; tucatinib</a:t>
            </a:r>
            <a:r>
              <a:rPr lang="en-GB" sz="700" i="0" u="none" strike="noStrike" kern="1200" baseline="0" dirty="0">
                <a:latin typeface="+mn-lt"/>
                <a:ea typeface="+mn-ea"/>
                <a:cs typeface="Arial Narrow"/>
              </a:rPr>
              <a:t>: 300 mg twice daily. </a:t>
            </a:r>
          </a:p>
          <a:p>
            <a:pPr eaLnBrk="1" fontAlgn="auto" hangingPunct="1">
              <a:spcBef>
                <a:spcPts val="0"/>
              </a:spcBef>
              <a:spcAft>
                <a:spcPts val="0"/>
              </a:spcAft>
            </a:pPr>
            <a:r>
              <a:rPr lang="en-GB" sz="700" i="0" u="none" strike="noStrike" kern="1200" baseline="0" dirty="0">
                <a:latin typeface="+mn-lt"/>
                <a:ea typeface="+mn-ea"/>
                <a:cs typeface="Arial Narrow"/>
              </a:rPr>
              <a:t>ECOG PS, Eastern Cooperative Oncology Group performance status; FISH, fluorescence in situ hybridisation; HER2, human epidermal growth factor receptor 2; IHC, immunohistochemistry; mBC, metastatic breast cancer; QW, </a:t>
            </a:r>
            <a:r>
              <a:rPr lang="en-GB" sz="700" dirty="0">
                <a:latin typeface="+mn-lt"/>
                <a:ea typeface="+mn-ea"/>
                <a:cs typeface="Arial Narrow"/>
              </a:rPr>
              <a:t>once weekly</a:t>
            </a:r>
            <a:r>
              <a:rPr lang="en-GB" sz="700" i="0" u="none" strike="noStrike" kern="1200" baseline="0" dirty="0">
                <a:latin typeface="+mn-lt"/>
                <a:ea typeface="+mn-ea"/>
                <a:cs typeface="Arial Narrow"/>
              </a:rPr>
              <a:t>; </a:t>
            </a:r>
            <a:br>
              <a:rPr lang="en-GB" sz="700" i="0" u="none" strike="noStrike" kern="1200" baseline="0" dirty="0">
                <a:latin typeface="+mn-lt"/>
                <a:ea typeface="+mn-ea"/>
                <a:cs typeface="Arial Narrow"/>
              </a:rPr>
            </a:br>
            <a:r>
              <a:rPr lang="en-GB" sz="700" dirty="0">
                <a:latin typeface="+mn-lt"/>
                <a:ea typeface="+mn-ea"/>
              </a:rPr>
              <a:t>T-DM1, trastuzumab emtansine.</a:t>
            </a:r>
            <a:endParaRPr lang="en-GB" sz="700" i="0" u="none" strike="noStrike" kern="1200" baseline="0" dirty="0">
              <a:latin typeface="+mn-lt"/>
              <a:ea typeface="+mn-ea"/>
              <a:cs typeface="Arial Narrow"/>
            </a:endParaRPr>
          </a:p>
        </p:txBody>
      </p:sp>
      <p:grpSp>
        <p:nvGrpSpPr>
          <p:cNvPr id="6" name="Group 5">
            <a:extLst>
              <a:ext uri="{FF2B5EF4-FFF2-40B4-BE49-F238E27FC236}">
                <a16:creationId xmlns:a16="http://schemas.microsoft.com/office/drawing/2014/main" id="{2D9590A3-83D1-BAE7-1AEC-45AC7469D6E9}"/>
              </a:ext>
            </a:extLst>
          </p:cNvPr>
          <p:cNvGrpSpPr/>
          <p:nvPr/>
        </p:nvGrpSpPr>
        <p:grpSpPr>
          <a:xfrm>
            <a:off x="366685" y="689729"/>
            <a:ext cx="8411157" cy="3428320"/>
            <a:chOff x="97799" y="461581"/>
            <a:chExt cx="8411157" cy="3428320"/>
          </a:xfrm>
        </p:grpSpPr>
        <p:sp>
          <p:nvSpPr>
            <p:cNvPr id="28" name="Rectangle 27">
              <a:extLst>
                <a:ext uri="{FF2B5EF4-FFF2-40B4-BE49-F238E27FC236}">
                  <a16:creationId xmlns:a16="http://schemas.microsoft.com/office/drawing/2014/main" id="{DF375ADF-86C3-C399-32AB-263BAF7F9D0F}"/>
                </a:ext>
              </a:extLst>
            </p:cNvPr>
            <p:cNvSpPr/>
            <p:nvPr/>
          </p:nvSpPr>
          <p:spPr>
            <a:xfrm>
              <a:off x="2077099" y="2703042"/>
              <a:ext cx="2010941" cy="64008"/>
            </a:xfrm>
            <a:prstGeom prst="rect">
              <a:avLst/>
            </a:prstGeom>
            <a:solidFill>
              <a:srgbClr val="668089"/>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1100" dirty="0"/>
            </a:p>
          </p:txBody>
        </p:sp>
        <p:sp>
          <p:nvSpPr>
            <p:cNvPr id="24" name="Rectangle 23">
              <a:extLst>
                <a:ext uri="{FF2B5EF4-FFF2-40B4-BE49-F238E27FC236}">
                  <a16:creationId xmlns:a16="http://schemas.microsoft.com/office/drawing/2014/main" id="{DC1EFBFE-BD98-CB18-CF8A-A7B95FF75C69}"/>
                </a:ext>
              </a:extLst>
            </p:cNvPr>
            <p:cNvSpPr/>
            <p:nvPr/>
          </p:nvSpPr>
          <p:spPr>
            <a:xfrm>
              <a:off x="2124049" y="1376631"/>
              <a:ext cx="1963991" cy="64008"/>
            </a:xfrm>
            <a:prstGeom prst="rect">
              <a:avLst/>
            </a:prstGeom>
            <a:solidFill>
              <a:srgbClr val="668089"/>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1100" dirty="0"/>
            </a:p>
          </p:txBody>
        </p:sp>
        <p:sp>
          <p:nvSpPr>
            <p:cNvPr id="17" name="Rectangle 16">
              <a:extLst>
                <a:ext uri="{FF2B5EF4-FFF2-40B4-BE49-F238E27FC236}">
                  <a16:creationId xmlns:a16="http://schemas.microsoft.com/office/drawing/2014/main" id="{B13DD965-B984-B772-719A-024DAA04FC59}"/>
                </a:ext>
              </a:extLst>
            </p:cNvPr>
            <p:cNvSpPr/>
            <p:nvPr/>
          </p:nvSpPr>
          <p:spPr>
            <a:xfrm>
              <a:off x="1892876" y="2107754"/>
              <a:ext cx="246191" cy="72000"/>
            </a:xfrm>
            <a:prstGeom prst="rect">
              <a:avLst/>
            </a:prstGeom>
            <a:solidFill>
              <a:srgbClr val="668089"/>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1100" dirty="0"/>
            </a:p>
          </p:txBody>
        </p:sp>
        <p:sp>
          <p:nvSpPr>
            <p:cNvPr id="52" name="TextBox 51">
              <a:extLst>
                <a:ext uri="{FF2B5EF4-FFF2-40B4-BE49-F238E27FC236}">
                  <a16:creationId xmlns:a16="http://schemas.microsoft.com/office/drawing/2014/main" id="{45FDA9AF-17EA-CABC-210D-42C5B17134FB}"/>
                </a:ext>
              </a:extLst>
            </p:cNvPr>
            <p:cNvSpPr txBox="1"/>
            <p:nvPr/>
          </p:nvSpPr>
          <p:spPr>
            <a:xfrm>
              <a:off x="4302716" y="2905492"/>
              <a:ext cx="4206240" cy="984409"/>
            </a:xfrm>
            <a:prstGeom prst="rightArrow">
              <a:avLst>
                <a:gd name="adj1" fmla="val 24813"/>
                <a:gd name="adj2" fmla="val 37015"/>
              </a:avLst>
            </a:prstGeom>
            <a:solidFill>
              <a:schemeClr val="tx2">
                <a:lumMod val="20000"/>
                <a:lumOff val="80000"/>
              </a:schemeClr>
            </a:solidFill>
            <a:ln>
              <a:noFill/>
            </a:ln>
          </p:spPr>
          <p:txBody>
            <a:bodyPr wrap="square" rtlCol="0" anchor="ctr">
              <a:spAutoFit/>
            </a:bodyPr>
            <a:lstStyle/>
            <a:p>
              <a:pPr algn="ctr"/>
              <a:r>
                <a:rPr lang="en-GB" sz="1000" dirty="0">
                  <a:latin typeface="+mn-lt"/>
                </a:rPr>
                <a:t>Until disease progression, unacceptable toxicity or until other discontinuation criteria</a:t>
              </a:r>
            </a:p>
          </p:txBody>
        </p:sp>
        <p:sp>
          <p:nvSpPr>
            <p:cNvPr id="57" name="Rounded Rectangle 74">
              <a:extLst>
                <a:ext uri="{FF2B5EF4-FFF2-40B4-BE49-F238E27FC236}">
                  <a16:creationId xmlns:a16="http://schemas.microsoft.com/office/drawing/2014/main" id="{F7680E80-C1A6-874A-F8A7-E1543BFCA08D}"/>
                </a:ext>
              </a:extLst>
            </p:cNvPr>
            <p:cNvSpPr/>
            <p:nvPr/>
          </p:nvSpPr>
          <p:spPr>
            <a:xfrm>
              <a:off x="6583088" y="1089902"/>
              <a:ext cx="1737360" cy="1752897"/>
            </a:xfrm>
            <a:prstGeom prst="roundRect">
              <a:avLst>
                <a:gd name="adj" fmla="val 12177"/>
              </a:avLst>
            </a:prstGeom>
            <a:solidFill>
              <a:schemeClr val="tx2">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50" b="1" dirty="0">
                  <a:solidFill>
                    <a:schemeClr val="tx1"/>
                  </a:solidFill>
                </a:rPr>
                <a:t>Primary endpoint</a:t>
              </a:r>
              <a:endParaRPr lang="en-GB" sz="1050" b="1" baseline="30000" dirty="0">
                <a:solidFill>
                  <a:schemeClr val="tx1"/>
                </a:solidFill>
              </a:endParaRPr>
            </a:p>
            <a:p>
              <a:pPr marL="91440" indent="-91440">
                <a:spcAft>
                  <a:spcPts val="300"/>
                </a:spcAft>
                <a:buFont typeface="Arial" panose="020B0604020202020204" pitchFamily="34" charset="0"/>
                <a:buChar char="•"/>
              </a:pPr>
              <a:r>
                <a:rPr lang="en-GB" sz="1050" dirty="0">
                  <a:solidFill>
                    <a:schemeClr val="tx1"/>
                  </a:solidFill>
                </a:rPr>
                <a:t>Frequency and severity of adverse events</a:t>
              </a:r>
            </a:p>
            <a:p>
              <a:r>
                <a:rPr lang="en-GB" sz="1050" b="1" dirty="0">
                  <a:solidFill>
                    <a:schemeClr val="tx1"/>
                  </a:solidFill>
                </a:rPr>
                <a:t>Key secondary endpoints</a:t>
              </a:r>
            </a:p>
            <a:p>
              <a:pPr marL="91440" indent="-91440">
                <a:spcAft>
                  <a:spcPts val="300"/>
                </a:spcAft>
                <a:buFont typeface="Arial" panose="020B0604020202020204" pitchFamily="34" charset="0"/>
                <a:buChar char="•"/>
              </a:pPr>
              <a:r>
                <a:rPr lang="en-GB" sz="1050" dirty="0">
                  <a:solidFill>
                    <a:schemeClr val="tx1"/>
                  </a:solidFill>
                </a:rPr>
                <a:t>Objective response rate</a:t>
              </a:r>
            </a:p>
            <a:p>
              <a:pPr marL="91440" indent="-91440">
                <a:spcAft>
                  <a:spcPts val="300"/>
                </a:spcAft>
                <a:buFont typeface="Arial" panose="020B0604020202020204" pitchFamily="34" charset="0"/>
                <a:buChar char="•"/>
              </a:pPr>
              <a:r>
                <a:rPr lang="en-GB" sz="1050" dirty="0">
                  <a:solidFill>
                    <a:schemeClr val="tx1"/>
                  </a:solidFill>
                </a:rPr>
                <a:t>Disease control rate</a:t>
              </a:r>
            </a:p>
            <a:p>
              <a:pPr marL="91440" indent="-91440">
                <a:spcAft>
                  <a:spcPts val="300"/>
                </a:spcAft>
                <a:buFont typeface="Arial" panose="020B0604020202020204" pitchFamily="34" charset="0"/>
                <a:buChar char="•"/>
              </a:pPr>
              <a:r>
                <a:rPr lang="en-GB" sz="1050" dirty="0">
                  <a:solidFill>
                    <a:schemeClr val="tx1"/>
                  </a:solidFill>
                </a:rPr>
                <a:t>Duration of response</a:t>
              </a:r>
            </a:p>
            <a:p>
              <a:pPr marL="91440" indent="-91440">
                <a:spcAft>
                  <a:spcPts val="300"/>
                </a:spcAft>
                <a:buFont typeface="Arial" panose="020B0604020202020204" pitchFamily="34" charset="0"/>
                <a:buChar char="•"/>
              </a:pPr>
              <a:r>
                <a:rPr lang="en-GB" sz="1050" dirty="0">
                  <a:solidFill>
                    <a:schemeClr val="tx1"/>
                  </a:solidFill>
                </a:rPr>
                <a:t>Progression-free survival</a:t>
              </a:r>
              <a:endParaRPr lang="en-GB" sz="1050" baseline="30000" dirty="0">
                <a:solidFill>
                  <a:schemeClr val="tx1"/>
                </a:solidFill>
              </a:endParaRPr>
            </a:p>
          </p:txBody>
        </p:sp>
        <p:sp>
          <p:nvSpPr>
            <p:cNvPr id="62" name="Rounded Rectangle 86">
              <a:extLst>
                <a:ext uri="{FF2B5EF4-FFF2-40B4-BE49-F238E27FC236}">
                  <a16:creationId xmlns:a16="http://schemas.microsoft.com/office/drawing/2014/main" id="{203BB8C6-CA38-D9A6-E74E-A9DDCECEE56B}"/>
                </a:ext>
              </a:extLst>
            </p:cNvPr>
            <p:cNvSpPr/>
            <p:nvPr/>
          </p:nvSpPr>
          <p:spPr>
            <a:xfrm>
              <a:off x="97799" y="1553943"/>
              <a:ext cx="1897635" cy="1192479"/>
            </a:xfrm>
            <a:prstGeom prst="roundRect">
              <a:avLst>
                <a:gd name="adj" fmla="val 8791"/>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spcAft>
                  <a:spcPts val="0"/>
                </a:spcAft>
              </a:pPr>
              <a:r>
                <a:rPr lang="en-GB" sz="1000" b="1" dirty="0">
                  <a:solidFill>
                    <a:schemeClr val="tx1"/>
                  </a:solidFill>
                </a:rPr>
                <a:t>Select eligibility criteria</a:t>
              </a:r>
            </a:p>
            <a:p>
              <a:pPr marL="91440" indent="-91440">
                <a:spcAft>
                  <a:spcPts val="0"/>
                </a:spcAft>
                <a:buFont typeface="Arial" panose="020B0604020202020204" pitchFamily="34" charset="0"/>
                <a:buChar char="•"/>
              </a:pPr>
              <a:r>
                <a:rPr lang="en-GB" sz="1000" dirty="0">
                  <a:solidFill>
                    <a:schemeClr val="tx1"/>
                  </a:solidFill>
                </a:rPr>
                <a:t>Unresectable, locally advanced or metastatic HER2-expressing</a:t>
              </a:r>
              <a:r>
                <a:rPr lang="en-GB" sz="1000" baseline="30000" dirty="0">
                  <a:solidFill>
                    <a:schemeClr val="tx1"/>
                  </a:solidFill>
                </a:rPr>
                <a:t>a</a:t>
              </a:r>
              <a:r>
                <a:rPr lang="en-GB" sz="1000" dirty="0">
                  <a:solidFill>
                    <a:schemeClr val="tx1"/>
                  </a:solidFill>
                </a:rPr>
                <a:t> breast cancer</a:t>
              </a:r>
            </a:p>
            <a:p>
              <a:pPr marL="91440" indent="-91440">
                <a:spcAft>
                  <a:spcPts val="0"/>
                </a:spcAft>
                <a:buFont typeface="Arial" panose="020B0604020202020204" pitchFamily="34" charset="0"/>
                <a:buChar char="•"/>
              </a:pPr>
              <a:r>
                <a:rPr lang="en-GB" sz="1000" dirty="0">
                  <a:solidFill>
                    <a:schemeClr val="tx1"/>
                  </a:solidFill>
                </a:rPr>
                <a:t>ECOG PS ≤1</a:t>
              </a:r>
            </a:p>
            <a:p>
              <a:pPr marL="91440" indent="-91440">
                <a:spcAft>
                  <a:spcPts val="0"/>
                </a:spcAft>
                <a:buFont typeface="Arial" panose="020B0604020202020204" pitchFamily="34" charset="0"/>
                <a:buChar char="•"/>
              </a:pPr>
              <a:r>
                <a:rPr lang="en-GB" sz="1000" dirty="0">
                  <a:solidFill>
                    <a:schemeClr val="tx1"/>
                  </a:solidFill>
                </a:rPr>
                <a:t>Stable brain metastases allowed</a:t>
              </a:r>
            </a:p>
          </p:txBody>
        </p:sp>
        <p:sp>
          <p:nvSpPr>
            <p:cNvPr id="2" name="Rectangle 1">
              <a:extLst>
                <a:ext uri="{FF2B5EF4-FFF2-40B4-BE49-F238E27FC236}">
                  <a16:creationId xmlns:a16="http://schemas.microsoft.com/office/drawing/2014/main" id="{B0F9820C-8D48-D49C-D1ED-12FA4BC4C5E7}"/>
                </a:ext>
              </a:extLst>
            </p:cNvPr>
            <p:cNvSpPr/>
            <p:nvPr/>
          </p:nvSpPr>
          <p:spPr>
            <a:xfrm>
              <a:off x="2261038" y="1094964"/>
              <a:ext cx="1737360" cy="646331"/>
            </a:xfrm>
            <a:prstGeom prst="rect">
              <a:avLst/>
            </a:prstGeom>
            <a:solidFill>
              <a:srgbClr val="E61D78"/>
            </a:solidFill>
            <a:ln>
              <a:solidFill>
                <a:srgbClr val="E61D78"/>
              </a:solidFill>
            </a:ln>
          </p:spPr>
          <p:txBody>
            <a:bodyPr wrap="square" rtlCol="0" anchor="ctr">
              <a:spAutoFit/>
            </a:bodyPr>
            <a:lstStyle/>
            <a:p>
              <a:pPr algn="ctr"/>
              <a:r>
                <a:rPr lang="en-GB" sz="1000" b="1" dirty="0">
                  <a:solidFill>
                    <a:schemeClr val="bg1"/>
                  </a:solidFill>
                  <a:latin typeface="+mn-lt"/>
                </a:rPr>
                <a:t>HER2-positive mBC</a:t>
              </a:r>
            </a:p>
            <a:p>
              <a:pPr algn="ctr"/>
              <a:r>
                <a:rPr lang="en-GB" sz="1000" b="1" dirty="0">
                  <a:solidFill>
                    <a:schemeClr val="bg1"/>
                  </a:solidFill>
                  <a:latin typeface="+mn-lt"/>
                </a:rPr>
                <a:t>(IHC 3+ or IHC 2+/FISH+)</a:t>
              </a:r>
            </a:p>
            <a:p>
              <a:pPr marL="91440" indent="-91440">
                <a:buFont typeface="Arial" panose="020B0604020202020204" pitchFamily="34" charset="0"/>
                <a:buChar char="•"/>
              </a:pPr>
              <a:r>
                <a:rPr lang="en-GB" sz="800" dirty="0">
                  <a:solidFill>
                    <a:schemeClr val="bg1"/>
                  </a:solidFill>
                  <a:latin typeface="+mn-lt"/>
                </a:rPr>
                <a:t>Prior trastuzumab, pertuzumab, T-DM1</a:t>
              </a:r>
            </a:p>
            <a:p>
              <a:pPr marL="91440" indent="-91440">
                <a:buFont typeface="Arial" panose="020B0604020202020204" pitchFamily="34" charset="0"/>
                <a:buChar char="•"/>
              </a:pPr>
              <a:r>
                <a:rPr lang="en-GB" sz="800" dirty="0">
                  <a:solidFill>
                    <a:schemeClr val="bg1"/>
                  </a:solidFill>
                  <a:latin typeface="+mn-lt"/>
                </a:rPr>
                <a:t>1-3 prior chemotherapy regimens</a:t>
              </a:r>
            </a:p>
          </p:txBody>
        </p:sp>
        <p:sp>
          <p:nvSpPr>
            <p:cNvPr id="3" name="Rectangle 2">
              <a:extLst>
                <a:ext uri="{FF2B5EF4-FFF2-40B4-BE49-F238E27FC236}">
                  <a16:creationId xmlns:a16="http://schemas.microsoft.com/office/drawing/2014/main" id="{C76623A2-341E-5EAC-9727-D09052E53B82}"/>
                </a:ext>
              </a:extLst>
            </p:cNvPr>
            <p:cNvSpPr/>
            <p:nvPr/>
          </p:nvSpPr>
          <p:spPr>
            <a:xfrm>
              <a:off x="4310464" y="1460598"/>
              <a:ext cx="2202424" cy="256032"/>
            </a:xfrm>
            <a:prstGeom prst="rect">
              <a:avLst/>
            </a:prstGeom>
            <a:solidFill>
              <a:schemeClr val="bg1"/>
            </a:solidFill>
            <a:ln w="9525">
              <a:solidFill>
                <a:srgbClr val="E61D78"/>
              </a:solidFill>
            </a:ln>
          </p:spPr>
          <p:style>
            <a:lnRef idx="2">
              <a:schemeClr val="accent5">
                <a:shade val="50000"/>
              </a:schemeClr>
            </a:lnRef>
            <a:fillRef idx="1">
              <a:schemeClr val="accent5"/>
            </a:fillRef>
            <a:effectRef idx="0">
              <a:schemeClr val="accent5"/>
            </a:effectRef>
            <a:fontRef idx="minor">
              <a:schemeClr val="lt1"/>
            </a:fontRef>
          </p:style>
          <p:txBody>
            <a:bodyPr lIns="0" rIns="0" rtlCol="0" anchor="ctr"/>
            <a:lstStyle/>
            <a:p>
              <a:pPr algn="ctr"/>
              <a:r>
                <a:rPr lang="en-GB" sz="1000" b="1" dirty="0">
                  <a:solidFill>
                    <a:schemeClr val="tx1"/>
                  </a:solidFill>
                </a:rPr>
                <a:t>Zanidatamab + paclitaxel</a:t>
              </a:r>
              <a:r>
                <a:rPr lang="en-GB" sz="1000" b="1" baseline="30000" dirty="0">
                  <a:solidFill>
                    <a:schemeClr val="tx1"/>
                  </a:solidFill>
                </a:rPr>
                <a:t>d</a:t>
              </a:r>
              <a:endParaRPr lang="en-GB" sz="1000" dirty="0">
                <a:solidFill>
                  <a:schemeClr val="tx1"/>
                </a:solidFill>
              </a:endParaRPr>
            </a:p>
          </p:txBody>
        </p:sp>
        <p:sp>
          <p:nvSpPr>
            <p:cNvPr id="4" name="Rounded Rectangle 66">
              <a:extLst>
                <a:ext uri="{FF2B5EF4-FFF2-40B4-BE49-F238E27FC236}">
                  <a16:creationId xmlns:a16="http://schemas.microsoft.com/office/drawing/2014/main" id="{0A54001E-6784-EABC-06E8-526BCF803297}"/>
                </a:ext>
              </a:extLst>
            </p:cNvPr>
            <p:cNvSpPr/>
            <p:nvPr/>
          </p:nvSpPr>
          <p:spPr>
            <a:xfrm>
              <a:off x="4310465" y="699329"/>
              <a:ext cx="2202423" cy="256032"/>
            </a:xfrm>
            <a:prstGeom prst="roundRect">
              <a:avLst>
                <a:gd name="adj" fmla="val 0"/>
              </a:avLst>
            </a:prstGeom>
            <a:solidFill>
              <a:schemeClr val="bg1"/>
            </a:solidFill>
            <a:ln w="9525">
              <a:solidFill>
                <a:srgbClr val="E61D78"/>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000" b="1" dirty="0">
                  <a:solidFill>
                    <a:schemeClr val="tx1"/>
                  </a:solidFill>
                </a:rPr>
                <a:t>Zanidatamab + vinorelbine</a:t>
              </a:r>
              <a:r>
                <a:rPr lang="en-GB" sz="1000" b="1" baseline="30000" dirty="0">
                  <a:solidFill>
                    <a:schemeClr val="tx1"/>
                  </a:solidFill>
                </a:rPr>
                <a:t>b</a:t>
              </a:r>
              <a:endParaRPr lang="en-GB" sz="1000" dirty="0">
                <a:solidFill>
                  <a:schemeClr val="tx1"/>
                </a:solidFill>
              </a:endParaRPr>
            </a:p>
          </p:txBody>
        </p:sp>
        <p:sp>
          <p:nvSpPr>
            <p:cNvPr id="7" name="Rectangle 6">
              <a:extLst>
                <a:ext uri="{FF2B5EF4-FFF2-40B4-BE49-F238E27FC236}">
                  <a16:creationId xmlns:a16="http://schemas.microsoft.com/office/drawing/2014/main" id="{86579B88-CAEB-E0F3-B1C8-CC21D2E1361C}"/>
                </a:ext>
              </a:extLst>
            </p:cNvPr>
            <p:cNvSpPr/>
            <p:nvPr/>
          </p:nvSpPr>
          <p:spPr>
            <a:xfrm>
              <a:off x="4310465" y="1086279"/>
              <a:ext cx="2202426" cy="256032"/>
            </a:xfrm>
            <a:prstGeom prst="rect">
              <a:avLst/>
            </a:prstGeom>
            <a:solidFill>
              <a:schemeClr val="bg1"/>
            </a:solidFill>
            <a:ln w="9525">
              <a:solidFill>
                <a:srgbClr val="E61D78"/>
              </a:solidFill>
            </a:ln>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r>
                <a:rPr lang="en-GB" sz="1000" b="1" dirty="0">
                  <a:solidFill>
                    <a:schemeClr val="tx1"/>
                  </a:solidFill>
                </a:rPr>
                <a:t>Zanidatamab + capecitabine</a:t>
              </a:r>
              <a:r>
                <a:rPr lang="en-GB" sz="1000" b="1" baseline="30000" dirty="0">
                  <a:solidFill>
                    <a:schemeClr val="tx1"/>
                  </a:solidFill>
                </a:rPr>
                <a:t>c</a:t>
              </a:r>
              <a:endParaRPr lang="en-GB" sz="1000" dirty="0">
                <a:solidFill>
                  <a:schemeClr val="tx1"/>
                </a:solidFill>
              </a:endParaRPr>
            </a:p>
          </p:txBody>
        </p:sp>
        <p:sp>
          <p:nvSpPr>
            <p:cNvPr id="10" name="Rectangle 9">
              <a:extLst>
                <a:ext uri="{FF2B5EF4-FFF2-40B4-BE49-F238E27FC236}">
                  <a16:creationId xmlns:a16="http://schemas.microsoft.com/office/drawing/2014/main" id="{B324CBC9-5765-E6D3-8C59-ACF0C28FCE46}"/>
                </a:ext>
              </a:extLst>
            </p:cNvPr>
            <p:cNvSpPr/>
            <p:nvPr/>
          </p:nvSpPr>
          <p:spPr>
            <a:xfrm>
              <a:off x="4306161" y="1824752"/>
              <a:ext cx="2202425" cy="256032"/>
            </a:xfrm>
            <a:prstGeom prst="rect">
              <a:avLst/>
            </a:prstGeom>
            <a:solidFill>
              <a:schemeClr val="bg1"/>
            </a:solidFill>
            <a:ln w="9525">
              <a:solidFill>
                <a:srgbClr val="E61D78"/>
              </a:solidFill>
            </a:ln>
          </p:spPr>
          <p:style>
            <a:lnRef idx="2">
              <a:schemeClr val="accent5">
                <a:shade val="50000"/>
              </a:schemeClr>
            </a:lnRef>
            <a:fillRef idx="1">
              <a:schemeClr val="accent5"/>
            </a:fillRef>
            <a:effectRef idx="0">
              <a:schemeClr val="accent5"/>
            </a:effectRef>
            <a:fontRef idx="minor">
              <a:schemeClr val="lt1"/>
            </a:fontRef>
          </p:style>
          <p:txBody>
            <a:bodyPr lIns="0" rIns="0" rtlCol="0" anchor="ctr"/>
            <a:lstStyle/>
            <a:p>
              <a:pPr algn="ctr"/>
              <a:r>
                <a:rPr lang="en-GB" sz="1000" b="1" dirty="0">
                  <a:solidFill>
                    <a:schemeClr val="tx1"/>
                  </a:solidFill>
                </a:rPr>
                <a:t>Zanidatamab + capecitabine and tucatinib</a:t>
              </a:r>
              <a:r>
                <a:rPr lang="en-GB" sz="1000" b="1" baseline="30000" dirty="0">
                  <a:solidFill>
                    <a:schemeClr val="tx1"/>
                  </a:solidFill>
                </a:rPr>
                <a:t>e</a:t>
              </a:r>
              <a:endParaRPr lang="en-GB" sz="1000" dirty="0">
                <a:solidFill>
                  <a:schemeClr val="tx1"/>
                </a:solidFill>
              </a:endParaRPr>
            </a:p>
          </p:txBody>
        </p:sp>
        <p:sp>
          <p:nvSpPr>
            <p:cNvPr id="11" name="Rectangle 10">
              <a:extLst>
                <a:ext uri="{FF2B5EF4-FFF2-40B4-BE49-F238E27FC236}">
                  <a16:creationId xmlns:a16="http://schemas.microsoft.com/office/drawing/2014/main" id="{24A6B959-F99D-D0B5-CBDB-BA1E0C92F375}"/>
                </a:ext>
              </a:extLst>
            </p:cNvPr>
            <p:cNvSpPr/>
            <p:nvPr/>
          </p:nvSpPr>
          <p:spPr>
            <a:xfrm>
              <a:off x="4310465" y="2974786"/>
              <a:ext cx="2202426" cy="256032"/>
            </a:xfrm>
            <a:prstGeom prst="rect">
              <a:avLst/>
            </a:prstGeom>
            <a:solidFill>
              <a:schemeClr val="bg1"/>
            </a:solidFill>
            <a:ln w="9525">
              <a:solidFill>
                <a:srgbClr val="002060"/>
              </a:solidFill>
            </a:ln>
          </p:spPr>
          <p:style>
            <a:lnRef idx="2">
              <a:schemeClr val="accent5">
                <a:shade val="50000"/>
              </a:schemeClr>
            </a:lnRef>
            <a:fillRef idx="1">
              <a:schemeClr val="accent5"/>
            </a:fillRef>
            <a:effectRef idx="0">
              <a:schemeClr val="accent5"/>
            </a:effectRef>
            <a:fontRef idx="minor">
              <a:schemeClr val="lt1"/>
            </a:fontRef>
          </p:style>
          <p:txBody>
            <a:bodyPr lIns="0" rIns="0" rtlCol="0" anchor="ctr"/>
            <a:lstStyle/>
            <a:p>
              <a:pPr algn="ctr"/>
              <a:r>
                <a:rPr lang="en-GB" sz="1000" b="1" dirty="0">
                  <a:solidFill>
                    <a:schemeClr val="tx1"/>
                  </a:solidFill>
                </a:rPr>
                <a:t>Zanidatamab + paclitaxel</a:t>
              </a:r>
              <a:r>
                <a:rPr lang="en-GB" sz="1000" b="1" baseline="30000" dirty="0">
                  <a:solidFill>
                    <a:schemeClr val="tx1"/>
                  </a:solidFill>
                </a:rPr>
                <a:t>d</a:t>
              </a:r>
              <a:endParaRPr lang="en-GB" sz="1000" dirty="0">
                <a:solidFill>
                  <a:schemeClr val="tx1"/>
                </a:solidFill>
              </a:endParaRPr>
            </a:p>
          </p:txBody>
        </p:sp>
        <p:sp>
          <p:nvSpPr>
            <p:cNvPr id="12" name="Rounded Rectangle 66">
              <a:extLst>
                <a:ext uri="{FF2B5EF4-FFF2-40B4-BE49-F238E27FC236}">
                  <a16:creationId xmlns:a16="http://schemas.microsoft.com/office/drawing/2014/main" id="{3DB4A994-E0E0-0EA8-0A3B-A7FFCBFA64EE}"/>
                </a:ext>
              </a:extLst>
            </p:cNvPr>
            <p:cNvSpPr/>
            <p:nvPr/>
          </p:nvSpPr>
          <p:spPr>
            <a:xfrm>
              <a:off x="4317397" y="2240916"/>
              <a:ext cx="2202426" cy="256032"/>
            </a:xfrm>
            <a:prstGeom prst="roundRect">
              <a:avLst>
                <a:gd name="adj" fmla="val 0"/>
              </a:avLst>
            </a:prstGeom>
            <a:solidFill>
              <a:schemeClr val="bg1"/>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000" b="1" dirty="0">
                  <a:solidFill>
                    <a:schemeClr val="tx1"/>
                  </a:solidFill>
                </a:rPr>
                <a:t>Zanidatamab + vinorelbine</a:t>
              </a:r>
              <a:r>
                <a:rPr lang="en-GB" sz="1000" b="1" baseline="30000" dirty="0">
                  <a:solidFill>
                    <a:schemeClr val="tx1"/>
                  </a:solidFill>
                </a:rPr>
                <a:t>b</a:t>
              </a:r>
              <a:endParaRPr lang="en-GB" sz="1000" dirty="0">
                <a:solidFill>
                  <a:schemeClr val="tx1"/>
                </a:solidFill>
              </a:endParaRPr>
            </a:p>
          </p:txBody>
        </p:sp>
        <p:sp>
          <p:nvSpPr>
            <p:cNvPr id="13" name="Rectangle 12">
              <a:extLst>
                <a:ext uri="{FF2B5EF4-FFF2-40B4-BE49-F238E27FC236}">
                  <a16:creationId xmlns:a16="http://schemas.microsoft.com/office/drawing/2014/main" id="{07A2F66C-3B19-4980-8821-E8729A26ACE0}"/>
                </a:ext>
              </a:extLst>
            </p:cNvPr>
            <p:cNvSpPr/>
            <p:nvPr/>
          </p:nvSpPr>
          <p:spPr>
            <a:xfrm>
              <a:off x="4317398" y="2611026"/>
              <a:ext cx="2202426" cy="256032"/>
            </a:xfrm>
            <a:prstGeom prst="rect">
              <a:avLst/>
            </a:prstGeom>
            <a:solidFill>
              <a:schemeClr val="bg1"/>
            </a:solidFill>
            <a:ln w="9525">
              <a:solidFill>
                <a:srgbClr val="002060"/>
              </a:solidFill>
            </a:ln>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r>
                <a:rPr lang="en-GB" sz="1000" b="1" dirty="0">
                  <a:solidFill>
                    <a:schemeClr val="tx1"/>
                  </a:solidFill>
                </a:rPr>
                <a:t>Zanidatamab + capecitabine</a:t>
              </a:r>
              <a:r>
                <a:rPr lang="en-GB" sz="1000" b="1" baseline="30000" dirty="0">
                  <a:solidFill>
                    <a:schemeClr val="tx1"/>
                  </a:solidFill>
                </a:rPr>
                <a:t>c</a:t>
              </a:r>
              <a:endParaRPr lang="en-GB" sz="1000" dirty="0">
                <a:solidFill>
                  <a:schemeClr val="tx1"/>
                </a:solidFill>
              </a:endParaRPr>
            </a:p>
          </p:txBody>
        </p:sp>
        <p:sp>
          <p:nvSpPr>
            <p:cNvPr id="15" name="Rectangle 14">
              <a:extLst>
                <a:ext uri="{FF2B5EF4-FFF2-40B4-BE49-F238E27FC236}">
                  <a16:creationId xmlns:a16="http://schemas.microsoft.com/office/drawing/2014/main" id="{0376AD9A-9352-6692-FA82-01AEFCA25DFC}"/>
                </a:ext>
              </a:extLst>
            </p:cNvPr>
            <p:cNvSpPr/>
            <p:nvPr/>
          </p:nvSpPr>
          <p:spPr>
            <a:xfrm>
              <a:off x="2266385" y="2463408"/>
              <a:ext cx="1732013" cy="523220"/>
            </a:xfrm>
            <a:prstGeom prst="rect">
              <a:avLst/>
            </a:prstGeom>
            <a:solidFill>
              <a:srgbClr val="002060"/>
            </a:solidFill>
            <a:ln>
              <a:solidFill>
                <a:srgbClr val="002060"/>
              </a:solidFill>
            </a:ln>
          </p:spPr>
          <p:txBody>
            <a:bodyPr wrap="square" rtlCol="0" anchor="ctr">
              <a:spAutoFit/>
            </a:bodyPr>
            <a:lstStyle/>
            <a:p>
              <a:pPr algn="ctr"/>
              <a:r>
                <a:rPr lang="en-GB" sz="1000" b="1" dirty="0">
                  <a:solidFill>
                    <a:schemeClr val="bg1"/>
                  </a:solidFill>
                  <a:latin typeface="+mn-lt"/>
                </a:rPr>
                <a:t>HER2-low mBC</a:t>
              </a:r>
            </a:p>
            <a:p>
              <a:pPr algn="ctr"/>
              <a:r>
                <a:rPr lang="en-GB" sz="1000" b="1" dirty="0">
                  <a:solidFill>
                    <a:schemeClr val="bg1"/>
                  </a:solidFill>
                  <a:latin typeface="+mn-lt"/>
                </a:rPr>
                <a:t>(IHC 1+ or IHC 2+/FISH-)</a:t>
              </a:r>
            </a:p>
            <a:p>
              <a:pPr marL="91440" indent="-91440">
                <a:buFont typeface="Arial" panose="020B0604020202020204" pitchFamily="34" charset="0"/>
                <a:buChar char="•"/>
              </a:pPr>
              <a:r>
                <a:rPr lang="en-GB" sz="800" dirty="0">
                  <a:solidFill>
                    <a:schemeClr val="bg1"/>
                  </a:solidFill>
                  <a:latin typeface="+mn-lt"/>
                </a:rPr>
                <a:t>1-3 prior chemotherapy regimens</a:t>
              </a:r>
            </a:p>
          </p:txBody>
        </p:sp>
        <p:sp>
          <p:nvSpPr>
            <p:cNvPr id="16" name="Rectangle 15">
              <a:extLst>
                <a:ext uri="{FF2B5EF4-FFF2-40B4-BE49-F238E27FC236}">
                  <a16:creationId xmlns:a16="http://schemas.microsoft.com/office/drawing/2014/main" id="{521544D8-024F-843F-E703-2E0E9E4C4A5A}"/>
                </a:ext>
              </a:extLst>
            </p:cNvPr>
            <p:cNvSpPr/>
            <p:nvPr/>
          </p:nvSpPr>
          <p:spPr>
            <a:xfrm rot="16200000">
              <a:off x="1423112" y="2030617"/>
              <a:ext cx="1369941" cy="61968"/>
            </a:xfrm>
            <a:prstGeom prst="rect">
              <a:avLst/>
            </a:prstGeom>
            <a:solidFill>
              <a:srgbClr val="668089"/>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1100" dirty="0"/>
            </a:p>
          </p:txBody>
        </p:sp>
        <p:sp>
          <p:nvSpPr>
            <p:cNvPr id="18" name="Arrow: Right 17">
              <a:extLst>
                <a:ext uri="{FF2B5EF4-FFF2-40B4-BE49-F238E27FC236}">
                  <a16:creationId xmlns:a16="http://schemas.microsoft.com/office/drawing/2014/main" id="{3F485453-BACD-9DDC-EF40-D515090B99C1}"/>
                </a:ext>
              </a:extLst>
            </p:cNvPr>
            <p:cNvSpPr/>
            <p:nvPr/>
          </p:nvSpPr>
          <p:spPr>
            <a:xfrm>
              <a:off x="4118125" y="757925"/>
              <a:ext cx="188036" cy="137160"/>
            </a:xfrm>
            <a:prstGeom prst="rightArrow">
              <a:avLst>
                <a:gd name="adj1" fmla="val 32241"/>
                <a:gd name="adj2" fmla="val 69587"/>
              </a:avLst>
            </a:prstGeom>
            <a:solidFill>
              <a:srgbClr val="668089"/>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1100" dirty="0"/>
            </a:p>
          </p:txBody>
        </p:sp>
        <p:sp>
          <p:nvSpPr>
            <p:cNvPr id="21" name="TextBox 20">
              <a:extLst>
                <a:ext uri="{FF2B5EF4-FFF2-40B4-BE49-F238E27FC236}">
                  <a16:creationId xmlns:a16="http://schemas.microsoft.com/office/drawing/2014/main" id="{FBEC8D4A-F7A1-BFC6-41DE-21CF20F4F48E}"/>
                </a:ext>
              </a:extLst>
            </p:cNvPr>
            <p:cNvSpPr txBox="1"/>
            <p:nvPr/>
          </p:nvSpPr>
          <p:spPr>
            <a:xfrm>
              <a:off x="4266599" y="3529408"/>
              <a:ext cx="3948486" cy="246221"/>
            </a:xfrm>
            <a:prstGeom prst="rect">
              <a:avLst/>
            </a:prstGeom>
            <a:noFill/>
          </p:spPr>
          <p:txBody>
            <a:bodyPr wrap="square">
              <a:spAutoFit/>
            </a:bodyPr>
            <a:lstStyle/>
            <a:p>
              <a:pPr marL="91440" indent="-91440">
                <a:spcAft>
                  <a:spcPts val="600"/>
                </a:spcAft>
                <a:buClr>
                  <a:srgbClr val="C7095A"/>
                </a:buClr>
                <a:buFont typeface="Arial" panose="020B0604020202020204" pitchFamily="34" charset="0"/>
                <a:buChar char="•"/>
              </a:pPr>
              <a:r>
                <a:rPr lang="en-GB" sz="1000" dirty="0">
                  <a:latin typeface="+mn-lt"/>
                </a:rPr>
                <a:t>Patients who withdrew chemotherapy could continue zanidatamab monotherapy</a:t>
              </a:r>
            </a:p>
          </p:txBody>
        </p:sp>
        <p:sp>
          <p:nvSpPr>
            <p:cNvPr id="22" name="TextBox 21">
              <a:extLst>
                <a:ext uri="{FF2B5EF4-FFF2-40B4-BE49-F238E27FC236}">
                  <a16:creationId xmlns:a16="http://schemas.microsoft.com/office/drawing/2014/main" id="{D0159E39-2EE2-1102-C28C-98A9CE884528}"/>
                </a:ext>
              </a:extLst>
            </p:cNvPr>
            <p:cNvSpPr txBox="1"/>
            <p:nvPr/>
          </p:nvSpPr>
          <p:spPr>
            <a:xfrm>
              <a:off x="97799" y="1024132"/>
              <a:ext cx="2010941" cy="461665"/>
            </a:xfrm>
            <a:prstGeom prst="rect">
              <a:avLst/>
            </a:prstGeom>
            <a:noFill/>
          </p:spPr>
          <p:txBody>
            <a:bodyPr wrap="square">
              <a:spAutoFit/>
            </a:bodyPr>
            <a:lstStyle/>
            <a:p>
              <a:r>
                <a:rPr lang="en-GB" sz="1200" b="1" u="sng" dirty="0">
                  <a:latin typeface="+mj-lt"/>
                </a:rPr>
                <a:t>Part 3 of a phase 1 trial </a:t>
              </a:r>
              <a:r>
                <a:rPr lang="en-GB" sz="1200" b="1" dirty="0">
                  <a:latin typeface="+mj-lt"/>
                </a:rPr>
                <a:t>(</a:t>
              </a:r>
              <a:r>
                <a:rPr lang="en-GB" sz="1200" dirty="0">
                  <a:latin typeface="+mj-lt"/>
                </a:rPr>
                <a:t>NCT02892123</a:t>
              </a:r>
              <a:r>
                <a:rPr lang="en-GB" sz="1200" b="1" dirty="0">
                  <a:latin typeface="+mj-lt"/>
                </a:rPr>
                <a:t>)</a:t>
              </a:r>
            </a:p>
          </p:txBody>
        </p:sp>
        <p:sp>
          <p:nvSpPr>
            <p:cNvPr id="23" name="Rectangle 22">
              <a:extLst>
                <a:ext uri="{FF2B5EF4-FFF2-40B4-BE49-F238E27FC236}">
                  <a16:creationId xmlns:a16="http://schemas.microsoft.com/office/drawing/2014/main" id="{8E6C1BE9-4C7D-D00C-643D-C61FFA959A79}"/>
                </a:ext>
              </a:extLst>
            </p:cNvPr>
            <p:cNvSpPr/>
            <p:nvPr/>
          </p:nvSpPr>
          <p:spPr>
            <a:xfrm rot="16200000">
              <a:off x="3529356" y="1355490"/>
              <a:ext cx="1188720" cy="73152"/>
            </a:xfrm>
            <a:prstGeom prst="rect">
              <a:avLst/>
            </a:prstGeom>
            <a:solidFill>
              <a:srgbClr val="668089"/>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1100" dirty="0"/>
            </a:p>
          </p:txBody>
        </p:sp>
        <p:sp>
          <p:nvSpPr>
            <p:cNvPr id="25" name="Arrow: Right 24">
              <a:extLst>
                <a:ext uri="{FF2B5EF4-FFF2-40B4-BE49-F238E27FC236}">
                  <a16:creationId xmlns:a16="http://schemas.microsoft.com/office/drawing/2014/main" id="{E9DA278E-7FFF-89D8-6697-99E6783E4027}"/>
                </a:ext>
              </a:extLst>
            </p:cNvPr>
            <p:cNvSpPr/>
            <p:nvPr/>
          </p:nvSpPr>
          <p:spPr>
            <a:xfrm>
              <a:off x="4118125" y="1153973"/>
              <a:ext cx="188036" cy="137160"/>
            </a:xfrm>
            <a:prstGeom prst="rightArrow">
              <a:avLst>
                <a:gd name="adj1" fmla="val 32241"/>
                <a:gd name="adj2" fmla="val 69587"/>
              </a:avLst>
            </a:prstGeom>
            <a:solidFill>
              <a:srgbClr val="668089"/>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1100" dirty="0"/>
            </a:p>
          </p:txBody>
        </p:sp>
        <p:sp>
          <p:nvSpPr>
            <p:cNvPr id="26" name="Arrow: Right 25">
              <a:extLst>
                <a:ext uri="{FF2B5EF4-FFF2-40B4-BE49-F238E27FC236}">
                  <a16:creationId xmlns:a16="http://schemas.microsoft.com/office/drawing/2014/main" id="{9854B06E-77F3-EF11-434C-819E674BAD15}"/>
                </a:ext>
              </a:extLst>
            </p:cNvPr>
            <p:cNvSpPr/>
            <p:nvPr/>
          </p:nvSpPr>
          <p:spPr>
            <a:xfrm>
              <a:off x="4118125" y="1516613"/>
              <a:ext cx="188036" cy="137160"/>
            </a:xfrm>
            <a:prstGeom prst="rightArrow">
              <a:avLst>
                <a:gd name="adj1" fmla="val 32241"/>
                <a:gd name="adj2" fmla="val 69587"/>
              </a:avLst>
            </a:prstGeom>
            <a:solidFill>
              <a:srgbClr val="668089"/>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1100" dirty="0"/>
            </a:p>
          </p:txBody>
        </p:sp>
        <p:sp>
          <p:nvSpPr>
            <p:cNvPr id="27" name="Arrow: Right 26">
              <a:extLst>
                <a:ext uri="{FF2B5EF4-FFF2-40B4-BE49-F238E27FC236}">
                  <a16:creationId xmlns:a16="http://schemas.microsoft.com/office/drawing/2014/main" id="{D9E0A6BB-EDA7-0667-7C13-D3FD6AAE871C}"/>
                </a:ext>
              </a:extLst>
            </p:cNvPr>
            <p:cNvSpPr/>
            <p:nvPr/>
          </p:nvSpPr>
          <p:spPr>
            <a:xfrm>
              <a:off x="4118125" y="1901862"/>
              <a:ext cx="188036" cy="137160"/>
            </a:xfrm>
            <a:prstGeom prst="rightArrow">
              <a:avLst>
                <a:gd name="adj1" fmla="val 32241"/>
                <a:gd name="adj2" fmla="val 69587"/>
              </a:avLst>
            </a:prstGeom>
            <a:solidFill>
              <a:srgbClr val="668089"/>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1100" dirty="0"/>
            </a:p>
          </p:txBody>
        </p:sp>
        <p:sp>
          <p:nvSpPr>
            <p:cNvPr id="29" name="Rectangle 28">
              <a:extLst>
                <a:ext uri="{FF2B5EF4-FFF2-40B4-BE49-F238E27FC236}">
                  <a16:creationId xmlns:a16="http://schemas.microsoft.com/office/drawing/2014/main" id="{FAC06067-C81E-4CDB-BBE5-766FDCF820B7}"/>
                </a:ext>
              </a:extLst>
            </p:cNvPr>
            <p:cNvSpPr/>
            <p:nvPr/>
          </p:nvSpPr>
          <p:spPr>
            <a:xfrm rot="16200000">
              <a:off x="3729749" y="2719451"/>
              <a:ext cx="777240" cy="64008"/>
            </a:xfrm>
            <a:prstGeom prst="rect">
              <a:avLst/>
            </a:prstGeom>
            <a:solidFill>
              <a:srgbClr val="668089"/>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1100" dirty="0"/>
            </a:p>
          </p:txBody>
        </p:sp>
        <p:sp>
          <p:nvSpPr>
            <p:cNvPr id="30" name="Arrow: Right 29">
              <a:extLst>
                <a:ext uri="{FF2B5EF4-FFF2-40B4-BE49-F238E27FC236}">
                  <a16:creationId xmlns:a16="http://schemas.microsoft.com/office/drawing/2014/main" id="{7AA0A33E-7011-9579-C9FB-B1A9C98FF265}"/>
                </a:ext>
              </a:extLst>
            </p:cNvPr>
            <p:cNvSpPr/>
            <p:nvPr/>
          </p:nvSpPr>
          <p:spPr>
            <a:xfrm>
              <a:off x="4122429" y="2317215"/>
              <a:ext cx="188036" cy="137160"/>
            </a:xfrm>
            <a:prstGeom prst="rightArrow">
              <a:avLst>
                <a:gd name="adj1" fmla="val 32241"/>
                <a:gd name="adj2" fmla="val 69587"/>
              </a:avLst>
            </a:prstGeom>
            <a:solidFill>
              <a:srgbClr val="668089"/>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1100" dirty="0"/>
            </a:p>
          </p:txBody>
        </p:sp>
        <p:sp>
          <p:nvSpPr>
            <p:cNvPr id="31" name="Arrow: Right 30">
              <a:extLst>
                <a:ext uri="{FF2B5EF4-FFF2-40B4-BE49-F238E27FC236}">
                  <a16:creationId xmlns:a16="http://schemas.microsoft.com/office/drawing/2014/main" id="{E2973F63-DA02-16E8-DB05-CED6D1177FB1}"/>
                </a:ext>
              </a:extLst>
            </p:cNvPr>
            <p:cNvSpPr/>
            <p:nvPr/>
          </p:nvSpPr>
          <p:spPr>
            <a:xfrm>
              <a:off x="4118125" y="2664740"/>
              <a:ext cx="188036" cy="137160"/>
            </a:xfrm>
            <a:prstGeom prst="rightArrow">
              <a:avLst>
                <a:gd name="adj1" fmla="val 32241"/>
                <a:gd name="adj2" fmla="val 69587"/>
              </a:avLst>
            </a:prstGeom>
            <a:solidFill>
              <a:srgbClr val="668089"/>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1100" dirty="0"/>
            </a:p>
          </p:txBody>
        </p:sp>
        <p:sp>
          <p:nvSpPr>
            <p:cNvPr id="32" name="Arrow: Right 31">
              <a:extLst>
                <a:ext uri="{FF2B5EF4-FFF2-40B4-BE49-F238E27FC236}">
                  <a16:creationId xmlns:a16="http://schemas.microsoft.com/office/drawing/2014/main" id="{488CAFA0-2A3C-680D-D5B8-7FE865EAB409}"/>
                </a:ext>
              </a:extLst>
            </p:cNvPr>
            <p:cNvSpPr/>
            <p:nvPr/>
          </p:nvSpPr>
          <p:spPr>
            <a:xfrm>
              <a:off x="4107728" y="3044008"/>
              <a:ext cx="188036" cy="137160"/>
            </a:xfrm>
            <a:prstGeom prst="rightArrow">
              <a:avLst>
                <a:gd name="adj1" fmla="val 32241"/>
                <a:gd name="adj2" fmla="val 69587"/>
              </a:avLst>
            </a:prstGeom>
            <a:solidFill>
              <a:srgbClr val="668089"/>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1100" dirty="0"/>
            </a:p>
          </p:txBody>
        </p:sp>
        <p:sp>
          <p:nvSpPr>
            <p:cNvPr id="33" name="TextBox 55">
              <a:extLst>
                <a:ext uri="{FF2B5EF4-FFF2-40B4-BE49-F238E27FC236}">
                  <a16:creationId xmlns:a16="http://schemas.microsoft.com/office/drawing/2014/main" id="{103FD4A1-7582-11DD-A7B1-A11B2B900A47}"/>
                </a:ext>
              </a:extLst>
            </p:cNvPr>
            <p:cNvSpPr txBox="1"/>
            <p:nvPr/>
          </p:nvSpPr>
          <p:spPr>
            <a:xfrm>
              <a:off x="4107467" y="461581"/>
              <a:ext cx="2545419" cy="246221"/>
            </a:xfrm>
            <a:prstGeom prst="rect">
              <a:avLst/>
            </a:prstGeom>
            <a:noFill/>
          </p:spPr>
          <p:txBody>
            <a:bodyPr wrap="square" lIns="45720" rIns="45720" rtlCol="0" anchor="ctr">
              <a:spAutoFit/>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algn="ctr"/>
              <a:r>
                <a:rPr lang="en-GB" sz="1000" i="1" dirty="0">
                  <a:latin typeface="+mn-lt"/>
                </a:rPr>
                <a:t>Parallel single-arm cohorts (no randomisation)</a:t>
              </a:r>
            </a:p>
          </p:txBody>
        </p:sp>
      </p:grpSp>
      <p:sp>
        <p:nvSpPr>
          <p:cNvPr id="8" name="Title 1">
            <a:extLst>
              <a:ext uri="{FF2B5EF4-FFF2-40B4-BE49-F238E27FC236}">
                <a16:creationId xmlns:a16="http://schemas.microsoft.com/office/drawing/2014/main" id="{5A8654FD-F115-D977-2459-2F7954D6BC5D}"/>
              </a:ext>
            </a:extLst>
          </p:cNvPr>
          <p:cNvSpPr txBox="1">
            <a:spLocks/>
          </p:cNvSpPr>
          <p:nvPr/>
        </p:nvSpPr>
        <p:spPr>
          <a:xfrm>
            <a:off x="359998" y="361399"/>
            <a:ext cx="8409765" cy="432000"/>
          </a:xfrm>
          <a:prstGeom prst="rect">
            <a:avLst/>
          </a:prstGeom>
        </p:spPr>
        <p:txBody>
          <a:bodyPr anchor="t">
            <a:noAutofit/>
          </a:bodyPr>
          <a:lstStyle>
            <a:lvl1pPr algn="l" defTabSz="457200" rtl="0" eaLnBrk="1" fontAlgn="base" hangingPunct="1">
              <a:lnSpc>
                <a:spcPct val="80000"/>
              </a:lnSpc>
              <a:spcBef>
                <a:spcPct val="0"/>
              </a:spcBef>
              <a:spcAft>
                <a:spcPct val="0"/>
              </a:spcAft>
              <a:defRPr sz="2800" b="1" i="0" kern="1200" cap="all">
                <a:solidFill>
                  <a:srgbClr val="C7095A"/>
                </a:solidFill>
                <a:latin typeface="+mn-lt"/>
                <a:ea typeface="MS PGothic" pitchFamily="34" charset="-128"/>
                <a:cs typeface="Arial Narrow"/>
              </a:defRPr>
            </a:lvl1pPr>
            <a:lvl2pPr algn="l" defTabSz="457200" rtl="0" eaLnBrk="1" fontAlgn="base" hangingPunct="1">
              <a:spcBef>
                <a:spcPct val="0"/>
              </a:spcBef>
              <a:spcAft>
                <a:spcPct val="0"/>
              </a:spcAft>
              <a:defRPr sz="4000" b="1">
                <a:solidFill>
                  <a:srgbClr val="81104F"/>
                </a:solidFill>
                <a:latin typeface="Arial Narrow" charset="0"/>
                <a:ea typeface="MS PGothic" pitchFamily="34" charset="-128"/>
                <a:cs typeface="Arial Narrow" panose="020B0606020202030204" pitchFamily="34" charset="0"/>
              </a:defRPr>
            </a:lvl2pPr>
            <a:lvl3pPr algn="l" defTabSz="457200" rtl="0" eaLnBrk="1" fontAlgn="base" hangingPunct="1">
              <a:spcBef>
                <a:spcPct val="0"/>
              </a:spcBef>
              <a:spcAft>
                <a:spcPct val="0"/>
              </a:spcAft>
              <a:defRPr sz="4000" b="1">
                <a:solidFill>
                  <a:srgbClr val="81104F"/>
                </a:solidFill>
                <a:latin typeface="Arial Narrow" charset="0"/>
                <a:ea typeface="MS PGothic" pitchFamily="34" charset="-128"/>
                <a:cs typeface="Arial Narrow" panose="020B0606020202030204" pitchFamily="34" charset="0"/>
              </a:defRPr>
            </a:lvl3pPr>
            <a:lvl4pPr algn="l" defTabSz="457200" rtl="0" eaLnBrk="1" fontAlgn="base" hangingPunct="1">
              <a:spcBef>
                <a:spcPct val="0"/>
              </a:spcBef>
              <a:spcAft>
                <a:spcPct val="0"/>
              </a:spcAft>
              <a:defRPr sz="4000" b="1">
                <a:solidFill>
                  <a:srgbClr val="81104F"/>
                </a:solidFill>
                <a:latin typeface="Arial Narrow" charset="0"/>
                <a:ea typeface="MS PGothic" pitchFamily="34" charset="-128"/>
                <a:cs typeface="Arial Narrow" panose="020B0606020202030204" pitchFamily="34" charset="0"/>
              </a:defRPr>
            </a:lvl4pPr>
            <a:lvl5pPr algn="l" defTabSz="457200" rtl="0" eaLnBrk="1" fontAlgn="base" hangingPunct="1">
              <a:spcBef>
                <a:spcPct val="0"/>
              </a:spcBef>
              <a:spcAft>
                <a:spcPct val="0"/>
              </a:spcAft>
              <a:defRPr sz="4000" b="1">
                <a:solidFill>
                  <a:srgbClr val="81104F"/>
                </a:solidFill>
                <a:latin typeface="Arial Narrow" charset="0"/>
                <a:ea typeface="MS PGothic" pitchFamily="34" charset="-128"/>
                <a:cs typeface="Arial Narrow" panose="020B0606020202030204" pitchFamily="34" charset="0"/>
              </a:defRPr>
            </a:lvl5pPr>
            <a:lvl6pPr marL="457200" algn="l" defTabSz="457200" rtl="0" eaLnBrk="1" fontAlgn="base" hangingPunct="1">
              <a:spcBef>
                <a:spcPct val="0"/>
              </a:spcBef>
              <a:spcAft>
                <a:spcPct val="0"/>
              </a:spcAft>
              <a:defRPr sz="4000" b="1">
                <a:solidFill>
                  <a:srgbClr val="81104F"/>
                </a:solidFill>
                <a:latin typeface="Arial Narrow" charset="0"/>
                <a:ea typeface="ＭＳ Ｐゴシック" charset="0"/>
              </a:defRPr>
            </a:lvl6pPr>
            <a:lvl7pPr marL="914400" algn="l" defTabSz="457200" rtl="0" eaLnBrk="1" fontAlgn="base" hangingPunct="1">
              <a:spcBef>
                <a:spcPct val="0"/>
              </a:spcBef>
              <a:spcAft>
                <a:spcPct val="0"/>
              </a:spcAft>
              <a:defRPr sz="4000" b="1">
                <a:solidFill>
                  <a:srgbClr val="81104F"/>
                </a:solidFill>
                <a:latin typeface="Arial Narrow" charset="0"/>
                <a:ea typeface="ＭＳ Ｐゴシック" charset="0"/>
              </a:defRPr>
            </a:lvl7pPr>
            <a:lvl8pPr marL="1371600" algn="l" defTabSz="457200" rtl="0" eaLnBrk="1" fontAlgn="base" hangingPunct="1">
              <a:spcBef>
                <a:spcPct val="0"/>
              </a:spcBef>
              <a:spcAft>
                <a:spcPct val="0"/>
              </a:spcAft>
              <a:defRPr sz="4000" b="1">
                <a:solidFill>
                  <a:srgbClr val="81104F"/>
                </a:solidFill>
                <a:latin typeface="Arial Narrow" charset="0"/>
                <a:ea typeface="ＭＳ Ｐゴシック" charset="0"/>
              </a:defRPr>
            </a:lvl8pPr>
            <a:lvl9pPr marL="1828800" algn="l" defTabSz="457200" rtl="0" eaLnBrk="1" fontAlgn="base" hangingPunct="1">
              <a:spcBef>
                <a:spcPct val="0"/>
              </a:spcBef>
              <a:spcAft>
                <a:spcPct val="0"/>
              </a:spcAft>
              <a:defRPr sz="4000" b="1">
                <a:solidFill>
                  <a:srgbClr val="81104F"/>
                </a:solidFill>
                <a:latin typeface="Arial Narrow" charset="0"/>
                <a:ea typeface="ＭＳ Ｐゴシック" charset="0"/>
              </a:defRPr>
            </a:lvl9pPr>
          </a:lstStyle>
          <a:p>
            <a:r>
              <a:rPr lang="en-GB" sz="2800" dirty="0">
                <a:latin typeface="+mj-lt"/>
              </a:rPr>
              <a:t>Study Design</a:t>
            </a:r>
            <a:endParaRPr lang="en-GB" dirty="0"/>
          </a:p>
        </p:txBody>
      </p:sp>
      <p:sp>
        <p:nvSpPr>
          <p:cNvPr id="34" name="Text Placeholder 4">
            <a:extLst>
              <a:ext uri="{FF2B5EF4-FFF2-40B4-BE49-F238E27FC236}">
                <a16:creationId xmlns:a16="http://schemas.microsoft.com/office/drawing/2014/main" id="{FFFE69D0-919A-C6F7-CD4A-12B72845B457}"/>
              </a:ext>
            </a:extLst>
          </p:cNvPr>
          <p:cNvSpPr txBox="1">
            <a:spLocks/>
          </p:cNvSpPr>
          <p:nvPr/>
        </p:nvSpPr>
        <p:spPr>
          <a:xfrm>
            <a:off x="4188548" y="4617800"/>
            <a:ext cx="2799039" cy="176972"/>
          </a:xfrm>
          <a:prstGeom prst="rect">
            <a:avLst/>
          </a:prstGeom>
          <a:noFill/>
          <a:ln>
            <a:noFill/>
          </a:ln>
        </p:spPr>
        <p:txBody>
          <a:bodyPr spcFirstLastPara="1" vert="horz" wrap="square" lIns="0" tIns="0" rIns="0" bIns="0" anchor="ctr" anchorCtr="0">
            <a:spAutoFit/>
          </a:bodyPr>
          <a:lstStyle>
            <a:lvl1pPr marL="457200" marR="0" lvl="0" indent="-228600" algn="l" defTabSz="457200" rtl="0" eaLnBrk="1" fontAlgn="base" hangingPunct="1">
              <a:lnSpc>
                <a:spcPct val="100000"/>
              </a:lnSpc>
              <a:spcBef>
                <a:spcPts val="320"/>
              </a:spcBef>
              <a:spcAft>
                <a:spcPts val="0"/>
              </a:spcAft>
              <a:buClr>
                <a:srgbClr val="05416B"/>
              </a:buClr>
              <a:buSzPts val="1600"/>
              <a:buFont typeface="Noto Sans Symbols"/>
              <a:buNone/>
              <a:defRPr sz="900" b="1" i="0" u="none" strike="noStrike" kern="1200" cap="none">
                <a:solidFill>
                  <a:srgbClr val="C7095A"/>
                </a:solidFill>
                <a:latin typeface="Arial Narrow"/>
                <a:ea typeface="Arial Narrow"/>
                <a:cs typeface="Arial Narrow"/>
                <a:sym typeface="Arial Narrow"/>
              </a:defRPr>
            </a:lvl1pPr>
            <a:lvl2pPr marL="914400" marR="0" lvl="1" indent="-330200" algn="l" defTabSz="457200" rtl="0" eaLnBrk="1" fontAlgn="base" hangingPunct="1">
              <a:lnSpc>
                <a:spcPct val="100000"/>
              </a:lnSpc>
              <a:spcBef>
                <a:spcPts val="320"/>
              </a:spcBef>
              <a:spcAft>
                <a:spcPts val="0"/>
              </a:spcAft>
              <a:buClr>
                <a:srgbClr val="05416B"/>
              </a:buClr>
              <a:buSzPts val="1600"/>
              <a:buFont typeface="Noto Sans Symbols"/>
              <a:buChar char="◆"/>
              <a:defRPr sz="1600" b="0" i="0" u="none" strike="noStrike" kern="1200" cap="none">
                <a:solidFill>
                  <a:srgbClr val="05416B"/>
                </a:solidFill>
                <a:latin typeface="Arial Narrow"/>
                <a:ea typeface="Arial Narrow"/>
                <a:cs typeface="Arial Narrow"/>
                <a:sym typeface="Arial Narrow"/>
              </a:defRPr>
            </a:lvl2pPr>
            <a:lvl3pPr marL="1371600" marR="0" lvl="2" indent="-330200" algn="l" defTabSz="457200" rtl="0" eaLnBrk="1" fontAlgn="base" hangingPunct="1">
              <a:lnSpc>
                <a:spcPct val="100000"/>
              </a:lnSpc>
              <a:spcBef>
                <a:spcPts val="320"/>
              </a:spcBef>
              <a:spcAft>
                <a:spcPts val="0"/>
              </a:spcAft>
              <a:buClr>
                <a:srgbClr val="05416B"/>
              </a:buClr>
              <a:buSzPts val="1600"/>
              <a:buFont typeface="Noto Sans Symbols"/>
              <a:buChar char="◆"/>
              <a:defRPr sz="1600" b="0" i="0" u="none" strike="noStrike" kern="1200" cap="none">
                <a:solidFill>
                  <a:srgbClr val="05416B"/>
                </a:solidFill>
                <a:latin typeface="Arial Narrow"/>
                <a:ea typeface="Arial Narrow"/>
                <a:cs typeface="Arial Narrow"/>
                <a:sym typeface="Arial Narrow"/>
              </a:defRPr>
            </a:lvl3pPr>
            <a:lvl4pPr marL="1828800" marR="0" lvl="3" indent="-330200" algn="l" defTabSz="457200" rtl="0" eaLnBrk="1" fontAlgn="base" hangingPunct="1">
              <a:lnSpc>
                <a:spcPct val="100000"/>
              </a:lnSpc>
              <a:spcBef>
                <a:spcPts val="400"/>
              </a:spcBef>
              <a:spcAft>
                <a:spcPts val="0"/>
              </a:spcAft>
              <a:buClr>
                <a:srgbClr val="05416B"/>
              </a:buClr>
              <a:buSzPts val="1600"/>
              <a:buFont typeface="Arial"/>
              <a:buChar char="–"/>
              <a:defRPr sz="1600" b="0" i="0" u="none" strike="noStrike" kern="1200" cap="none">
                <a:solidFill>
                  <a:srgbClr val="05416B"/>
                </a:solidFill>
                <a:latin typeface="Arial Narrow"/>
                <a:ea typeface="Arial Narrow"/>
                <a:cs typeface="Arial Narrow"/>
                <a:sym typeface="Arial Narrow"/>
              </a:defRPr>
            </a:lvl4pPr>
            <a:lvl5pPr marL="2286000" marR="0" lvl="4" indent="-330200" algn="l" defTabSz="457200" rtl="0" eaLnBrk="1" fontAlgn="base" hangingPunct="1">
              <a:lnSpc>
                <a:spcPct val="100000"/>
              </a:lnSpc>
              <a:spcBef>
                <a:spcPts val="400"/>
              </a:spcBef>
              <a:spcAft>
                <a:spcPts val="0"/>
              </a:spcAft>
              <a:buClr>
                <a:srgbClr val="05416B"/>
              </a:buClr>
              <a:buSzPts val="1600"/>
              <a:buFont typeface="Arial"/>
              <a:buChar char="»"/>
              <a:defRPr sz="1600" b="0" i="0" u="none" strike="noStrike" kern="1200" cap="none">
                <a:solidFill>
                  <a:srgbClr val="05416B"/>
                </a:solidFill>
                <a:latin typeface="Arial Narrow"/>
                <a:ea typeface="Arial Narrow"/>
                <a:cs typeface="Arial Narrow"/>
                <a:sym typeface="Arial Narrow"/>
              </a:defRPr>
            </a:lvl5pPr>
            <a:lvl6pPr marL="2743200" marR="0" lvl="5" indent="-330200" algn="l" defTabSz="457200" rtl="0" eaLnBrk="1" latinLnBrk="0" hangingPunct="1">
              <a:lnSpc>
                <a:spcPct val="100000"/>
              </a:lnSpc>
              <a:spcBef>
                <a:spcPts val="400"/>
              </a:spcBef>
              <a:spcAft>
                <a:spcPts val="0"/>
              </a:spcAft>
              <a:buClr>
                <a:srgbClr val="05416B"/>
              </a:buClr>
              <a:buSzPts val="1600"/>
              <a:buFont typeface="Arial"/>
              <a:buChar char="•"/>
              <a:defRPr sz="1600" b="0" i="0" u="none" strike="noStrike" kern="1200" cap="none">
                <a:solidFill>
                  <a:srgbClr val="05416B"/>
                </a:solidFill>
                <a:latin typeface="Arial Narrow"/>
                <a:ea typeface="Arial Narrow"/>
                <a:cs typeface="Arial Narrow"/>
                <a:sym typeface="Arial Narrow"/>
              </a:defRPr>
            </a:lvl6pPr>
            <a:lvl7pPr marL="3200400" marR="0" lvl="6" indent="-330200" algn="l" defTabSz="457200" rtl="0" eaLnBrk="1" latinLnBrk="0" hangingPunct="1">
              <a:lnSpc>
                <a:spcPct val="100000"/>
              </a:lnSpc>
              <a:spcBef>
                <a:spcPts val="400"/>
              </a:spcBef>
              <a:spcAft>
                <a:spcPts val="0"/>
              </a:spcAft>
              <a:buClr>
                <a:srgbClr val="05416B"/>
              </a:buClr>
              <a:buSzPts val="1600"/>
              <a:buFont typeface="Arial"/>
              <a:buChar char="•"/>
              <a:defRPr sz="1600" b="0" i="0" u="none" strike="noStrike" kern="1200" cap="none">
                <a:solidFill>
                  <a:srgbClr val="05416B"/>
                </a:solidFill>
                <a:latin typeface="Arial Narrow"/>
                <a:ea typeface="Arial Narrow"/>
                <a:cs typeface="Arial Narrow"/>
                <a:sym typeface="Arial Narrow"/>
              </a:defRPr>
            </a:lvl7pPr>
            <a:lvl8pPr marL="3657600" marR="0" lvl="7" indent="-330200" algn="l" defTabSz="457200" rtl="0" eaLnBrk="1" latinLnBrk="0" hangingPunct="1">
              <a:lnSpc>
                <a:spcPct val="100000"/>
              </a:lnSpc>
              <a:spcBef>
                <a:spcPts val="400"/>
              </a:spcBef>
              <a:spcAft>
                <a:spcPts val="0"/>
              </a:spcAft>
              <a:buClr>
                <a:srgbClr val="05416B"/>
              </a:buClr>
              <a:buSzPts val="1600"/>
              <a:buFont typeface="Arial"/>
              <a:buChar char="•"/>
              <a:defRPr sz="1600" b="0" i="0" u="none" strike="noStrike" kern="1200" cap="none">
                <a:solidFill>
                  <a:srgbClr val="05416B"/>
                </a:solidFill>
                <a:latin typeface="Arial Narrow"/>
                <a:ea typeface="Arial Narrow"/>
                <a:cs typeface="Arial Narrow"/>
                <a:sym typeface="Arial Narrow"/>
              </a:defRPr>
            </a:lvl8pPr>
            <a:lvl9pPr marL="4114800" marR="0" lvl="8" indent="-330200" algn="l" defTabSz="457200" rtl="0" eaLnBrk="1" latinLnBrk="0" hangingPunct="1">
              <a:lnSpc>
                <a:spcPct val="100000"/>
              </a:lnSpc>
              <a:spcBef>
                <a:spcPts val="400"/>
              </a:spcBef>
              <a:spcAft>
                <a:spcPts val="0"/>
              </a:spcAft>
              <a:buClr>
                <a:srgbClr val="05416B"/>
              </a:buClr>
              <a:buSzPts val="1600"/>
              <a:buFont typeface="Arial"/>
              <a:buChar char="●"/>
              <a:defRPr sz="1600" b="0" i="0" u="none" strike="noStrike" kern="1200" cap="none">
                <a:solidFill>
                  <a:srgbClr val="05416B"/>
                </a:solidFill>
                <a:latin typeface="Arial Narrow"/>
                <a:ea typeface="Arial Narrow"/>
                <a:cs typeface="Arial Narrow"/>
                <a:sym typeface="Arial Narrow"/>
              </a:defRPr>
            </a:lvl9pPr>
          </a:lstStyle>
          <a:p>
            <a:r>
              <a:rPr lang="en-GB" dirty="0"/>
              <a:t>Erika Hamilton, MD</a:t>
            </a:r>
          </a:p>
        </p:txBody>
      </p:sp>
    </p:spTree>
    <p:extLst>
      <p:ext uri="{BB962C8B-B14F-4D97-AF65-F5344CB8AC3E}">
        <p14:creationId xmlns:p14="http://schemas.microsoft.com/office/powerpoint/2010/main" val="3674933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5">
            <a:extLst>
              <a:ext uri="{FF2B5EF4-FFF2-40B4-BE49-F238E27FC236}">
                <a16:creationId xmlns:a16="http://schemas.microsoft.com/office/drawing/2014/main" id="{6B576D1E-FF15-BB8F-6E97-3D7EE4EFE04D}"/>
              </a:ext>
            </a:extLst>
          </p:cNvPr>
          <p:cNvGraphicFramePr>
            <a:graphicFrameLocks noGrp="1"/>
          </p:cNvGraphicFramePr>
          <p:nvPr>
            <p:ph sz="quarter" idx="11"/>
            <p:extLst>
              <p:ext uri="{D42A27DB-BD31-4B8C-83A1-F6EECF244321}">
                <p14:modId xmlns:p14="http://schemas.microsoft.com/office/powerpoint/2010/main" val="2764123263"/>
              </p:ext>
            </p:extLst>
          </p:nvPr>
        </p:nvGraphicFramePr>
        <p:xfrm>
          <a:off x="465991" y="1333585"/>
          <a:ext cx="4114800" cy="3086570"/>
        </p:xfrm>
        <a:graphic>
          <a:graphicData uri="http://schemas.openxmlformats.org/drawingml/2006/table">
            <a:tbl>
              <a:tblPr firstRow="1" bandRow="1">
                <a:tableStyleId>{0E3FDE45-AF77-4B5C-9715-49D594BDF05E}</a:tableStyleId>
              </a:tblPr>
              <a:tblGrid>
                <a:gridCol w="2734699">
                  <a:extLst>
                    <a:ext uri="{9D8B030D-6E8A-4147-A177-3AD203B41FA5}">
                      <a16:colId xmlns:a16="http://schemas.microsoft.com/office/drawing/2014/main" val="3306114666"/>
                    </a:ext>
                  </a:extLst>
                </a:gridCol>
                <a:gridCol w="1380101">
                  <a:extLst>
                    <a:ext uri="{9D8B030D-6E8A-4147-A177-3AD203B41FA5}">
                      <a16:colId xmlns:a16="http://schemas.microsoft.com/office/drawing/2014/main" val="1330930077"/>
                    </a:ext>
                  </a:extLst>
                </a:gridCol>
              </a:tblGrid>
              <a:tr h="231030">
                <a:tc>
                  <a:txBody>
                    <a:bodyPr/>
                    <a:lstStyle/>
                    <a:p>
                      <a:endParaRPr lang="en-US" sz="900" b="1" dirty="0"/>
                    </a:p>
                  </a:txBody>
                  <a:tcPr>
                    <a:lnB w="12700" cap="flat" cmpd="sng" algn="ctr">
                      <a:solidFill>
                        <a:schemeClr val="tx2"/>
                      </a:solidFill>
                      <a:prstDash val="solid"/>
                      <a:round/>
                      <a:headEnd type="none" w="med" len="med"/>
                      <a:tailEnd type="none" w="med" len="med"/>
                    </a:lnB>
                  </a:tcPr>
                </a:tc>
                <a:tc>
                  <a:txBody>
                    <a:bodyPr/>
                    <a:lstStyle/>
                    <a:p>
                      <a:pPr algn="ctr"/>
                      <a:r>
                        <a:rPr lang="en-US" sz="900" b="1" dirty="0"/>
                        <a:t>All Patients (N=46)</a:t>
                      </a:r>
                    </a:p>
                  </a:txBody>
                  <a:tcPr>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550317419"/>
                  </a:ext>
                </a:extLst>
              </a:tr>
              <a:tr h="231030">
                <a:tc>
                  <a:txBody>
                    <a:bodyPr/>
                    <a:lstStyle/>
                    <a:p>
                      <a:r>
                        <a:rPr lang="en-US" sz="900" b="1" dirty="0"/>
                        <a:t>Median age, years (range)</a:t>
                      </a:r>
                    </a:p>
                  </a:txBody>
                  <a:tcPr>
                    <a:lnT w="12700" cap="flat" cmpd="sng" algn="ctr">
                      <a:solidFill>
                        <a:schemeClr val="tx2"/>
                      </a:solidFill>
                      <a:prstDash val="solid"/>
                      <a:round/>
                      <a:headEnd type="none" w="med" len="med"/>
                      <a:tailEnd type="none" w="med" len="med"/>
                    </a:lnT>
                    <a:lnB w="12700" cmpd="sng">
                      <a:noFill/>
                    </a:lnB>
                    <a:solidFill>
                      <a:srgbClr val="6E1E50">
                        <a:alpha val="10196"/>
                      </a:srgbClr>
                    </a:solidFill>
                  </a:tcPr>
                </a:tc>
                <a:tc>
                  <a:txBody>
                    <a:bodyPr/>
                    <a:lstStyle/>
                    <a:p>
                      <a:pPr algn="ctr"/>
                      <a:r>
                        <a:rPr lang="en-US" sz="900" b="0" dirty="0"/>
                        <a:t>54 (35-72)</a:t>
                      </a:r>
                    </a:p>
                  </a:txBody>
                  <a:tcPr>
                    <a:lnT w="12700" cap="flat" cmpd="sng" algn="ctr">
                      <a:solidFill>
                        <a:schemeClr val="tx2"/>
                      </a:solidFill>
                      <a:prstDash val="solid"/>
                      <a:round/>
                      <a:headEnd type="none" w="med" len="med"/>
                      <a:tailEnd type="none" w="med" len="med"/>
                    </a:lnT>
                    <a:lnB w="12700" cmpd="sng">
                      <a:noFill/>
                    </a:lnB>
                    <a:solidFill>
                      <a:srgbClr val="6E1E50">
                        <a:alpha val="10196"/>
                      </a:srgbClr>
                    </a:solidFill>
                  </a:tcPr>
                </a:tc>
                <a:extLst>
                  <a:ext uri="{0D108BD9-81ED-4DB2-BD59-A6C34878D82A}">
                    <a16:rowId xmlns:a16="http://schemas.microsoft.com/office/drawing/2014/main" val="3195528842"/>
                  </a:ext>
                </a:extLst>
              </a:tr>
              <a:tr h="23103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900" b="1" dirty="0"/>
                        <a:t>Female, n (%)</a:t>
                      </a:r>
                    </a:p>
                  </a:txBody>
                  <a:tcPr>
                    <a:lnL>
                      <a:noFill/>
                    </a:lnL>
                    <a:lnR>
                      <a:noFill/>
                    </a:lnR>
                    <a:lnT w="12700" cmpd="sng">
                      <a:noFill/>
                    </a:lnT>
                    <a:lnB>
                      <a:noFill/>
                    </a:lnB>
                    <a:lnTlToBr w="12700" cmpd="sng">
                      <a:noFill/>
                      <a:prstDash val="solid"/>
                    </a:lnTlToBr>
                    <a:lnBlToTr w="12700" cmpd="sng">
                      <a:noFill/>
                      <a:prstDash val="solid"/>
                    </a:lnBlToT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dirty="0"/>
                        <a:t>45 (98)</a:t>
                      </a:r>
                    </a:p>
                  </a:txBody>
                  <a:tcPr>
                    <a:lnL>
                      <a:noFill/>
                    </a:lnL>
                    <a:lnR>
                      <a:noFill/>
                    </a:lnR>
                    <a:lnT w="127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572430437"/>
                  </a:ext>
                </a:extLst>
              </a:tr>
              <a:tr h="785503">
                <a:tc>
                  <a:txBody>
                    <a:bodyPr/>
                    <a:lstStyle/>
                    <a:p>
                      <a:r>
                        <a:rPr lang="en-US" sz="900" b="1" dirty="0"/>
                        <a:t>Race,</a:t>
                      </a:r>
                      <a:r>
                        <a:rPr lang="en-US" sz="900" b="1" baseline="30000" dirty="0"/>
                        <a:t>a</a:t>
                      </a:r>
                      <a:r>
                        <a:rPr lang="en-US" sz="900" b="1" dirty="0"/>
                        <a:t> n (%)</a:t>
                      </a:r>
                    </a:p>
                    <a:p>
                      <a:pPr marL="100584"/>
                      <a:r>
                        <a:rPr lang="en-US" sz="900" b="0" dirty="0"/>
                        <a:t>Asian</a:t>
                      </a:r>
                    </a:p>
                    <a:p>
                      <a:pPr marL="100584"/>
                      <a:r>
                        <a:rPr lang="en-US" sz="900" b="0" dirty="0"/>
                        <a:t>White</a:t>
                      </a:r>
                    </a:p>
                    <a:p>
                      <a:pPr marL="100584"/>
                      <a:r>
                        <a:rPr lang="en-US" sz="900" b="0" dirty="0"/>
                        <a:t>Black or African American</a:t>
                      </a:r>
                    </a:p>
                    <a:p>
                      <a:pPr marL="100584"/>
                      <a:r>
                        <a:rPr lang="en-US" sz="900" b="0" dirty="0"/>
                        <a:t>Unknown</a:t>
                      </a:r>
                    </a:p>
                  </a:txBody>
                  <a:tcPr>
                    <a:lnT>
                      <a:noFill/>
                    </a:lnT>
                    <a:solidFill>
                      <a:srgbClr val="F0E8ED"/>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900" dirty="0"/>
                    </a:p>
                    <a:p>
                      <a:pPr marL="0" marR="0" lvl="0" indent="0" algn="ctr" defTabSz="457200" rtl="0" eaLnBrk="1" fontAlgn="auto" latinLnBrk="0" hangingPunct="1">
                        <a:lnSpc>
                          <a:spcPct val="100000"/>
                        </a:lnSpc>
                        <a:spcBef>
                          <a:spcPts val="0"/>
                        </a:spcBef>
                        <a:spcAft>
                          <a:spcPts val="0"/>
                        </a:spcAft>
                        <a:buClrTx/>
                        <a:buSzTx/>
                        <a:buFontTx/>
                        <a:buNone/>
                        <a:tabLst/>
                        <a:defRPr/>
                      </a:pPr>
                      <a:r>
                        <a:rPr lang="en-US" sz="900" dirty="0"/>
                        <a:t>25 (54)</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900" dirty="0"/>
                        <a:t>19 (41)</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900" dirty="0"/>
                        <a:t>1 (2)</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900" dirty="0"/>
                        <a:t>1 (2)</a:t>
                      </a:r>
                    </a:p>
                  </a:txBody>
                  <a:tcPr anchor="ctr">
                    <a:lnT>
                      <a:noFill/>
                    </a:lnT>
                    <a:solidFill>
                      <a:srgbClr val="6E1E50">
                        <a:alpha val="10196"/>
                      </a:srgbClr>
                    </a:solidFill>
                  </a:tcPr>
                </a:tc>
                <a:extLst>
                  <a:ext uri="{0D108BD9-81ED-4DB2-BD59-A6C34878D82A}">
                    <a16:rowId xmlns:a16="http://schemas.microsoft.com/office/drawing/2014/main" val="2894759911"/>
                  </a:ext>
                </a:extLst>
              </a:tr>
              <a:tr h="508267">
                <a:tc>
                  <a:txBody>
                    <a:bodyPr/>
                    <a:lstStyle/>
                    <a:p>
                      <a:r>
                        <a:rPr lang="en-US" sz="900" b="1" dirty="0"/>
                        <a:t>ECOG PS, n (%)</a:t>
                      </a:r>
                    </a:p>
                    <a:p>
                      <a:pPr marL="100584"/>
                      <a:r>
                        <a:rPr lang="en-US" sz="900" b="0" dirty="0"/>
                        <a:t>0</a:t>
                      </a:r>
                    </a:p>
                    <a:p>
                      <a:pPr marL="100584"/>
                      <a:r>
                        <a:rPr lang="en-US" sz="900" b="0" dirty="0"/>
                        <a:t>1</a:t>
                      </a:r>
                    </a:p>
                  </a:txBody>
                  <a:tcPr/>
                </a:tc>
                <a:tc>
                  <a:txBody>
                    <a:bodyPr/>
                    <a:lstStyle/>
                    <a:p>
                      <a:pPr algn="ctr"/>
                      <a:endParaRPr lang="en-US" sz="900" dirty="0"/>
                    </a:p>
                    <a:p>
                      <a:pPr marL="0" marR="0" lvl="0" indent="0" algn="ctr" defTabSz="457200" rtl="0" eaLnBrk="1" fontAlgn="auto" latinLnBrk="0" hangingPunct="1">
                        <a:lnSpc>
                          <a:spcPct val="100000"/>
                        </a:lnSpc>
                        <a:spcBef>
                          <a:spcPts val="0"/>
                        </a:spcBef>
                        <a:spcAft>
                          <a:spcPts val="0"/>
                        </a:spcAft>
                        <a:buClrTx/>
                        <a:buSzTx/>
                        <a:buFontTx/>
                        <a:buNone/>
                        <a:tabLst/>
                        <a:defRPr/>
                      </a:pPr>
                      <a:r>
                        <a:rPr lang="en-US" sz="900" dirty="0"/>
                        <a:t>25 (54)</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900" dirty="0"/>
                        <a:t>21 (46)</a:t>
                      </a:r>
                    </a:p>
                  </a:txBody>
                  <a:tcPr anchor="ctr"/>
                </a:tc>
                <a:extLst>
                  <a:ext uri="{0D108BD9-81ED-4DB2-BD59-A6C34878D82A}">
                    <a16:rowId xmlns:a16="http://schemas.microsoft.com/office/drawing/2014/main" val="4127723509"/>
                  </a:ext>
                </a:extLst>
              </a:tr>
              <a:tr h="23103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900" b="1" dirty="0"/>
                        <a:t>Prior history of brain metastases, n (%)</a:t>
                      </a:r>
                    </a:p>
                  </a:txBody>
                  <a:tcPr>
                    <a:solidFill>
                      <a:srgbClr val="6E1E50">
                        <a:alpha val="10196"/>
                      </a:srgbClr>
                    </a:solidFill>
                  </a:tcPr>
                </a:tc>
                <a:tc>
                  <a:txBody>
                    <a:bodyPr/>
                    <a:lstStyle/>
                    <a:p>
                      <a:pPr algn="ctr"/>
                      <a:r>
                        <a:rPr lang="en-US" sz="900" dirty="0"/>
                        <a:t>12 (26)</a:t>
                      </a:r>
                    </a:p>
                  </a:txBody>
                  <a:tcPr>
                    <a:solidFill>
                      <a:srgbClr val="6E1E50">
                        <a:alpha val="10196"/>
                      </a:srgbClr>
                    </a:solidFill>
                  </a:tcPr>
                </a:tc>
                <a:extLst>
                  <a:ext uri="{0D108BD9-81ED-4DB2-BD59-A6C34878D82A}">
                    <a16:rowId xmlns:a16="http://schemas.microsoft.com/office/drawing/2014/main" val="599087811"/>
                  </a:ext>
                </a:extLst>
              </a:tr>
              <a:tr h="23103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900" b="1" dirty="0"/>
                        <a:t>HER2 status, n (%)</a:t>
                      </a:r>
                    </a:p>
                    <a:p>
                      <a:pPr marL="100584" marR="0" lvl="0" indent="0" algn="l" defTabSz="457200" rtl="0" eaLnBrk="1" fontAlgn="auto" latinLnBrk="0" hangingPunct="1">
                        <a:lnSpc>
                          <a:spcPct val="100000"/>
                        </a:lnSpc>
                        <a:spcBef>
                          <a:spcPts val="0"/>
                        </a:spcBef>
                        <a:spcAft>
                          <a:spcPts val="0"/>
                        </a:spcAft>
                        <a:buClrTx/>
                        <a:buSzTx/>
                        <a:buFontTx/>
                        <a:buNone/>
                        <a:tabLst/>
                        <a:defRPr/>
                      </a:pPr>
                      <a:r>
                        <a:rPr lang="en-US" sz="900" b="0" dirty="0"/>
                        <a:t>HER2-positive</a:t>
                      </a:r>
                      <a:endParaRPr lang="en-US" sz="900" b="1" dirty="0"/>
                    </a:p>
                    <a:p>
                      <a:pPr marL="100584" marR="0" lvl="0" indent="0" algn="l" defTabSz="457200" rtl="0" eaLnBrk="1" fontAlgn="auto" latinLnBrk="0" hangingPunct="1">
                        <a:lnSpc>
                          <a:spcPct val="100000"/>
                        </a:lnSpc>
                        <a:spcBef>
                          <a:spcPts val="0"/>
                        </a:spcBef>
                        <a:spcAft>
                          <a:spcPts val="0"/>
                        </a:spcAft>
                        <a:buClrTx/>
                        <a:buSzTx/>
                        <a:buFontTx/>
                        <a:buNone/>
                        <a:tabLst/>
                        <a:defRPr/>
                      </a:pPr>
                      <a:r>
                        <a:rPr lang="en-US" sz="900" b="0" dirty="0"/>
                        <a:t>HER2-low</a:t>
                      </a:r>
                    </a:p>
                  </a:txBody>
                  <a:tcPr/>
                </a:tc>
                <a:tc>
                  <a:txBody>
                    <a:bodyPr/>
                    <a:lstStyle/>
                    <a:p>
                      <a:pPr algn="ctr"/>
                      <a:endParaRPr lang="en-US" sz="900" dirty="0"/>
                    </a:p>
                    <a:p>
                      <a:pPr marL="0" marR="0" lvl="0" indent="0" algn="ctr" defTabSz="457200" rtl="0" eaLnBrk="1" fontAlgn="auto" latinLnBrk="0" hangingPunct="1">
                        <a:lnSpc>
                          <a:spcPct val="100000"/>
                        </a:lnSpc>
                        <a:spcBef>
                          <a:spcPts val="0"/>
                        </a:spcBef>
                        <a:spcAft>
                          <a:spcPts val="0"/>
                        </a:spcAft>
                        <a:buClrTx/>
                        <a:buSzTx/>
                        <a:buFontTx/>
                        <a:buNone/>
                        <a:tabLst/>
                        <a:defRPr/>
                      </a:pPr>
                      <a:r>
                        <a:rPr lang="en-US" sz="900" dirty="0"/>
                        <a:t>31 (67)</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900" dirty="0"/>
                        <a:t>15 (33)</a:t>
                      </a:r>
                    </a:p>
                  </a:txBody>
                  <a:tcPr/>
                </a:tc>
                <a:extLst>
                  <a:ext uri="{0D108BD9-81ED-4DB2-BD59-A6C34878D82A}">
                    <a16:rowId xmlns:a16="http://schemas.microsoft.com/office/drawing/2014/main" val="1496274241"/>
                  </a:ext>
                </a:extLst>
              </a:tr>
              <a:tr h="231030">
                <a:tc>
                  <a:txBody>
                    <a:bodyPr/>
                    <a:lstStyle/>
                    <a:p>
                      <a:pPr marL="0"/>
                      <a:r>
                        <a:rPr lang="en-US" sz="900" b="1" kern="1200" dirty="0">
                          <a:solidFill>
                            <a:schemeClr val="tx1"/>
                          </a:solidFill>
                          <a:latin typeface="+mn-lt"/>
                          <a:ea typeface="+mn-ea"/>
                          <a:cs typeface="+mn-cs"/>
                        </a:rPr>
                        <a:t>Median number of prior systemic therapies for metastatic disease, n (range)</a:t>
                      </a:r>
                    </a:p>
                  </a:txBody>
                  <a:tcPr>
                    <a:solidFill>
                      <a:srgbClr val="6E1E50">
                        <a:alpha val="10196"/>
                      </a:srgbClr>
                    </a:solidFill>
                  </a:tcPr>
                </a:tc>
                <a:tc>
                  <a:txBody>
                    <a:bodyPr/>
                    <a:lstStyle/>
                    <a:p>
                      <a:pPr algn="ctr"/>
                      <a:r>
                        <a:rPr lang="en-US" sz="900" b="0" dirty="0"/>
                        <a:t>3 (1-13)</a:t>
                      </a:r>
                    </a:p>
                  </a:txBody>
                  <a:tcPr anchor="ctr">
                    <a:solidFill>
                      <a:srgbClr val="6E1E50">
                        <a:alpha val="10196"/>
                      </a:srgbClr>
                    </a:solidFill>
                  </a:tcPr>
                </a:tc>
                <a:extLst>
                  <a:ext uri="{0D108BD9-81ED-4DB2-BD59-A6C34878D82A}">
                    <a16:rowId xmlns:a16="http://schemas.microsoft.com/office/drawing/2014/main" val="543262879"/>
                  </a:ext>
                </a:extLst>
              </a:tr>
            </a:tbl>
          </a:graphicData>
        </a:graphic>
      </p:graphicFrame>
      <p:sp>
        <p:nvSpPr>
          <p:cNvPr id="5" name="Espace réservé du texte 4">
            <a:extLst>
              <a:ext uri="{FF2B5EF4-FFF2-40B4-BE49-F238E27FC236}">
                <a16:creationId xmlns:a16="http://schemas.microsoft.com/office/drawing/2014/main" id="{9A155525-8C96-AD45-8426-F6670126C7D5}"/>
              </a:ext>
            </a:extLst>
          </p:cNvPr>
          <p:cNvSpPr>
            <a:spLocks noGrp="1"/>
          </p:cNvSpPr>
          <p:nvPr>
            <p:ph type="body" sz="quarter" idx="12"/>
          </p:nvPr>
        </p:nvSpPr>
        <p:spPr>
          <a:xfrm>
            <a:off x="312420" y="830438"/>
            <a:ext cx="8572500" cy="469915"/>
          </a:xfrm>
        </p:spPr>
        <p:txBody>
          <a:bodyPr/>
          <a:lstStyle/>
          <a:p>
            <a:pPr marL="171450" indent="-171450">
              <a:buClr>
                <a:srgbClr val="C7095A"/>
              </a:buClr>
              <a:buSzPct val="100000"/>
              <a:buFont typeface="Arial" panose="020B0604020202020204" pitchFamily="34" charset="0"/>
              <a:buChar char="•"/>
            </a:pPr>
            <a:r>
              <a:rPr lang="en-GB" sz="1200" dirty="0">
                <a:solidFill>
                  <a:schemeClr val="tx1"/>
                </a:solidFill>
                <a:latin typeface="+mn-lt"/>
              </a:rPr>
              <a:t>46 patients were treated (zanidatamab + vinorelbine, n=20; zanidatamab + capecitabine, n=19; zanidatamab + paclitaxel, n=5; zanidatamab + capecitabine and</a:t>
            </a:r>
            <a:r>
              <a:rPr lang="en-GB" sz="1200" dirty="0">
                <a:solidFill>
                  <a:schemeClr val="tx1"/>
                </a:solidFill>
                <a:effectLst/>
                <a:latin typeface="+mn-lt"/>
                <a:ea typeface="Calibri" panose="020F0502020204030204" pitchFamily="34" charset="0"/>
              </a:rPr>
              <a:t> </a:t>
            </a:r>
            <a:r>
              <a:rPr lang="en-GB" sz="1200" dirty="0">
                <a:solidFill>
                  <a:schemeClr val="tx1"/>
                </a:solidFill>
                <a:latin typeface="+mn-lt"/>
              </a:rPr>
              <a:t>tucatinib, n=2) </a:t>
            </a:r>
          </a:p>
        </p:txBody>
      </p:sp>
      <p:sp>
        <p:nvSpPr>
          <p:cNvPr id="9" name="TextBox 8">
            <a:extLst>
              <a:ext uri="{FF2B5EF4-FFF2-40B4-BE49-F238E27FC236}">
                <a16:creationId xmlns:a16="http://schemas.microsoft.com/office/drawing/2014/main" id="{AEEA0C84-369F-129C-3464-6F326BAA7FE0}"/>
              </a:ext>
            </a:extLst>
          </p:cNvPr>
          <p:cNvSpPr txBox="1"/>
          <p:nvPr/>
        </p:nvSpPr>
        <p:spPr>
          <a:xfrm>
            <a:off x="4641316" y="4015048"/>
            <a:ext cx="4243604" cy="630942"/>
          </a:xfrm>
          <a:prstGeom prst="rect">
            <a:avLst/>
          </a:prstGeom>
          <a:noFill/>
        </p:spPr>
        <p:txBody>
          <a:bodyPr wrap="square" rtlCol="0">
            <a:spAutoFit/>
          </a:bodyPr>
          <a:lstStyle/>
          <a:p>
            <a:pPr eaLnBrk="1" fontAlgn="auto" hangingPunct="1">
              <a:spcBef>
                <a:spcPts val="0"/>
              </a:spcBef>
              <a:spcAft>
                <a:spcPts val="0"/>
              </a:spcAft>
            </a:pPr>
            <a:r>
              <a:rPr lang="en-GB" sz="700" dirty="0">
                <a:latin typeface="+mn-lt"/>
                <a:ea typeface="+mn-ea"/>
                <a:cs typeface="Arial Narrow"/>
              </a:rPr>
              <a:t>Data cut-off: 30 September 2024.</a:t>
            </a:r>
          </a:p>
          <a:p>
            <a:pPr marL="0" marR="0" indent="0" algn="l" defTabSz="457200" rtl="0" eaLnBrk="1" fontAlgn="auto" latinLnBrk="0" hangingPunct="1">
              <a:lnSpc>
                <a:spcPct val="100000"/>
              </a:lnSpc>
              <a:spcBef>
                <a:spcPts val="0"/>
              </a:spcBef>
              <a:spcAft>
                <a:spcPts val="0"/>
              </a:spcAft>
              <a:buClrTx/>
              <a:buSzTx/>
              <a:buFontTx/>
              <a:buNone/>
              <a:tabLst/>
            </a:pPr>
            <a:r>
              <a:rPr lang="en-GB" sz="700" i="0" u="none" strike="noStrike" kern="1200" baseline="30000" dirty="0">
                <a:latin typeface="+mn-lt"/>
                <a:ea typeface="+mn-ea"/>
                <a:cs typeface="Arial Narrow"/>
              </a:rPr>
              <a:t>a</a:t>
            </a:r>
            <a:r>
              <a:rPr lang="en-GB" sz="700" i="0" u="none" strike="noStrike" kern="1200" baseline="0" dirty="0">
                <a:latin typeface="+mn-lt"/>
                <a:ea typeface="+mn-ea"/>
                <a:cs typeface="Arial Narrow"/>
              </a:rPr>
              <a:t>Patients might select more than one race category; </a:t>
            </a:r>
            <a:r>
              <a:rPr lang="en-GB" sz="700" i="0" u="none" strike="noStrike" kern="1200" baseline="30000" dirty="0">
                <a:latin typeface="+mn-lt"/>
                <a:ea typeface="+mn-ea"/>
                <a:cs typeface="Arial Narrow"/>
              </a:rPr>
              <a:t>b</a:t>
            </a:r>
            <a:r>
              <a:rPr lang="en-GB" sz="700" i="0" u="none" strike="noStrike" kern="1200" dirty="0">
                <a:latin typeface="+mn-lt"/>
                <a:ea typeface="+mn-ea"/>
                <a:cs typeface="Arial Narrow"/>
              </a:rPr>
              <a:t>Patients enrolled in a placebo-controlled randomised tucatinib trial and actual drug received is unknown.</a:t>
            </a:r>
          </a:p>
          <a:p>
            <a:pPr marL="0" marR="0" indent="0" algn="l" defTabSz="457200" rtl="0" eaLnBrk="1" fontAlgn="auto" latinLnBrk="0" hangingPunct="1">
              <a:lnSpc>
                <a:spcPct val="100000"/>
              </a:lnSpc>
              <a:spcBef>
                <a:spcPts val="0"/>
              </a:spcBef>
              <a:spcAft>
                <a:spcPts val="0"/>
              </a:spcAft>
              <a:buClrTx/>
              <a:buSzTx/>
              <a:buFontTx/>
              <a:buNone/>
              <a:tabLst/>
            </a:pPr>
            <a:r>
              <a:rPr lang="en-GB" sz="700" i="0" u="none" strike="noStrike" kern="1200" baseline="0" dirty="0">
                <a:latin typeface="+mn-lt"/>
                <a:ea typeface="+mn-ea"/>
                <a:cs typeface="Arial Narrow"/>
              </a:rPr>
              <a:t>ADC, antibody-drug conjugate; ECOG, Eastern Cooperative Oncology Group performance status; HER2, human epidermal growth factor receptor 2; mBC, metastatic breast cancer; </a:t>
            </a:r>
            <a:r>
              <a:rPr lang="en-GB" sz="700" dirty="0">
                <a:latin typeface="+mn-lt"/>
                <a:ea typeface="+mn-ea"/>
              </a:rPr>
              <a:t>T‑DM1, trastuzumab emtansine; </a:t>
            </a:r>
            <a:r>
              <a:rPr lang="en-GB" sz="700" i="0" u="none" strike="noStrike" kern="1200" baseline="0" dirty="0">
                <a:latin typeface="+mn-lt"/>
                <a:ea typeface="+mn-ea"/>
                <a:cs typeface="Arial Narrow"/>
              </a:rPr>
              <a:t>T-DXd, trastuzumab deruxtecan</a:t>
            </a:r>
            <a:r>
              <a:rPr lang="en-GB" sz="700" dirty="0">
                <a:latin typeface="+mn-lt"/>
                <a:ea typeface="+mn-ea"/>
              </a:rPr>
              <a:t>.</a:t>
            </a:r>
            <a:endParaRPr lang="en-GB" sz="700" i="0" u="none" strike="noStrike" kern="1200" baseline="0" dirty="0">
              <a:latin typeface="+mn-lt"/>
              <a:ea typeface="+mn-ea"/>
              <a:cs typeface="Arial Narrow"/>
            </a:endParaRPr>
          </a:p>
        </p:txBody>
      </p:sp>
      <p:graphicFrame>
        <p:nvGraphicFramePr>
          <p:cNvPr id="10" name="Content Placeholder 5">
            <a:extLst>
              <a:ext uri="{FF2B5EF4-FFF2-40B4-BE49-F238E27FC236}">
                <a16:creationId xmlns:a16="http://schemas.microsoft.com/office/drawing/2014/main" id="{5EA7DDBE-1BA9-C02B-51FD-1BB1DA5766AE}"/>
              </a:ext>
            </a:extLst>
          </p:cNvPr>
          <p:cNvGraphicFramePr>
            <a:graphicFrameLocks/>
          </p:cNvGraphicFramePr>
          <p:nvPr>
            <p:extLst>
              <p:ext uri="{D42A27DB-BD31-4B8C-83A1-F6EECF244321}">
                <p14:modId xmlns:p14="http://schemas.microsoft.com/office/powerpoint/2010/main" val="3251762383"/>
              </p:ext>
            </p:extLst>
          </p:nvPr>
        </p:nvGraphicFramePr>
        <p:xfrm>
          <a:off x="4734361" y="1333585"/>
          <a:ext cx="4063288" cy="1965960"/>
        </p:xfrm>
        <a:graphic>
          <a:graphicData uri="http://schemas.openxmlformats.org/drawingml/2006/table">
            <a:tbl>
              <a:tblPr firstRow="1" bandRow="1">
                <a:tableStyleId>{0E3FDE45-AF77-4B5C-9715-49D594BDF05E}</a:tableStyleId>
              </a:tblPr>
              <a:tblGrid>
                <a:gridCol w="1775296">
                  <a:extLst>
                    <a:ext uri="{9D8B030D-6E8A-4147-A177-3AD203B41FA5}">
                      <a16:colId xmlns:a16="http://schemas.microsoft.com/office/drawing/2014/main" val="3306114666"/>
                    </a:ext>
                  </a:extLst>
                </a:gridCol>
                <a:gridCol w="1143996">
                  <a:extLst>
                    <a:ext uri="{9D8B030D-6E8A-4147-A177-3AD203B41FA5}">
                      <a16:colId xmlns:a16="http://schemas.microsoft.com/office/drawing/2014/main" val="1236510255"/>
                    </a:ext>
                  </a:extLst>
                </a:gridCol>
                <a:gridCol w="1143996">
                  <a:extLst>
                    <a:ext uri="{9D8B030D-6E8A-4147-A177-3AD203B41FA5}">
                      <a16:colId xmlns:a16="http://schemas.microsoft.com/office/drawing/2014/main" val="2799013635"/>
                    </a:ext>
                  </a:extLst>
                </a:gridCol>
              </a:tblGrid>
              <a:tr h="0">
                <a:tc>
                  <a:txBody>
                    <a:bodyPr/>
                    <a:lstStyle/>
                    <a:p>
                      <a:pPr marL="0"/>
                      <a:endParaRPr lang="en-US" sz="900" b="1" kern="1200" dirty="0">
                        <a:solidFill>
                          <a:schemeClr val="tx1"/>
                        </a:solidFill>
                        <a:latin typeface="+mn-lt"/>
                        <a:ea typeface="+mn-ea"/>
                        <a:cs typeface="+mn-cs"/>
                      </a:endParaRPr>
                    </a:p>
                  </a:txBody>
                  <a:tcP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900" b="1" dirty="0">
                          <a:solidFill>
                            <a:schemeClr val="bg1"/>
                          </a:solidFill>
                        </a:rPr>
                        <a:t>HER2-Positive mBC</a:t>
                      </a:r>
                      <a:endParaRPr lang="en-US" sz="900" b="1" baseline="30000" dirty="0">
                        <a:solidFill>
                          <a:schemeClr val="bg1"/>
                        </a:solidFill>
                      </a:endParaRPr>
                    </a:p>
                    <a:p>
                      <a:pPr algn="ctr"/>
                      <a:r>
                        <a:rPr lang="en-US" sz="900" b="1" dirty="0">
                          <a:solidFill>
                            <a:schemeClr val="bg1"/>
                          </a:solidFill>
                        </a:rPr>
                        <a:t>(n=31)</a:t>
                      </a:r>
                    </a:p>
                  </a:txBody>
                  <a:tcPr anchor="ct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61D78"/>
                    </a:solidFill>
                  </a:tcPr>
                </a:tc>
                <a:tc>
                  <a:txBody>
                    <a:bodyPr/>
                    <a:lstStyle/>
                    <a:p>
                      <a:pPr algn="ctr"/>
                      <a:r>
                        <a:rPr lang="en-US" sz="900" b="1" dirty="0">
                          <a:solidFill>
                            <a:schemeClr val="bg1"/>
                          </a:solidFill>
                        </a:rPr>
                        <a:t>HER2-Low mBC</a:t>
                      </a:r>
                    </a:p>
                    <a:p>
                      <a:pPr algn="ctr"/>
                      <a:r>
                        <a:rPr lang="en-US" sz="900" b="1" dirty="0">
                          <a:solidFill>
                            <a:schemeClr val="bg1"/>
                          </a:solidFill>
                        </a:rPr>
                        <a:t>(n=15)</a:t>
                      </a:r>
                    </a:p>
                  </a:txBody>
                  <a:tcPr anchor="ct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2939599425"/>
                  </a:ext>
                </a:extLst>
              </a:tr>
              <a:tr h="0">
                <a:tc>
                  <a:txBody>
                    <a:bodyPr/>
                    <a:lstStyle/>
                    <a:p>
                      <a:pPr algn="l"/>
                      <a:r>
                        <a:rPr lang="en-US" sz="900" b="1" dirty="0"/>
                        <a:t>Prior HER2-targeted therapy, n (%)</a:t>
                      </a:r>
                    </a:p>
                    <a:p>
                      <a:pPr marL="100584" marR="0" lvl="0" indent="0" algn="l" defTabSz="457200" rtl="0" eaLnBrk="1" fontAlgn="auto" latinLnBrk="0" hangingPunct="1">
                        <a:lnSpc>
                          <a:spcPct val="100000"/>
                        </a:lnSpc>
                        <a:spcBef>
                          <a:spcPts val="0"/>
                        </a:spcBef>
                        <a:spcAft>
                          <a:spcPts val="0"/>
                        </a:spcAft>
                        <a:buClrTx/>
                        <a:buSzTx/>
                        <a:buFontTx/>
                        <a:buNone/>
                        <a:tabLst/>
                        <a:defRPr/>
                      </a:pPr>
                      <a:r>
                        <a:rPr lang="en-US" sz="900" dirty="0"/>
                        <a:t>Trastuzumab </a:t>
                      </a:r>
                    </a:p>
                    <a:p>
                      <a:pPr marL="100584" marR="0" lvl="0" indent="0" algn="l" defTabSz="457200" rtl="0" eaLnBrk="1" fontAlgn="auto" latinLnBrk="0" hangingPunct="1">
                        <a:lnSpc>
                          <a:spcPct val="100000"/>
                        </a:lnSpc>
                        <a:spcBef>
                          <a:spcPts val="0"/>
                        </a:spcBef>
                        <a:spcAft>
                          <a:spcPts val="0"/>
                        </a:spcAft>
                        <a:buClrTx/>
                        <a:buSzTx/>
                        <a:buFontTx/>
                        <a:buNone/>
                        <a:tabLst/>
                        <a:defRPr/>
                      </a:pPr>
                      <a:r>
                        <a:rPr lang="en-US" sz="900" dirty="0"/>
                        <a:t>T-DM1</a:t>
                      </a:r>
                    </a:p>
                    <a:p>
                      <a:pPr marL="100584" marR="0" lvl="0" indent="0" algn="l" defTabSz="457200" rtl="0" eaLnBrk="1" fontAlgn="auto" latinLnBrk="0" hangingPunct="1">
                        <a:lnSpc>
                          <a:spcPct val="100000"/>
                        </a:lnSpc>
                        <a:spcBef>
                          <a:spcPts val="0"/>
                        </a:spcBef>
                        <a:spcAft>
                          <a:spcPts val="0"/>
                        </a:spcAft>
                        <a:buClrTx/>
                        <a:buSzTx/>
                        <a:buFontTx/>
                        <a:buNone/>
                        <a:tabLst/>
                        <a:defRPr/>
                      </a:pPr>
                      <a:r>
                        <a:rPr lang="en-US" sz="900" dirty="0"/>
                        <a:t>Pertuzumab </a:t>
                      </a:r>
                    </a:p>
                    <a:p>
                      <a:pPr marL="100584" marR="0" lvl="0" indent="0" algn="l" defTabSz="457200" rtl="0" eaLnBrk="1" fontAlgn="auto" latinLnBrk="0" hangingPunct="1">
                        <a:lnSpc>
                          <a:spcPct val="100000"/>
                        </a:lnSpc>
                        <a:spcBef>
                          <a:spcPts val="0"/>
                        </a:spcBef>
                        <a:spcAft>
                          <a:spcPts val="0"/>
                        </a:spcAft>
                        <a:buClrTx/>
                        <a:buSzTx/>
                        <a:buFontTx/>
                        <a:buNone/>
                        <a:tabLst/>
                        <a:defRPr/>
                      </a:pPr>
                      <a:r>
                        <a:rPr lang="en-US" sz="900" dirty="0"/>
                        <a:t>Lapatinib</a:t>
                      </a:r>
                    </a:p>
                    <a:p>
                      <a:pPr marL="100584" marR="0" lvl="0" indent="0" algn="l" defTabSz="457200" rtl="0" eaLnBrk="1" fontAlgn="auto" latinLnBrk="0" hangingPunct="1">
                        <a:lnSpc>
                          <a:spcPct val="100000"/>
                        </a:lnSpc>
                        <a:spcBef>
                          <a:spcPts val="0"/>
                        </a:spcBef>
                        <a:spcAft>
                          <a:spcPts val="0"/>
                        </a:spcAft>
                        <a:buClrTx/>
                        <a:buSzTx/>
                        <a:buFontTx/>
                        <a:buNone/>
                        <a:tabLst/>
                        <a:defRPr/>
                      </a:pPr>
                      <a:r>
                        <a:rPr lang="en-US" sz="900" dirty="0"/>
                        <a:t>Tucatinib</a:t>
                      </a:r>
                    </a:p>
                    <a:p>
                      <a:pPr marL="100584" marR="0" lvl="0" indent="0" algn="l" defTabSz="457200" rtl="0" eaLnBrk="1" fontAlgn="auto" latinLnBrk="0" hangingPunct="1">
                        <a:lnSpc>
                          <a:spcPct val="100000"/>
                        </a:lnSpc>
                        <a:spcBef>
                          <a:spcPts val="0"/>
                        </a:spcBef>
                        <a:spcAft>
                          <a:spcPts val="0"/>
                        </a:spcAft>
                        <a:buClrTx/>
                        <a:buSzTx/>
                        <a:buFontTx/>
                        <a:buNone/>
                        <a:tabLst/>
                        <a:defRPr/>
                      </a:pPr>
                      <a:r>
                        <a:rPr lang="en-US" sz="900" dirty="0"/>
                        <a:t>Tucatinib/placebo</a:t>
                      </a:r>
                      <a:r>
                        <a:rPr lang="en-US" sz="900" baseline="30000" dirty="0"/>
                        <a:t>b</a:t>
                      </a:r>
                    </a:p>
                    <a:p>
                      <a:pPr marL="100584" marR="0" lvl="0" indent="0" algn="l" defTabSz="457200" rtl="0" eaLnBrk="1" fontAlgn="auto" latinLnBrk="0" hangingPunct="1">
                        <a:lnSpc>
                          <a:spcPct val="100000"/>
                        </a:lnSpc>
                        <a:spcBef>
                          <a:spcPts val="0"/>
                        </a:spcBef>
                        <a:spcAft>
                          <a:spcPts val="0"/>
                        </a:spcAft>
                        <a:buClrTx/>
                        <a:buSzTx/>
                        <a:buFontTx/>
                        <a:buNone/>
                        <a:tabLst/>
                        <a:defRPr/>
                      </a:pPr>
                      <a:r>
                        <a:rPr lang="en-US" sz="900" dirty="0"/>
                        <a:t>T-DXd</a:t>
                      </a:r>
                    </a:p>
                    <a:p>
                      <a:pPr marL="100584" algn="l"/>
                      <a:r>
                        <a:rPr lang="en-US" sz="900" dirty="0"/>
                        <a:t>Neratinib</a:t>
                      </a:r>
                    </a:p>
                    <a:p>
                      <a:pPr marL="100584" marR="0" lvl="0" indent="0" algn="l" defTabSz="457200" rtl="0" eaLnBrk="1" fontAlgn="auto" latinLnBrk="0" hangingPunct="1">
                        <a:lnSpc>
                          <a:spcPct val="100000"/>
                        </a:lnSpc>
                        <a:spcBef>
                          <a:spcPts val="0"/>
                        </a:spcBef>
                        <a:spcAft>
                          <a:spcPts val="0"/>
                        </a:spcAft>
                        <a:buClrTx/>
                        <a:buSzTx/>
                        <a:buFontTx/>
                        <a:buNone/>
                        <a:tabLst/>
                        <a:defRPr/>
                      </a:pPr>
                      <a:r>
                        <a:rPr lang="en-US" sz="900" dirty="0"/>
                        <a:t>Margetuximab</a:t>
                      </a:r>
                    </a:p>
                    <a:p>
                      <a:pPr marL="100584" marR="0" lvl="0" indent="0" algn="l" defTabSz="457200" rtl="0" eaLnBrk="1" fontAlgn="auto" latinLnBrk="0" hangingPunct="1">
                        <a:lnSpc>
                          <a:spcPct val="100000"/>
                        </a:lnSpc>
                        <a:spcBef>
                          <a:spcPts val="0"/>
                        </a:spcBef>
                        <a:spcAft>
                          <a:spcPts val="0"/>
                        </a:spcAft>
                        <a:buClrTx/>
                        <a:buSzTx/>
                        <a:buFontTx/>
                        <a:buNone/>
                        <a:tabLst/>
                        <a:defRPr/>
                      </a:pPr>
                      <a:r>
                        <a:rPr lang="en-US" sz="900" dirty="0"/>
                        <a:t>Investigational </a:t>
                      </a:r>
                      <a:r>
                        <a:rPr lang="en-US" sz="900" kern="1200" dirty="0">
                          <a:solidFill>
                            <a:schemeClr val="tx1"/>
                          </a:solidFill>
                          <a:latin typeface="+mn-lt"/>
                          <a:ea typeface="+mn-ea"/>
                          <a:cs typeface="+mn-cs"/>
                        </a:rPr>
                        <a:t>ADC</a:t>
                      </a:r>
                    </a:p>
                  </a:txBody>
                  <a:tcPr anchor="ctr">
                    <a:lnL>
                      <a:noFill/>
                    </a:lnL>
                    <a:lnR>
                      <a:noFill/>
                    </a:lnR>
                    <a:lnT w="12700" cap="flat" cmpd="sng" algn="ctr">
                      <a:solidFill>
                        <a:schemeClr val="tx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0E8ED"/>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b="1" dirty="0"/>
                        <a:t>31 (100)</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900" b="0" dirty="0"/>
                        <a:t>31 (100)</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900" b="0" dirty="0"/>
                        <a:t>31 (100)</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900" b="0" dirty="0"/>
                        <a:t>27 (87)</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900" b="0" dirty="0"/>
                        <a:t>7 (23)</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900" b="0" dirty="0"/>
                        <a:t>2 (6)</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900" b="0" dirty="0"/>
                        <a:t>2 (6)</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900" b="0" dirty="0"/>
                        <a:t>2 (6)</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900" b="0" dirty="0"/>
                        <a:t>2 (6)</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900" b="0" dirty="0"/>
                        <a:t>1 (3)</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900" b="0" dirty="0"/>
                        <a:t>1 (3)</a:t>
                      </a:r>
                    </a:p>
                  </a:txBody>
                  <a:tcPr anchor="ctr">
                    <a:lnL>
                      <a:noFill/>
                    </a:lnL>
                    <a:lnR>
                      <a:noFill/>
                    </a:lnR>
                    <a:lnT w="12700" cap="flat" cmpd="sng" algn="ctr">
                      <a:solidFill>
                        <a:schemeClr val="tx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6E1E50">
                        <a:alpha val="10196"/>
                      </a:srgb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b="1" dirty="0"/>
                        <a:t>12 (80)</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900" b="0" dirty="0"/>
                        <a:t>12 (80)</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900" b="0" dirty="0"/>
                        <a:t>11 (73)</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900" b="0" dirty="0"/>
                        <a:t>10 (67)</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900" b="0" dirty="0"/>
                        <a:t>4 (27)</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900" b="0" dirty="0"/>
                        <a:t>2 (13)</a:t>
                      </a:r>
                    </a:p>
                    <a:p>
                      <a:pPr algn="ctr"/>
                      <a:r>
                        <a:rPr lang="en-US" sz="900" b="0" dirty="0"/>
                        <a:t>0</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900" b="0" dirty="0"/>
                        <a:t>2 (13)</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900" dirty="0"/>
                        <a:t>1 (7)</a:t>
                      </a:r>
                    </a:p>
                    <a:p>
                      <a:pPr algn="ctr"/>
                      <a:r>
                        <a:rPr lang="en-US" sz="900" b="0" dirty="0"/>
                        <a:t>0</a:t>
                      </a:r>
                    </a:p>
                    <a:p>
                      <a:pPr algn="ctr"/>
                      <a:r>
                        <a:rPr lang="en-US" sz="900" b="0" dirty="0"/>
                        <a:t>0</a:t>
                      </a:r>
                    </a:p>
                  </a:txBody>
                  <a:tcPr anchor="ctr">
                    <a:lnL>
                      <a:noFill/>
                    </a:lnL>
                    <a:lnR>
                      <a:noFill/>
                    </a:lnR>
                    <a:lnT w="12700" cap="flat" cmpd="sng" algn="ctr">
                      <a:solidFill>
                        <a:schemeClr val="tx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6E1E50">
                        <a:alpha val="10196"/>
                      </a:srgbClr>
                    </a:solidFill>
                  </a:tcPr>
                </a:tc>
                <a:extLst>
                  <a:ext uri="{0D108BD9-81ED-4DB2-BD59-A6C34878D82A}">
                    <a16:rowId xmlns:a16="http://schemas.microsoft.com/office/drawing/2014/main" val="4127723509"/>
                  </a:ext>
                </a:extLst>
              </a:tr>
            </a:tbl>
          </a:graphicData>
        </a:graphic>
      </p:graphicFrame>
      <p:sp>
        <p:nvSpPr>
          <p:cNvPr id="2" name="Title 1">
            <a:extLst>
              <a:ext uri="{FF2B5EF4-FFF2-40B4-BE49-F238E27FC236}">
                <a16:creationId xmlns:a16="http://schemas.microsoft.com/office/drawing/2014/main" id="{9FF79599-479A-A45C-420E-36F074AAF3A2}"/>
              </a:ext>
            </a:extLst>
          </p:cNvPr>
          <p:cNvSpPr txBox="1">
            <a:spLocks/>
          </p:cNvSpPr>
          <p:nvPr/>
        </p:nvSpPr>
        <p:spPr>
          <a:xfrm>
            <a:off x="359998" y="361399"/>
            <a:ext cx="8409765" cy="432000"/>
          </a:xfrm>
          <a:prstGeom prst="rect">
            <a:avLst/>
          </a:prstGeom>
        </p:spPr>
        <p:txBody>
          <a:bodyPr anchor="t">
            <a:noAutofit/>
          </a:bodyPr>
          <a:lstStyle>
            <a:lvl1pPr algn="l" defTabSz="457200" rtl="0" eaLnBrk="1" fontAlgn="base" hangingPunct="1">
              <a:lnSpc>
                <a:spcPct val="80000"/>
              </a:lnSpc>
              <a:spcBef>
                <a:spcPct val="0"/>
              </a:spcBef>
              <a:spcAft>
                <a:spcPct val="0"/>
              </a:spcAft>
              <a:defRPr sz="2800" b="1" i="0" kern="1200" cap="all">
                <a:solidFill>
                  <a:srgbClr val="C7095A"/>
                </a:solidFill>
                <a:latin typeface="+mn-lt"/>
                <a:ea typeface="MS PGothic" pitchFamily="34" charset="-128"/>
                <a:cs typeface="Arial Narrow"/>
              </a:defRPr>
            </a:lvl1pPr>
            <a:lvl2pPr algn="l" defTabSz="457200" rtl="0" eaLnBrk="1" fontAlgn="base" hangingPunct="1">
              <a:spcBef>
                <a:spcPct val="0"/>
              </a:spcBef>
              <a:spcAft>
                <a:spcPct val="0"/>
              </a:spcAft>
              <a:defRPr sz="4000" b="1">
                <a:solidFill>
                  <a:srgbClr val="81104F"/>
                </a:solidFill>
                <a:latin typeface="Arial Narrow" charset="0"/>
                <a:ea typeface="MS PGothic" pitchFamily="34" charset="-128"/>
                <a:cs typeface="Arial Narrow" panose="020B0606020202030204" pitchFamily="34" charset="0"/>
              </a:defRPr>
            </a:lvl2pPr>
            <a:lvl3pPr algn="l" defTabSz="457200" rtl="0" eaLnBrk="1" fontAlgn="base" hangingPunct="1">
              <a:spcBef>
                <a:spcPct val="0"/>
              </a:spcBef>
              <a:spcAft>
                <a:spcPct val="0"/>
              </a:spcAft>
              <a:defRPr sz="4000" b="1">
                <a:solidFill>
                  <a:srgbClr val="81104F"/>
                </a:solidFill>
                <a:latin typeface="Arial Narrow" charset="0"/>
                <a:ea typeface="MS PGothic" pitchFamily="34" charset="-128"/>
                <a:cs typeface="Arial Narrow" panose="020B0606020202030204" pitchFamily="34" charset="0"/>
              </a:defRPr>
            </a:lvl3pPr>
            <a:lvl4pPr algn="l" defTabSz="457200" rtl="0" eaLnBrk="1" fontAlgn="base" hangingPunct="1">
              <a:spcBef>
                <a:spcPct val="0"/>
              </a:spcBef>
              <a:spcAft>
                <a:spcPct val="0"/>
              </a:spcAft>
              <a:defRPr sz="4000" b="1">
                <a:solidFill>
                  <a:srgbClr val="81104F"/>
                </a:solidFill>
                <a:latin typeface="Arial Narrow" charset="0"/>
                <a:ea typeface="MS PGothic" pitchFamily="34" charset="-128"/>
                <a:cs typeface="Arial Narrow" panose="020B0606020202030204" pitchFamily="34" charset="0"/>
              </a:defRPr>
            </a:lvl4pPr>
            <a:lvl5pPr algn="l" defTabSz="457200" rtl="0" eaLnBrk="1" fontAlgn="base" hangingPunct="1">
              <a:spcBef>
                <a:spcPct val="0"/>
              </a:spcBef>
              <a:spcAft>
                <a:spcPct val="0"/>
              </a:spcAft>
              <a:defRPr sz="4000" b="1">
                <a:solidFill>
                  <a:srgbClr val="81104F"/>
                </a:solidFill>
                <a:latin typeface="Arial Narrow" charset="0"/>
                <a:ea typeface="MS PGothic" pitchFamily="34" charset="-128"/>
                <a:cs typeface="Arial Narrow" panose="020B0606020202030204" pitchFamily="34" charset="0"/>
              </a:defRPr>
            </a:lvl5pPr>
            <a:lvl6pPr marL="457200" algn="l" defTabSz="457200" rtl="0" eaLnBrk="1" fontAlgn="base" hangingPunct="1">
              <a:spcBef>
                <a:spcPct val="0"/>
              </a:spcBef>
              <a:spcAft>
                <a:spcPct val="0"/>
              </a:spcAft>
              <a:defRPr sz="4000" b="1">
                <a:solidFill>
                  <a:srgbClr val="81104F"/>
                </a:solidFill>
                <a:latin typeface="Arial Narrow" charset="0"/>
                <a:ea typeface="ＭＳ Ｐゴシック" charset="0"/>
              </a:defRPr>
            </a:lvl6pPr>
            <a:lvl7pPr marL="914400" algn="l" defTabSz="457200" rtl="0" eaLnBrk="1" fontAlgn="base" hangingPunct="1">
              <a:spcBef>
                <a:spcPct val="0"/>
              </a:spcBef>
              <a:spcAft>
                <a:spcPct val="0"/>
              </a:spcAft>
              <a:defRPr sz="4000" b="1">
                <a:solidFill>
                  <a:srgbClr val="81104F"/>
                </a:solidFill>
                <a:latin typeface="Arial Narrow" charset="0"/>
                <a:ea typeface="ＭＳ Ｐゴシック" charset="0"/>
              </a:defRPr>
            </a:lvl7pPr>
            <a:lvl8pPr marL="1371600" algn="l" defTabSz="457200" rtl="0" eaLnBrk="1" fontAlgn="base" hangingPunct="1">
              <a:spcBef>
                <a:spcPct val="0"/>
              </a:spcBef>
              <a:spcAft>
                <a:spcPct val="0"/>
              </a:spcAft>
              <a:defRPr sz="4000" b="1">
                <a:solidFill>
                  <a:srgbClr val="81104F"/>
                </a:solidFill>
                <a:latin typeface="Arial Narrow" charset="0"/>
                <a:ea typeface="ＭＳ Ｐゴシック" charset="0"/>
              </a:defRPr>
            </a:lvl8pPr>
            <a:lvl9pPr marL="1828800" algn="l" defTabSz="457200" rtl="0" eaLnBrk="1" fontAlgn="base" hangingPunct="1">
              <a:spcBef>
                <a:spcPct val="0"/>
              </a:spcBef>
              <a:spcAft>
                <a:spcPct val="0"/>
              </a:spcAft>
              <a:defRPr sz="4000" b="1">
                <a:solidFill>
                  <a:srgbClr val="81104F"/>
                </a:solidFill>
                <a:latin typeface="Arial Narrow" charset="0"/>
                <a:ea typeface="ＭＳ Ｐゴシック" charset="0"/>
              </a:defRPr>
            </a:lvl9pPr>
          </a:lstStyle>
          <a:p>
            <a:r>
              <a:rPr lang="en-GB" sz="2800" dirty="0"/>
              <a:t>Demographics and baseline characteristics </a:t>
            </a:r>
            <a:endParaRPr lang="en-GB" dirty="0"/>
          </a:p>
        </p:txBody>
      </p:sp>
      <p:sp>
        <p:nvSpPr>
          <p:cNvPr id="11" name="Text Placeholder 4">
            <a:extLst>
              <a:ext uri="{FF2B5EF4-FFF2-40B4-BE49-F238E27FC236}">
                <a16:creationId xmlns:a16="http://schemas.microsoft.com/office/drawing/2014/main" id="{CDADDA6C-C015-86E7-AED5-9BCEFCD81BE2}"/>
              </a:ext>
            </a:extLst>
          </p:cNvPr>
          <p:cNvSpPr>
            <a:spLocks noGrp="1"/>
          </p:cNvSpPr>
          <p:nvPr>
            <p:ph type="body" idx="13"/>
          </p:nvPr>
        </p:nvSpPr>
        <p:spPr>
          <a:xfrm>
            <a:off x="4188548" y="4617800"/>
            <a:ext cx="2799039" cy="176972"/>
          </a:xfrm>
        </p:spPr>
        <p:txBody>
          <a:bodyPr/>
          <a:lstStyle/>
          <a:p>
            <a:r>
              <a:rPr lang="en-GB" dirty="0"/>
              <a:t>Erika Hamilton, MD</a:t>
            </a:r>
          </a:p>
        </p:txBody>
      </p:sp>
    </p:spTree>
    <p:extLst>
      <p:ext uri="{BB962C8B-B14F-4D97-AF65-F5344CB8AC3E}">
        <p14:creationId xmlns:p14="http://schemas.microsoft.com/office/powerpoint/2010/main" val="2716391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5">
            <a:extLst>
              <a:ext uri="{FF2B5EF4-FFF2-40B4-BE49-F238E27FC236}">
                <a16:creationId xmlns:a16="http://schemas.microsoft.com/office/drawing/2014/main" id="{BF83B120-47F4-BA1D-3BA5-1EB5E1B69111}"/>
              </a:ext>
            </a:extLst>
          </p:cNvPr>
          <p:cNvGraphicFramePr>
            <a:graphicFrameLocks noGrp="1"/>
          </p:cNvGraphicFramePr>
          <p:nvPr>
            <p:ph sz="quarter" idx="11"/>
            <p:extLst>
              <p:ext uri="{D42A27DB-BD31-4B8C-83A1-F6EECF244321}">
                <p14:modId xmlns:p14="http://schemas.microsoft.com/office/powerpoint/2010/main" val="3924629501"/>
              </p:ext>
            </p:extLst>
          </p:nvPr>
        </p:nvGraphicFramePr>
        <p:xfrm>
          <a:off x="475572" y="742819"/>
          <a:ext cx="7793736" cy="2505456"/>
        </p:xfrm>
        <a:graphic>
          <a:graphicData uri="http://schemas.openxmlformats.org/drawingml/2006/table">
            <a:tbl>
              <a:tblPr firstRow="1" bandRow="1">
                <a:tableStyleId>{0E3FDE45-AF77-4B5C-9715-49D594BDF05E}</a:tableStyleId>
              </a:tblPr>
              <a:tblGrid>
                <a:gridCol w="1941576">
                  <a:extLst>
                    <a:ext uri="{9D8B030D-6E8A-4147-A177-3AD203B41FA5}">
                      <a16:colId xmlns:a16="http://schemas.microsoft.com/office/drawing/2014/main" val="3306114666"/>
                    </a:ext>
                  </a:extLst>
                </a:gridCol>
                <a:gridCol w="1097280">
                  <a:extLst>
                    <a:ext uri="{9D8B030D-6E8A-4147-A177-3AD203B41FA5}">
                      <a16:colId xmlns:a16="http://schemas.microsoft.com/office/drawing/2014/main" val="742818045"/>
                    </a:ext>
                  </a:extLst>
                </a:gridCol>
                <a:gridCol w="1097280">
                  <a:extLst>
                    <a:ext uri="{9D8B030D-6E8A-4147-A177-3AD203B41FA5}">
                      <a16:colId xmlns:a16="http://schemas.microsoft.com/office/drawing/2014/main" val="1410337474"/>
                    </a:ext>
                  </a:extLst>
                </a:gridCol>
                <a:gridCol w="1097280">
                  <a:extLst>
                    <a:ext uri="{9D8B030D-6E8A-4147-A177-3AD203B41FA5}">
                      <a16:colId xmlns:a16="http://schemas.microsoft.com/office/drawing/2014/main" val="1168151962"/>
                    </a:ext>
                  </a:extLst>
                </a:gridCol>
                <a:gridCol w="1097280">
                  <a:extLst>
                    <a:ext uri="{9D8B030D-6E8A-4147-A177-3AD203B41FA5}">
                      <a16:colId xmlns:a16="http://schemas.microsoft.com/office/drawing/2014/main" val="3853686298"/>
                    </a:ext>
                  </a:extLst>
                </a:gridCol>
                <a:gridCol w="1463040">
                  <a:extLst>
                    <a:ext uri="{9D8B030D-6E8A-4147-A177-3AD203B41FA5}">
                      <a16:colId xmlns:a16="http://schemas.microsoft.com/office/drawing/2014/main" val="2997672971"/>
                    </a:ext>
                  </a:extLst>
                </a:gridCol>
              </a:tblGrid>
              <a:tr h="0">
                <a:tc>
                  <a:txBody>
                    <a:bodyPr/>
                    <a:lstStyle/>
                    <a:p>
                      <a:endParaRPr lang="en-GB" sz="900" noProof="0" dirty="0">
                        <a:latin typeface="+mn-lt"/>
                      </a:endParaRPr>
                    </a:p>
                  </a:txBody>
                  <a:tcPr>
                    <a:lnL w="12700" cap="flat" cmpd="sng" algn="ctr">
                      <a:noFill/>
                      <a:prstDash val="solid"/>
                      <a:round/>
                      <a:headEnd type="none" w="med" len="med"/>
                      <a:tailEnd type="none" w="med" len="med"/>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900" noProof="0" dirty="0">
                          <a:latin typeface="+mn-lt"/>
                        </a:rPr>
                        <a:t>All Patients</a:t>
                      </a:r>
                    </a:p>
                    <a:p>
                      <a:pPr algn="ctr"/>
                      <a:r>
                        <a:rPr lang="en-GB" sz="900" noProof="0" dirty="0">
                          <a:latin typeface="+mn-lt"/>
                        </a:rPr>
                        <a:t>(N=46)</a:t>
                      </a:r>
                    </a:p>
                  </a:txBody>
                  <a:tcPr anchor="ct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900" noProof="0" dirty="0">
                          <a:latin typeface="+mn-lt"/>
                        </a:rPr>
                        <a:t>Zanidatamab + Vinorelbine </a:t>
                      </a:r>
                    </a:p>
                    <a:p>
                      <a:pPr algn="ctr"/>
                      <a:r>
                        <a:rPr lang="en-GB" sz="900" noProof="0" dirty="0">
                          <a:latin typeface="+mn-lt"/>
                        </a:rPr>
                        <a:t>(n=20)</a:t>
                      </a:r>
                    </a:p>
                  </a:txBody>
                  <a:tcPr anchor="ct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900" noProof="0" dirty="0">
                          <a:latin typeface="+mn-lt"/>
                        </a:rPr>
                        <a:t>Zanidatamab + Capecitabine </a:t>
                      </a:r>
                    </a:p>
                    <a:p>
                      <a:pPr algn="ctr"/>
                      <a:r>
                        <a:rPr lang="en-GB" sz="900" noProof="0" dirty="0">
                          <a:latin typeface="+mn-lt"/>
                        </a:rPr>
                        <a:t>(n=19)</a:t>
                      </a:r>
                    </a:p>
                  </a:txBody>
                  <a:tcPr anchor="ct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900" noProof="0" dirty="0">
                          <a:latin typeface="+mn-lt"/>
                        </a:rPr>
                        <a:t>Zanidatamab + Paclitaxel </a:t>
                      </a:r>
                    </a:p>
                    <a:p>
                      <a:pPr marL="0" marR="0" lvl="0" indent="0" algn="ctr" defTabSz="457200" rtl="0" eaLnBrk="1" fontAlgn="auto" latinLnBrk="0" hangingPunct="1">
                        <a:lnSpc>
                          <a:spcPct val="100000"/>
                        </a:lnSpc>
                        <a:spcBef>
                          <a:spcPts val="0"/>
                        </a:spcBef>
                        <a:spcAft>
                          <a:spcPts val="0"/>
                        </a:spcAft>
                        <a:buClrTx/>
                        <a:buSzTx/>
                        <a:buFontTx/>
                        <a:buNone/>
                        <a:tabLst/>
                        <a:defRPr/>
                      </a:pPr>
                      <a:r>
                        <a:rPr lang="en-GB" sz="900" noProof="0" dirty="0">
                          <a:latin typeface="+mn-lt"/>
                        </a:rPr>
                        <a:t>(n=5)</a:t>
                      </a:r>
                    </a:p>
                  </a:txBody>
                  <a:tcPr anchor="ct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900" noProof="0" dirty="0">
                          <a:latin typeface="+mn-lt"/>
                        </a:rPr>
                        <a:t>Zanidatamab + </a:t>
                      </a:r>
                      <a:br>
                        <a:rPr lang="en-GB" sz="900" noProof="0" dirty="0">
                          <a:latin typeface="+mn-lt"/>
                        </a:rPr>
                      </a:br>
                      <a:r>
                        <a:rPr lang="en-GB" sz="900" noProof="0" dirty="0">
                          <a:latin typeface="+mn-lt"/>
                        </a:rPr>
                        <a:t>Capecitabine and Tucatinib (n=2)</a:t>
                      </a:r>
                    </a:p>
                  </a:txBody>
                  <a:tcPr anchor="ctr">
                    <a:lnL>
                      <a:noFill/>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44864240"/>
                  </a:ext>
                </a:extLst>
              </a:tr>
              <a:tr h="0">
                <a:tc>
                  <a:txBody>
                    <a:bodyPr/>
                    <a:lstStyle/>
                    <a:p>
                      <a:pPr marL="0"/>
                      <a:r>
                        <a:rPr lang="en-GB" sz="900" b="1" noProof="0" dirty="0">
                          <a:latin typeface="+mn-lt"/>
                        </a:rPr>
                        <a:t>Any-grade TRAE</a:t>
                      </a:r>
                    </a:p>
                  </a:txBody>
                  <a:tcPr marT="9144" marB="9144" anchor="ctr">
                    <a:lnL w="12700" cap="flat" cmpd="sng" algn="ctr">
                      <a:noFill/>
                      <a:prstDash val="solid"/>
                      <a:round/>
                      <a:headEnd type="none" w="med" len="med"/>
                      <a:tailEnd type="none" w="med" len="med"/>
                    </a:lnL>
                    <a:lnR>
                      <a:noFill/>
                    </a:lnR>
                    <a:lnT w="12700" cap="flat" cmpd="sng" algn="ctr">
                      <a:solidFill>
                        <a:schemeClr val="tx2"/>
                      </a:solidFill>
                      <a:prstDash val="solid"/>
                      <a:round/>
                      <a:headEnd type="none" w="med" len="med"/>
                      <a:tailEnd type="none" w="med" len="med"/>
                    </a:lnT>
                    <a:lnB>
                      <a:noFill/>
                    </a:lnB>
                    <a:lnTlToBr w="12700" cmpd="sng">
                      <a:noFill/>
                      <a:prstDash val="solid"/>
                    </a:lnTlToBr>
                    <a:lnBlToTr w="12700" cmpd="sng">
                      <a:noFill/>
                      <a:prstDash val="solid"/>
                    </a:lnBlToTr>
                    <a:solidFill>
                      <a:srgbClr val="F0E8ED"/>
                    </a:solidFill>
                  </a:tcPr>
                </a:tc>
                <a:tc>
                  <a:txBody>
                    <a:bodyPr/>
                    <a:lstStyle/>
                    <a:p>
                      <a:pPr algn="ctr"/>
                      <a:r>
                        <a:rPr lang="en-GB" sz="900" noProof="0" dirty="0">
                          <a:solidFill>
                            <a:schemeClr val="tx1"/>
                          </a:solidFill>
                          <a:latin typeface="+mn-lt"/>
                        </a:rPr>
                        <a:t>45 (98)</a:t>
                      </a:r>
                    </a:p>
                  </a:txBody>
                  <a:tcPr marT="9144" marB="9144" anchor="ctr">
                    <a:lnL>
                      <a:noFill/>
                    </a:lnL>
                    <a:lnR>
                      <a:noFill/>
                    </a:lnR>
                    <a:lnT w="12700" cap="flat" cmpd="sng" algn="ctr">
                      <a:solidFill>
                        <a:schemeClr val="tx2"/>
                      </a:solidFill>
                      <a:prstDash val="solid"/>
                      <a:round/>
                      <a:headEnd type="none" w="med" len="med"/>
                      <a:tailEnd type="none" w="med" len="med"/>
                    </a:lnT>
                    <a:lnB>
                      <a:noFill/>
                    </a:lnB>
                    <a:lnTlToBr w="12700" cmpd="sng">
                      <a:noFill/>
                      <a:prstDash val="solid"/>
                    </a:lnTlToBr>
                    <a:lnBlToTr w="12700" cmpd="sng">
                      <a:noFill/>
                      <a:prstDash val="solid"/>
                    </a:lnBlToTr>
                    <a:solidFill>
                      <a:srgbClr val="F0E8ED"/>
                    </a:solidFill>
                  </a:tcPr>
                </a:tc>
                <a:tc>
                  <a:txBody>
                    <a:bodyPr/>
                    <a:lstStyle/>
                    <a:p>
                      <a:pPr algn="ctr"/>
                      <a:r>
                        <a:rPr lang="en-GB" sz="900" noProof="0" dirty="0">
                          <a:solidFill>
                            <a:schemeClr val="tx1"/>
                          </a:solidFill>
                          <a:latin typeface="+mn-lt"/>
                        </a:rPr>
                        <a:t>20 (100)</a:t>
                      </a:r>
                    </a:p>
                  </a:txBody>
                  <a:tcPr marT="9144" marB="9144" anchor="ctr">
                    <a:lnL>
                      <a:noFill/>
                    </a:lnL>
                    <a:lnR>
                      <a:noFill/>
                    </a:lnR>
                    <a:lnT w="12700" cap="flat" cmpd="sng" algn="ctr">
                      <a:solidFill>
                        <a:schemeClr val="tx2"/>
                      </a:solidFill>
                      <a:prstDash val="solid"/>
                      <a:round/>
                      <a:headEnd type="none" w="med" len="med"/>
                      <a:tailEnd type="none" w="med" len="med"/>
                    </a:lnT>
                    <a:lnB>
                      <a:noFill/>
                    </a:lnB>
                    <a:lnTlToBr w="12700" cmpd="sng">
                      <a:noFill/>
                      <a:prstDash val="solid"/>
                    </a:lnTlToBr>
                    <a:lnBlToTr w="12700" cmpd="sng">
                      <a:noFill/>
                      <a:prstDash val="solid"/>
                    </a:lnBlToTr>
                    <a:solidFill>
                      <a:srgbClr val="F0E8ED"/>
                    </a:solidFill>
                  </a:tcPr>
                </a:tc>
                <a:tc>
                  <a:txBody>
                    <a:bodyPr/>
                    <a:lstStyle/>
                    <a:p>
                      <a:pPr algn="ctr"/>
                      <a:r>
                        <a:rPr lang="en-GB" sz="900" noProof="0" dirty="0">
                          <a:solidFill>
                            <a:schemeClr val="tx1"/>
                          </a:solidFill>
                          <a:latin typeface="+mn-lt"/>
                        </a:rPr>
                        <a:t>19 (100)</a:t>
                      </a:r>
                    </a:p>
                  </a:txBody>
                  <a:tcPr marT="9144" marB="9144" anchor="ctr">
                    <a:lnL>
                      <a:noFill/>
                    </a:lnL>
                    <a:lnR>
                      <a:noFill/>
                    </a:lnR>
                    <a:lnT w="12700" cap="flat" cmpd="sng" algn="ctr">
                      <a:solidFill>
                        <a:schemeClr val="tx2"/>
                      </a:solidFill>
                      <a:prstDash val="solid"/>
                      <a:round/>
                      <a:headEnd type="none" w="med" len="med"/>
                      <a:tailEnd type="none" w="med" len="med"/>
                    </a:lnT>
                    <a:lnB>
                      <a:noFill/>
                    </a:lnB>
                    <a:lnTlToBr w="12700" cmpd="sng">
                      <a:noFill/>
                      <a:prstDash val="solid"/>
                    </a:lnTlToBr>
                    <a:lnBlToTr w="12700" cmpd="sng">
                      <a:noFill/>
                      <a:prstDash val="solid"/>
                    </a:lnBlToTr>
                    <a:solidFill>
                      <a:srgbClr val="F0E8ED"/>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chemeClr val="tx1"/>
                          </a:solidFill>
                          <a:effectLst/>
                          <a:uLnTx/>
                          <a:uFillTx/>
                          <a:latin typeface="+mn-lt"/>
                          <a:ea typeface="+mn-ea"/>
                          <a:cs typeface="+mn-cs"/>
                        </a:rPr>
                        <a:t>4 (80)</a:t>
                      </a:r>
                    </a:p>
                  </a:txBody>
                  <a:tcPr marT="9144" marB="9144" anchor="ctr">
                    <a:lnL>
                      <a:noFill/>
                    </a:lnL>
                    <a:lnR>
                      <a:noFill/>
                    </a:lnR>
                    <a:lnT w="12700" cap="flat" cmpd="sng" algn="ctr">
                      <a:solidFill>
                        <a:schemeClr val="tx2"/>
                      </a:solidFill>
                      <a:prstDash val="solid"/>
                      <a:round/>
                      <a:headEnd type="none" w="med" len="med"/>
                      <a:tailEnd type="none" w="med" len="med"/>
                    </a:lnT>
                    <a:lnB>
                      <a:noFill/>
                    </a:lnB>
                    <a:lnTlToBr w="12700" cmpd="sng">
                      <a:noFill/>
                      <a:prstDash val="solid"/>
                    </a:lnTlToBr>
                    <a:lnBlToTr w="12700" cmpd="sng">
                      <a:noFill/>
                      <a:prstDash val="solid"/>
                    </a:lnBlToTr>
                    <a:solidFill>
                      <a:srgbClr val="F0E8ED"/>
                    </a:solidFill>
                  </a:tcPr>
                </a:tc>
                <a:tc>
                  <a:txBody>
                    <a:bodyPr/>
                    <a:lstStyle/>
                    <a:p>
                      <a:pPr algn="ctr"/>
                      <a:r>
                        <a:rPr lang="en-GB" sz="900" noProof="0" dirty="0">
                          <a:latin typeface="+mn-lt"/>
                        </a:rPr>
                        <a:t>2 (100)</a:t>
                      </a:r>
                    </a:p>
                  </a:txBody>
                  <a:tcPr marT="9144" marB="9144" anchor="ctr">
                    <a:lnL>
                      <a:noFill/>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a:noFill/>
                    </a:lnB>
                    <a:lnTlToBr w="12700" cmpd="sng">
                      <a:noFill/>
                      <a:prstDash val="solid"/>
                    </a:lnTlToBr>
                    <a:lnBlToTr w="12700" cmpd="sng">
                      <a:noFill/>
                      <a:prstDash val="solid"/>
                    </a:lnBlToTr>
                    <a:solidFill>
                      <a:srgbClr val="F0E8ED"/>
                    </a:solidFill>
                  </a:tcPr>
                </a:tc>
                <a:extLst>
                  <a:ext uri="{0D108BD9-81ED-4DB2-BD59-A6C34878D82A}">
                    <a16:rowId xmlns:a16="http://schemas.microsoft.com/office/drawing/2014/main" val="1206218917"/>
                  </a:ext>
                </a:extLst>
              </a:tr>
              <a:tr h="0">
                <a:tc>
                  <a:txBody>
                    <a:bodyPr/>
                    <a:lstStyle/>
                    <a:p>
                      <a:pPr marL="100584"/>
                      <a:r>
                        <a:rPr lang="en-GB" sz="900" b="0" noProof="0" dirty="0">
                          <a:latin typeface="+mn-lt"/>
                        </a:rPr>
                        <a:t>Grade 3-4</a:t>
                      </a:r>
                    </a:p>
                  </a:txBody>
                  <a:tcPr marT="9144" marB="9144"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0E8ED"/>
                    </a:solidFill>
                  </a:tcPr>
                </a:tc>
                <a:tc>
                  <a:txBody>
                    <a:bodyPr/>
                    <a:lstStyle/>
                    <a:p>
                      <a:pPr algn="ctr"/>
                      <a:r>
                        <a:rPr lang="en-GB" sz="900" noProof="0" dirty="0">
                          <a:solidFill>
                            <a:schemeClr val="tx1"/>
                          </a:solidFill>
                          <a:latin typeface="+mn-lt"/>
                        </a:rPr>
                        <a:t>21 (46)</a:t>
                      </a:r>
                    </a:p>
                  </a:txBody>
                  <a:tcPr marT="9144" marB="9144" anchor="ctr">
                    <a:lnL>
                      <a:noFill/>
                    </a:lnL>
                    <a:lnR>
                      <a:noFill/>
                    </a:lnR>
                    <a:lnT>
                      <a:noFill/>
                    </a:lnT>
                    <a:lnB>
                      <a:noFill/>
                    </a:lnB>
                    <a:lnTlToBr w="12700" cmpd="sng">
                      <a:noFill/>
                      <a:prstDash val="solid"/>
                    </a:lnTlToBr>
                    <a:lnBlToTr w="12700" cmpd="sng">
                      <a:noFill/>
                      <a:prstDash val="solid"/>
                    </a:lnBlToTr>
                    <a:solidFill>
                      <a:srgbClr val="F0E8ED"/>
                    </a:solidFill>
                  </a:tcPr>
                </a:tc>
                <a:tc>
                  <a:txBody>
                    <a:bodyPr/>
                    <a:lstStyle/>
                    <a:p>
                      <a:pPr algn="ctr"/>
                      <a:r>
                        <a:rPr lang="en-GB" sz="900" noProof="0" dirty="0">
                          <a:solidFill>
                            <a:schemeClr val="tx1"/>
                          </a:solidFill>
                          <a:latin typeface="+mn-lt"/>
                        </a:rPr>
                        <a:t>12 (60)</a:t>
                      </a:r>
                    </a:p>
                  </a:txBody>
                  <a:tcPr marT="9144" marB="9144" anchor="ctr">
                    <a:lnL>
                      <a:noFill/>
                    </a:lnL>
                    <a:lnR>
                      <a:noFill/>
                    </a:lnR>
                    <a:lnT>
                      <a:noFill/>
                    </a:lnT>
                    <a:lnB>
                      <a:noFill/>
                    </a:lnB>
                    <a:lnTlToBr w="12700" cmpd="sng">
                      <a:noFill/>
                      <a:prstDash val="solid"/>
                    </a:lnTlToBr>
                    <a:lnBlToTr w="12700" cmpd="sng">
                      <a:noFill/>
                      <a:prstDash val="solid"/>
                    </a:lnBlToTr>
                    <a:solidFill>
                      <a:srgbClr val="F0E8ED"/>
                    </a:solidFill>
                  </a:tcPr>
                </a:tc>
                <a:tc>
                  <a:txBody>
                    <a:bodyPr/>
                    <a:lstStyle/>
                    <a:p>
                      <a:pPr algn="ctr"/>
                      <a:r>
                        <a:rPr lang="en-GB" sz="900" noProof="0" dirty="0">
                          <a:solidFill>
                            <a:schemeClr val="tx1"/>
                          </a:solidFill>
                          <a:latin typeface="+mn-lt"/>
                        </a:rPr>
                        <a:t>5 (26)</a:t>
                      </a:r>
                    </a:p>
                  </a:txBody>
                  <a:tcPr marT="9144" marB="9144" anchor="ctr">
                    <a:lnL>
                      <a:noFill/>
                    </a:lnL>
                    <a:lnR>
                      <a:noFill/>
                    </a:lnR>
                    <a:lnT>
                      <a:noFill/>
                    </a:lnT>
                    <a:lnB>
                      <a:noFill/>
                    </a:lnB>
                    <a:lnTlToBr w="12700" cmpd="sng">
                      <a:noFill/>
                      <a:prstDash val="solid"/>
                    </a:lnTlToBr>
                    <a:lnBlToTr w="12700" cmpd="sng">
                      <a:noFill/>
                      <a:prstDash val="solid"/>
                    </a:lnBlToTr>
                    <a:solidFill>
                      <a:srgbClr val="F0E8ED"/>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chemeClr val="tx1"/>
                          </a:solidFill>
                          <a:effectLst/>
                          <a:uLnTx/>
                          <a:uFillTx/>
                          <a:latin typeface="+mn-lt"/>
                          <a:ea typeface="+mn-ea"/>
                          <a:cs typeface="+mn-cs"/>
                        </a:rPr>
                        <a:t>3 (60)</a:t>
                      </a:r>
                    </a:p>
                  </a:txBody>
                  <a:tcPr marT="9144" marB="9144" anchor="ctr">
                    <a:lnL>
                      <a:noFill/>
                    </a:lnL>
                    <a:lnR>
                      <a:noFill/>
                    </a:lnR>
                    <a:lnT>
                      <a:noFill/>
                    </a:lnT>
                    <a:lnB>
                      <a:noFill/>
                    </a:lnB>
                    <a:lnTlToBr w="12700" cmpd="sng">
                      <a:noFill/>
                      <a:prstDash val="solid"/>
                    </a:lnTlToBr>
                    <a:lnBlToTr w="12700" cmpd="sng">
                      <a:noFill/>
                      <a:prstDash val="solid"/>
                    </a:lnBlToTr>
                    <a:solidFill>
                      <a:srgbClr val="F0E8ED"/>
                    </a:solidFill>
                  </a:tcPr>
                </a:tc>
                <a:tc>
                  <a:txBody>
                    <a:bodyPr/>
                    <a:lstStyle/>
                    <a:p>
                      <a:pPr algn="ctr"/>
                      <a:r>
                        <a:rPr lang="en-GB" sz="900" noProof="0" dirty="0">
                          <a:latin typeface="+mn-lt"/>
                        </a:rPr>
                        <a:t>1 (50)</a:t>
                      </a:r>
                    </a:p>
                  </a:txBody>
                  <a:tcPr marT="9144" marB="9144"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0E8ED"/>
                    </a:solidFill>
                  </a:tcPr>
                </a:tc>
                <a:extLst>
                  <a:ext uri="{0D108BD9-81ED-4DB2-BD59-A6C34878D82A}">
                    <a16:rowId xmlns:a16="http://schemas.microsoft.com/office/drawing/2014/main" val="2520184879"/>
                  </a:ext>
                </a:extLst>
              </a:tr>
              <a:tr h="0">
                <a:tc>
                  <a:txBody>
                    <a:bodyPr/>
                    <a:lstStyle/>
                    <a:p>
                      <a:pPr marL="100584"/>
                      <a:r>
                        <a:rPr lang="en-GB" sz="900" b="0" noProof="0" dirty="0">
                          <a:latin typeface="+mn-lt"/>
                        </a:rPr>
                        <a:t>Grade 5</a:t>
                      </a:r>
                    </a:p>
                  </a:txBody>
                  <a:tcPr marT="9144" marB="9144"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0E8ED"/>
                    </a:solidFill>
                  </a:tcPr>
                </a:tc>
                <a:tc>
                  <a:txBody>
                    <a:bodyPr/>
                    <a:lstStyle/>
                    <a:p>
                      <a:pPr algn="ctr"/>
                      <a:r>
                        <a:rPr lang="en-GB" sz="900" noProof="0" dirty="0">
                          <a:latin typeface="+mn-lt"/>
                        </a:rPr>
                        <a:t>0</a:t>
                      </a:r>
                    </a:p>
                  </a:txBody>
                  <a:tcPr marT="9144" marB="9144" anchor="ctr">
                    <a:lnL>
                      <a:noFill/>
                    </a:lnL>
                    <a:lnR>
                      <a:noFill/>
                    </a:lnR>
                    <a:lnT>
                      <a:noFill/>
                    </a:lnT>
                    <a:lnB>
                      <a:noFill/>
                    </a:lnB>
                    <a:lnTlToBr w="12700" cmpd="sng">
                      <a:noFill/>
                      <a:prstDash val="solid"/>
                    </a:lnTlToBr>
                    <a:lnBlToTr w="12700" cmpd="sng">
                      <a:noFill/>
                      <a:prstDash val="solid"/>
                    </a:lnBlToTr>
                    <a:solidFill>
                      <a:srgbClr val="F0E8ED"/>
                    </a:solidFill>
                  </a:tcPr>
                </a:tc>
                <a:tc>
                  <a:txBody>
                    <a:bodyPr/>
                    <a:lstStyle/>
                    <a:p>
                      <a:pPr algn="ctr"/>
                      <a:r>
                        <a:rPr lang="en-GB" sz="900" b="0" noProof="0" dirty="0">
                          <a:latin typeface="+mn-lt"/>
                        </a:rPr>
                        <a:t>0</a:t>
                      </a:r>
                      <a:endParaRPr lang="en-GB" sz="900" noProof="0" dirty="0">
                        <a:latin typeface="+mn-lt"/>
                      </a:endParaRPr>
                    </a:p>
                  </a:txBody>
                  <a:tcPr marT="9144" marB="9144" anchor="ctr">
                    <a:lnL>
                      <a:noFill/>
                    </a:lnL>
                    <a:lnR>
                      <a:noFill/>
                    </a:lnR>
                    <a:lnT>
                      <a:noFill/>
                    </a:lnT>
                    <a:lnB>
                      <a:noFill/>
                    </a:lnB>
                    <a:lnTlToBr w="12700" cmpd="sng">
                      <a:noFill/>
                      <a:prstDash val="solid"/>
                    </a:lnTlToBr>
                    <a:lnBlToTr w="12700" cmpd="sng">
                      <a:noFill/>
                      <a:prstDash val="solid"/>
                    </a:lnBlToTr>
                    <a:solidFill>
                      <a:srgbClr val="F0E8ED"/>
                    </a:solidFill>
                  </a:tcPr>
                </a:tc>
                <a:tc>
                  <a:txBody>
                    <a:bodyPr/>
                    <a:lstStyle/>
                    <a:p>
                      <a:pPr algn="ctr"/>
                      <a:r>
                        <a:rPr lang="en-GB" sz="900" noProof="0" dirty="0">
                          <a:latin typeface="+mn-lt"/>
                        </a:rPr>
                        <a:t>0</a:t>
                      </a:r>
                    </a:p>
                  </a:txBody>
                  <a:tcPr marT="9144" marB="9144" anchor="ctr">
                    <a:lnL>
                      <a:noFill/>
                    </a:lnL>
                    <a:lnR>
                      <a:noFill/>
                    </a:lnR>
                    <a:lnT>
                      <a:noFill/>
                    </a:lnT>
                    <a:lnB>
                      <a:noFill/>
                    </a:lnB>
                    <a:lnTlToBr w="12700" cmpd="sng">
                      <a:noFill/>
                      <a:prstDash val="solid"/>
                    </a:lnTlToBr>
                    <a:lnBlToTr w="12700" cmpd="sng">
                      <a:noFill/>
                      <a:prstDash val="solid"/>
                    </a:lnBlToTr>
                    <a:solidFill>
                      <a:srgbClr val="F0E8ED"/>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mn-lt"/>
                          <a:ea typeface="+mn-ea"/>
                          <a:cs typeface="+mn-cs"/>
                        </a:rPr>
                        <a:t>0</a:t>
                      </a:r>
                    </a:p>
                  </a:txBody>
                  <a:tcPr marT="9144" marB="9144" anchor="ctr">
                    <a:lnL>
                      <a:noFill/>
                    </a:lnL>
                    <a:lnR>
                      <a:noFill/>
                    </a:lnR>
                    <a:lnT>
                      <a:noFill/>
                    </a:lnT>
                    <a:lnB>
                      <a:noFill/>
                    </a:lnB>
                    <a:lnTlToBr w="12700" cmpd="sng">
                      <a:noFill/>
                      <a:prstDash val="solid"/>
                    </a:lnTlToBr>
                    <a:lnBlToTr w="12700" cmpd="sng">
                      <a:noFill/>
                      <a:prstDash val="solid"/>
                    </a:lnBlToTr>
                    <a:solidFill>
                      <a:srgbClr val="F0E8ED"/>
                    </a:solidFill>
                  </a:tcPr>
                </a:tc>
                <a:tc>
                  <a:txBody>
                    <a:bodyPr/>
                    <a:lstStyle/>
                    <a:p>
                      <a:pPr algn="ctr"/>
                      <a:r>
                        <a:rPr lang="en-GB" sz="900" noProof="0" dirty="0">
                          <a:latin typeface="+mn-lt"/>
                        </a:rPr>
                        <a:t>0</a:t>
                      </a:r>
                    </a:p>
                  </a:txBody>
                  <a:tcPr marT="9144" marB="9144"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0E8ED"/>
                    </a:solidFill>
                  </a:tcPr>
                </a:tc>
                <a:extLst>
                  <a:ext uri="{0D108BD9-81ED-4DB2-BD59-A6C34878D82A}">
                    <a16:rowId xmlns:a16="http://schemas.microsoft.com/office/drawing/2014/main" val="1872471824"/>
                  </a:ext>
                </a:extLst>
              </a:tr>
              <a:tr h="0">
                <a:tc>
                  <a:txBody>
                    <a:bodyPr/>
                    <a:lstStyle/>
                    <a:p>
                      <a:pPr marL="0"/>
                      <a:r>
                        <a:rPr lang="en-GB" sz="900" b="1" noProof="0" dirty="0">
                          <a:latin typeface="+mn-lt"/>
                        </a:rPr>
                        <a:t>Serious TRAE</a:t>
                      </a:r>
                    </a:p>
                  </a:txBody>
                  <a:tcPr marT="9144" marB="9144"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a:r>
                        <a:rPr lang="en-GB" sz="900" noProof="0" dirty="0">
                          <a:latin typeface="+mn-lt"/>
                        </a:rPr>
                        <a:t>1 (2)</a:t>
                      </a:r>
                    </a:p>
                  </a:txBody>
                  <a:tcPr marT="9144" marB="9144" anchor="ctr">
                    <a:lnL>
                      <a:noFill/>
                    </a:lnL>
                    <a:lnR>
                      <a:noFill/>
                    </a:lnR>
                    <a:lnT>
                      <a:noFill/>
                    </a:lnT>
                    <a:lnB>
                      <a:noFill/>
                    </a:lnB>
                    <a:lnTlToBr w="12700" cmpd="sng">
                      <a:noFill/>
                      <a:prstDash val="solid"/>
                    </a:lnTlToBr>
                    <a:lnBlToTr w="12700" cmpd="sng">
                      <a:noFill/>
                      <a:prstDash val="solid"/>
                    </a:lnBlToTr>
                  </a:tcPr>
                </a:tc>
                <a:tc>
                  <a:txBody>
                    <a:bodyPr/>
                    <a:lstStyle/>
                    <a:p>
                      <a:pPr algn="ctr"/>
                      <a:r>
                        <a:rPr lang="en-GB" sz="900" noProof="0">
                          <a:latin typeface="+mn-lt"/>
                        </a:rPr>
                        <a:t>0</a:t>
                      </a:r>
                      <a:endParaRPr lang="en-GB" sz="900" noProof="0" dirty="0">
                        <a:latin typeface="+mn-lt"/>
                      </a:endParaRPr>
                    </a:p>
                  </a:txBody>
                  <a:tcPr marT="9144" marB="9144" anchor="ctr">
                    <a:lnL>
                      <a:noFill/>
                    </a:lnL>
                    <a:lnR>
                      <a:noFill/>
                    </a:lnR>
                    <a:lnT>
                      <a:noFill/>
                    </a:lnT>
                    <a:lnB>
                      <a:noFill/>
                    </a:lnB>
                    <a:lnTlToBr w="12700" cmpd="sng">
                      <a:noFill/>
                      <a:prstDash val="solid"/>
                    </a:lnTlToBr>
                    <a:lnBlToTr w="12700" cmpd="sng">
                      <a:noFill/>
                      <a:prstDash val="solid"/>
                    </a:lnBlToTr>
                  </a:tcPr>
                </a:tc>
                <a:tc>
                  <a:txBody>
                    <a:bodyPr/>
                    <a:lstStyle/>
                    <a:p>
                      <a:pPr algn="ctr"/>
                      <a:r>
                        <a:rPr lang="en-GB" sz="900" noProof="0" dirty="0">
                          <a:latin typeface="+mn-lt"/>
                        </a:rPr>
                        <a:t>0</a:t>
                      </a:r>
                    </a:p>
                  </a:txBody>
                  <a:tcPr marT="9144" marB="9144"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mn-lt"/>
                          <a:ea typeface="+mn-ea"/>
                          <a:cs typeface="+mn-cs"/>
                        </a:rPr>
                        <a:t>0</a:t>
                      </a:r>
                    </a:p>
                  </a:txBody>
                  <a:tcPr marT="9144" marB="9144" anchor="ctr">
                    <a:lnL>
                      <a:noFill/>
                    </a:lnL>
                    <a:lnR>
                      <a:noFill/>
                    </a:lnR>
                    <a:lnT>
                      <a:noFill/>
                    </a:lnT>
                    <a:lnB>
                      <a:noFill/>
                    </a:lnB>
                    <a:lnTlToBr w="12700" cmpd="sng">
                      <a:noFill/>
                      <a:prstDash val="solid"/>
                    </a:lnTlToBr>
                    <a:lnBlToTr w="12700" cmpd="sng">
                      <a:noFill/>
                      <a:prstDash val="solid"/>
                    </a:lnBlToTr>
                  </a:tcPr>
                </a:tc>
                <a:tc>
                  <a:txBody>
                    <a:bodyPr/>
                    <a:lstStyle/>
                    <a:p>
                      <a:pPr algn="ctr"/>
                      <a:r>
                        <a:rPr lang="en-GB" sz="900" noProof="0" dirty="0">
                          <a:latin typeface="+mn-lt"/>
                        </a:rPr>
                        <a:t>1 (50)</a:t>
                      </a:r>
                    </a:p>
                  </a:txBody>
                  <a:tcPr marT="9144" marB="9144"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812326699"/>
                  </a:ext>
                </a:extLst>
              </a:tr>
              <a:tr h="0">
                <a:tc>
                  <a:txBody>
                    <a:bodyPr/>
                    <a:lstStyle/>
                    <a:p>
                      <a:pPr marL="0"/>
                      <a:r>
                        <a:rPr lang="en-GB" sz="900" b="1" kern="1200" noProof="0" dirty="0">
                          <a:solidFill>
                            <a:schemeClr val="tx1"/>
                          </a:solidFill>
                          <a:latin typeface="+mn-lt"/>
                          <a:ea typeface="+mn-ea"/>
                          <a:cs typeface="+mn-cs"/>
                        </a:rPr>
                        <a:t>TRAE leading to discontinuation</a:t>
                      </a:r>
                      <a:endParaRPr lang="en-GB" sz="900" b="1" noProof="0" dirty="0">
                        <a:latin typeface="+mn-lt"/>
                      </a:endParaRPr>
                    </a:p>
                  </a:txBody>
                  <a:tcPr marT="9144" marB="9144"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0E8ED"/>
                    </a:solidFill>
                  </a:tcPr>
                </a:tc>
                <a:tc>
                  <a:txBody>
                    <a:bodyPr/>
                    <a:lstStyle/>
                    <a:p>
                      <a:pPr algn="ctr"/>
                      <a:r>
                        <a:rPr lang="en-GB" sz="900" noProof="0" dirty="0">
                          <a:latin typeface="+mn-lt"/>
                        </a:rPr>
                        <a:t>2 (4)</a:t>
                      </a:r>
                    </a:p>
                  </a:txBody>
                  <a:tcPr marT="9144" marB="9144" anchor="ctr">
                    <a:lnL>
                      <a:noFill/>
                    </a:lnL>
                    <a:lnR>
                      <a:noFill/>
                    </a:lnR>
                    <a:lnT>
                      <a:noFill/>
                    </a:lnT>
                    <a:lnB>
                      <a:noFill/>
                    </a:lnB>
                    <a:lnTlToBr w="12700" cmpd="sng">
                      <a:noFill/>
                      <a:prstDash val="solid"/>
                    </a:lnTlToBr>
                    <a:lnBlToTr w="12700" cmpd="sng">
                      <a:noFill/>
                      <a:prstDash val="solid"/>
                    </a:lnBlToTr>
                    <a:solidFill>
                      <a:srgbClr val="F0E8ED"/>
                    </a:solidFill>
                  </a:tcPr>
                </a:tc>
                <a:tc>
                  <a:txBody>
                    <a:bodyPr/>
                    <a:lstStyle/>
                    <a:p>
                      <a:pPr algn="ctr"/>
                      <a:r>
                        <a:rPr lang="en-GB" sz="900" noProof="0" dirty="0">
                          <a:latin typeface="+mn-lt"/>
                        </a:rPr>
                        <a:t>1 (5)</a:t>
                      </a:r>
                    </a:p>
                  </a:txBody>
                  <a:tcPr marT="9144" marB="9144" anchor="ctr">
                    <a:lnL>
                      <a:noFill/>
                    </a:lnL>
                    <a:lnR>
                      <a:noFill/>
                    </a:lnR>
                    <a:lnT>
                      <a:noFill/>
                    </a:lnT>
                    <a:lnB>
                      <a:noFill/>
                    </a:lnB>
                    <a:lnTlToBr w="12700" cmpd="sng">
                      <a:noFill/>
                      <a:prstDash val="solid"/>
                    </a:lnTlToBr>
                    <a:lnBlToTr w="12700" cmpd="sng">
                      <a:noFill/>
                      <a:prstDash val="solid"/>
                    </a:lnBlToTr>
                    <a:solidFill>
                      <a:srgbClr val="F0E8ED"/>
                    </a:solidFill>
                  </a:tcPr>
                </a:tc>
                <a:tc>
                  <a:txBody>
                    <a:bodyPr/>
                    <a:lstStyle/>
                    <a:p>
                      <a:pPr algn="ctr"/>
                      <a:r>
                        <a:rPr lang="en-GB" sz="900" noProof="0" dirty="0">
                          <a:latin typeface="+mn-lt"/>
                        </a:rPr>
                        <a:t>1 (5)</a:t>
                      </a:r>
                    </a:p>
                  </a:txBody>
                  <a:tcPr marT="9144" marB="9144" anchor="ctr">
                    <a:lnL>
                      <a:noFill/>
                    </a:lnL>
                    <a:lnR>
                      <a:noFill/>
                    </a:lnR>
                    <a:lnT>
                      <a:noFill/>
                    </a:lnT>
                    <a:lnB>
                      <a:noFill/>
                    </a:lnB>
                    <a:lnTlToBr w="12700" cmpd="sng">
                      <a:noFill/>
                      <a:prstDash val="solid"/>
                    </a:lnTlToBr>
                    <a:lnBlToTr w="12700" cmpd="sng">
                      <a:noFill/>
                      <a:prstDash val="solid"/>
                    </a:lnBlToTr>
                    <a:solidFill>
                      <a:srgbClr val="F0E8ED"/>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mn-lt"/>
                          <a:ea typeface="+mn-ea"/>
                          <a:cs typeface="+mn-cs"/>
                        </a:rPr>
                        <a:t>0</a:t>
                      </a:r>
                    </a:p>
                  </a:txBody>
                  <a:tcPr marT="9144" marB="9144" anchor="ctr">
                    <a:lnL>
                      <a:noFill/>
                    </a:lnL>
                    <a:lnR>
                      <a:noFill/>
                    </a:lnR>
                    <a:lnT>
                      <a:noFill/>
                    </a:lnT>
                    <a:lnB>
                      <a:noFill/>
                    </a:lnB>
                    <a:lnTlToBr w="12700" cmpd="sng">
                      <a:noFill/>
                      <a:prstDash val="solid"/>
                    </a:lnTlToBr>
                    <a:lnBlToTr w="12700" cmpd="sng">
                      <a:noFill/>
                      <a:prstDash val="solid"/>
                    </a:lnBlToTr>
                    <a:solidFill>
                      <a:srgbClr val="F0E8ED"/>
                    </a:solidFill>
                  </a:tcPr>
                </a:tc>
                <a:tc>
                  <a:txBody>
                    <a:bodyPr/>
                    <a:lstStyle/>
                    <a:p>
                      <a:pPr algn="ctr"/>
                      <a:r>
                        <a:rPr lang="en-GB" sz="900" noProof="0" dirty="0">
                          <a:latin typeface="+mn-lt"/>
                        </a:rPr>
                        <a:t>0</a:t>
                      </a:r>
                    </a:p>
                  </a:txBody>
                  <a:tcPr marT="9144" marB="9144"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0E8ED"/>
                    </a:solidFill>
                  </a:tcPr>
                </a:tc>
                <a:extLst>
                  <a:ext uri="{0D108BD9-81ED-4DB2-BD59-A6C34878D82A}">
                    <a16:rowId xmlns:a16="http://schemas.microsoft.com/office/drawing/2014/main" val="2692813393"/>
                  </a:ext>
                </a:extLst>
              </a:tr>
              <a:tr h="0">
                <a:tc gridSpan="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900" b="1" kern="1200" noProof="0" dirty="0">
                          <a:solidFill>
                            <a:schemeClr val="tx1"/>
                          </a:solidFill>
                          <a:latin typeface="+mn-lt"/>
                          <a:ea typeface="+mn-ea"/>
                          <a:cs typeface="+mn-cs"/>
                        </a:rPr>
                        <a:t>Grade 3 or 4 TRAEs occurring in &gt;2 patients</a:t>
                      </a:r>
                    </a:p>
                  </a:txBody>
                  <a:tcPr marT="9144" marB="9144"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pPr algn="ctr"/>
                      <a:endParaRPr lang="en-GB" sz="1000" noProof="0" dirty="0"/>
                    </a:p>
                  </a:txBody>
                  <a:tcPr marT="9144" marB="9144" anchor="ctr">
                    <a:lnL>
                      <a:noFill/>
                    </a:lnL>
                    <a:lnT>
                      <a:noFill/>
                    </a:lnT>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solidFill>
                        <a:effectLst/>
                        <a:uLnTx/>
                        <a:uFillTx/>
                        <a:latin typeface="+mn-lt"/>
                        <a:ea typeface="+mn-ea"/>
                        <a:cs typeface="+mn-cs"/>
                      </a:endParaRPr>
                    </a:p>
                  </a:txBody>
                  <a:tcPr marT="9144" marB="9144" anchor="ctr">
                    <a:lnL>
                      <a:noFill/>
                    </a:lnL>
                    <a:lnR>
                      <a:noFill/>
                    </a:lnR>
                    <a:lnT>
                      <a:noFill/>
                    </a:lnT>
                    <a:lnB>
                      <a:noFill/>
                    </a:lnB>
                    <a:lnTlToBr w="12700" cmpd="sng">
                      <a:noFill/>
                      <a:prstDash val="solid"/>
                    </a:lnTlToBr>
                    <a:lnBlToTr w="12700" cmpd="sng">
                      <a:noFill/>
                      <a:prstDash val="solid"/>
                    </a:lnBlToTr>
                  </a:tcPr>
                </a:tc>
                <a:tc>
                  <a:txBody>
                    <a:bodyPr/>
                    <a:lstStyle/>
                    <a:p>
                      <a:pPr algn="ctr"/>
                      <a:endParaRPr lang="en-GB" sz="900" noProof="0" dirty="0">
                        <a:latin typeface="+mn-lt"/>
                      </a:endParaRPr>
                    </a:p>
                  </a:txBody>
                  <a:tcPr marT="9144" marB="9144"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599087811"/>
                  </a:ext>
                </a:extLst>
              </a:tr>
              <a:tr h="0">
                <a:tc>
                  <a:txBody>
                    <a:bodyPr/>
                    <a:lstStyle/>
                    <a:p>
                      <a:pPr marL="91440" marR="0" lvl="0" indent="0" algn="l" defTabSz="457200" rtl="0" eaLnBrk="1" fontAlgn="auto" latinLnBrk="0" hangingPunct="1">
                        <a:lnSpc>
                          <a:spcPct val="100000"/>
                        </a:lnSpc>
                        <a:spcBef>
                          <a:spcPts val="0"/>
                        </a:spcBef>
                        <a:spcAft>
                          <a:spcPts val="0"/>
                        </a:spcAft>
                        <a:buClrTx/>
                        <a:buSzTx/>
                        <a:buFontTx/>
                        <a:buNone/>
                        <a:tabLst/>
                        <a:defRPr/>
                      </a:pPr>
                      <a:r>
                        <a:rPr lang="en-GB" sz="900" kern="1200" noProof="0" dirty="0">
                          <a:solidFill>
                            <a:schemeClr val="tx1"/>
                          </a:solidFill>
                          <a:latin typeface="+mn-lt"/>
                          <a:ea typeface="+mn-ea"/>
                          <a:cs typeface="+mn-cs"/>
                        </a:rPr>
                        <a:t>Neutropenia/Neutrophil count decreased</a:t>
                      </a:r>
                    </a:p>
                  </a:txBody>
                  <a:tcPr marT="9144" marB="9144"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r>
                        <a:rPr lang="en-GB" sz="900" noProof="0" dirty="0">
                          <a:solidFill>
                            <a:schemeClr val="tx1"/>
                          </a:solidFill>
                          <a:latin typeface="+mn-lt"/>
                        </a:rPr>
                        <a:t>14 (30)</a:t>
                      </a:r>
                    </a:p>
                  </a:txBody>
                  <a:tcPr marT="9144" marB="9144"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r>
                        <a:rPr lang="en-GB" sz="900" noProof="0" dirty="0">
                          <a:solidFill>
                            <a:schemeClr val="tx1"/>
                          </a:solidFill>
                          <a:latin typeface="+mn-lt"/>
                        </a:rPr>
                        <a:t>11 (55)</a:t>
                      </a:r>
                    </a:p>
                  </a:txBody>
                  <a:tcPr marT="9144" marB="9144"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900" noProof="0" dirty="0">
                          <a:solidFill>
                            <a:schemeClr val="tx1"/>
                          </a:solidFill>
                          <a:latin typeface="+mn-lt"/>
                        </a:rPr>
                        <a:t>1 (5)</a:t>
                      </a:r>
                    </a:p>
                  </a:txBody>
                  <a:tcPr marT="9144" marB="9144" anchor="ctr">
                    <a:lnL>
                      <a:noFill/>
                    </a:lnL>
                    <a:lnR>
                      <a:noFill/>
                    </a:lnR>
                    <a:lnB>
                      <a:noFill/>
                    </a:lnB>
                    <a:lnTlToBr w="12700" cmpd="sng">
                      <a:noFill/>
                      <a:prstDash val="solid"/>
                    </a:lnTlToBr>
                    <a:lnBlToTr w="12700" cmpd="sng">
                      <a:noFill/>
                      <a:prstDash val="solid"/>
                    </a:lnBlToTr>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chemeClr val="tx1"/>
                          </a:solidFill>
                          <a:effectLst/>
                          <a:uLnTx/>
                          <a:uFillTx/>
                          <a:latin typeface="+mn-lt"/>
                          <a:ea typeface="+mn-ea"/>
                          <a:cs typeface="+mn-cs"/>
                        </a:rPr>
                        <a:t>2 (40)</a:t>
                      </a:r>
                    </a:p>
                  </a:txBody>
                  <a:tcPr marT="9144" marB="9144"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r>
                        <a:rPr lang="en-GB" sz="900" noProof="0" dirty="0">
                          <a:solidFill>
                            <a:schemeClr val="tx1"/>
                          </a:solidFill>
                          <a:latin typeface="+mn-lt"/>
                        </a:rPr>
                        <a:t>0</a:t>
                      </a:r>
                    </a:p>
                  </a:txBody>
                  <a:tcPr marT="9144" marB="9144"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61473528"/>
                  </a:ext>
                </a:extLst>
              </a:tr>
              <a:tr h="0">
                <a:tc>
                  <a:txBody>
                    <a:bodyPr/>
                    <a:lstStyle/>
                    <a:p>
                      <a:pPr marL="91440" marR="0" lvl="0" indent="0" algn="l" defTabSz="457200" rtl="0" eaLnBrk="1" fontAlgn="auto" latinLnBrk="0" hangingPunct="1">
                        <a:lnSpc>
                          <a:spcPct val="100000"/>
                        </a:lnSpc>
                        <a:spcBef>
                          <a:spcPts val="0"/>
                        </a:spcBef>
                        <a:spcAft>
                          <a:spcPts val="0"/>
                        </a:spcAft>
                        <a:buClrTx/>
                        <a:buSzTx/>
                        <a:buFontTx/>
                        <a:buNone/>
                        <a:tabLst/>
                        <a:defRPr/>
                      </a:pPr>
                      <a:r>
                        <a:rPr lang="en-GB" sz="900" kern="1200" noProof="0" dirty="0">
                          <a:solidFill>
                            <a:schemeClr val="tx1"/>
                          </a:solidFill>
                          <a:latin typeface="+mn-lt"/>
                          <a:ea typeface="+mn-ea"/>
                          <a:cs typeface="+mn-cs"/>
                        </a:rPr>
                        <a:t>Diarrhoea</a:t>
                      </a:r>
                    </a:p>
                  </a:txBody>
                  <a:tcPr marT="9144" marB="9144" anchor="ctr">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900" noProof="0" dirty="0">
                          <a:solidFill>
                            <a:schemeClr val="tx1"/>
                          </a:solidFill>
                          <a:latin typeface="+mn-lt"/>
                        </a:rPr>
                        <a:t>3 (7)</a:t>
                      </a:r>
                    </a:p>
                  </a:txBody>
                  <a:tcPr marT="9144" marB="9144"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900" noProof="0" dirty="0">
                          <a:solidFill>
                            <a:schemeClr val="tx1"/>
                          </a:solidFill>
                          <a:latin typeface="+mn-lt"/>
                        </a:rPr>
                        <a:t>1 (5)</a:t>
                      </a:r>
                    </a:p>
                  </a:txBody>
                  <a:tcPr marT="9144" marB="9144"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900" noProof="0" dirty="0">
                          <a:solidFill>
                            <a:schemeClr val="tx1"/>
                          </a:solidFill>
                          <a:latin typeface="+mn-lt"/>
                        </a:rPr>
                        <a:t>1 (5)</a:t>
                      </a:r>
                    </a:p>
                  </a:txBody>
                  <a:tcPr marT="9144" marB="9144"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kern="1200" dirty="0">
                          <a:solidFill>
                            <a:schemeClr val="tx1"/>
                          </a:solidFill>
                          <a:effectLst/>
                          <a:latin typeface="+mn-lt"/>
                          <a:ea typeface="+mn-ea"/>
                          <a:cs typeface="+mn-cs"/>
                        </a:rPr>
                        <a:t>0</a:t>
                      </a:r>
                    </a:p>
                  </a:txBody>
                  <a:tcPr marT="9144" marB="9144"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900" noProof="0" dirty="0">
                          <a:solidFill>
                            <a:schemeClr val="tx1"/>
                          </a:solidFill>
                          <a:latin typeface="+mn-lt"/>
                        </a:rPr>
                        <a:t>1 (50)</a:t>
                      </a:r>
                    </a:p>
                  </a:txBody>
                  <a:tcPr marT="9144" marB="9144" anchor="ctr">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32840290"/>
                  </a:ext>
                </a:extLst>
              </a:tr>
              <a:tr h="77383">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900" b="1" kern="1200" noProof="0" dirty="0">
                          <a:solidFill>
                            <a:schemeClr val="tx1"/>
                          </a:solidFill>
                          <a:latin typeface="+mn-lt"/>
                          <a:ea typeface="+mn-ea"/>
                          <a:cs typeface="+mn-cs"/>
                        </a:rPr>
                        <a:t>Grade 1 or 2 TRAEs occurring in &gt;30% of patients</a:t>
                      </a:r>
                    </a:p>
                  </a:txBody>
                  <a:tcPr marT="9144" marB="9144" anchor="ctr">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E8ED"/>
                    </a:solidFill>
                  </a:tcPr>
                </a:tc>
                <a:tc hMerge="1">
                  <a:txBody>
                    <a:bodyPr/>
                    <a:lstStyle/>
                    <a:p>
                      <a:pPr algn="ctr"/>
                      <a:endParaRPr lang="en-GB" sz="900" noProof="0" dirty="0">
                        <a:latin typeface="+mn-lt"/>
                      </a:endParaRPr>
                    </a:p>
                  </a:txBody>
                  <a:tcPr marT="9144" marB="9144"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900" noProof="0" dirty="0">
                        <a:solidFill>
                          <a:schemeClr val="tx1"/>
                        </a:solidFill>
                        <a:latin typeface="+mn-lt"/>
                      </a:endParaRPr>
                    </a:p>
                  </a:txBody>
                  <a:tcPr marT="9144" marB="9144"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E8ED"/>
                    </a:solidFill>
                  </a:tcPr>
                </a:tc>
                <a:tc>
                  <a:txBody>
                    <a:bodyPr/>
                    <a:lstStyle/>
                    <a:p>
                      <a:pPr algn="ctr"/>
                      <a:endParaRPr lang="en-GB" sz="900" noProof="0" dirty="0">
                        <a:solidFill>
                          <a:schemeClr val="tx1"/>
                        </a:solidFill>
                        <a:latin typeface="+mn-lt"/>
                      </a:endParaRPr>
                    </a:p>
                  </a:txBody>
                  <a:tcPr marT="9144" marB="9144"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E8ED"/>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900" kern="1200" dirty="0">
                        <a:solidFill>
                          <a:schemeClr val="tx1"/>
                        </a:solidFill>
                        <a:effectLst/>
                        <a:latin typeface="+mn-lt"/>
                        <a:ea typeface="+mn-ea"/>
                        <a:cs typeface="+mn-cs"/>
                      </a:endParaRPr>
                    </a:p>
                  </a:txBody>
                  <a:tcPr marT="9144" marB="9144"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E8ED"/>
                    </a:solidFill>
                  </a:tcPr>
                </a:tc>
                <a:tc>
                  <a:txBody>
                    <a:bodyPr/>
                    <a:lstStyle/>
                    <a:p>
                      <a:pPr algn="ctr"/>
                      <a:endParaRPr lang="en-GB" sz="900" noProof="0" dirty="0">
                        <a:solidFill>
                          <a:schemeClr val="tx1"/>
                        </a:solidFill>
                        <a:latin typeface="+mn-lt"/>
                      </a:endParaRPr>
                    </a:p>
                  </a:txBody>
                  <a:tcPr marT="9144" marB="9144" anchor="ctr">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E8ED"/>
                    </a:solidFill>
                  </a:tcPr>
                </a:tc>
                <a:extLst>
                  <a:ext uri="{0D108BD9-81ED-4DB2-BD59-A6C34878D82A}">
                    <a16:rowId xmlns:a16="http://schemas.microsoft.com/office/drawing/2014/main" val="960925192"/>
                  </a:ext>
                </a:extLst>
              </a:tr>
              <a:tr h="0">
                <a:tc>
                  <a:txBody>
                    <a:bodyPr/>
                    <a:lstStyle/>
                    <a:p>
                      <a:pPr marL="91440" marR="0" lvl="0" indent="0" algn="l" defTabSz="457200" rtl="0" eaLnBrk="1" fontAlgn="auto" latinLnBrk="0" hangingPunct="1">
                        <a:lnSpc>
                          <a:spcPct val="100000"/>
                        </a:lnSpc>
                        <a:spcBef>
                          <a:spcPts val="0"/>
                        </a:spcBef>
                        <a:spcAft>
                          <a:spcPts val="0"/>
                        </a:spcAft>
                        <a:buClrTx/>
                        <a:buSzTx/>
                        <a:buFontTx/>
                        <a:buNone/>
                        <a:tabLst/>
                        <a:defRPr/>
                      </a:pPr>
                      <a:r>
                        <a:rPr lang="en-GB" sz="900" kern="1200" noProof="0" dirty="0">
                          <a:solidFill>
                            <a:schemeClr val="tx1"/>
                          </a:solidFill>
                          <a:latin typeface="+mn-lt"/>
                          <a:ea typeface="+mn-ea"/>
                          <a:cs typeface="+mn-cs"/>
                        </a:rPr>
                        <a:t>Diarrhoea </a:t>
                      </a:r>
                    </a:p>
                  </a:txBody>
                  <a:tcPr marT="9144" marB="9144" anchor="ctr">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E8ED"/>
                    </a:solidFill>
                  </a:tcPr>
                </a:tc>
                <a:tc>
                  <a:txBody>
                    <a:bodyPr/>
                    <a:lstStyle/>
                    <a:p>
                      <a:pPr algn="ctr"/>
                      <a:r>
                        <a:rPr lang="en-GB" sz="900" kern="1200" noProof="0" dirty="0">
                          <a:solidFill>
                            <a:schemeClr val="tx1"/>
                          </a:solidFill>
                          <a:latin typeface="+mn-lt"/>
                          <a:ea typeface="+mn-ea"/>
                          <a:cs typeface="+mn-cs"/>
                        </a:rPr>
                        <a:t>34 (74)</a:t>
                      </a:r>
                    </a:p>
                  </a:txBody>
                  <a:tcPr marT="9144" marB="9144"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E8ED"/>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900" kern="1200" noProof="0" dirty="0">
                          <a:solidFill>
                            <a:schemeClr val="tx1"/>
                          </a:solidFill>
                          <a:latin typeface="+mn-lt"/>
                          <a:ea typeface="+mn-ea"/>
                          <a:cs typeface="+mn-cs"/>
                        </a:rPr>
                        <a:t>18 (90)</a:t>
                      </a:r>
                    </a:p>
                  </a:txBody>
                  <a:tcPr marT="9144" marB="9144"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E8ED"/>
                    </a:solidFill>
                  </a:tcPr>
                </a:tc>
                <a:tc>
                  <a:txBody>
                    <a:bodyPr/>
                    <a:lstStyle/>
                    <a:p>
                      <a:pPr algn="ctr"/>
                      <a:r>
                        <a:rPr lang="en-GB" sz="900" kern="1200" noProof="0" dirty="0">
                          <a:solidFill>
                            <a:schemeClr val="tx1"/>
                          </a:solidFill>
                          <a:latin typeface="+mn-lt"/>
                          <a:ea typeface="+mn-ea"/>
                          <a:cs typeface="+mn-cs"/>
                        </a:rPr>
                        <a:t>12 (63)</a:t>
                      </a:r>
                    </a:p>
                  </a:txBody>
                  <a:tcPr marT="9144" marB="9144"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E8ED"/>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kern="1200" dirty="0">
                          <a:solidFill>
                            <a:schemeClr val="tx1"/>
                          </a:solidFill>
                          <a:latin typeface="+mn-lt"/>
                          <a:ea typeface="+mn-ea"/>
                          <a:cs typeface="+mn-cs"/>
                        </a:rPr>
                        <a:t>2 (40)</a:t>
                      </a:r>
                    </a:p>
                  </a:txBody>
                  <a:tcPr marT="9144" marB="9144"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E8ED"/>
                    </a:solidFill>
                  </a:tcPr>
                </a:tc>
                <a:tc>
                  <a:txBody>
                    <a:bodyPr/>
                    <a:lstStyle/>
                    <a:p>
                      <a:pPr algn="ctr"/>
                      <a:r>
                        <a:rPr lang="en-GB" sz="900" kern="1200" noProof="0" dirty="0">
                          <a:solidFill>
                            <a:schemeClr val="tx1"/>
                          </a:solidFill>
                          <a:latin typeface="+mn-lt"/>
                          <a:ea typeface="+mn-ea"/>
                          <a:cs typeface="+mn-cs"/>
                        </a:rPr>
                        <a:t>2 (100)</a:t>
                      </a:r>
                    </a:p>
                  </a:txBody>
                  <a:tcPr marT="9144" marB="9144" anchor="ctr">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E8ED"/>
                    </a:solidFill>
                  </a:tcPr>
                </a:tc>
                <a:extLst>
                  <a:ext uri="{0D108BD9-81ED-4DB2-BD59-A6C34878D82A}">
                    <a16:rowId xmlns:a16="http://schemas.microsoft.com/office/drawing/2014/main" val="1432148697"/>
                  </a:ext>
                </a:extLst>
              </a:tr>
              <a:tr h="0">
                <a:tc>
                  <a:txBody>
                    <a:bodyPr/>
                    <a:lstStyle/>
                    <a:p>
                      <a:pPr marL="91440" marR="0" lvl="0" indent="0" algn="l" defTabSz="457200" rtl="0" eaLnBrk="1" fontAlgn="auto" latinLnBrk="0" hangingPunct="1">
                        <a:lnSpc>
                          <a:spcPct val="100000"/>
                        </a:lnSpc>
                        <a:spcBef>
                          <a:spcPts val="0"/>
                        </a:spcBef>
                        <a:spcAft>
                          <a:spcPts val="0"/>
                        </a:spcAft>
                        <a:buClrTx/>
                        <a:buSzTx/>
                        <a:buFontTx/>
                        <a:buNone/>
                        <a:tabLst/>
                        <a:defRPr/>
                      </a:pPr>
                      <a:r>
                        <a:rPr lang="en-GB" sz="900" kern="1200" noProof="0" dirty="0">
                          <a:solidFill>
                            <a:schemeClr val="tx1"/>
                          </a:solidFill>
                          <a:latin typeface="+mn-lt"/>
                          <a:ea typeface="+mn-ea"/>
                          <a:cs typeface="+mn-cs"/>
                        </a:rPr>
                        <a:t>Nausea</a:t>
                      </a:r>
                    </a:p>
                  </a:txBody>
                  <a:tcPr marT="9144" marB="9144" anchor="ctr">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E8ED"/>
                    </a:solidFill>
                  </a:tcPr>
                </a:tc>
                <a:tc>
                  <a:txBody>
                    <a:bodyPr/>
                    <a:lstStyle/>
                    <a:p>
                      <a:pPr algn="ctr"/>
                      <a:r>
                        <a:rPr lang="en-GB" sz="900" kern="1200" noProof="0" dirty="0">
                          <a:solidFill>
                            <a:schemeClr val="tx1"/>
                          </a:solidFill>
                          <a:latin typeface="+mn-lt"/>
                          <a:ea typeface="+mn-ea"/>
                          <a:cs typeface="+mn-cs"/>
                        </a:rPr>
                        <a:t>22 (48)</a:t>
                      </a:r>
                    </a:p>
                  </a:txBody>
                  <a:tcPr marT="9144" marB="9144"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E8ED"/>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900" kern="1200" noProof="0" dirty="0">
                          <a:solidFill>
                            <a:schemeClr val="tx1"/>
                          </a:solidFill>
                          <a:latin typeface="+mn-lt"/>
                          <a:ea typeface="+mn-ea"/>
                          <a:cs typeface="+mn-cs"/>
                        </a:rPr>
                        <a:t>7 (35)</a:t>
                      </a:r>
                    </a:p>
                  </a:txBody>
                  <a:tcPr marT="9144" marB="9144"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E8ED"/>
                    </a:solidFill>
                  </a:tcPr>
                </a:tc>
                <a:tc>
                  <a:txBody>
                    <a:bodyPr/>
                    <a:lstStyle/>
                    <a:p>
                      <a:pPr algn="ctr"/>
                      <a:r>
                        <a:rPr lang="en-GB" sz="900" kern="1200" noProof="0" dirty="0">
                          <a:solidFill>
                            <a:schemeClr val="tx1"/>
                          </a:solidFill>
                          <a:latin typeface="+mn-lt"/>
                          <a:ea typeface="+mn-ea"/>
                          <a:cs typeface="+mn-cs"/>
                        </a:rPr>
                        <a:t>13 (68)</a:t>
                      </a:r>
                    </a:p>
                  </a:txBody>
                  <a:tcPr marT="9144" marB="9144"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E8ED"/>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kern="1200" dirty="0">
                          <a:solidFill>
                            <a:schemeClr val="tx1"/>
                          </a:solidFill>
                          <a:latin typeface="+mn-lt"/>
                          <a:ea typeface="+mn-ea"/>
                          <a:cs typeface="+mn-cs"/>
                        </a:rPr>
                        <a:t>1 (20)</a:t>
                      </a:r>
                    </a:p>
                  </a:txBody>
                  <a:tcPr marT="9144" marB="9144"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E8ED"/>
                    </a:solidFill>
                  </a:tcPr>
                </a:tc>
                <a:tc>
                  <a:txBody>
                    <a:bodyPr/>
                    <a:lstStyle/>
                    <a:p>
                      <a:pPr algn="ctr"/>
                      <a:r>
                        <a:rPr lang="en-GB" sz="900" kern="1200" noProof="0" dirty="0">
                          <a:solidFill>
                            <a:schemeClr val="tx1"/>
                          </a:solidFill>
                          <a:latin typeface="+mn-lt"/>
                          <a:ea typeface="+mn-ea"/>
                          <a:cs typeface="+mn-cs"/>
                        </a:rPr>
                        <a:t>1 (50)</a:t>
                      </a:r>
                    </a:p>
                  </a:txBody>
                  <a:tcPr marT="9144" marB="9144" anchor="ctr">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E8ED"/>
                    </a:solidFill>
                  </a:tcPr>
                </a:tc>
                <a:extLst>
                  <a:ext uri="{0D108BD9-81ED-4DB2-BD59-A6C34878D82A}">
                    <a16:rowId xmlns:a16="http://schemas.microsoft.com/office/drawing/2014/main" val="788875520"/>
                  </a:ext>
                </a:extLst>
              </a:tr>
              <a:tr h="0">
                <a:tc>
                  <a:txBody>
                    <a:bodyPr/>
                    <a:lstStyle/>
                    <a:p>
                      <a:pPr marL="91440" marR="0" lvl="0" indent="0" algn="l" defTabSz="457200" rtl="0" eaLnBrk="1" fontAlgn="auto" latinLnBrk="0" hangingPunct="1">
                        <a:lnSpc>
                          <a:spcPct val="100000"/>
                        </a:lnSpc>
                        <a:spcBef>
                          <a:spcPts val="0"/>
                        </a:spcBef>
                        <a:spcAft>
                          <a:spcPts val="0"/>
                        </a:spcAft>
                        <a:buClrTx/>
                        <a:buSzTx/>
                        <a:buFontTx/>
                        <a:buNone/>
                        <a:tabLst/>
                        <a:defRPr/>
                      </a:pPr>
                      <a:r>
                        <a:rPr lang="en-GB" sz="900" kern="1200" noProof="0" dirty="0">
                          <a:solidFill>
                            <a:schemeClr val="tx1"/>
                          </a:solidFill>
                          <a:latin typeface="+mn-lt"/>
                          <a:ea typeface="+mn-ea"/>
                          <a:cs typeface="+mn-cs"/>
                        </a:rPr>
                        <a:t>Stomatitis</a:t>
                      </a:r>
                    </a:p>
                  </a:txBody>
                  <a:tcPr marT="9144" marB="9144" anchor="ctr">
                    <a:lnL w="12700" cap="flat" cmpd="sng" algn="ctr">
                      <a:noFill/>
                      <a:prstDash val="solid"/>
                      <a:round/>
                      <a:headEnd type="none" w="med" len="med"/>
                      <a:tailEnd type="none" w="med" len="med"/>
                    </a:lnL>
                    <a:lnR>
                      <a:noFill/>
                    </a:lnR>
                    <a:lnT>
                      <a:noFill/>
                    </a:lnT>
                    <a:lnB w="12700" cap="flat" cmpd="sng" algn="ctr">
                      <a:solidFill>
                        <a:srgbClr val="6E1E50"/>
                      </a:solidFill>
                      <a:prstDash val="solid"/>
                      <a:round/>
                      <a:headEnd type="none" w="med" len="med"/>
                      <a:tailEnd type="none" w="med" len="med"/>
                    </a:lnB>
                    <a:lnTlToBr w="12700" cmpd="sng">
                      <a:noFill/>
                      <a:prstDash val="solid"/>
                    </a:lnTlToBr>
                    <a:lnBlToTr w="12700" cmpd="sng">
                      <a:noFill/>
                      <a:prstDash val="solid"/>
                    </a:lnBlToTr>
                    <a:solidFill>
                      <a:srgbClr val="F0E8ED"/>
                    </a:solidFill>
                  </a:tcPr>
                </a:tc>
                <a:tc>
                  <a:txBody>
                    <a:bodyPr/>
                    <a:lstStyle/>
                    <a:p>
                      <a:pPr algn="ctr"/>
                      <a:r>
                        <a:rPr lang="en-GB" sz="900" kern="1200" noProof="0" dirty="0">
                          <a:solidFill>
                            <a:schemeClr val="tx1"/>
                          </a:solidFill>
                          <a:latin typeface="+mn-lt"/>
                          <a:ea typeface="+mn-ea"/>
                          <a:cs typeface="+mn-cs"/>
                        </a:rPr>
                        <a:t>15 (33)</a:t>
                      </a:r>
                    </a:p>
                  </a:txBody>
                  <a:tcPr marT="9144" marB="9144" anchor="ctr">
                    <a:lnL>
                      <a:noFill/>
                    </a:lnL>
                    <a:lnR>
                      <a:noFill/>
                    </a:lnR>
                    <a:lnT>
                      <a:noFill/>
                    </a:lnT>
                    <a:lnB w="12700" cap="flat" cmpd="sng" algn="ctr">
                      <a:solidFill>
                        <a:srgbClr val="6E1E50"/>
                      </a:solidFill>
                      <a:prstDash val="solid"/>
                      <a:round/>
                      <a:headEnd type="none" w="med" len="med"/>
                      <a:tailEnd type="none" w="med" len="med"/>
                    </a:lnB>
                    <a:lnTlToBr w="12700" cmpd="sng">
                      <a:noFill/>
                      <a:prstDash val="solid"/>
                    </a:lnTlToBr>
                    <a:lnBlToTr w="12700" cmpd="sng">
                      <a:noFill/>
                      <a:prstDash val="solid"/>
                    </a:lnBlToTr>
                    <a:solidFill>
                      <a:srgbClr val="F0E8ED"/>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900" kern="1200" noProof="0" dirty="0">
                          <a:solidFill>
                            <a:schemeClr val="tx1"/>
                          </a:solidFill>
                          <a:latin typeface="+mn-lt"/>
                          <a:ea typeface="+mn-ea"/>
                          <a:cs typeface="+mn-cs"/>
                        </a:rPr>
                        <a:t>3 (15)</a:t>
                      </a:r>
                    </a:p>
                  </a:txBody>
                  <a:tcPr marT="9144" marB="9144" anchor="ctr">
                    <a:lnL>
                      <a:noFill/>
                    </a:lnL>
                    <a:lnR>
                      <a:noFill/>
                    </a:lnR>
                    <a:lnT>
                      <a:noFill/>
                    </a:lnT>
                    <a:lnB w="12700" cap="flat" cmpd="sng" algn="ctr">
                      <a:solidFill>
                        <a:srgbClr val="6E1E50"/>
                      </a:solidFill>
                      <a:prstDash val="solid"/>
                      <a:round/>
                      <a:headEnd type="none" w="med" len="med"/>
                      <a:tailEnd type="none" w="med" len="med"/>
                    </a:lnB>
                    <a:lnTlToBr w="12700" cmpd="sng">
                      <a:noFill/>
                      <a:prstDash val="solid"/>
                    </a:lnTlToBr>
                    <a:lnBlToTr w="12700" cmpd="sng">
                      <a:noFill/>
                      <a:prstDash val="solid"/>
                    </a:lnBlToTr>
                    <a:solidFill>
                      <a:srgbClr val="F0E8ED"/>
                    </a:solidFill>
                  </a:tcPr>
                </a:tc>
                <a:tc>
                  <a:txBody>
                    <a:bodyPr/>
                    <a:lstStyle/>
                    <a:p>
                      <a:pPr algn="ctr"/>
                      <a:r>
                        <a:rPr lang="en-GB" sz="900" kern="1200" noProof="0" dirty="0">
                          <a:solidFill>
                            <a:schemeClr val="tx1"/>
                          </a:solidFill>
                          <a:latin typeface="+mn-lt"/>
                          <a:ea typeface="+mn-ea"/>
                          <a:cs typeface="+mn-cs"/>
                        </a:rPr>
                        <a:t>10 (53)</a:t>
                      </a:r>
                    </a:p>
                  </a:txBody>
                  <a:tcPr marT="9144" marB="9144" anchor="ctr">
                    <a:lnL>
                      <a:noFill/>
                    </a:lnL>
                    <a:lnR>
                      <a:noFill/>
                    </a:lnR>
                    <a:lnT>
                      <a:noFill/>
                    </a:lnT>
                    <a:lnB w="12700" cap="flat" cmpd="sng" algn="ctr">
                      <a:solidFill>
                        <a:srgbClr val="6E1E50"/>
                      </a:solidFill>
                      <a:prstDash val="solid"/>
                      <a:round/>
                      <a:headEnd type="none" w="med" len="med"/>
                      <a:tailEnd type="none" w="med" len="med"/>
                    </a:lnB>
                    <a:lnTlToBr w="12700" cmpd="sng">
                      <a:noFill/>
                      <a:prstDash val="solid"/>
                    </a:lnTlToBr>
                    <a:lnBlToTr w="12700" cmpd="sng">
                      <a:noFill/>
                      <a:prstDash val="solid"/>
                    </a:lnBlToTr>
                    <a:solidFill>
                      <a:srgbClr val="F0E8ED"/>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kern="1200" dirty="0">
                          <a:solidFill>
                            <a:schemeClr val="tx1"/>
                          </a:solidFill>
                          <a:latin typeface="+mn-lt"/>
                          <a:ea typeface="+mn-ea"/>
                          <a:cs typeface="+mn-cs"/>
                        </a:rPr>
                        <a:t>2 (40)</a:t>
                      </a:r>
                    </a:p>
                  </a:txBody>
                  <a:tcPr marT="9144" marB="9144" anchor="ctr">
                    <a:lnL>
                      <a:noFill/>
                    </a:lnL>
                    <a:lnR>
                      <a:noFill/>
                    </a:lnR>
                    <a:lnT>
                      <a:noFill/>
                    </a:lnT>
                    <a:lnB w="12700" cap="flat" cmpd="sng" algn="ctr">
                      <a:solidFill>
                        <a:srgbClr val="6E1E50"/>
                      </a:solidFill>
                      <a:prstDash val="solid"/>
                      <a:round/>
                      <a:headEnd type="none" w="med" len="med"/>
                      <a:tailEnd type="none" w="med" len="med"/>
                    </a:lnB>
                    <a:lnTlToBr w="12700" cmpd="sng">
                      <a:noFill/>
                      <a:prstDash val="solid"/>
                    </a:lnTlToBr>
                    <a:lnBlToTr w="12700" cmpd="sng">
                      <a:noFill/>
                      <a:prstDash val="solid"/>
                    </a:lnBlToTr>
                    <a:solidFill>
                      <a:srgbClr val="F0E8ED"/>
                    </a:solidFill>
                  </a:tcPr>
                </a:tc>
                <a:tc>
                  <a:txBody>
                    <a:bodyPr/>
                    <a:lstStyle/>
                    <a:p>
                      <a:pPr algn="ctr"/>
                      <a:r>
                        <a:rPr lang="en-GB" sz="900" kern="1200" noProof="0" dirty="0">
                          <a:solidFill>
                            <a:schemeClr val="tx1"/>
                          </a:solidFill>
                          <a:latin typeface="+mn-lt"/>
                          <a:ea typeface="+mn-ea"/>
                          <a:cs typeface="+mn-cs"/>
                        </a:rPr>
                        <a:t>0</a:t>
                      </a:r>
                    </a:p>
                  </a:txBody>
                  <a:tcPr marT="9144" marB="9144" anchor="ctr">
                    <a:lnL>
                      <a:noFill/>
                    </a:lnL>
                    <a:lnR w="12700" cap="flat" cmpd="sng" algn="ctr">
                      <a:noFill/>
                      <a:prstDash val="solid"/>
                      <a:round/>
                      <a:headEnd type="none" w="med" len="med"/>
                      <a:tailEnd type="none" w="med" len="med"/>
                    </a:lnR>
                    <a:lnT>
                      <a:noFill/>
                    </a:lnT>
                    <a:lnB w="12700" cap="flat" cmpd="sng" algn="ctr">
                      <a:solidFill>
                        <a:srgbClr val="6E1E50"/>
                      </a:solidFill>
                      <a:prstDash val="solid"/>
                      <a:round/>
                      <a:headEnd type="none" w="med" len="med"/>
                      <a:tailEnd type="none" w="med" len="med"/>
                    </a:lnB>
                    <a:lnTlToBr w="12700" cmpd="sng">
                      <a:noFill/>
                      <a:prstDash val="solid"/>
                    </a:lnTlToBr>
                    <a:lnBlToTr w="12700" cmpd="sng">
                      <a:noFill/>
                      <a:prstDash val="solid"/>
                    </a:lnBlToTr>
                    <a:solidFill>
                      <a:srgbClr val="F0E8ED"/>
                    </a:solidFill>
                  </a:tcPr>
                </a:tc>
                <a:extLst>
                  <a:ext uri="{0D108BD9-81ED-4DB2-BD59-A6C34878D82A}">
                    <a16:rowId xmlns:a16="http://schemas.microsoft.com/office/drawing/2014/main" val="3239764838"/>
                  </a:ext>
                </a:extLst>
              </a:tr>
            </a:tbl>
          </a:graphicData>
        </a:graphic>
      </p:graphicFrame>
      <p:sp>
        <p:nvSpPr>
          <p:cNvPr id="14" name="Text Placeholder 13">
            <a:extLst>
              <a:ext uri="{FF2B5EF4-FFF2-40B4-BE49-F238E27FC236}">
                <a16:creationId xmlns:a16="http://schemas.microsoft.com/office/drawing/2014/main" id="{B5DEB005-1BFE-BE24-D950-650BCB29312D}"/>
              </a:ext>
            </a:extLst>
          </p:cNvPr>
          <p:cNvSpPr>
            <a:spLocks noGrp="1"/>
          </p:cNvSpPr>
          <p:nvPr>
            <p:ph type="body" sz="quarter" idx="12"/>
          </p:nvPr>
        </p:nvSpPr>
        <p:spPr>
          <a:xfrm>
            <a:off x="465443" y="3224288"/>
            <a:ext cx="8087362" cy="1222390"/>
          </a:xfrm>
        </p:spPr>
        <p:txBody>
          <a:bodyPr numCol="1" anchor="t"/>
          <a:lstStyle/>
          <a:p>
            <a:pPr marL="274320" indent="-182880">
              <a:buClr>
                <a:srgbClr val="C7095A"/>
              </a:buClr>
              <a:buSzPct val="100000"/>
              <a:buFont typeface="Arial" panose="020B0604020202020204" pitchFamily="34" charset="0"/>
              <a:buChar char="•"/>
            </a:pPr>
            <a:r>
              <a:rPr lang="en-GB" sz="1200" b="1" dirty="0">
                <a:solidFill>
                  <a:schemeClr val="tx1"/>
                </a:solidFill>
              </a:rPr>
              <a:t>Grade 3 or 4 TRAEs occurred in 21 (46%) patients; no grade 5 events were reported</a:t>
            </a:r>
          </a:p>
          <a:p>
            <a:pPr marL="274320" indent="-182880">
              <a:buClr>
                <a:srgbClr val="C7095A"/>
              </a:buClr>
              <a:buSzPct val="100000"/>
              <a:buFont typeface="Arial" panose="020B0604020202020204" pitchFamily="34" charset="0"/>
              <a:buChar char="•"/>
            </a:pPr>
            <a:r>
              <a:rPr lang="en-GB" sz="1200" b="1" dirty="0">
                <a:solidFill>
                  <a:schemeClr val="tx1"/>
                </a:solidFill>
              </a:rPr>
              <a:t>One (2%) patient had a serious TRAE of grade 3 diarrhoea</a:t>
            </a:r>
          </a:p>
          <a:p>
            <a:pPr marL="548640" lvl="1" indent="-182880">
              <a:buClr>
                <a:srgbClr val="C7095A"/>
              </a:buClr>
              <a:buSzPct val="100000"/>
              <a:buFont typeface="Arial Narrow" panose="020B0606020202030204" pitchFamily="34" charset="0"/>
              <a:buChar char="–"/>
            </a:pPr>
            <a:r>
              <a:rPr lang="en-GB" sz="1200" dirty="0">
                <a:solidFill>
                  <a:schemeClr val="tx1"/>
                </a:solidFill>
              </a:rPr>
              <a:t>Deemed related to capecitabine and/or tucatinib by the investigator (dose not changed; event resolved)</a:t>
            </a:r>
          </a:p>
          <a:p>
            <a:pPr marL="274320" indent="-182880">
              <a:buClr>
                <a:srgbClr val="C7095A"/>
              </a:buClr>
              <a:buSzPct val="100000"/>
              <a:buFont typeface="Arial" panose="020B0604020202020204" pitchFamily="34" charset="0"/>
              <a:buChar char="•"/>
            </a:pPr>
            <a:r>
              <a:rPr lang="en-GB" sz="1200" b="1" dirty="0">
                <a:solidFill>
                  <a:schemeClr val="tx1"/>
                </a:solidFill>
              </a:rPr>
              <a:t>Two (4%) patients discontinued due to a TRAE </a:t>
            </a:r>
          </a:p>
          <a:p>
            <a:pPr marL="548640" indent="-182880">
              <a:buClr>
                <a:srgbClr val="C7095A"/>
              </a:buClr>
              <a:buSzPct val="100000"/>
              <a:buFont typeface="Arial Narrow" panose="020B0606020202030204" pitchFamily="34" charset="0"/>
              <a:buChar char="–"/>
            </a:pPr>
            <a:r>
              <a:rPr lang="en-GB" sz="1200" dirty="0">
                <a:solidFill>
                  <a:schemeClr val="tx1"/>
                </a:solidFill>
              </a:rPr>
              <a:t>One patient with grade 2 abdominal pain and nausea; 1 patient with grade 3 diarrhoea; all events resolved after discontinuation</a:t>
            </a:r>
          </a:p>
        </p:txBody>
      </p:sp>
      <p:sp>
        <p:nvSpPr>
          <p:cNvPr id="2" name="Title 1">
            <a:extLst>
              <a:ext uri="{FF2B5EF4-FFF2-40B4-BE49-F238E27FC236}">
                <a16:creationId xmlns:a16="http://schemas.microsoft.com/office/drawing/2014/main" id="{68455399-D790-CC22-7A4E-C6A541122381}"/>
              </a:ext>
            </a:extLst>
          </p:cNvPr>
          <p:cNvSpPr txBox="1">
            <a:spLocks/>
          </p:cNvSpPr>
          <p:nvPr/>
        </p:nvSpPr>
        <p:spPr>
          <a:xfrm>
            <a:off x="359998" y="354142"/>
            <a:ext cx="8409765" cy="432000"/>
          </a:xfrm>
          <a:prstGeom prst="rect">
            <a:avLst/>
          </a:prstGeom>
        </p:spPr>
        <p:txBody>
          <a:bodyPr anchor="t">
            <a:noAutofit/>
          </a:bodyPr>
          <a:lstStyle>
            <a:lvl1pPr algn="l" defTabSz="457200" rtl="0" eaLnBrk="1" fontAlgn="base" hangingPunct="1">
              <a:lnSpc>
                <a:spcPct val="80000"/>
              </a:lnSpc>
              <a:spcBef>
                <a:spcPct val="0"/>
              </a:spcBef>
              <a:spcAft>
                <a:spcPct val="0"/>
              </a:spcAft>
              <a:defRPr sz="2800" b="1" i="0" kern="1200" cap="all">
                <a:solidFill>
                  <a:srgbClr val="C7095A"/>
                </a:solidFill>
                <a:latin typeface="+mn-lt"/>
                <a:ea typeface="MS PGothic" pitchFamily="34" charset="-128"/>
                <a:cs typeface="Arial Narrow"/>
              </a:defRPr>
            </a:lvl1pPr>
            <a:lvl2pPr algn="l" defTabSz="457200" rtl="0" eaLnBrk="1" fontAlgn="base" hangingPunct="1">
              <a:spcBef>
                <a:spcPct val="0"/>
              </a:spcBef>
              <a:spcAft>
                <a:spcPct val="0"/>
              </a:spcAft>
              <a:defRPr sz="4000" b="1">
                <a:solidFill>
                  <a:srgbClr val="81104F"/>
                </a:solidFill>
                <a:latin typeface="Arial Narrow" charset="0"/>
                <a:ea typeface="MS PGothic" pitchFamily="34" charset="-128"/>
                <a:cs typeface="Arial Narrow" panose="020B0606020202030204" pitchFamily="34" charset="0"/>
              </a:defRPr>
            </a:lvl2pPr>
            <a:lvl3pPr algn="l" defTabSz="457200" rtl="0" eaLnBrk="1" fontAlgn="base" hangingPunct="1">
              <a:spcBef>
                <a:spcPct val="0"/>
              </a:spcBef>
              <a:spcAft>
                <a:spcPct val="0"/>
              </a:spcAft>
              <a:defRPr sz="4000" b="1">
                <a:solidFill>
                  <a:srgbClr val="81104F"/>
                </a:solidFill>
                <a:latin typeface="Arial Narrow" charset="0"/>
                <a:ea typeface="MS PGothic" pitchFamily="34" charset="-128"/>
                <a:cs typeface="Arial Narrow" panose="020B0606020202030204" pitchFamily="34" charset="0"/>
              </a:defRPr>
            </a:lvl3pPr>
            <a:lvl4pPr algn="l" defTabSz="457200" rtl="0" eaLnBrk="1" fontAlgn="base" hangingPunct="1">
              <a:spcBef>
                <a:spcPct val="0"/>
              </a:spcBef>
              <a:spcAft>
                <a:spcPct val="0"/>
              </a:spcAft>
              <a:defRPr sz="4000" b="1">
                <a:solidFill>
                  <a:srgbClr val="81104F"/>
                </a:solidFill>
                <a:latin typeface="Arial Narrow" charset="0"/>
                <a:ea typeface="MS PGothic" pitchFamily="34" charset="-128"/>
                <a:cs typeface="Arial Narrow" panose="020B0606020202030204" pitchFamily="34" charset="0"/>
              </a:defRPr>
            </a:lvl4pPr>
            <a:lvl5pPr algn="l" defTabSz="457200" rtl="0" eaLnBrk="1" fontAlgn="base" hangingPunct="1">
              <a:spcBef>
                <a:spcPct val="0"/>
              </a:spcBef>
              <a:spcAft>
                <a:spcPct val="0"/>
              </a:spcAft>
              <a:defRPr sz="4000" b="1">
                <a:solidFill>
                  <a:srgbClr val="81104F"/>
                </a:solidFill>
                <a:latin typeface="Arial Narrow" charset="0"/>
                <a:ea typeface="MS PGothic" pitchFamily="34" charset="-128"/>
                <a:cs typeface="Arial Narrow" panose="020B0606020202030204" pitchFamily="34" charset="0"/>
              </a:defRPr>
            </a:lvl5pPr>
            <a:lvl6pPr marL="457200" algn="l" defTabSz="457200" rtl="0" eaLnBrk="1" fontAlgn="base" hangingPunct="1">
              <a:spcBef>
                <a:spcPct val="0"/>
              </a:spcBef>
              <a:spcAft>
                <a:spcPct val="0"/>
              </a:spcAft>
              <a:defRPr sz="4000" b="1">
                <a:solidFill>
                  <a:srgbClr val="81104F"/>
                </a:solidFill>
                <a:latin typeface="Arial Narrow" charset="0"/>
                <a:ea typeface="ＭＳ Ｐゴシック" charset="0"/>
              </a:defRPr>
            </a:lvl6pPr>
            <a:lvl7pPr marL="914400" algn="l" defTabSz="457200" rtl="0" eaLnBrk="1" fontAlgn="base" hangingPunct="1">
              <a:spcBef>
                <a:spcPct val="0"/>
              </a:spcBef>
              <a:spcAft>
                <a:spcPct val="0"/>
              </a:spcAft>
              <a:defRPr sz="4000" b="1">
                <a:solidFill>
                  <a:srgbClr val="81104F"/>
                </a:solidFill>
                <a:latin typeface="Arial Narrow" charset="0"/>
                <a:ea typeface="ＭＳ Ｐゴシック" charset="0"/>
              </a:defRPr>
            </a:lvl7pPr>
            <a:lvl8pPr marL="1371600" algn="l" defTabSz="457200" rtl="0" eaLnBrk="1" fontAlgn="base" hangingPunct="1">
              <a:spcBef>
                <a:spcPct val="0"/>
              </a:spcBef>
              <a:spcAft>
                <a:spcPct val="0"/>
              </a:spcAft>
              <a:defRPr sz="4000" b="1">
                <a:solidFill>
                  <a:srgbClr val="81104F"/>
                </a:solidFill>
                <a:latin typeface="Arial Narrow" charset="0"/>
                <a:ea typeface="ＭＳ Ｐゴシック" charset="0"/>
              </a:defRPr>
            </a:lvl8pPr>
            <a:lvl9pPr marL="1828800" algn="l" defTabSz="457200" rtl="0" eaLnBrk="1" fontAlgn="base" hangingPunct="1">
              <a:spcBef>
                <a:spcPct val="0"/>
              </a:spcBef>
              <a:spcAft>
                <a:spcPct val="0"/>
              </a:spcAft>
              <a:defRPr sz="4000" b="1">
                <a:solidFill>
                  <a:srgbClr val="81104F"/>
                </a:solidFill>
                <a:latin typeface="Arial Narrow" charset="0"/>
                <a:ea typeface="ＭＳ Ｐゴシック" charset="0"/>
              </a:defRPr>
            </a:lvl9pPr>
          </a:lstStyle>
          <a:p>
            <a:r>
              <a:rPr lang="en-GB" sz="2800" dirty="0"/>
              <a:t>Summary of adverse events</a:t>
            </a:r>
            <a:endParaRPr lang="en-GB" dirty="0"/>
          </a:p>
        </p:txBody>
      </p:sp>
      <p:sp>
        <p:nvSpPr>
          <p:cNvPr id="5" name="Text Placeholder 4">
            <a:extLst>
              <a:ext uri="{FF2B5EF4-FFF2-40B4-BE49-F238E27FC236}">
                <a16:creationId xmlns:a16="http://schemas.microsoft.com/office/drawing/2014/main" id="{58968DCC-2043-A366-20F5-F183D01DC48A}"/>
              </a:ext>
            </a:extLst>
          </p:cNvPr>
          <p:cNvSpPr>
            <a:spLocks noGrp="1"/>
          </p:cNvSpPr>
          <p:nvPr>
            <p:ph type="body" idx="13"/>
          </p:nvPr>
        </p:nvSpPr>
        <p:spPr>
          <a:xfrm>
            <a:off x="4188548" y="4617800"/>
            <a:ext cx="2799039" cy="176972"/>
          </a:xfrm>
        </p:spPr>
        <p:txBody>
          <a:bodyPr/>
          <a:lstStyle/>
          <a:p>
            <a:r>
              <a:rPr lang="en-GB" dirty="0"/>
              <a:t>Erika Hamilton, MD</a:t>
            </a:r>
          </a:p>
        </p:txBody>
      </p:sp>
      <p:sp>
        <p:nvSpPr>
          <p:cNvPr id="12" name="TextBox 11">
            <a:extLst>
              <a:ext uri="{FF2B5EF4-FFF2-40B4-BE49-F238E27FC236}">
                <a16:creationId xmlns:a16="http://schemas.microsoft.com/office/drawing/2014/main" id="{B0B21D3F-E638-3D13-11B1-D951178B6EFE}"/>
              </a:ext>
            </a:extLst>
          </p:cNvPr>
          <p:cNvSpPr txBox="1"/>
          <p:nvPr/>
        </p:nvSpPr>
        <p:spPr>
          <a:xfrm>
            <a:off x="291134" y="4340410"/>
            <a:ext cx="8263427" cy="415498"/>
          </a:xfrm>
          <a:prstGeom prst="rect">
            <a:avLst/>
          </a:prstGeom>
          <a:noFill/>
        </p:spPr>
        <p:txBody>
          <a:bodyPr wrap="square" rtlCol="0">
            <a:spAutoFit/>
          </a:bodyPr>
          <a:lstStyle/>
          <a:p>
            <a:pPr eaLnBrk="1" fontAlgn="auto" hangingPunct="1">
              <a:spcBef>
                <a:spcPts val="0"/>
              </a:spcBef>
              <a:spcAft>
                <a:spcPts val="0"/>
              </a:spcAft>
            </a:pPr>
            <a:r>
              <a:rPr lang="en-GB" sz="700" dirty="0">
                <a:latin typeface="+mn-lt"/>
                <a:ea typeface="+mn-ea"/>
                <a:cs typeface="Arial Narrow"/>
              </a:rPr>
              <a:t>Data cut-off: 30 September 2024.</a:t>
            </a:r>
          </a:p>
          <a:p>
            <a:pPr eaLnBrk="1" fontAlgn="auto" hangingPunct="1">
              <a:spcBef>
                <a:spcPts val="0"/>
              </a:spcBef>
              <a:spcAft>
                <a:spcPts val="0"/>
              </a:spcAft>
            </a:pPr>
            <a:r>
              <a:rPr lang="en-GB" sz="700" dirty="0">
                <a:latin typeface="+mn-lt"/>
                <a:ea typeface="+mn-ea"/>
                <a:cs typeface="Arial Narrow"/>
              </a:rPr>
              <a:t>Data are reported as n (%)</a:t>
            </a:r>
            <a:r>
              <a:rPr lang="en-GB" sz="700" i="0" u="none" strike="noStrike" kern="1200" baseline="0" dirty="0">
                <a:latin typeface="+mn-lt"/>
                <a:ea typeface="+mn-ea"/>
                <a:cs typeface="Arial Narrow"/>
              </a:rPr>
              <a:t>. </a:t>
            </a:r>
          </a:p>
          <a:p>
            <a:pPr eaLnBrk="1" fontAlgn="auto" hangingPunct="1">
              <a:spcBef>
                <a:spcPts val="0"/>
              </a:spcBef>
              <a:spcAft>
                <a:spcPts val="0"/>
              </a:spcAft>
            </a:pPr>
            <a:r>
              <a:rPr lang="en-GB" sz="700" dirty="0">
                <a:latin typeface="+mn-lt"/>
                <a:ea typeface="+mn-ea"/>
                <a:cs typeface="Arial Narrow"/>
              </a:rPr>
              <a:t>TRAE, treatment-related adverse event.</a:t>
            </a:r>
            <a:endParaRPr lang="en-GB" sz="700" i="0" u="none" strike="noStrike" kern="1200" baseline="0" dirty="0">
              <a:latin typeface="+mn-lt"/>
              <a:ea typeface="+mn-ea"/>
              <a:cs typeface="Arial Narrow"/>
            </a:endParaRPr>
          </a:p>
        </p:txBody>
      </p:sp>
    </p:spTree>
    <p:extLst>
      <p:ext uri="{BB962C8B-B14F-4D97-AF65-F5344CB8AC3E}">
        <p14:creationId xmlns:p14="http://schemas.microsoft.com/office/powerpoint/2010/main" val="33859217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0585DD-ABF6-0AFA-7E69-E01C6D479E13}"/>
            </a:ext>
          </a:extLst>
        </p:cNvPr>
        <p:cNvGrpSpPr/>
        <p:nvPr/>
      </p:nvGrpSpPr>
      <p:grpSpPr>
        <a:xfrm>
          <a:off x="0" y="0"/>
          <a:ext cx="0" cy="0"/>
          <a:chOff x="0" y="0"/>
          <a:chExt cx="0" cy="0"/>
        </a:xfrm>
      </p:grpSpPr>
      <p:pic>
        <p:nvPicPr>
          <p:cNvPr id="5" name="Picture 4" descr="A graph showing a number of numbers&#10;&#10;AI-generated content may be incorrect.">
            <a:extLst>
              <a:ext uri="{FF2B5EF4-FFF2-40B4-BE49-F238E27FC236}">
                <a16:creationId xmlns:a16="http://schemas.microsoft.com/office/drawing/2014/main" id="{C01BD565-3C99-EAFF-BED0-3F9E3ACDC21F}"/>
              </a:ext>
            </a:extLst>
          </p:cNvPr>
          <p:cNvPicPr>
            <a:picLocks noChangeAspect="1"/>
          </p:cNvPicPr>
          <p:nvPr/>
        </p:nvPicPr>
        <p:blipFill>
          <a:blip r:embed="rId2"/>
          <a:stretch>
            <a:fillRect/>
          </a:stretch>
        </p:blipFill>
        <p:spPr>
          <a:xfrm>
            <a:off x="3625048" y="679977"/>
            <a:ext cx="5486400" cy="3600133"/>
          </a:xfrm>
          <a:prstGeom prst="rect">
            <a:avLst/>
          </a:prstGeom>
        </p:spPr>
      </p:pic>
      <p:sp>
        <p:nvSpPr>
          <p:cNvPr id="7" name="TextBox 6">
            <a:extLst>
              <a:ext uri="{FF2B5EF4-FFF2-40B4-BE49-F238E27FC236}">
                <a16:creationId xmlns:a16="http://schemas.microsoft.com/office/drawing/2014/main" id="{AD498B4E-B3DB-3224-5007-055FEB71B25A}"/>
              </a:ext>
            </a:extLst>
          </p:cNvPr>
          <p:cNvSpPr txBox="1"/>
          <p:nvPr/>
        </p:nvSpPr>
        <p:spPr>
          <a:xfrm>
            <a:off x="67534" y="3548356"/>
            <a:ext cx="3354787" cy="830997"/>
          </a:xfrm>
          <a:prstGeom prst="rect">
            <a:avLst/>
          </a:prstGeom>
          <a:noFill/>
        </p:spPr>
        <p:txBody>
          <a:bodyPr wrap="square" rtlCol="0" anchor="b">
            <a:spAutoFit/>
          </a:bodyPr>
          <a:lstStyle/>
          <a:p>
            <a:pPr marL="0" marR="0" indent="0" algn="l" defTabSz="457200" rtl="0" eaLnBrk="1" fontAlgn="auto" latinLnBrk="0" hangingPunct="1">
              <a:lnSpc>
                <a:spcPct val="100000"/>
              </a:lnSpc>
              <a:spcBef>
                <a:spcPts val="0"/>
              </a:spcBef>
              <a:spcAft>
                <a:spcPts val="0"/>
              </a:spcAft>
              <a:buClrTx/>
              <a:buSzTx/>
              <a:buFontTx/>
              <a:buNone/>
              <a:tabLst/>
            </a:pPr>
            <a:r>
              <a:rPr lang="en-GB" sz="600" dirty="0">
                <a:latin typeface="+mn-lt"/>
                <a:ea typeface="+mn-ea"/>
                <a:cs typeface="Arial Narrow"/>
              </a:rPr>
              <a:t>Data cut-off: 30 September 2024.</a:t>
            </a:r>
          </a:p>
          <a:p>
            <a:pPr marL="0" marR="0" indent="0" algn="l" defTabSz="457200" rtl="0" eaLnBrk="1" fontAlgn="auto" latinLnBrk="0" hangingPunct="1">
              <a:lnSpc>
                <a:spcPct val="100000"/>
              </a:lnSpc>
              <a:spcBef>
                <a:spcPts val="0"/>
              </a:spcBef>
              <a:spcAft>
                <a:spcPts val="0"/>
              </a:spcAft>
              <a:buClrTx/>
              <a:buSzTx/>
              <a:buFontTx/>
              <a:buNone/>
              <a:tabLst/>
            </a:pPr>
            <a:r>
              <a:rPr lang="en-GB" sz="600" dirty="0">
                <a:latin typeface="+mn-lt"/>
                <a:ea typeface="+mn-ea"/>
                <a:cs typeface="Arial Narrow"/>
              </a:rPr>
              <a:t>Only patients who had measurable lesions at baseline with evaluable responses were included. </a:t>
            </a:r>
            <a:endParaRPr lang="en-GB" sz="600" i="0" u="none" strike="noStrike" kern="1200" dirty="0">
              <a:latin typeface="+mn-lt"/>
              <a:ea typeface="+mn-ea"/>
              <a:cs typeface="Arial Narrow"/>
            </a:endParaRPr>
          </a:p>
          <a:p>
            <a:pPr marL="0" marR="0" indent="0" algn="l" defTabSz="457200" rtl="0" eaLnBrk="1" fontAlgn="auto" latinLnBrk="0" hangingPunct="1">
              <a:lnSpc>
                <a:spcPct val="100000"/>
              </a:lnSpc>
              <a:spcBef>
                <a:spcPts val="0"/>
              </a:spcBef>
              <a:spcAft>
                <a:spcPts val="0"/>
              </a:spcAft>
              <a:buClrTx/>
              <a:buSzTx/>
              <a:buFontTx/>
              <a:buNone/>
              <a:tabLst/>
            </a:pPr>
            <a:r>
              <a:rPr lang="en-GB" sz="600" i="0" u="none" strike="noStrike" kern="1200" baseline="30000" dirty="0">
                <a:latin typeface="+mn-lt"/>
                <a:ea typeface="+mn-ea"/>
                <a:cs typeface="Arial Narrow"/>
              </a:rPr>
              <a:t>a</a:t>
            </a:r>
            <a:r>
              <a:rPr lang="en-GB" sz="600" dirty="0">
                <a:effectLst/>
                <a:latin typeface="+mn-lt"/>
                <a:ea typeface="Calibri" panose="020F0502020204030204" pitchFamily="34" charset="0"/>
                <a:cs typeface="Times New Roman" panose="02020603050405020304" pitchFamily="18" charset="0"/>
              </a:rPr>
              <a:t>Proportion of patients with a BOR of comple</a:t>
            </a:r>
            <a:r>
              <a:rPr lang="en-GB" sz="600" dirty="0">
                <a:latin typeface="+mn-lt"/>
                <a:ea typeface="Calibri" panose="020F0502020204030204" pitchFamily="34" charset="0"/>
                <a:cs typeface="Times New Roman" panose="02020603050405020304" pitchFamily="18" charset="0"/>
              </a:rPr>
              <a:t>te or partial response</a:t>
            </a:r>
            <a:r>
              <a:rPr lang="en-GB" sz="600" dirty="0">
                <a:effectLst/>
                <a:latin typeface="+mn-lt"/>
                <a:ea typeface="Calibri" panose="020F0502020204030204" pitchFamily="34" charset="0"/>
                <a:cs typeface="Times New Roman" panose="02020603050405020304" pitchFamily="18" charset="0"/>
              </a:rPr>
              <a:t> or stable disease by RECIST version 1.1. </a:t>
            </a:r>
            <a:r>
              <a:rPr lang="en-GB" sz="600" baseline="30000" dirty="0">
                <a:effectLst/>
                <a:latin typeface="+mn-lt"/>
                <a:ea typeface="Calibri" panose="020F0502020204030204" pitchFamily="34" charset="0"/>
                <a:cs typeface="Times New Roman" panose="02020603050405020304" pitchFamily="18" charset="0"/>
              </a:rPr>
              <a:t>b</a:t>
            </a:r>
            <a:r>
              <a:rPr lang="en-GB" sz="600" dirty="0">
                <a:effectLst/>
                <a:latin typeface="+mn-lt"/>
                <a:ea typeface="Calibri" panose="020F0502020204030204" pitchFamily="34" charset="0"/>
                <a:cs typeface="Times New Roman" panose="02020603050405020304" pitchFamily="18" charset="0"/>
              </a:rPr>
              <a:t>Includes complete response, partial response and stable disease of 24 weeks duration</a:t>
            </a:r>
            <a:r>
              <a:rPr lang="en-GB" sz="600" dirty="0">
                <a:latin typeface="+mn-lt"/>
                <a:ea typeface="Calibri" panose="020F0502020204030204" pitchFamily="34" charset="0"/>
                <a:cs typeface="Times New Roman" panose="02020603050405020304" pitchFamily="18" charset="0"/>
              </a:rPr>
              <a:t>.</a:t>
            </a:r>
            <a:r>
              <a:rPr lang="en-GB" sz="600" dirty="0">
                <a:effectLst/>
                <a:latin typeface="+mn-lt"/>
                <a:ea typeface="Calibri" panose="020F0502020204030204" pitchFamily="34" charset="0"/>
                <a:cs typeface="Times New Roman" panose="02020603050405020304" pitchFamily="18" charset="0"/>
              </a:rPr>
              <a:t> </a:t>
            </a:r>
            <a:br>
              <a:rPr lang="en-GB" sz="600" dirty="0">
                <a:effectLst/>
                <a:latin typeface="+mn-lt"/>
                <a:ea typeface="Calibri" panose="020F0502020204030204" pitchFamily="34" charset="0"/>
                <a:cs typeface="Times New Roman" panose="02020603050405020304" pitchFamily="18" charset="0"/>
              </a:rPr>
            </a:br>
            <a:r>
              <a:rPr lang="en-GB" sz="600" dirty="0">
                <a:effectLst/>
                <a:latin typeface="+mn-lt"/>
                <a:ea typeface="Calibri" panose="020F0502020204030204" pitchFamily="34" charset="0"/>
                <a:cs typeface="Times New Roman" panose="02020603050405020304" pitchFamily="18" charset="0"/>
              </a:rPr>
              <a:t>ADC, antibody-drug conjugate; </a:t>
            </a:r>
            <a:r>
              <a:rPr lang="en-GB" sz="600" i="0" u="none" strike="noStrike" kern="1200" baseline="0" dirty="0">
                <a:latin typeface="+mn-lt"/>
                <a:ea typeface="+mn-ea"/>
                <a:cs typeface="Arial Narrow"/>
              </a:rPr>
              <a:t>BOR, best </a:t>
            </a:r>
            <a:r>
              <a:rPr lang="en-GB" sz="600" dirty="0">
                <a:latin typeface="+mn-lt"/>
                <a:ea typeface="+mn-ea"/>
                <a:cs typeface="Arial Narrow"/>
              </a:rPr>
              <a:t>overall response; </a:t>
            </a:r>
            <a:r>
              <a:rPr lang="en-GB" sz="600" i="0" u="none" strike="noStrike" kern="1200" baseline="0" dirty="0">
                <a:latin typeface="+mn-lt"/>
                <a:ea typeface="+mn-ea"/>
                <a:cs typeface="Arial Narrow"/>
              </a:rPr>
              <a:t>CI, confidence interval; DCR, disease </a:t>
            </a:r>
            <a:r>
              <a:rPr lang="en-GB" sz="600" dirty="0">
                <a:latin typeface="+mn-lt"/>
                <a:ea typeface="+mn-ea"/>
                <a:cs typeface="Arial Narrow"/>
              </a:rPr>
              <a:t>control rate; DoR, duration of response; </a:t>
            </a:r>
            <a:r>
              <a:rPr lang="en-GB" sz="600" i="0" u="none" strike="noStrike" kern="1200" baseline="0" dirty="0">
                <a:latin typeface="+mn-lt"/>
                <a:ea typeface="+mn-ea"/>
                <a:cs typeface="Arial Narrow"/>
              </a:rPr>
              <a:t>FISH, fluorescence in situ hybridisation; HER2, human epidermal growth factor receptor 2; IHC, immunohistochemistry; mBC, metastatic breast cancer; NE, not estimable; </a:t>
            </a:r>
            <a:r>
              <a:rPr lang="en-GB" sz="600" dirty="0">
                <a:latin typeface="+mn-lt"/>
                <a:ea typeface="+mn-ea"/>
                <a:cs typeface="Arial Narrow"/>
              </a:rPr>
              <a:t>ORR, objective response rate; </a:t>
            </a:r>
            <a:r>
              <a:rPr lang="en-GB" sz="600" i="0" u="none" strike="noStrike" kern="1200" baseline="0" dirty="0">
                <a:latin typeface="+mn-lt"/>
                <a:ea typeface="+mn-ea"/>
                <a:cs typeface="Arial Narrow"/>
              </a:rPr>
              <a:t>RECIST, Response Evaluation Criteria in Solid Tumours</a:t>
            </a:r>
            <a:r>
              <a:rPr lang="en-GB" sz="600" dirty="0">
                <a:latin typeface="+mn-lt"/>
                <a:ea typeface="+mn-ea"/>
              </a:rPr>
              <a:t>.</a:t>
            </a:r>
            <a:endParaRPr lang="en-GB" sz="600" i="0" u="none" strike="noStrike" kern="1200" baseline="0" dirty="0">
              <a:latin typeface="+mn-lt"/>
              <a:ea typeface="+mn-ea"/>
              <a:cs typeface="Arial Narrow"/>
            </a:endParaRPr>
          </a:p>
        </p:txBody>
      </p:sp>
      <p:graphicFrame>
        <p:nvGraphicFramePr>
          <p:cNvPr id="16" name="Content Placeholder 5">
            <a:extLst>
              <a:ext uri="{FF2B5EF4-FFF2-40B4-BE49-F238E27FC236}">
                <a16:creationId xmlns:a16="http://schemas.microsoft.com/office/drawing/2014/main" id="{249E62CE-D58C-AA5F-AEE7-B01EAB0E4D67}"/>
              </a:ext>
            </a:extLst>
          </p:cNvPr>
          <p:cNvGraphicFramePr>
            <a:graphicFrameLocks noGrp="1"/>
          </p:cNvGraphicFramePr>
          <p:nvPr>
            <p:ph sz="quarter" idx="11"/>
            <p:extLst>
              <p:ext uri="{D42A27DB-BD31-4B8C-83A1-F6EECF244321}">
                <p14:modId xmlns:p14="http://schemas.microsoft.com/office/powerpoint/2010/main" val="3021959755"/>
              </p:ext>
            </p:extLst>
          </p:nvPr>
        </p:nvGraphicFramePr>
        <p:xfrm>
          <a:off x="60277" y="1015174"/>
          <a:ext cx="3566161" cy="2540726"/>
        </p:xfrm>
        <a:graphic>
          <a:graphicData uri="http://schemas.openxmlformats.org/drawingml/2006/table">
            <a:tbl>
              <a:tblPr firstRow="1" bandRow="1">
                <a:tableStyleId>{0E3FDE45-AF77-4B5C-9715-49D594BDF05E}</a:tableStyleId>
              </a:tblPr>
              <a:tblGrid>
                <a:gridCol w="1591304">
                  <a:extLst>
                    <a:ext uri="{9D8B030D-6E8A-4147-A177-3AD203B41FA5}">
                      <a16:colId xmlns:a16="http://schemas.microsoft.com/office/drawing/2014/main" val="3306114666"/>
                    </a:ext>
                  </a:extLst>
                </a:gridCol>
                <a:gridCol w="1032312">
                  <a:extLst>
                    <a:ext uri="{9D8B030D-6E8A-4147-A177-3AD203B41FA5}">
                      <a16:colId xmlns:a16="http://schemas.microsoft.com/office/drawing/2014/main" val="319206674"/>
                    </a:ext>
                  </a:extLst>
                </a:gridCol>
                <a:gridCol w="942545">
                  <a:extLst>
                    <a:ext uri="{9D8B030D-6E8A-4147-A177-3AD203B41FA5}">
                      <a16:colId xmlns:a16="http://schemas.microsoft.com/office/drawing/2014/main" val="3438512295"/>
                    </a:ext>
                  </a:extLst>
                </a:gridCol>
              </a:tblGrid>
              <a:tr h="484959">
                <a:tc>
                  <a:txBody>
                    <a:bodyPr/>
                    <a:lstStyle/>
                    <a:p>
                      <a:endParaRPr lang="en-US" sz="900" dirty="0"/>
                    </a:p>
                  </a:txBody>
                  <a:tcPr>
                    <a:lnB w="12700" cap="flat" cmpd="sng" algn="ctr">
                      <a:solidFill>
                        <a:schemeClr val="tx2"/>
                      </a:solidFill>
                      <a:prstDash val="solid"/>
                      <a:round/>
                      <a:headEnd type="none" w="med" len="med"/>
                      <a:tailEnd type="none" w="med" len="med"/>
                    </a:lnB>
                  </a:tcPr>
                </a:tc>
                <a:tc>
                  <a:txBody>
                    <a:bodyPr/>
                    <a:lstStyle/>
                    <a:p>
                      <a:pPr algn="ctr"/>
                      <a:r>
                        <a:rPr lang="en-US" sz="900" dirty="0">
                          <a:solidFill>
                            <a:schemeClr val="bg1"/>
                          </a:solidFill>
                        </a:rPr>
                        <a:t>HER2-Positive mBC </a:t>
                      </a:r>
                      <a:br>
                        <a:rPr lang="en-US" sz="900" dirty="0">
                          <a:solidFill>
                            <a:schemeClr val="bg1"/>
                          </a:solidFill>
                        </a:rPr>
                      </a:br>
                      <a:r>
                        <a:rPr lang="en-US" sz="900" dirty="0">
                          <a:solidFill>
                            <a:schemeClr val="bg1"/>
                          </a:solidFill>
                        </a:rPr>
                        <a:t>(n=28)</a:t>
                      </a:r>
                    </a:p>
                  </a:txBody>
                  <a:tcPr>
                    <a:lnB w="12700" cap="flat" cmpd="sng" algn="ctr">
                      <a:solidFill>
                        <a:schemeClr val="tx2"/>
                      </a:solidFill>
                      <a:prstDash val="solid"/>
                      <a:round/>
                      <a:headEnd type="none" w="med" len="med"/>
                      <a:tailEnd type="none" w="med" len="med"/>
                    </a:lnB>
                    <a:solidFill>
                      <a:srgbClr val="EC548A"/>
                    </a:solidFill>
                  </a:tcPr>
                </a:tc>
                <a:tc>
                  <a:txBody>
                    <a:bodyPr/>
                    <a:lstStyle/>
                    <a:p>
                      <a:pPr algn="ctr"/>
                      <a:r>
                        <a:rPr lang="en-US" sz="900" dirty="0">
                          <a:solidFill>
                            <a:schemeClr val="bg1"/>
                          </a:solidFill>
                        </a:rPr>
                        <a:t>HER2-Low </a:t>
                      </a:r>
                      <a:br>
                        <a:rPr lang="en-US" sz="900" dirty="0">
                          <a:solidFill>
                            <a:schemeClr val="bg1"/>
                          </a:solidFill>
                        </a:rPr>
                      </a:br>
                      <a:r>
                        <a:rPr lang="en-US" sz="900" b="1" dirty="0">
                          <a:solidFill>
                            <a:schemeClr val="bg1"/>
                          </a:solidFill>
                        </a:rPr>
                        <a:t>mBC</a:t>
                      </a:r>
                      <a:br>
                        <a:rPr lang="en-US" sz="900" dirty="0">
                          <a:solidFill>
                            <a:schemeClr val="bg1"/>
                          </a:solidFill>
                        </a:rPr>
                      </a:br>
                      <a:r>
                        <a:rPr lang="en-US" sz="900" dirty="0">
                          <a:solidFill>
                            <a:schemeClr val="bg1"/>
                          </a:solidFill>
                        </a:rPr>
                        <a:t>(n=15)</a:t>
                      </a:r>
                    </a:p>
                  </a:txBody>
                  <a:tcPr>
                    <a:lnB w="12700" cap="flat" cmpd="sng" algn="ctr">
                      <a:solidFill>
                        <a:schemeClr val="tx2"/>
                      </a:solidFill>
                      <a:prstDash val="solid"/>
                      <a:round/>
                      <a:headEnd type="none" w="med" len="med"/>
                      <a:tailEnd type="none" w="med" len="med"/>
                    </a:lnB>
                    <a:solidFill>
                      <a:srgbClr val="002060"/>
                    </a:solidFill>
                  </a:tcPr>
                </a:tc>
                <a:extLst>
                  <a:ext uri="{0D108BD9-81ED-4DB2-BD59-A6C34878D82A}">
                    <a16:rowId xmlns:a16="http://schemas.microsoft.com/office/drawing/2014/main" val="1344864240"/>
                  </a:ext>
                </a:extLst>
              </a:tr>
              <a:tr h="529046">
                <a:tc>
                  <a:txBody>
                    <a:bodyPr/>
                    <a:lstStyle/>
                    <a:p>
                      <a:r>
                        <a:rPr lang="en-US" sz="900" b="1" dirty="0">
                          <a:solidFill>
                            <a:schemeClr val="tx1"/>
                          </a:solidFill>
                        </a:rPr>
                        <a:t>Confirmed ORR, % (n) [95% CI]</a:t>
                      </a:r>
                    </a:p>
                    <a:p>
                      <a:pPr marL="91440"/>
                      <a:r>
                        <a:rPr lang="en-US" sz="900" b="0" dirty="0">
                          <a:solidFill>
                            <a:schemeClr val="tx1"/>
                          </a:solidFill>
                        </a:rPr>
                        <a:t>IHC 3+</a:t>
                      </a:r>
                    </a:p>
                    <a:p>
                      <a:pPr marL="91440"/>
                      <a:r>
                        <a:rPr lang="en-US" sz="900" b="0" dirty="0">
                          <a:solidFill>
                            <a:schemeClr val="tx1"/>
                          </a:solidFill>
                        </a:rPr>
                        <a:t>IHC 2+/FISH+</a:t>
                      </a:r>
                    </a:p>
                  </a:txBody>
                  <a:tcPr anchor="b">
                    <a:lnL>
                      <a:noFill/>
                    </a:lnL>
                    <a:lnR>
                      <a:noFill/>
                    </a:lnR>
                    <a:lnT w="12700" cap="flat" cmpd="sng" algn="ctr">
                      <a:solidFill>
                        <a:schemeClr val="tx2"/>
                      </a:solidFill>
                      <a:prstDash val="solid"/>
                      <a:round/>
                      <a:headEnd type="none" w="med" len="med"/>
                      <a:tailEnd type="none" w="med" len="med"/>
                    </a:lnT>
                    <a:lnB>
                      <a:noFill/>
                    </a:lnB>
                    <a:lnTlToBr w="12700" cmpd="sng">
                      <a:noFill/>
                      <a:prstDash val="solid"/>
                    </a:lnTlToBr>
                    <a:lnBlToTr w="12700" cmpd="sng">
                      <a:noFill/>
                      <a:prstDash val="solid"/>
                    </a:lnBlToTr>
                    <a:solidFill>
                      <a:srgbClr val="F0E8ED"/>
                    </a:solidFill>
                  </a:tcPr>
                </a:tc>
                <a:tc>
                  <a:txBody>
                    <a:bodyPr/>
                    <a:lstStyle/>
                    <a:p>
                      <a:pPr algn="ctr"/>
                      <a:r>
                        <a:rPr lang="en-US" sz="900" kern="1200" dirty="0">
                          <a:solidFill>
                            <a:schemeClr val="tx1"/>
                          </a:solidFill>
                          <a:effectLst/>
                          <a:latin typeface="+mn-lt"/>
                          <a:ea typeface="+mn-ea"/>
                          <a:cs typeface="+mn-cs"/>
                        </a:rPr>
                        <a:t>43% (n=12) [24, 63]</a:t>
                      </a:r>
                    </a:p>
                    <a:p>
                      <a:pPr algn="ctr"/>
                      <a:r>
                        <a:rPr lang="en-US" sz="900" kern="1200" dirty="0">
                          <a:solidFill>
                            <a:schemeClr val="tx1"/>
                          </a:solidFill>
                          <a:effectLst/>
                          <a:latin typeface="+mn-lt"/>
                          <a:ea typeface="+mn-ea"/>
                          <a:cs typeface="+mn-cs"/>
                        </a:rPr>
                        <a:t>53% (n=8) [27, 79]</a:t>
                      </a:r>
                    </a:p>
                    <a:p>
                      <a:pPr algn="ctr"/>
                      <a:r>
                        <a:rPr lang="en-US" sz="900" kern="1200" dirty="0">
                          <a:solidFill>
                            <a:schemeClr val="tx1"/>
                          </a:solidFill>
                          <a:effectLst/>
                          <a:latin typeface="+mn-lt"/>
                          <a:ea typeface="+mn-ea"/>
                          <a:cs typeface="+mn-cs"/>
                        </a:rPr>
                        <a:t>31% (n=4) [9, 61]</a:t>
                      </a:r>
                    </a:p>
                  </a:txBody>
                  <a:tcPr anchor="b">
                    <a:lnL>
                      <a:noFill/>
                    </a:lnL>
                    <a:lnR>
                      <a:noFill/>
                    </a:lnR>
                    <a:lnT w="12700" cap="flat" cmpd="sng" algn="ctr">
                      <a:solidFill>
                        <a:schemeClr val="tx2"/>
                      </a:solidFill>
                      <a:prstDash val="solid"/>
                      <a:round/>
                      <a:headEnd type="none" w="med" len="med"/>
                      <a:tailEnd type="none" w="med" len="med"/>
                    </a:lnT>
                    <a:lnB>
                      <a:noFill/>
                    </a:lnB>
                    <a:lnTlToBr w="12700" cmpd="sng">
                      <a:noFill/>
                      <a:prstDash val="solid"/>
                    </a:lnTlToBr>
                    <a:lnBlToTr w="12700" cmpd="sng">
                      <a:noFill/>
                      <a:prstDash val="solid"/>
                    </a:lnBlToTr>
                    <a:solidFill>
                      <a:srgbClr val="F0E8ED"/>
                    </a:solidFill>
                  </a:tcPr>
                </a:tc>
                <a:tc>
                  <a:txBody>
                    <a:bodyPr/>
                    <a:lstStyle/>
                    <a:p>
                      <a:pPr algn="ctr"/>
                      <a:r>
                        <a:rPr lang="en-US" sz="900" dirty="0">
                          <a:solidFill>
                            <a:schemeClr val="tx1"/>
                          </a:solidFill>
                        </a:rPr>
                        <a:t>20% (n=3) [4, 48]</a:t>
                      </a:r>
                    </a:p>
                    <a:p>
                      <a:pPr algn="ctr"/>
                      <a:r>
                        <a:rPr lang="en-US" sz="900" dirty="0">
                          <a:solidFill>
                            <a:schemeClr val="tx1"/>
                          </a:solidFill>
                        </a:rPr>
                        <a:t>-</a:t>
                      </a:r>
                    </a:p>
                    <a:p>
                      <a:pPr algn="ctr"/>
                      <a:r>
                        <a:rPr lang="en-US" sz="900" dirty="0">
                          <a:solidFill>
                            <a:schemeClr val="tx1"/>
                          </a:solidFill>
                        </a:rPr>
                        <a:t>-</a:t>
                      </a:r>
                    </a:p>
                  </a:txBody>
                  <a:tcPr anchor="b">
                    <a:lnL>
                      <a:noFill/>
                    </a:lnL>
                    <a:lnR>
                      <a:noFill/>
                    </a:lnR>
                    <a:lnT w="12700" cap="flat" cmpd="sng" algn="ctr">
                      <a:solidFill>
                        <a:schemeClr val="tx2"/>
                      </a:solidFill>
                      <a:prstDash val="solid"/>
                      <a:round/>
                      <a:headEnd type="none" w="med" len="med"/>
                      <a:tailEnd type="none" w="med" len="med"/>
                    </a:lnT>
                    <a:lnB>
                      <a:noFill/>
                    </a:lnB>
                    <a:lnTlToBr w="12700" cmpd="sng">
                      <a:noFill/>
                      <a:prstDash val="solid"/>
                    </a:lnTlToBr>
                    <a:lnBlToTr w="12700" cmpd="sng">
                      <a:noFill/>
                      <a:prstDash val="solid"/>
                    </a:lnBlToTr>
                    <a:solidFill>
                      <a:srgbClr val="F0E8ED"/>
                    </a:solidFill>
                  </a:tcPr>
                </a:tc>
                <a:extLst>
                  <a:ext uri="{0D108BD9-81ED-4DB2-BD59-A6C34878D82A}">
                    <a16:rowId xmlns:a16="http://schemas.microsoft.com/office/drawing/2014/main" val="3195528842"/>
                  </a:ext>
                </a:extLst>
              </a:tr>
              <a:tr h="749481">
                <a:tc>
                  <a:txBody>
                    <a:bodyPr/>
                    <a:lstStyle/>
                    <a:p>
                      <a:pPr marL="0"/>
                      <a:r>
                        <a:rPr lang="en-US" sz="900" b="1" dirty="0"/>
                        <a:t>Confirmed </a:t>
                      </a:r>
                      <a:r>
                        <a:rPr lang="en-US" sz="900" b="1" dirty="0" err="1"/>
                        <a:t>BOR,</a:t>
                      </a:r>
                      <a:r>
                        <a:rPr lang="en-US" sz="900" b="1" baseline="30000" dirty="0" err="1"/>
                        <a:t>a</a:t>
                      </a:r>
                      <a:r>
                        <a:rPr lang="en-US" sz="900" b="1" dirty="0"/>
                        <a:t> % (n)</a:t>
                      </a:r>
                    </a:p>
                    <a:p>
                      <a:pPr marL="91440"/>
                      <a:r>
                        <a:rPr lang="en-US" sz="900" dirty="0"/>
                        <a:t>Complete response</a:t>
                      </a:r>
                    </a:p>
                    <a:p>
                      <a:pPr marL="91440"/>
                      <a:r>
                        <a:rPr lang="en-US" sz="900" dirty="0"/>
                        <a:t>Partial response</a:t>
                      </a:r>
                    </a:p>
                    <a:p>
                      <a:pPr marL="91440"/>
                      <a:r>
                        <a:rPr lang="en-US" sz="900" dirty="0"/>
                        <a:t>Stable disease </a:t>
                      </a:r>
                    </a:p>
                    <a:p>
                      <a:pPr marL="91440"/>
                      <a:r>
                        <a:rPr lang="en-US" sz="900" dirty="0"/>
                        <a:t>Progressive disease</a:t>
                      </a:r>
                    </a:p>
                  </a:txBody>
                  <a:tcPr anchor="b">
                    <a:lnT>
                      <a:noFill/>
                    </a:lnT>
                  </a:tcPr>
                </a:tc>
                <a:tc>
                  <a:txBody>
                    <a:bodyPr/>
                    <a:lstStyle/>
                    <a:p>
                      <a:pPr algn="ctr"/>
                      <a:endParaRPr lang="en-US" sz="900" dirty="0">
                        <a:solidFill>
                          <a:schemeClr val="tx1"/>
                        </a:solidFill>
                      </a:endParaRPr>
                    </a:p>
                    <a:p>
                      <a:pPr algn="ctr"/>
                      <a:r>
                        <a:rPr lang="en-US" sz="900" dirty="0">
                          <a:solidFill>
                            <a:schemeClr val="tx1"/>
                          </a:solidFill>
                        </a:rPr>
                        <a:t>0% (n=0)</a:t>
                      </a:r>
                    </a:p>
                    <a:p>
                      <a:pPr algn="ctr"/>
                      <a:r>
                        <a:rPr lang="en-US" sz="900" dirty="0">
                          <a:solidFill>
                            <a:schemeClr val="tx1"/>
                          </a:solidFill>
                        </a:rPr>
                        <a:t>43% (n=12)</a:t>
                      </a:r>
                    </a:p>
                    <a:p>
                      <a:pPr algn="ctr"/>
                      <a:r>
                        <a:rPr lang="en-US" sz="900" dirty="0">
                          <a:solidFill>
                            <a:schemeClr val="tx1"/>
                          </a:solidFill>
                        </a:rPr>
                        <a:t>46% (n=13)</a:t>
                      </a:r>
                    </a:p>
                    <a:p>
                      <a:pPr algn="ctr"/>
                      <a:r>
                        <a:rPr lang="en-US" sz="900" dirty="0">
                          <a:solidFill>
                            <a:schemeClr val="tx1"/>
                          </a:solidFill>
                        </a:rPr>
                        <a:t>11% (n=3)</a:t>
                      </a:r>
                    </a:p>
                  </a:txBody>
                  <a:tcPr anchor="b">
                    <a:lnT>
                      <a:noFill/>
                    </a:lnT>
                  </a:tcPr>
                </a:tc>
                <a:tc>
                  <a:txBody>
                    <a:bodyPr/>
                    <a:lstStyle/>
                    <a:p>
                      <a:pPr algn="ctr"/>
                      <a:endParaRPr lang="en-US" sz="900" dirty="0">
                        <a:solidFill>
                          <a:schemeClr val="tx1"/>
                        </a:solidFill>
                      </a:endParaRPr>
                    </a:p>
                    <a:p>
                      <a:pPr algn="ctr"/>
                      <a:r>
                        <a:rPr lang="en-US" sz="900" dirty="0">
                          <a:solidFill>
                            <a:schemeClr val="tx1"/>
                          </a:solidFill>
                        </a:rPr>
                        <a:t>7% (n=1)</a:t>
                      </a:r>
                    </a:p>
                    <a:p>
                      <a:pPr algn="ctr"/>
                      <a:r>
                        <a:rPr lang="en-US" sz="900" dirty="0">
                          <a:solidFill>
                            <a:schemeClr val="tx1"/>
                          </a:solidFill>
                        </a:rPr>
                        <a:t>13% (n=2)</a:t>
                      </a:r>
                    </a:p>
                    <a:p>
                      <a:pPr algn="ctr"/>
                      <a:r>
                        <a:rPr lang="en-US" sz="900" dirty="0">
                          <a:solidFill>
                            <a:schemeClr val="tx1"/>
                          </a:solidFill>
                        </a:rPr>
                        <a:t>47% (n=7)</a:t>
                      </a:r>
                    </a:p>
                    <a:p>
                      <a:pPr algn="ctr"/>
                      <a:r>
                        <a:rPr lang="en-US" sz="900" dirty="0">
                          <a:solidFill>
                            <a:schemeClr val="tx1"/>
                          </a:solidFill>
                        </a:rPr>
                        <a:t>33% (n=5)</a:t>
                      </a:r>
                    </a:p>
                  </a:txBody>
                  <a:tcPr anchor="b">
                    <a:lnT>
                      <a:noFill/>
                    </a:lnT>
                  </a:tcPr>
                </a:tc>
                <a:extLst>
                  <a:ext uri="{0D108BD9-81ED-4DB2-BD59-A6C34878D82A}">
                    <a16:rowId xmlns:a16="http://schemas.microsoft.com/office/drawing/2014/main" val="1206218917"/>
                  </a:ext>
                </a:extLst>
              </a:tr>
              <a:tr h="48495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900" b="1" dirty="0"/>
                        <a:t>DCR</a:t>
                      </a:r>
                      <a:r>
                        <a:rPr lang="en-US" sz="900" b="1" baseline="30000" dirty="0"/>
                        <a:t>a,b</a:t>
                      </a:r>
                      <a:endParaRPr lang="en-US" sz="900" b="1" dirty="0"/>
                    </a:p>
                    <a:p>
                      <a:pPr marL="91440" marR="0" lvl="0" indent="0" algn="l" defTabSz="457200" rtl="0" eaLnBrk="1" fontAlgn="auto" latinLnBrk="0" hangingPunct="1">
                        <a:lnSpc>
                          <a:spcPct val="100000"/>
                        </a:lnSpc>
                        <a:spcBef>
                          <a:spcPts val="0"/>
                        </a:spcBef>
                        <a:spcAft>
                          <a:spcPts val="0"/>
                        </a:spcAft>
                        <a:buClrTx/>
                        <a:buSzTx/>
                        <a:buFontTx/>
                        <a:buNone/>
                        <a:tabLst/>
                        <a:defRPr/>
                      </a:pPr>
                      <a:r>
                        <a:rPr lang="en-US" sz="900" b="0" kern="1200" dirty="0">
                          <a:solidFill>
                            <a:schemeClr val="tx1"/>
                          </a:solidFill>
                          <a:latin typeface="+mn-lt"/>
                          <a:ea typeface="+mn-ea"/>
                          <a:cs typeface="+mn-cs"/>
                        </a:rPr>
                        <a:t>% (n)</a:t>
                      </a:r>
                    </a:p>
                    <a:p>
                      <a:pPr marL="91440" marR="0" lvl="0" indent="0" algn="l" defTabSz="457200" rtl="0" eaLnBrk="1" fontAlgn="auto" latinLnBrk="0" hangingPunct="1">
                        <a:lnSpc>
                          <a:spcPct val="100000"/>
                        </a:lnSpc>
                        <a:spcBef>
                          <a:spcPts val="0"/>
                        </a:spcBef>
                        <a:spcAft>
                          <a:spcPts val="0"/>
                        </a:spcAft>
                        <a:buClrTx/>
                        <a:buSzTx/>
                        <a:buFontTx/>
                        <a:buNone/>
                        <a:tabLst/>
                        <a:defRPr/>
                      </a:pPr>
                      <a:r>
                        <a:rPr lang="en-US" sz="900" b="0" kern="1200" dirty="0">
                          <a:solidFill>
                            <a:schemeClr val="tx1"/>
                          </a:solidFill>
                          <a:latin typeface="+mn-lt"/>
                          <a:ea typeface="+mn-ea"/>
                          <a:cs typeface="+mn-cs"/>
                        </a:rPr>
                        <a:t>95% CI</a:t>
                      </a:r>
                    </a:p>
                  </a:txBody>
                  <a:tcPr anchor="b">
                    <a:solidFill>
                      <a:srgbClr val="F0E8ED"/>
                    </a:solidFill>
                  </a:tcPr>
                </a:tc>
                <a:tc>
                  <a:txBody>
                    <a:bodyPr/>
                    <a:lstStyle/>
                    <a:p>
                      <a:pPr algn="ctr"/>
                      <a:endParaRPr lang="en-US" sz="900" dirty="0">
                        <a:solidFill>
                          <a:schemeClr val="tx1"/>
                        </a:solidFill>
                      </a:endParaRPr>
                    </a:p>
                    <a:p>
                      <a:pPr algn="ctr"/>
                      <a:r>
                        <a:rPr lang="en-US" sz="900" dirty="0">
                          <a:solidFill>
                            <a:schemeClr val="tx1"/>
                          </a:solidFill>
                        </a:rPr>
                        <a:t>89% (n=25) </a:t>
                      </a:r>
                    </a:p>
                    <a:p>
                      <a:pPr algn="ctr"/>
                      <a:r>
                        <a:rPr lang="en-US" sz="900" dirty="0">
                          <a:solidFill>
                            <a:schemeClr val="tx1"/>
                          </a:solidFill>
                        </a:rPr>
                        <a:t>72, 98</a:t>
                      </a:r>
                    </a:p>
                  </a:txBody>
                  <a:tcPr anchor="b">
                    <a:solidFill>
                      <a:srgbClr val="F0E8ED"/>
                    </a:solidFill>
                  </a:tcPr>
                </a:tc>
                <a:tc>
                  <a:txBody>
                    <a:bodyPr/>
                    <a:lstStyle/>
                    <a:p>
                      <a:pPr algn="ctr"/>
                      <a:endParaRPr lang="en-US" sz="900" dirty="0">
                        <a:solidFill>
                          <a:schemeClr val="tx1"/>
                        </a:solidFill>
                      </a:endParaRPr>
                    </a:p>
                    <a:p>
                      <a:pPr algn="ctr"/>
                      <a:r>
                        <a:rPr lang="en-US" sz="900" dirty="0">
                          <a:solidFill>
                            <a:schemeClr val="tx1"/>
                          </a:solidFill>
                        </a:rPr>
                        <a:t>67% (n=10)</a:t>
                      </a:r>
                    </a:p>
                    <a:p>
                      <a:pPr algn="ctr"/>
                      <a:r>
                        <a:rPr lang="en-US" sz="900" dirty="0">
                          <a:solidFill>
                            <a:schemeClr val="tx1"/>
                          </a:solidFill>
                        </a:rPr>
                        <a:t>38, 88</a:t>
                      </a:r>
                    </a:p>
                  </a:txBody>
                  <a:tcPr anchor="b">
                    <a:solidFill>
                      <a:srgbClr val="F0E8ED"/>
                    </a:solidFill>
                  </a:tcPr>
                </a:tc>
                <a:extLst>
                  <a:ext uri="{0D108BD9-81ED-4DB2-BD59-A6C34878D82A}">
                    <a16:rowId xmlns:a16="http://schemas.microsoft.com/office/drawing/2014/main" val="599087811"/>
                  </a:ext>
                </a:extLst>
              </a:tr>
              <a:tr h="22043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900" b="1" dirty="0"/>
                        <a:t>Median DoR, months (95% CI)</a:t>
                      </a:r>
                    </a:p>
                  </a:txBody>
                  <a:tcPr anchor="b"/>
                </a:tc>
                <a:tc>
                  <a:txBody>
                    <a:bodyPr/>
                    <a:lstStyle/>
                    <a:p>
                      <a:pPr algn="ctr"/>
                      <a:r>
                        <a:rPr lang="en-US" sz="900" dirty="0"/>
                        <a:t>14.8 (3.6, NE)</a:t>
                      </a:r>
                    </a:p>
                  </a:txBody>
                  <a:tcPr anchor="b"/>
                </a:tc>
                <a:tc>
                  <a:txBody>
                    <a:bodyPr/>
                    <a:lstStyle/>
                    <a:p>
                      <a:pPr algn="ctr"/>
                      <a:r>
                        <a:rPr lang="en-US" sz="900" dirty="0"/>
                        <a:t>10.4 (3.7, 26.0)</a:t>
                      </a:r>
                    </a:p>
                  </a:txBody>
                  <a:tcPr anchor="b"/>
                </a:tc>
                <a:extLst>
                  <a:ext uri="{0D108BD9-81ED-4DB2-BD59-A6C34878D82A}">
                    <a16:rowId xmlns:a16="http://schemas.microsoft.com/office/drawing/2014/main" val="2661473528"/>
                  </a:ext>
                </a:extLst>
              </a:tr>
            </a:tbl>
          </a:graphicData>
        </a:graphic>
      </p:graphicFrame>
      <p:sp>
        <p:nvSpPr>
          <p:cNvPr id="2" name="Title 1">
            <a:extLst>
              <a:ext uri="{FF2B5EF4-FFF2-40B4-BE49-F238E27FC236}">
                <a16:creationId xmlns:a16="http://schemas.microsoft.com/office/drawing/2014/main" id="{AAC79F41-5BB6-603A-B488-4D40E0424564}"/>
              </a:ext>
            </a:extLst>
          </p:cNvPr>
          <p:cNvSpPr txBox="1">
            <a:spLocks/>
          </p:cNvSpPr>
          <p:nvPr/>
        </p:nvSpPr>
        <p:spPr>
          <a:xfrm>
            <a:off x="359998" y="246194"/>
            <a:ext cx="8409765" cy="432000"/>
          </a:xfrm>
          <a:prstGeom prst="rect">
            <a:avLst/>
          </a:prstGeom>
        </p:spPr>
        <p:txBody>
          <a:bodyPr anchor="t">
            <a:noAutofit/>
          </a:bodyPr>
          <a:lstStyle>
            <a:lvl1pPr algn="l" defTabSz="457200" rtl="0" eaLnBrk="1" fontAlgn="base" hangingPunct="1">
              <a:lnSpc>
                <a:spcPct val="80000"/>
              </a:lnSpc>
              <a:spcBef>
                <a:spcPct val="0"/>
              </a:spcBef>
              <a:spcAft>
                <a:spcPct val="0"/>
              </a:spcAft>
              <a:defRPr sz="2800" b="1" i="0" kern="1200" cap="all">
                <a:solidFill>
                  <a:srgbClr val="C7095A"/>
                </a:solidFill>
                <a:latin typeface="+mn-lt"/>
                <a:ea typeface="MS PGothic" pitchFamily="34" charset="-128"/>
                <a:cs typeface="Arial Narrow"/>
              </a:defRPr>
            </a:lvl1pPr>
            <a:lvl2pPr algn="l" defTabSz="457200" rtl="0" eaLnBrk="1" fontAlgn="base" hangingPunct="1">
              <a:spcBef>
                <a:spcPct val="0"/>
              </a:spcBef>
              <a:spcAft>
                <a:spcPct val="0"/>
              </a:spcAft>
              <a:defRPr sz="4000" b="1">
                <a:solidFill>
                  <a:srgbClr val="81104F"/>
                </a:solidFill>
                <a:latin typeface="Arial Narrow" charset="0"/>
                <a:ea typeface="MS PGothic" pitchFamily="34" charset="-128"/>
                <a:cs typeface="Arial Narrow" panose="020B0606020202030204" pitchFamily="34" charset="0"/>
              </a:defRPr>
            </a:lvl2pPr>
            <a:lvl3pPr algn="l" defTabSz="457200" rtl="0" eaLnBrk="1" fontAlgn="base" hangingPunct="1">
              <a:spcBef>
                <a:spcPct val="0"/>
              </a:spcBef>
              <a:spcAft>
                <a:spcPct val="0"/>
              </a:spcAft>
              <a:defRPr sz="4000" b="1">
                <a:solidFill>
                  <a:srgbClr val="81104F"/>
                </a:solidFill>
                <a:latin typeface="Arial Narrow" charset="0"/>
                <a:ea typeface="MS PGothic" pitchFamily="34" charset="-128"/>
                <a:cs typeface="Arial Narrow" panose="020B0606020202030204" pitchFamily="34" charset="0"/>
              </a:defRPr>
            </a:lvl3pPr>
            <a:lvl4pPr algn="l" defTabSz="457200" rtl="0" eaLnBrk="1" fontAlgn="base" hangingPunct="1">
              <a:spcBef>
                <a:spcPct val="0"/>
              </a:spcBef>
              <a:spcAft>
                <a:spcPct val="0"/>
              </a:spcAft>
              <a:defRPr sz="4000" b="1">
                <a:solidFill>
                  <a:srgbClr val="81104F"/>
                </a:solidFill>
                <a:latin typeface="Arial Narrow" charset="0"/>
                <a:ea typeface="MS PGothic" pitchFamily="34" charset="-128"/>
                <a:cs typeface="Arial Narrow" panose="020B0606020202030204" pitchFamily="34" charset="0"/>
              </a:defRPr>
            </a:lvl4pPr>
            <a:lvl5pPr algn="l" defTabSz="457200" rtl="0" eaLnBrk="1" fontAlgn="base" hangingPunct="1">
              <a:spcBef>
                <a:spcPct val="0"/>
              </a:spcBef>
              <a:spcAft>
                <a:spcPct val="0"/>
              </a:spcAft>
              <a:defRPr sz="4000" b="1">
                <a:solidFill>
                  <a:srgbClr val="81104F"/>
                </a:solidFill>
                <a:latin typeface="Arial Narrow" charset="0"/>
                <a:ea typeface="MS PGothic" pitchFamily="34" charset="-128"/>
                <a:cs typeface="Arial Narrow" panose="020B0606020202030204" pitchFamily="34" charset="0"/>
              </a:defRPr>
            </a:lvl5pPr>
            <a:lvl6pPr marL="457200" algn="l" defTabSz="457200" rtl="0" eaLnBrk="1" fontAlgn="base" hangingPunct="1">
              <a:spcBef>
                <a:spcPct val="0"/>
              </a:spcBef>
              <a:spcAft>
                <a:spcPct val="0"/>
              </a:spcAft>
              <a:defRPr sz="4000" b="1">
                <a:solidFill>
                  <a:srgbClr val="81104F"/>
                </a:solidFill>
                <a:latin typeface="Arial Narrow" charset="0"/>
                <a:ea typeface="ＭＳ Ｐゴシック" charset="0"/>
              </a:defRPr>
            </a:lvl6pPr>
            <a:lvl7pPr marL="914400" algn="l" defTabSz="457200" rtl="0" eaLnBrk="1" fontAlgn="base" hangingPunct="1">
              <a:spcBef>
                <a:spcPct val="0"/>
              </a:spcBef>
              <a:spcAft>
                <a:spcPct val="0"/>
              </a:spcAft>
              <a:defRPr sz="4000" b="1">
                <a:solidFill>
                  <a:srgbClr val="81104F"/>
                </a:solidFill>
                <a:latin typeface="Arial Narrow" charset="0"/>
                <a:ea typeface="ＭＳ Ｐゴシック" charset="0"/>
              </a:defRPr>
            </a:lvl7pPr>
            <a:lvl8pPr marL="1371600" algn="l" defTabSz="457200" rtl="0" eaLnBrk="1" fontAlgn="base" hangingPunct="1">
              <a:spcBef>
                <a:spcPct val="0"/>
              </a:spcBef>
              <a:spcAft>
                <a:spcPct val="0"/>
              </a:spcAft>
              <a:defRPr sz="4000" b="1">
                <a:solidFill>
                  <a:srgbClr val="81104F"/>
                </a:solidFill>
                <a:latin typeface="Arial Narrow" charset="0"/>
                <a:ea typeface="ＭＳ Ｐゴシック" charset="0"/>
              </a:defRPr>
            </a:lvl8pPr>
            <a:lvl9pPr marL="1828800" algn="l" defTabSz="457200" rtl="0" eaLnBrk="1" fontAlgn="base" hangingPunct="1">
              <a:spcBef>
                <a:spcPct val="0"/>
              </a:spcBef>
              <a:spcAft>
                <a:spcPct val="0"/>
              </a:spcAft>
              <a:defRPr sz="4000" b="1">
                <a:solidFill>
                  <a:srgbClr val="81104F"/>
                </a:solidFill>
                <a:latin typeface="Arial Narrow" charset="0"/>
                <a:ea typeface="ＭＳ Ｐゴシック" charset="0"/>
              </a:defRPr>
            </a:lvl9pPr>
          </a:lstStyle>
          <a:p>
            <a:r>
              <a:rPr lang="en-GB" dirty="0"/>
              <a:t>Antitumour activity (response-evaluable set)</a:t>
            </a:r>
          </a:p>
        </p:txBody>
      </p:sp>
      <p:sp>
        <p:nvSpPr>
          <p:cNvPr id="10" name="Text Placeholder 4">
            <a:extLst>
              <a:ext uri="{FF2B5EF4-FFF2-40B4-BE49-F238E27FC236}">
                <a16:creationId xmlns:a16="http://schemas.microsoft.com/office/drawing/2014/main" id="{5A54FF99-D4EF-6E21-7C51-983E25052EC1}"/>
              </a:ext>
            </a:extLst>
          </p:cNvPr>
          <p:cNvSpPr txBox="1">
            <a:spLocks/>
          </p:cNvSpPr>
          <p:nvPr/>
        </p:nvSpPr>
        <p:spPr>
          <a:xfrm>
            <a:off x="4188548" y="4617800"/>
            <a:ext cx="2799039" cy="176972"/>
          </a:xfrm>
          <a:prstGeom prst="rect">
            <a:avLst/>
          </a:prstGeom>
          <a:noFill/>
          <a:ln>
            <a:noFill/>
          </a:ln>
        </p:spPr>
        <p:txBody>
          <a:bodyPr spcFirstLastPara="1" vert="horz" wrap="square" lIns="0" tIns="0" rIns="0" bIns="0" anchor="ctr" anchorCtr="0">
            <a:spAutoFit/>
          </a:bodyPr>
          <a:lstStyle>
            <a:lvl1pPr marL="457200" marR="0" lvl="0" indent="-228600" algn="l" defTabSz="457200" rtl="0" eaLnBrk="1" fontAlgn="base" hangingPunct="1">
              <a:lnSpc>
                <a:spcPct val="100000"/>
              </a:lnSpc>
              <a:spcBef>
                <a:spcPts val="320"/>
              </a:spcBef>
              <a:spcAft>
                <a:spcPts val="0"/>
              </a:spcAft>
              <a:buClr>
                <a:srgbClr val="05416B"/>
              </a:buClr>
              <a:buSzPts val="1600"/>
              <a:buFont typeface="Noto Sans Symbols"/>
              <a:buNone/>
              <a:defRPr sz="900" b="1" i="0" u="none" strike="noStrike" kern="1200" cap="none">
                <a:solidFill>
                  <a:srgbClr val="C7095A"/>
                </a:solidFill>
                <a:latin typeface="Arial Narrow"/>
                <a:ea typeface="Arial Narrow"/>
                <a:cs typeface="Arial Narrow"/>
                <a:sym typeface="Arial Narrow"/>
              </a:defRPr>
            </a:lvl1pPr>
            <a:lvl2pPr marL="914400" marR="0" lvl="1" indent="-330200" algn="l" defTabSz="457200" rtl="0" eaLnBrk="1" fontAlgn="base" hangingPunct="1">
              <a:lnSpc>
                <a:spcPct val="100000"/>
              </a:lnSpc>
              <a:spcBef>
                <a:spcPts val="320"/>
              </a:spcBef>
              <a:spcAft>
                <a:spcPts val="0"/>
              </a:spcAft>
              <a:buClr>
                <a:srgbClr val="05416B"/>
              </a:buClr>
              <a:buSzPts val="1600"/>
              <a:buFont typeface="Noto Sans Symbols"/>
              <a:buChar char="◆"/>
              <a:defRPr sz="1600" b="0" i="0" u="none" strike="noStrike" kern="1200" cap="none">
                <a:solidFill>
                  <a:srgbClr val="05416B"/>
                </a:solidFill>
                <a:latin typeface="Arial Narrow"/>
                <a:ea typeface="Arial Narrow"/>
                <a:cs typeface="Arial Narrow"/>
                <a:sym typeface="Arial Narrow"/>
              </a:defRPr>
            </a:lvl2pPr>
            <a:lvl3pPr marL="1371600" marR="0" lvl="2" indent="-330200" algn="l" defTabSz="457200" rtl="0" eaLnBrk="1" fontAlgn="base" hangingPunct="1">
              <a:lnSpc>
                <a:spcPct val="100000"/>
              </a:lnSpc>
              <a:spcBef>
                <a:spcPts val="320"/>
              </a:spcBef>
              <a:spcAft>
                <a:spcPts val="0"/>
              </a:spcAft>
              <a:buClr>
                <a:srgbClr val="05416B"/>
              </a:buClr>
              <a:buSzPts val="1600"/>
              <a:buFont typeface="Noto Sans Symbols"/>
              <a:buChar char="◆"/>
              <a:defRPr sz="1600" b="0" i="0" u="none" strike="noStrike" kern="1200" cap="none">
                <a:solidFill>
                  <a:srgbClr val="05416B"/>
                </a:solidFill>
                <a:latin typeface="Arial Narrow"/>
                <a:ea typeface="Arial Narrow"/>
                <a:cs typeface="Arial Narrow"/>
                <a:sym typeface="Arial Narrow"/>
              </a:defRPr>
            </a:lvl3pPr>
            <a:lvl4pPr marL="1828800" marR="0" lvl="3" indent="-330200" algn="l" defTabSz="457200" rtl="0" eaLnBrk="1" fontAlgn="base" hangingPunct="1">
              <a:lnSpc>
                <a:spcPct val="100000"/>
              </a:lnSpc>
              <a:spcBef>
                <a:spcPts val="400"/>
              </a:spcBef>
              <a:spcAft>
                <a:spcPts val="0"/>
              </a:spcAft>
              <a:buClr>
                <a:srgbClr val="05416B"/>
              </a:buClr>
              <a:buSzPts val="1600"/>
              <a:buFont typeface="Arial"/>
              <a:buChar char="–"/>
              <a:defRPr sz="1600" b="0" i="0" u="none" strike="noStrike" kern="1200" cap="none">
                <a:solidFill>
                  <a:srgbClr val="05416B"/>
                </a:solidFill>
                <a:latin typeface="Arial Narrow"/>
                <a:ea typeface="Arial Narrow"/>
                <a:cs typeface="Arial Narrow"/>
                <a:sym typeface="Arial Narrow"/>
              </a:defRPr>
            </a:lvl4pPr>
            <a:lvl5pPr marL="2286000" marR="0" lvl="4" indent="-330200" algn="l" defTabSz="457200" rtl="0" eaLnBrk="1" fontAlgn="base" hangingPunct="1">
              <a:lnSpc>
                <a:spcPct val="100000"/>
              </a:lnSpc>
              <a:spcBef>
                <a:spcPts val="400"/>
              </a:spcBef>
              <a:spcAft>
                <a:spcPts val="0"/>
              </a:spcAft>
              <a:buClr>
                <a:srgbClr val="05416B"/>
              </a:buClr>
              <a:buSzPts val="1600"/>
              <a:buFont typeface="Arial"/>
              <a:buChar char="»"/>
              <a:defRPr sz="1600" b="0" i="0" u="none" strike="noStrike" kern="1200" cap="none">
                <a:solidFill>
                  <a:srgbClr val="05416B"/>
                </a:solidFill>
                <a:latin typeface="Arial Narrow"/>
                <a:ea typeface="Arial Narrow"/>
                <a:cs typeface="Arial Narrow"/>
                <a:sym typeface="Arial Narrow"/>
              </a:defRPr>
            </a:lvl5pPr>
            <a:lvl6pPr marL="2743200" marR="0" lvl="5" indent="-330200" algn="l" defTabSz="457200" rtl="0" eaLnBrk="1" latinLnBrk="0" hangingPunct="1">
              <a:lnSpc>
                <a:spcPct val="100000"/>
              </a:lnSpc>
              <a:spcBef>
                <a:spcPts val="400"/>
              </a:spcBef>
              <a:spcAft>
                <a:spcPts val="0"/>
              </a:spcAft>
              <a:buClr>
                <a:srgbClr val="05416B"/>
              </a:buClr>
              <a:buSzPts val="1600"/>
              <a:buFont typeface="Arial"/>
              <a:buChar char="•"/>
              <a:defRPr sz="1600" b="0" i="0" u="none" strike="noStrike" kern="1200" cap="none">
                <a:solidFill>
                  <a:srgbClr val="05416B"/>
                </a:solidFill>
                <a:latin typeface="Arial Narrow"/>
                <a:ea typeface="Arial Narrow"/>
                <a:cs typeface="Arial Narrow"/>
                <a:sym typeface="Arial Narrow"/>
              </a:defRPr>
            </a:lvl6pPr>
            <a:lvl7pPr marL="3200400" marR="0" lvl="6" indent="-330200" algn="l" defTabSz="457200" rtl="0" eaLnBrk="1" latinLnBrk="0" hangingPunct="1">
              <a:lnSpc>
                <a:spcPct val="100000"/>
              </a:lnSpc>
              <a:spcBef>
                <a:spcPts val="400"/>
              </a:spcBef>
              <a:spcAft>
                <a:spcPts val="0"/>
              </a:spcAft>
              <a:buClr>
                <a:srgbClr val="05416B"/>
              </a:buClr>
              <a:buSzPts val="1600"/>
              <a:buFont typeface="Arial"/>
              <a:buChar char="•"/>
              <a:defRPr sz="1600" b="0" i="0" u="none" strike="noStrike" kern="1200" cap="none">
                <a:solidFill>
                  <a:srgbClr val="05416B"/>
                </a:solidFill>
                <a:latin typeface="Arial Narrow"/>
                <a:ea typeface="Arial Narrow"/>
                <a:cs typeface="Arial Narrow"/>
                <a:sym typeface="Arial Narrow"/>
              </a:defRPr>
            </a:lvl7pPr>
            <a:lvl8pPr marL="3657600" marR="0" lvl="7" indent="-330200" algn="l" defTabSz="457200" rtl="0" eaLnBrk="1" latinLnBrk="0" hangingPunct="1">
              <a:lnSpc>
                <a:spcPct val="100000"/>
              </a:lnSpc>
              <a:spcBef>
                <a:spcPts val="400"/>
              </a:spcBef>
              <a:spcAft>
                <a:spcPts val="0"/>
              </a:spcAft>
              <a:buClr>
                <a:srgbClr val="05416B"/>
              </a:buClr>
              <a:buSzPts val="1600"/>
              <a:buFont typeface="Arial"/>
              <a:buChar char="•"/>
              <a:defRPr sz="1600" b="0" i="0" u="none" strike="noStrike" kern="1200" cap="none">
                <a:solidFill>
                  <a:srgbClr val="05416B"/>
                </a:solidFill>
                <a:latin typeface="Arial Narrow"/>
                <a:ea typeface="Arial Narrow"/>
                <a:cs typeface="Arial Narrow"/>
                <a:sym typeface="Arial Narrow"/>
              </a:defRPr>
            </a:lvl8pPr>
            <a:lvl9pPr marL="4114800" marR="0" lvl="8" indent="-330200" algn="l" defTabSz="457200" rtl="0" eaLnBrk="1" latinLnBrk="0" hangingPunct="1">
              <a:lnSpc>
                <a:spcPct val="100000"/>
              </a:lnSpc>
              <a:spcBef>
                <a:spcPts val="400"/>
              </a:spcBef>
              <a:spcAft>
                <a:spcPts val="0"/>
              </a:spcAft>
              <a:buClr>
                <a:srgbClr val="05416B"/>
              </a:buClr>
              <a:buSzPts val="1600"/>
              <a:buFont typeface="Arial"/>
              <a:buChar char="●"/>
              <a:defRPr sz="1600" b="0" i="0" u="none" strike="noStrike" kern="1200" cap="none">
                <a:solidFill>
                  <a:srgbClr val="05416B"/>
                </a:solidFill>
                <a:latin typeface="Arial Narrow"/>
                <a:ea typeface="Arial Narrow"/>
                <a:cs typeface="Arial Narrow"/>
                <a:sym typeface="Arial Narrow"/>
              </a:defRPr>
            </a:lvl9pPr>
          </a:lstStyle>
          <a:p>
            <a:r>
              <a:rPr lang="en-GB" dirty="0"/>
              <a:t>Erika Hamilton, MD</a:t>
            </a:r>
          </a:p>
        </p:txBody>
      </p:sp>
      <p:sp>
        <p:nvSpPr>
          <p:cNvPr id="3" name="TextBox 2">
            <a:extLst>
              <a:ext uri="{FF2B5EF4-FFF2-40B4-BE49-F238E27FC236}">
                <a16:creationId xmlns:a16="http://schemas.microsoft.com/office/drawing/2014/main" id="{305EB981-0E5D-518B-7119-7ABB61FAA00A}"/>
              </a:ext>
            </a:extLst>
          </p:cNvPr>
          <p:cNvSpPr txBox="1"/>
          <p:nvPr/>
        </p:nvSpPr>
        <p:spPr>
          <a:xfrm>
            <a:off x="4013196" y="4282056"/>
            <a:ext cx="5041499" cy="365760"/>
          </a:xfrm>
          <a:prstGeom prst="rect">
            <a:avLst/>
          </a:prstGeom>
          <a:solidFill>
            <a:schemeClr val="l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GB" sz="800" b="1" dirty="0"/>
              <a:t>Treatment group: </a:t>
            </a:r>
            <a:r>
              <a:rPr lang="en-GB" sz="800" dirty="0"/>
              <a:t>C, tucatinib; T, paclitaxel; V, vinorelbine; X, capecitabine; Z, zanidatamab.</a:t>
            </a:r>
          </a:p>
          <a:p>
            <a:r>
              <a:rPr lang="en-GB" sz="800" b="1" dirty="0"/>
              <a:t>Prior HER2 treatment: </a:t>
            </a:r>
            <a:r>
              <a:rPr lang="en-GB" sz="800" dirty="0"/>
              <a:t>C, tucatinib; D, trastuzumab deruxtecan; H, trastuzumab; I, investigational ADC; K, trastuzumab emtansine; L, lapatinib; M, margetuximab; N, neratinib; P, pertuzumab.</a:t>
            </a:r>
            <a:endParaRPr lang="en-GB" sz="800" dirty="0">
              <a:effectLst/>
            </a:endParaRPr>
          </a:p>
        </p:txBody>
      </p:sp>
    </p:spTree>
    <p:extLst>
      <p:ext uri="{BB962C8B-B14F-4D97-AF65-F5344CB8AC3E}">
        <p14:creationId xmlns:p14="http://schemas.microsoft.com/office/powerpoint/2010/main" val="3584276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E8B096-DD82-AC4C-AD48-ECA7AE62BB1D}"/>
            </a:ext>
          </a:extLst>
        </p:cNvPr>
        <p:cNvGrpSpPr/>
        <p:nvPr/>
      </p:nvGrpSpPr>
      <p:grpSpPr>
        <a:xfrm>
          <a:off x="0" y="0"/>
          <a:ext cx="0" cy="0"/>
          <a:chOff x="0" y="0"/>
          <a:chExt cx="0" cy="0"/>
        </a:xfrm>
      </p:grpSpPr>
      <p:pic>
        <p:nvPicPr>
          <p:cNvPr id="15" name="Picture 14" descr="A black background with pink and blue lines&#10;&#10;AI-generated content may be incorrect.">
            <a:extLst>
              <a:ext uri="{FF2B5EF4-FFF2-40B4-BE49-F238E27FC236}">
                <a16:creationId xmlns:a16="http://schemas.microsoft.com/office/drawing/2014/main" id="{E56053F1-6140-343F-3929-7AECC69D9FAE}"/>
              </a:ext>
            </a:extLst>
          </p:cNvPr>
          <p:cNvPicPr>
            <a:picLocks noChangeAspect="1"/>
          </p:cNvPicPr>
          <p:nvPr/>
        </p:nvPicPr>
        <p:blipFill>
          <a:blip r:embed="rId2"/>
          <a:stretch>
            <a:fillRect/>
          </a:stretch>
        </p:blipFill>
        <p:spPr>
          <a:xfrm>
            <a:off x="232878" y="1065675"/>
            <a:ext cx="8656237" cy="3397509"/>
          </a:xfrm>
          <a:prstGeom prst="rect">
            <a:avLst/>
          </a:prstGeom>
        </p:spPr>
      </p:pic>
      <p:sp>
        <p:nvSpPr>
          <p:cNvPr id="12" name="TextBox 11">
            <a:extLst>
              <a:ext uri="{FF2B5EF4-FFF2-40B4-BE49-F238E27FC236}">
                <a16:creationId xmlns:a16="http://schemas.microsoft.com/office/drawing/2014/main" id="{FE5F04DF-3D38-BCC2-0275-089F89800591}"/>
              </a:ext>
            </a:extLst>
          </p:cNvPr>
          <p:cNvSpPr txBox="1"/>
          <p:nvPr/>
        </p:nvSpPr>
        <p:spPr>
          <a:xfrm>
            <a:off x="291134" y="4308568"/>
            <a:ext cx="8619988" cy="415498"/>
          </a:xfrm>
          <a:prstGeom prst="rect">
            <a:avLst/>
          </a:prstGeom>
          <a:noFill/>
        </p:spPr>
        <p:txBody>
          <a:bodyPr wrap="square" rtlCol="0">
            <a:spAutoFit/>
          </a:bodyPr>
          <a:lstStyle/>
          <a:p>
            <a:pPr eaLnBrk="1" fontAlgn="auto" hangingPunct="1">
              <a:spcBef>
                <a:spcPts val="0"/>
              </a:spcBef>
              <a:spcAft>
                <a:spcPts val="0"/>
              </a:spcAft>
            </a:pPr>
            <a:r>
              <a:rPr lang="en-GB" sz="700" dirty="0">
                <a:latin typeface="+mn-lt"/>
                <a:ea typeface="+mn-ea"/>
                <a:cs typeface="Arial Narrow"/>
              </a:rPr>
              <a:t>Data cut-off: 30 September 2024. Patients who had baseline measurable disease with evaluable responses are reported.</a:t>
            </a:r>
          </a:p>
          <a:p>
            <a:pPr marL="0" marR="0" indent="0" algn="l" defTabSz="457200" rtl="0" eaLnBrk="1" fontAlgn="auto" latinLnBrk="0" hangingPunct="1">
              <a:lnSpc>
                <a:spcPct val="100000"/>
              </a:lnSpc>
              <a:spcBef>
                <a:spcPts val="0"/>
              </a:spcBef>
              <a:spcAft>
                <a:spcPts val="0"/>
              </a:spcAft>
              <a:buClrTx/>
              <a:buSzTx/>
              <a:buFontTx/>
              <a:buNone/>
              <a:tabLst/>
            </a:pPr>
            <a:r>
              <a:rPr lang="en-GB" sz="700" i="0" u="none" strike="noStrike" kern="1200" baseline="0" dirty="0">
                <a:latin typeface="+mn-lt"/>
                <a:ea typeface="+mn-ea"/>
                <a:cs typeface="Arial Narrow"/>
              </a:rPr>
              <a:t>ADC, antibody-drug conjugate; CI, confidence interval; CR, complete response; FISH, fluorescence in situ hybridisation; HER2, human epidermal growth factor receptor 2; IHC, immunohistochemistry; PD, progressive disease; PFS, progression-free survival; PR, partial response; RECIST, Response Evaluation Criteria in Solid Tumours</a:t>
            </a:r>
            <a:r>
              <a:rPr lang="en-GB" sz="700" dirty="0">
                <a:latin typeface="+mn-lt"/>
                <a:ea typeface="+mn-ea"/>
              </a:rPr>
              <a:t>.</a:t>
            </a:r>
            <a:endParaRPr lang="en-GB" sz="700" i="0" u="none" strike="noStrike" kern="1200" baseline="0" dirty="0">
              <a:latin typeface="+mn-lt"/>
              <a:ea typeface="+mn-ea"/>
              <a:cs typeface="Arial Narrow"/>
            </a:endParaRPr>
          </a:p>
        </p:txBody>
      </p:sp>
      <p:sp>
        <p:nvSpPr>
          <p:cNvPr id="8" name="Text Placeholder 7">
            <a:extLst>
              <a:ext uri="{FF2B5EF4-FFF2-40B4-BE49-F238E27FC236}">
                <a16:creationId xmlns:a16="http://schemas.microsoft.com/office/drawing/2014/main" id="{59D61C8B-365E-1733-8017-83CB3E4ED149}"/>
              </a:ext>
            </a:extLst>
          </p:cNvPr>
          <p:cNvSpPr>
            <a:spLocks noGrp="1"/>
          </p:cNvSpPr>
          <p:nvPr>
            <p:ph type="body" sz="quarter" idx="12"/>
          </p:nvPr>
        </p:nvSpPr>
        <p:spPr>
          <a:xfrm>
            <a:off x="5570448" y="2211229"/>
            <a:ext cx="3050527" cy="1152574"/>
          </a:xfrm>
        </p:spPr>
        <p:txBody>
          <a:bodyPr anchor="t"/>
          <a:lstStyle/>
          <a:p>
            <a:pPr>
              <a:buClr>
                <a:srgbClr val="C7095A"/>
              </a:buClr>
              <a:buSzPct val="100000"/>
            </a:pPr>
            <a:r>
              <a:rPr lang="en-GB" sz="1400" b="1" dirty="0">
                <a:solidFill>
                  <a:schemeClr val="tx1"/>
                </a:solidFill>
              </a:rPr>
              <a:t>Median (95% CI) PFS:</a:t>
            </a:r>
          </a:p>
          <a:p>
            <a:pPr marL="171450" indent="-171450">
              <a:buClr>
                <a:srgbClr val="C7095A"/>
              </a:buClr>
              <a:buSzPct val="100000"/>
              <a:buFont typeface="Arial" panose="020B0604020202020204" pitchFamily="34" charset="0"/>
              <a:buChar char="•"/>
            </a:pPr>
            <a:r>
              <a:rPr lang="en-GB" sz="1200" b="1" dirty="0">
                <a:solidFill>
                  <a:srgbClr val="E61D78"/>
                </a:solidFill>
              </a:rPr>
              <a:t>HER2-positive:</a:t>
            </a:r>
            <a:r>
              <a:rPr lang="en-GB" sz="1200" b="1" dirty="0">
                <a:solidFill>
                  <a:schemeClr val="tx1"/>
                </a:solidFill>
              </a:rPr>
              <a:t> </a:t>
            </a:r>
            <a:r>
              <a:rPr lang="en-GB" sz="1200" b="1" dirty="0">
                <a:solidFill>
                  <a:srgbClr val="E61D78"/>
                </a:solidFill>
              </a:rPr>
              <a:t>10.4 (5.3, 16.4) months</a:t>
            </a:r>
          </a:p>
          <a:p>
            <a:pPr indent="-182880">
              <a:buClr>
                <a:srgbClr val="002060"/>
              </a:buClr>
              <a:buSzPct val="100000"/>
              <a:buFont typeface="Arial" panose="020B0604020202020204" pitchFamily="34" charset="0"/>
              <a:buChar char="•"/>
            </a:pPr>
            <a:r>
              <a:rPr lang="en-GB" sz="1200" b="1" dirty="0">
                <a:solidFill>
                  <a:srgbClr val="002060"/>
                </a:solidFill>
              </a:rPr>
              <a:t>HER2-low: 3.7 (1.8, 5.4) months</a:t>
            </a:r>
          </a:p>
        </p:txBody>
      </p:sp>
      <p:sp>
        <p:nvSpPr>
          <p:cNvPr id="11" name="TextBox 10">
            <a:extLst>
              <a:ext uri="{FF2B5EF4-FFF2-40B4-BE49-F238E27FC236}">
                <a16:creationId xmlns:a16="http://schemas.microsoft.com/office/drawing/2014/main" id="{F22E23F1-877D-8F50-7274-1372C3647896}"/>
              </a:ext>
            </a:extLst>
          </p:cNvPr>
          <p:cNvSpPr txBox="1"/>
          <p:nvPr/>
        </p:nvSpPr>
        <p:spPr>
          <a:xfrm>
            <a:off x="5570448" y="1721219"/>
            <a:ext cx="3473355" cy="461665"/>
          </a:xfrm>
          <a:prstGeom prst="rect">
            <a:avLst/>
          </a:prstGeom>
          <a:noFill/>
        </p:spPr>
        <p:txBody>
          <a:bodyPr wrap="square">
            <a:spAutoFit/>
          </a:bodyPr>
          <a:lstStyle/>
          <a:p>
            <a:pPr>
              <a:buClr>
                <a:srgbClr val="C7095A"/>
              </a:buClr>
              <a:buSzPct val="100000"/>
            </a:pPr>
            <a:r>
              <a:rPr lang="en-GB" sz="1200" b="1" dirty="0">
                <a:solidFill>
                  <a:schemeClr val="tx1"/>
                </a:solidFill>
                <a:latin typeface="+mn-lt"/>
              </a:rPr>
              <a:t>Median follow-up duration: </a:t>
            </a:r>
            <a:r>
              <a:rPr lang="en-GB" sz="1200" dirty="0">
                <a:solidFill>
                  <a:schemeClr val="tx1"/>
                </a:solidFill>
                <a:latin typeface="+mn-lt"/>
              </a:rPr>
              <a:t>6.2 (range: 1.9-62.6) months </a:t>
            </a:r>
          </a:p>
          <a:p>
            <a:pPr marL="171450" indent="-171450">
              <a:buClr>
                <a:srgbClr val="C7095A"/>
              </a:buClr>
              <a:buSzPct val="100000"/>
              <a:buFont typeface="Arial" panose="020B0604020202020204" pitchFamily="34" charset="0"/>
              <a:buChar char="•"/>
            </a:pPr>
            <a:r>
              <a:rPr lang="en-GB" sz="1200" dirty="0">
                <a:solidFill>
                  <a:schemeClr val="tx1"/>
                </a:solidFill>
                <a:latin typeface="+mn-lt"/>
              </a:rPr>
              <a:t>All patients have discontinued the study</a:t>
            </a:r>
          </a:p>
        </p:txBody>
      </p:sp>
      <p:sp>
        <p:nvSpPr>
          <p:cNvPr id="6" name="Title 1">
            <a:extLst>
              <a:ext uri="{FF2B5EF4-FFF2-40B4-BE49-F238E27FC236}">
                <a16:creationId xmlns:a16="http://schemas.microsoft.com/office/drawing/2014/main" id="{D62CFC36-2081-AD3C-1D27-2AD17626BF92}"/>
              </a:ext>
            </a:extLst>
          </p:cNvPr>
          <p:cNvSpPr txBox="1">
            <a:spLocks/>
          </p:cNvSpPr>
          <p:nvPr/>
        </p:nvSpPr>
        <p:spPr>
          <a:xfrm>
            <a:off x="232878" y="332371"/>
            <a:ext cx="8536885" cy="432000"/>
          </a:xfrm>
          <a:prstGeom prst="rect">
            <a:avLst/>
          </a:prstGeom>
        </p:spPr>
        <p:txBody>
          <a:bodyPr anchor="t">
            <a:noAutofit/>
          </a:bodyPr>
          <a:lstStyle>
            <a:lvl1pPr algn="l" defTabSz="457200" rtl="0" eaLnBrk="1" fontAlgn="base" hangingPunct="1">
              <a:lnSpc>
                <a:spcPct val="80000"/>
              </a:lnSpc>
              <a:spcBef>
                <a:spcPct val="0"/>
              </a:spcBef>
              <a:spcAft>
                <a:spcPct val="0"/>
              </a:spcAft>
              <a:defRPr sz="2800" b="1" i="0" kern="1200" cap="all">
                <a:solidFill>
                  <a:srgbClr val="C7095A"/>
                </a:solidFill>
                <a:latin typeface="+mn-lt"/>
                <a:ea typeface="MS PGothic" pitchFamily="34" charset="-128"/>
                <a:cs typeface="Arial Narrow"/>
              </a:defRPr>
            </a:lvl1pPr>
            <a:lvl2pPr algn="l" defTabSz="457200" rtl="0" eaLnBrk="1" fontAlgn="base" hangingPunct="1">
              <a:spcBef>
                <a:spcPct val="0"/>
              </a:spcBef>
              <a:spcAft>
                <a:spcPct val="0"/>
              </a:spcAft>
              <a:defRPr sz="4000" b="1">
                <a:solidFill>
                  <a:srgbClr val="81104F"/>
                </a:solidFill>
                <a:latin typeface="Arial Narrow" charset="0"/>
                <a:ea typeface="MS PGothic" pitchFamily="34" charset="-128"/>
                <a:cs typeface="Arial Narrow" panose="020B0606020202030204" pitchFamily="34" charset="0"/>
              </a:defRPr>
            </a:lvl2pPr>
            <a:lvl3pPr algn="l" defTabSz="457200" rtl="0" eaLnBrk="1" fontAlgn="base" hangingPunct="1">
              <a:spcBef>
                <a:spcPct val="0"/>
              </a:spcBef>
              <a:spcAft>
                <a:spcPct val="0"/>
              </a:spcAft>
              <a:defRPr sz="4000" b="1">
                <a:solidFill>
                  <a:srgbClr val="81104F"/>
                </a:solidFill>
                <a:latin typeface="Arial Narrow" charset="0"/>
                <a:ea typeface="MS PGothic" pitchFamily="34" charset="-128"/>
                <a:cs typeface="Arial Narrow" panose="020B0606020202030204" pitchFamily="34" charset="0"/>
              </a:defRPr>
            </a:lvl3pPr>
            <a:lvl4pPr algn="l" defTabSz="457200" rtl="0" eaLnBrk="1" fontAlgn="base" hangingPunct="1">
              <a:spcBef>
                <a:spcPct val="0"/>
              </a:spcBef>
              <a:spcAft>
                <a:spcPct val="0"/>
              </a:spcAft>
              <a:defRPr sz="4000" b="1">
                <a:solidFill>
                  <a:srgbClr val="81104F"/>
                </a:solidFill>
                <a:latin typeface="Arial Narrow" charset="0"/>
                <a:ea typeface="MS PGothic" pitchFamily="34" charset="-128"/>
                <a:cs typeface="Arial Narrow" panose="020B0606020202030204" pitchFamily="34" charset="0"/>
              </a:defRPr>
            </a:lvl4pPr>
            <a:lvl5pPr algn="l" defTabSz="457200" rtl="0" eaLnBrk="1" fontAlgn="base" hangingPunct="1">
              <a:spcBef>
                <a:spcPct val="0"/>
              </a:spcBef>
              <a:spcAft>
                <a:spcPct val="0"/>
              </a:spcAft>
              <a:defRPr sz="4000" b="1">
                <a:solidFill>
                  <a:srgbClr val="81104F"/>
                </a:solidFill>
                <a:latin typeface="Arial Narrow" charset="0"/>
                <a:ea typeface="MS PGothic" pitchFamily="34" charset="-128"/>
                <a:cs typeface="Arial Narrow" panose="020B0606020202030204" pitchFamily="34" charset="0"/>
              </a:defRPr>
            </a:lvl5pPr>
            <a:lvl6pPr marL="457200" algn="l" defTabSz="457200" rtl="0" eaLnBrk="1" fontAlgn="base" hangingPunct="1">
              <a:spcBef>
                <a:spcPct val="0"/>
              </a:spcBef>
              <a:spcAft>
                <a:spcPct val="0"/>
              </a:spcAft>
              <a:defRPr sz="4000" b="1">
                <a:solidFill>
                  <a:srgbClr val="81104F"/>
                </a:solidFill>
                <a:latin typeface="Arial Narrow" charset="0"/>
                <a:ea typeface="ＭＳ Ｐゴシック" charset="0"/>
              </a:defRPr>
            </a:lvl6pPr>
            <a:lvl7pPr marL="914400" algn="l" defTabSz="457200" rtl="0" eaLnBrk="1" fontAlgn="base" hangingPunct="1">
              <a:spcBef>
                <a:spcPct val="0"/>
              </a:spcBef>
              <a:spcAft>
                <a:spcPct val="0"/>
              </a:spcAft>
              <a:defRPr sz="4000" b="1">
                <a:solidFill>
                  <a:srgbClr val="81104F"/>
                </a:solidFill>
                <a:latin typeface="Arial Narrow" charset="0"/>
                <a:ea typeface="ＭＳ Ｐゴシック" charset="0"/>
              </a:defRPr>
            </a:lvl7pPr>
            <a:lvl8pPr marL="1371600" algn="l" defTabSz="457200" rtl="0" eaLnBrk="1" fontAlgn="base" hangingPunct="1">
              <a:spcBef>
                <a:spcPct val="0"/>
              </a:spcBef>
              <a:spcAft>
                <a:spcPct val="0"/>
              </a:spcAft>
              <a:defRPr sz="4000" b="1">
                <a:solidFill>
                  <a:srgbClr val="81104F"/>
                </a:solidFill>
                <a:latin typeface="Arial Narrow" charset="0"/>
                <a:ea typeface="ＭＳ Ｐゴシック" charset="0"/>
              </a:defRPr>
            </a:lvl8pPr>
            <a:lvl9pPr marL="1828800" algn="l" defTabSz="457200" rtl="0" eaLnBrk="1" fontAlgn="base" hangingPunct="1">
              <a:spcBef>
                <a:spcPct val="0"/>
              </a:spcBef>
              <a:spcAft>
                <a:spcPct val="0"/>
              </a:spcAft>
              <a:defRPr sz="4000" b="1">
                <a:solidFill>
                  <a:srgbClr val="81104F"/>
                </a:solidFill>
                <a:latin typeface="Arial Narrow" charset="0"/>
                <a:ea typeface="ＭＳ Ｐゴシック" charset="0"/>
              </a:defRPr>
            </a:lvl9pPr>
          </a:lstStyle>
          <a:p>
            <a:r>
              <a:rPr lang="en-GB" sz="2800" dirty="0"/>
              <a:t>Follow-up duration and progression-free survival</a:t>
            </a:r>
            <a:endParaRPr lang="en-GB" dirty="0"/>
          </a:p>
        </p:txBody>
      </p:sp>
      <p:sp>
        <p:nvSpPr>
          <p:cNvPr id="7" name="Rectangle 6">
            <a:extLst>
              <a:ext uri="{FF2B5EF4-FFF2-40B4-BE49-F238E27FC236}">
                <a16:creationId xmlns:a16="http://schemas.microsoft.com/office/drawing/2014/main" id="{C93A1E60-46B7-398E-817B-E0B4E2171E35}"/>
              </a:ext>
            </a:extLst>
          </p:cNvPr>
          <p:cNvSpPr/>
          <p:nvPr/>
        </p:nvSpPr>
        <p:spPr>
          <a:xfrm>
            <a:off x="5455260" y="2787516"/>
            <a:ext cx="3138272" cy="369332"/>
          </a:xfrm>
          <a:prstGeom prst="rect">
            <a:avLst/>
          </a:prstGeom>
        </p:spPr>
        <p:txBody>
          <a:bodyPr wrap="square" rtlCol="0" anchor="ctr">
            <a:spAutoFit/>
          </a:bodyPr>
          <a:lstStyle/>
          <a:p>
            <a:pPr algn="ctr"/>
            <a:endParaRPr lang="en-GB" dirty="0">
              <a:latin typeface="+mn-lt"/>
            </a:endParaRPr>
          </a:p>
        </p:txBody>
      </p:sp>
      <p:sp>
        <p:nvSpPr>
          <p:cNvPr id="26" name="Text Placeholder 4">
            <a:extLst>
              <a:ext uri="{FF2B5EF4-FFF2-40B4-BE49-F238E27FC236}">
                <a16:creationId xmlns:a16="http://schemas.microsoft.com/office/drawing/2014/main" id="{5199B226-C7EB-99B2-F100-406F9213D73D}"/>
              </a:ext>
            </a:extLst>
          </p:cNvPr>
          <p:cNvSpPr>
            <a:spLocks noGrp="1"/>
          </p:cNvSpPr>
          <p:nvPr>
            <p:ph type="body" idx="13"/>
          </p:nvPr>
        </p:nvSpPr>
        <p:spPr>
          <a:xfrm>
            <a:off x="4188548" y="4617800"/>
            <a:ext cx="2799039" cy="176972"/>
          </a:xfrm>
        </p:spPr>
        <p:txBody>
          <a:bodyPr/>
          <a:lstStyle/>
          <a:p>
            <a:r>
              <a:rPr lang="en-GB" dirty="0"/>
              <a:t>Erika Hamilton, MD</a:t>
            </a:r>
          </a:p>
        </p:txBody>
      </p:sp>
      <p:sp>
        <p:nvSpPr>
          <p:cNvPr id="4" name="TextBox 2">
            <a:extLst>
              <a:ext uri="{FF2B5EF4-FFF2-40B4-BE49-F238E27FC236}">
                <a16:creationId xmlns:a16="http://schemas.microsoft.com/office/drawing/2014/main" id="{B7957BB5-5F4A-BBB7-7B85-C81B5C91A46F}"/>
              </a:ext>
            </a:extLst>
          </p:cNvPr>
          <p:cNvSpPr txBox="1"/>
          <p:nvPr/>
        </p:nvSpPr>
        <p:spPr>
          <a:xfrm>
            <a:off x="2056362" y="3317209"/>
            <a:ext cx="6309360" cy="457200"/>
          </a:xfrm>
          <a:prstGeom prst="rect">
            <a:avLst/>
          </a:prstGeom>
          <a:solidFill>
            <a:schemeClr val="l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GB" sz="900" b="1" dirty="0">
                <a:solidFill>
                  <a:schemeClr val="tx1"/>
                </a:solidFill>
              </a:rPr>
              <a:t>Treatment group: </a:t>
            </a:r>
            <a:r>
              <a:rPr lang="en-GB" sz="900" dirty="0">
                <a:solidFill>
                  <a:schemeClr val="tx1"/>
                </a:solidFill>
              </a:rPr>
              <a:t>C, tucatinib; T, paclitaxel; V, vinorelbine; X, capecitabine; Z, zanidatamab.</a:t>
            </a:r>
          </a:p>
          <a:p>
            <a:r>
              <a:rPr lang="en-GB" sz="900" b="1" dirty="0">
                <a:solidFill>
                  <a:schemeClr val="tx1"/>
                </a:solidFill>
              </a:rPr>
              <a:t>Prior HER2 treatment: </a:t>
            </a:r>
            <a:r>
              <a:rPr lang="en-GB" sz="900" dirty="0">
                <a:solidFill>
                  <a:schemeClr val="tx1"/>
                </a:solidFill>
              </a:rPr>
              <a:t>C, tucatinib; D, trastuzumab deruxtecan; H, trastuzumab; I, investigational ADC; K, trastuzumab emtansine; L, lapatinib; </a:t>
            </a:r>
            <a:br>
              <a:rPr lang="en-GB" sz="900" dirty="0">
                <a:solidFill>
                  <a:schemeClr val="tx1"/>
                </a:solidFill>
              </a:rPr>
            </a:br>
            <a:r>
              <a:rPr lang="en-GB" sz="900" dirty="0">
                <a:solidFill>
                  <a:schemeClr val="tx1"/>
                </a:solidFill>
              </a:rPr>
              <a:t>M, margetuximab; N, neratinib; P, pertuzumab.</a:t>
            </a:r>
            <a:endParaRPr lang="en-GB" sz="900" dirty="0">
              <a:solidFill>
                <a:schemeClr val="tx1"/>
              </a:solidFill>
              <a:effectLst/>
            </a:endParaRPr>
          </a:p>
        </p:txBody>
      </p:sp>
    </p:spTree>
    <p:extLst>
      <p:ext uri="{BB962C8B-B14F-4D97-AF65-F5344CB8AC3E}">
        <p14:creationId xmlns:p14="http://schemas.microsoft.com/office/powerpoint/2010/main" val="37103127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510508A-E298-9827-41B4-332123B94660}"/>
              </a:ext>
            </a:extLst>
          </p:cNvPr>
          <p:cNvSpPr>
            <a:spLocks noGrp="1"/>
          </p:cNvSpPr>
          <p:nvPr>
            <p:ph type="body" sz="quarter" idx="12"/>
          </p:nvPr>
        </p:nvSpPr>
        <p:spPr>
          <a:xfrm>
            <a:off x="359999" y="975131"/>
            <a:ext cx="8409764" cy="3117857"/>
          </a:xfrm>
        </p:spPr>
        <p:txBody>
          <a:bodyPr anchor="t"/>
          <a:lstStyle/>
          <a:p>
            <a:pPr marL="285750" indent="-285750">
              <a:spcBef>
                <a:spcPts val="0"/>
              </a:spcBef>
              <a:spcAft>
                <a:spcPts val="600"/>
              </a:spcAft>
              <a:buClr>
                <a:srgbClr val="C7095A"/>
              </a:buClr>
              <a:buSzPct val="100000"/>
              <a:buFont typeface="Arial" panose="020B0604020202020204" pitchFamily="34" charset="0"/>
              <a:buChar char="•"/>
            </a:pPr>
            <a:r>
              <a:rPr lang="en-GB" sz="1400" dirty="0">
                <a:solidFill>
                  <a:schemeClr val="tx1"/>
                </a:solidFill>
              </a:rPr>
              <a:t>Zanidatamab plus chemotherapy had a manageable safety profile with good tolerability in heavily pretreated patients with HER2-expressing metastatic breast cancer, with no treatment-related deaths and low rate of zanidatamab discontinuation due to TRAEs </a:t>
            </a:r>
          </a:p>
          <a:p>
            <a:pPr marL="285750" indent="-285750">
              <a:spcBef>
                <a:spcPts val="0"/>
              </a:spcBef>
              <a:spcAft>
                <a:spcPts val="600"/>
              </a:spcAft>
              <a:buClr>
                <a:srgbClr val="C7095A"/>
              </a:buClr>
              <a:buSzPct val="100000"/>
              <a:buFont typeface="Arial" panose="020B0604020202020204" pitchFamily="34" charset="0"/>
              <a:buChar char="•"/>
            </a:pPr>
            <a:r>
              <a:rPr lang="en-GB" sz="1400" dirty="0">
                <a:solidFill>
                  <a:schemeClr val="tx1"/>
                </a:solidFill>
              </a:rPr>
              <a:t>Promising antitumour activity was seen in heavily pretreated patients with HER2-positive metastatic breast cancer with prior HER2-targeted therapy (including trastuzumab, pertuzumab and T-DM1)</a:t>
            </a:r>
          </a:p>
          <a:p>
            <a:pPr marL="662940" indent="-285750">
              <a:spcBef>
                <a:spcPts val="0"/>
              </a:spcBef>
              <a:spcAft>
                <a:spcPts val="600"/>
              </a:spcAft>
              <a:buClr>
                <a:srgbClr val="C7095A"/>
              </a:buClr>
              <a:buSzPct val="100000"/>
              <a:buFont typeface="Arial Narrow" panose="020B0606020202030204" pitchFamily="34" charset="0"/>
              <a:buChar char="–"/>
            </a:pPr>
            <a:r>
              <a:rPr lang="en-GB" sz="1400" dirty="0">
                <a:solidFill>
                  <a:schemeClr val="tx1"/>
                </a:solidFill>
              </a:rPr>
              <a:t>The confirmed ORR was 43% with a median duration of response &gt;1 years, and the PFS was 10.4 months</a:t>
            </a:r>
          </a:p>
          <a:p>
            <a:pPr marL="285750" indent="-285750">
              <a:spcBef>
                <a:spcPts val="0"/>
              </a:spcBef>
              <a:spcAft>
                <a:spcPts val="600"/>
              </a:spcAft>
              <a:buClr>
                <a:srgbClr val="C7095A"/>
              </a:buClr>
              <a:buSzPct val="100000"/>
              <a:buFont typeface="Arial" panose="020B0604020202020204" pitchFamily="34" charset="0"/>
              <a:buChar char="•"/>
            </a:pPr>
            <a:r>
              <a:rPr lang="en-GB" sz="1400" dirty="0">
                <a:solidFill>
                  <a:schemeClr val="tx1"/>
                </a:solidFill>
              </a:rPr>
              <a:t>Antitumour activity was also observed in patients with HER2-low metastatic breast cancer with a confirmed ORR of 20% (including 1 complete response)</a:t>
            </a:r>
          </a:p>
          <a:p>
            <a:pPr marL="285750" indent="-285750">
              <a:spcBef>
                <a:spcPts val="0"/>
              </a:spcBef>
              <a:spcAft>
                <a:spcPts val="600"/>
              </a:spcAft>
              <a:buClr>
                <a:srgbClr val="C7095A"/>
              </a:buClr>
              <a:buSzPct val="100000"/>
              <a:buFont typeface="Arial" panose="020B0604020202020204" pitchFamily="34" charset="0"/>
              <a:buChar char="•"/>
            </a:pPr>
            <a:r>
              <a:rPr lang="en-GB" sz="1400" dirty="0">
                <a:solidFill>
                  <a:schemeClr val="tx1"/>
                </a:solidFill>
              </a:rPr>
              <a:t>The phase 3 EmpowHER-303 trial (NCT06435429) is ongoing and assessing zanidatamab plus chemotherapy in patients with metastatic breast cancer who are intolerant or whose disease has progressed on prior T-DXd</a:t>
            </a:r>
          </a:p>
        </p:txBody>
      </p:sp>
      <p:sp>
        <p:nvSpPr>
          <p:cNvPr id="3" name="Text Placeholder 2">
            <a:extLst>
              <a:ext uri="{FF2B5EF4-FFF2-40B4-BE49-F238E27FC236}">
                <a16:creationId xmlns:a16="http://schemas.microsoft.com/office/drawing/2014/main" id="{6153C1C6-6913-7D48-A075-C76F29466C96}"/>
              </a:ext>
            </a:extLst>
          </p:cNvPr>
          <p:cNvSpPr txBox="1">
            <a:spLocks/>
          </p:cNvSpPr>
          <p:nvPr/>
        </p:nvSpPr>
        <p:spPr>
          <a:xfrm>
            <a:off x="575489" y="3801146"/>
            <a:ext cx="7978783" cy="554248"/>
          </a:xfrm>
          <a:prstGeom prst="rect">
            <a:avLst/>
          </a:prstGeom>
          <a:noFill/>
          <a:ln/>
        </p:spPr>
        <p:style>
          <a:lnRef idx="2">
            <a:schemeClr val="dk1"/>
          </a:lnRef>
          <a:fillRef idx="1">
            <a:schemeClr val="lt1"/>
          </a:fillRef>
          <a:effectRef idx="0">
            <a:schemeClr val="dk1"/>
          </a:effectRef>
          <a:fontRef idx="minor">
            <a:schemeClr val="dk1"/>
          </a:fontRef>
        </p:style>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70"/>
            <a:r>
              <a:rPr lang="en-GB" kern="0" dirty="0">
                <a:solidFill>
                  <a:schemeClr val="tx1"/>
                </a:solidFill>
                <a:latin typeface="Arial Narrow" panose="020B0606020202030204" pitchFamily="34" charset="0"/>
              </a:rPr>
              <a:t>The authors would like to thank all the patients and their families, as well as all the investigators, clinical trial researchers, personnel and staff who contributed to or participated in the trial</a:t>
            </a:r>
          </a:p>
        </p:txBody>
      </p:sp>
      <p:sp>
        <p:nvSpPr>
          <p:cNvPr id="7" name="TextBox 6">
            <a:extLst>
              <a:ext uri="{FF2B5EF4-FFF2-40B4-BE49-F238E27FC236}">
                <a16:creationId xmlns:a16="http://schemas.microsoft.com/office/drawing/2014/main" id="{C2E89FB6-62F8-EFB8-012B-0E5D01BCC5F4}"/>
              </a:ext>
            </a:extLst>
          </p:cNvPr>
          <p:cNvSpPr txBox="1"/>
          <p:nvPr/>
        </p:nvSpPr>
        <p:spPr>
          <a:xfrm>
            <a:off x="291134" y="4477348"/>
            <a:ext cx="8263427" cy="200055"/>
          </a:xfrm>
          <a:prstGeom prst="rect">
            <a:avLst/>
          </a:prstGeom>
          <a:noFill/>
        </p:spPr>
        <p:txBody>
          <a:bodyPr wrap="square" rtlCol="0">
            <a:spAutoFit/>
          </a:bodyPr>
          <a:lstStyle/>
          <a:p>
            <a:pPr eaLnBrk="1" fontAlgn="auto" hangingPunct="1">
              <a:spcBef>
                <a:spcPts val="0"/>
              </a:spcBef>
              <a:spcAft>
                <a:spcPts val="0"/>
              </a:spcAft>
            </a:pPr>
            <a:r>
              <a:rPr lang="en-GB" sz="700" i="0" u="none" strike="noStrike" kern="1200" baseline="0" dirty="0">
                <a:latin typeface="+mn-lt"/>
                <a:ea typeface="+mn-ea"/>
                <a:cs typeface="Arial Narrow"/>
              </a:rPr>
              <a:t>HER2, human epidermal growth factor receptor 2; ORR, objective response rate; PFS, progression-free survival; </a:t>
            </a:r>
            <a:r>
              <a:rPr lang="en-GB" sz="700" dirty="0">
                <a:latin typeface="+mn-lt"/>
                <a:ea typeface="+mn-ea"/>
              </a:rPr>
              <a:t>T‑DM1, trastuzumab emtansine; </a:t>
            </a:r>
            <a:r>
              <a:rPr lang="en-GB" sz="700" i="0" u="none" strike="noStrike" kern="1200" baseline="0" dirty="0">
                <a:latin typeface="+mn-lt"/>
                <a:ea typeface="+mn-ea"/>
                <a:cs typeface="Arial Narrow"/>
              </a:rPr>
              <a:t>T-DXd, trastuzumab deruxtecan</a:t>
            </a:r>
            <a:r>
              <a:rPr lang="en-GB" sz="700" dirty="0">
                <a:latin typeface="+mn-lt"/>
                <a:ea typeface="+mn-ea"/>
              </a:rPr>
              <a:t>; </a:t>
            </a:r>
            <a:r>
              <a:rPr lang="en-GB" sz="700" dirty="0">
                <a:latin typeface="+mn-lt"/>
                <a:ea typeface="+mn-ea"/>
                <a:cs typeface="Arial Narrow"/>
              </a:rPr>
              <a:t>TRAE, treatment-related adverse event.</a:t>
            </a:r>
            <a:endParaRPr lang="en-GB" sz="700" i="0" u="none" strike="noStrike" kern="1200" baseline="0" dirty="0">
              <a:latin typeface="+mn-lt"/>
              <a:ea typeface="+mn-ea"/>
              <a:cs typeface="Arial Narrow"/>
            </a:endParaRPr>
          </a:p>
        </p:txBody>
      </p:sp>
      <p:sp>
        <p:nvSpPr>
          <p:cNvPr id="8" name="Title 1">
            <a:extLst>
              <a:ext uri="{FF2B5EF4-FFF2-40B4-BE49-F238E27FC236}">
                <a16:creationId xmlns:a16="http://schemas.microsoft.com/office/drawing/2014/main" id="{BD03CC9E-EE04-2A8D-ECB5-271B3C9753F0}"/>
              </a:ext>
            </a:extLst>
          </p:cNvPr>
          <p:cNvSpPr txBox="1">
            <a:spLocks/>
          </p:cNvSpPr>
          <p:nvPr/>
        </p:nvSpPr>
        <p:spPr>
          <a:xfrm>
            <a:off x="359998" y="361399"/>
            <a:ext cx="8409765" cy="432000"/>
          </a:xfrm>
          <a:prstGeom prst="rect">
            <a:avLst/>
          </a:prstGeom>
        </p:spPr>
        <p:txBody>
          <a:bodyPr anchor="t">
            <a:noAutofit/>
          </a:bodyPr>
          <a:lstStyle>
            <a:lvl1pPr algn="l" defTabSz="457200" rtl="0" eaLnBrk="1" fontAlgn="base" hangingPunct="1">
              <a:lnSpc>
                <a:spcPct val="80000"/>
              </a:lnSpc>
              <a:spcBef>
                <a:spcPct val="0"/>
              </a:spcBef>
              <a:spcAft>
                <a:spcPct val="0"/>
              </a:spcAft>
              <a:defRPr sz="2800" b="1" i="0" kern="1200" cap="all">
                <a:solidFill>
                  <a:srgbClr val="C7095A"/>
                </a:solidFill>
                <a:latin typeface="+mn-lt"/>
                <a:ea typeface="MS PGothic" pitchFamily="34" charset="-128"/>
                <a:cs typeface="Arial Narrow"/>
              </a:defRPr>
            </a:lvl1pPr>
            <a:lvl2pPr algn="l" defTabSz="457200" rtl="0" eaLnBrk="1" fontAlgn="base" hangingPunct="1">
              <a:spcBef>
                <a:spcPct val="0"/>
              </a:spcBef>
              <a:spcAft>
                <a:spcPct val="0"/>
              </a:spcAft>
              <a:defRPr sz="4000" b="1">
                <a:solidFill>
                  <a:srgbClr val="81104F"/>
                </a:solidFill>
                <a:latin typeface="Arial Narrow" charset="0"/>
                <a:ea typeface="MS PGothic" pitchFamily="34" charset="-128"/>
                <a:cs typeface="Arial Narrow" panose="020B0606020202030204" pitchFamily="34" charset="0"/>
              </a:defRPr>
            </a:lvl2pPr>
            <a:lvl3pPr algn="l" defTabSz="457200" rtl="0" eaLnBrk="1" fontAlgn="base" hangingPunct="1">
              <a:spcBef>
                <a:spcPct val="0"/>
              </a:spcBef>
              <a:spcAft>
                <a:spcPct val="0"/>
              </a:spcAft>
              <a:defRPr sz="4000" b="1">
                <a:solidFill>
                  <a:srgbClr val="81104F"/>
                </a:solidFill>
                <a:latin typeface="Arial Narrow" charset="0"/>
                <a:ea typeface="MS PGothic" pitchFamily="34" charset="-128"/>
                <a:cs typeface="Arial Narrow" panose="020B0606020202030204" pitchFamily="34" charset="0"/>
              </a:defRPr>
            </a:lvl3pPr>
            <a:lvl4pPr algn="l" defTabSz="457200" rtl="0" eaLnBrk="1" fontAlgn="base" hangingPunct="1">
              <a:spcBef>
                <a:spcPct val="0"/>
              </a:spcBef>
              <a:spcAft>
                <a:spcPct val="0"/>
              </a:spcAft>
              <a:defRPr sz="4000" b="1">
                <a:solidFill>
                  <a:srgbClr val="81104F"/>
                </a:solidFill>
                <a:latin typeface="Arial Narrow" charset="0"/>
                <a:ea typeface="MS PGothic" pitchFamily="34" charset="-128"/>
                <a:cs typeface="Arial Narrow" panose="020B0606020202030204" pitchFamily="34" charset="0"/>
              </a:defRPr>
            </a:lvl4pPr>
            <a:lvl5pPr algn="l" defTabSz="457200" rtl="0" eaLnBrk="1" fontAlgn="base" hangingPunct="1">
              <a:spcBef>
                <a:spcPct val="0"/>
              </a:spcBef>
              <a:spcAft>
                <a:spcPct val="0"/>
              </a:spcAft>
              <a:defRPr sz="4000" b="1">
                <a:solidFill>
                  <a:srgbClr val="81104F"/>
                </a:solidFill>
                <a:latin typeface="Arial Narrow" charset="0"/>
                <a:ea typeface="MS PGothic" pitchFamily="34" charset="-128"/>
                <a:cs typeface="Arial Narrow" panose="020B0606020202030204" pitchFamily="34" charset="0"/>
              </a:defRPr>
            </a:lvl5pPr>
            <a:lvl6pPr marL="457200" algn="l" defTabSz="457200" rtl="0" eaLnBrk="1" fontAlgn="base" hangingPunct="1">
              <a:spcBef>
                <a:spcPct val="0"/>
              </a:spcBef>
              <a:spcAft>
                <a:spcPct val="0"/>
              </a:spcAft>
              <a:defRPr sz="4000" b="1">
                <a:solidFill>
                  <a:srgbClr val="81104F"/>
                </a:solidFill>
                <a:latin typeface="Arial Narrow" charset="0"/>
                <a:ea typeface="ＭＳ Ｐゴシック" charset="0"/>
              </a:defRPr>
            </a:lvl6pPr>
            <a:lvl7pPr marL="914400" algn="l" defTabSz="457200" rtl="0" eaLnBrk="1" fontAlgn="base" hangingPunct="1">
              <a:spcBef>
                <a:spcPct val="0"/>
              </a:spcBef>
              <a:spcAft>
                <a:spcPct val="0"/>
              </a:spcAft>
              <a:defRPr sz="4000" b="1">
                <a:solidFill>
                  <a:srgbClr val="81104F"/>
                </a:solidFill>
                <a:latin typeface="Arial Narrow" charset="0"/>
                <a:ea typeface="ＭＳ Ｐゴシック" charset="0"/>
              </a:defRPr>
            </a:lvl7pPr>
            <a:lvl8pPr marL="1371600" algn="l" defTabSz="457200" rtl="0" eaLnBrk="1" fontAlgn="base" hangingPunct="1">
              <a:spcBef>
                <a:spcPct val="0"/>
              </a:spcBef>
              <a:spcAft>
                <a:spcPct val="0"/>
              </a:spcAft>
              <a:defRPr sz="4000" b="1">
                <a:solidFill>
                  <a:srgbClr val="81104F"/>
                </a:solidFill>
                <a:latin typeface="Arial Narrow" charset="0"/>
                <a:ea typeface="ＭＳ Ｐゴシック" charset="0"/>
              </a:defRPr>
            </a:lvl8pPr>
            <a:lvl9pPr marL="1828800" algn="l" defTabSz="457200" rtl="0" eaLnBrk="1" fontAlgn="base" hangingPunct="1">
              <a:spcBef>
                <a:spcPct val="0"/>
              </a:spcBef>
              <a:spcAft>
                <a:spcPct val="0"/>
              </a:spcAft>
              <a:defRPr sz="4000" b="1">
                <a:solidFill>
                  <a:srgbClr val="81104F"/>
                </a:solidFill>
                <a:latin typeface="Arial Narrow" charset="0"/>
                <a:ea typeface="ＭＳ Ｐゴシック" charset="0"/>
              </a:defRPr>
            </a:lvl9pPr>
          </a:lstStyle>
          <a:p>
            <a:r>
              <a:rPr lang="en-GB" dirty="0"/>
              <a:t>conclusions</a:t>
            </a:r>
          </a:p>
        </p:txBody>
      </p:sp>
      <p:sp>
        <p:nvSpPr>
          <p:cNvPr id="10" name="Text Placeholder 4">
            <a:extLst>
              <a:ext uri="{FF2B5EF4-FFF2-40B4-BE49-F238E27FC236}">
                <a16:creationId xmlns:a16="http://schemas.microsoft.com/office/drawing/2014/main" id="{7981245E-C1F7-0F86-F914-B872A3646619}"/>
              </a:ext>
            </a:extLst>
          </p:cNvPr>
          <p:cNvSpPr>
            <a:spLocks noGrp="1"/>
          </p:cNvSpPr>
          <p:nvPr>
            <p:ph type="body" idx="13"/>
          </p:nvPr>
        </p:nvSpPr>
        <p:spPr>
          <a:xfrm>
            <a:off x="4188548" y="4617800"/>
            <a:ext cx="2799039" cy="176972"/>
          </a:xfrm>
        </p:spPr>
        <p:txBody>
          <a:bodyPr/>
          <a:lstStyle/>
          <a:p>
            <a:r>
              <a:rPr lang="en-GB" dirty="0"/>
              <a:t>Erika Hamilton, MD</a:t>
            </a:r>
          </a:p>
        </p:txBody>
      </p:sp>
    </p:spTree>
    <p:extLst>
      <p:ext uri="{BB962C8B-B14F-4D97-AF65-F5344CB8AC3E}">
        <p14:creationId xmlns:p14="http://schemas.microsoft.com/office/powerpoint/2010/main" val="519070962"/>
      </p:ext>
    </p:extLst>
  </p:cSld>
  <p:clrMapOvr>
    <a:masterClrMapping/>
  </p:clrMapOvr>
</p:sld>
</file>

<file path=ppt/theme/theme1.xml><?xml version="1.0" encoding="utf-8"?>
<a:theme xmlns:a="http://schemas.openxmlformats.org/drawingml/2006/main" name="Office Theme">
  <a:themeElements>
    <a:clrScheme name="Custom 29">
      <a:dk1>
        <a:sysClr val="windowText" lastClr="000000"/>
      </a:dk1>
      <a:lt1>
        <a:sysClr val="window" lastClr="FFFFFF"/>
      </a:lt1>
      <a:dk2>
        <a:srgbClr val="6E1E50"/>
      </a:dk2>
      <a:lt2>
        <a:srgbClr val="EEECE1"/>
      </a:lt2>
      <a:accent1>
        <a:srgbClr val="1E325F"/>
      </a:accent1>
      <a:accent2>
        <a:srgbClr val="6E1E50"/>
      </a:accent2>
      <a:accent3>
        <a:srgbClr val="7D8232"/>
      </a:accent3>
      <a:accent4>
        <a:srgbClr val="32502D"/>
      </a:accent4>
      <a:accent5>
        <a:srgbClr val="8795A0"/>
      </a:accent5>
      <a:accent6>
        <a:srgbClr val="56639D"/>
      </a:accent6>
      <a:hlink>
        <a:srgbClr val="000000"/>
      </a:hlink>
      <a:folHlink>
        <a:srgbClr val="000000"/>
      </a:folHlink>
    </a:clrScheme>
    <a:fontScheme name="Custom 6">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none">
        <a:spAutoFit/>
      </a:bodyPr>
      <a:lstStyle>
        <a:defPPr>
          <a:defRPr dirty="0" smtClean="0">
            <a:latin typeface="+mn-lt"/>
          </a:defRPr>
        </a:defPPr>
      </a:lst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marL="0" marR="0" indent="0" algn="l" defTabSz="457200" rtl="0" eaLnBrk="1" fontAlgn="auto" latinLnBrk="0" hangingPunct="1">
          <a:lnSpc>
            <a:spcPct val="100000"/>
          </a:lnSpc>
          <a:spcBef>
            <a:spcPts val="0"/>
          </a:spcBef>
          <a:spcAft>
            <a:spcPts val="0"/>
          </a:spcAft>
          <a:buClrTx/>
          <a:buSzTx/>
          <a:buFontTx/>
          <a:buNone/>
          <a:tabLst/>
          <a:defRPr i="0" u="none" strike="noStrike" kern="1200" baseline="0" dirty="0" smtClean="0">
            <a:latin typeface="Arial Narrow"/>
            <a:ea typeface="+mn-ea"/>
            <a:cs typeface="Arial Narrow"/>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5240a3d-23a8-4d0b-9d67-658ca6b8ff4f">
      <Terms xmlns="http://schemas.microsoft.com/office/infopath/2007/PartnerControls"/>
    </lcf76f155ced4ddcb4097134ff3c332f>
    <TaxCatchAll xmlns="0e1a2891-fcf8-4c18-a1f0-17676fe89feb" xsi:nil="true"/>
    <SharedWithUsers xmlns="0e1a2891-fcf8-4c18-a1f0-17676fe89feb">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13B4E5C7ACF014D9848FB46BC582B4C" ma:contentTypeVersion="14" ma:contentTypeDescription="Create a new document." ma:contentTypeScope="" ma:versionID="fa1a0c5d885cd0be57589cc6ecddec7b">
  <xsd:schema xmlns:xsd="http://www.w3.org/2001/XMLSchema" xmlns:xs="http://www.w3.org/2001/XMLSchema" xmlns:p="http://schemas.microsoft.com/office/2006/metadata/properties" xmlns:ns2="65240a3d-23a8-4d0b-9d67-658ca6b8ff4f" xmlns:ns3="0e1a2891-fcf8-4c18-a1f0-17676fe89feb" targetNamespace="http://schemas.microsoft.com/office/2006/metadata/properties" ma:root="true" ma:fieldsID="cc800f2270a84f22646cb1c290e2986f" ns2:_="" ns3:_="">
    <xsd:import namespace="65240a3d-23a8-4d0b-9d67-658ca6b8ff4f"/>
    <xsd:import namespace="0e1a2891-fcf8-4c18-a1f0-17676fe89feb"/>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240a3d-23a8-4d0b-9d67-658ca6b8ff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14d43178-7e78-4f33-b55a-4ef7f7bc406f"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e1a2891-fcf8-4c18-a1f0-17676fe89feb"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894ef5b3-9d10-4379-801c-6bc45e671ac7}" ma:internalName="TaxCatchAll" ma:showField="CatchAllData" ma:web="0e1a2891-fcf8-4c18-a1f0-17676fe89fe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D6DA2DDA-4E94-49B3-BE48-28E9F156685D}">
  <ds:schemaRefs>
    <ds:schemaRef ds:uri="bbaa1f26-0ad6-44ce-939c-e2495ef1dad8"/>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e594d087-ff2a-4f38-b271-116aaaee5c3e"/>
    <ds:schemaRef ds:uri="http://www.w3.org/XML/1998/namespace"/>
    <ds:schemaRef ds:uri="340f2541-9779-42e1-a2f4-053f49a111ff"/>
    <ds:schemaRef ds:uri="3fb9164d-fda5-458e-8fea-d6fc652a54e2"/>
  </ds:schemaRefs>
</ds:datastoreItem>
</file>

<file path=customXml/itemProps2.xml><?xml version="1.0" encoding="utf-8"?>
<ds:datastoreItem xmlns:ds="http://schemas.openxmlformats.org/officeDocument/2006/customXml" ds:itemID="{36DC2C27-2A26-4A40-988A-3FDAAF92294F}"/>
</file>

<file path=customXml/itemProps3.xml><?xml version="1.0" encoding="utf-8"?>
<ds:datastoreItem xmlns:ds="http://schemas.openxmlformats.org/officeDocument/2006/customXml" ds:itemID="{53376612-D2A7-4E10-8A37-2C1D7883A062}">
  <ds:schemaRefs>
    <ds:schemaRef ds:uri="http://schemas.microsoft.com/sharepoint/v3/contenttype/forms"/>
  </ds:schemaRefs>
</ds:datastoreItem>
</file>

<file path=customXml/itemProps4.xml><?xml version="1.0" encoding="utf-8"?>
<ds:datastoreItem xmlns:ds="http://schemas.openxmlformats.org/officeDocument/2006/customXml" ds:itemID="{D5F716FD-219B-4617-87D1-DA6B81A01B83}">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ESMO-Conference-Speaker-Template-ELCC-2016-wide02</Template>
  <TotalTime>2654</TotalTime>
  <Words>2678</Words>
  <Application>Microsoft Office PowerPoint</Application>
  <PresentationFormat>On-screen Show (16:9)</PresentationFormat>
  <Paragraphs>282</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Arial Narrow</vt:lpstr>
      <vt:lpstr>Calibri</vt:lpstr>
      <vt:lpstr>Noto Sans Symbols</vt:lpstr>
      <vt:lpstr>Wingdings</vt:lpstr>
      <vt:lpstr>Office Theme</vt:lpstr>
      <vt:lpstr>Zanidatamab + Chemotherapy for Patients With HER2-Expressing Metastatic Breast Cancer</vt:lpstr>
      <vt:lpstr>DECLARATION OF INTERESTS</vt:lpstr>
      <vt:lpstr>Background</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Daura MELLA - ESMO</dc:creator>
  <cp:lastModifiedBy>Cindy Rigby</cp:lastModifiedBy>
  <cp:revision>93</cp:revision>
  <dcterms:created xsi:type="dcterms:W3CDTF">2016-02-17T10:07:52Z</dcterms:created>
  <dcterms:modified xsi:type="dcterms:W3CDTF">2025-05-16T14:53:50Z</dcterms:modified>
  <cp:contentStatus>Draft</cp:contentStatus>
</cp:coreProperties>
</file>

<file path=docProps/custom.xml><?xml version="1.0" encoding="utf-8"?>
<Properties xmlns:vt="http://schemas.openxmlformats.org/officeDocument/2006/docPropsVTypes" xmlns="http://schemas.openxmlformats.org/officeDocument/2006/custom-properties">
  <property fmtid="{D5CDD505-2E9C-101B-9397-08002B2CF9AE}" pid="2" name="ContentTypeId">
    <vt:lpwstr>0x010100813B4E5C7ACF014D9848FB46BC582B4C</vt:lpwstr>
  </property>
  <property fmtid="{D5CDD505-2E9C-101B-9397-08002B2CF9AE}" pid="3" name="Order">
    <vt:r8>11992800</vt:r8>
  </property>
  <property fmtid="{D5CDD505-2E9C-101B-9397-08002B2CF9AE}" pid="4" name="MSIP_Label_a723fcdf-614d-486a-adad-e9094d65f24d_ActionId">
    <vt:lpwstr>7211b327-c364-4e39-a79b-cdbf8205a7e9</vt:lpwstr>
  </property>
  <property fmtid="{D5CDD505-2E9C-101B-9397-08002B2CF9AE}" pid="5" name="MSIP_Label_a723fcdf-614d-486a-adad-e9094d65f24d_Name">
    <vt:lpwstr>Internal Use</vt:lpwstr>
  </property>
  <property fmtid="{D5CDD505-2E9C-101B-9397-08002B2CF9AE}" pid="6" name="MSIP_Label_a723fcdf-614d-486a-adad-e9094d65f24d_SetDate">
    <vt:lpwstr>2025-11-03T10:43:06Z</vt:lpwstr>
  </property>
  <property fmtid="{D5CDD505-2E9C-101B-9397-08002B2CF9AE}" pid="7" name="MSIP_Label_a723fcdf-614d-486a-adad-e9094d65f24d_SiteId">
    <vt:lpwstr>ee09a3fc-a3f5-4d93-98c6-dac96059eeea</vt:lpwstr>
  </property>
  <property fmtid="{D5CDD505-2E9C-101B-9397-08002B2CF9AE}" pid="8" name="MSIP_Label_a723fcdf-614d-486a-adad-e9094d65f24d_Enabled">
    <vt:lpwstr>True</vt:lpwstr>
  </property>
  <property fmtid="{D5CDD505-2E9C-101B-9397-08002B2CF9AE}" pid="9" name="Classification">
    <vt:lpwstr>[DC2] Internal</vt:lpwstr>
  </property>
  <property fmtid="{D5CDD505-2E9C-101B-9397-08002B2CF9AE}" pid="10" name="_dlc_DocIdItemGuid">
    <vt:lpwstr>a11ea44d-dffb-4c72-a692-9dd30c8e6c2c</vt:lpwstr>
  </property>
  <property fmtid="{D5CDD505-2E9C-101B-9397-08002B2CF9AE}" pid="11" name="MediaServiceImageTags">
    <vt:lpwstr/>
  </property>
  <property fmtid="{D5CDD505-2E9C-101B-9397-08002B2CF9AE}" pid="12" name="xd_Signature">
    <vt:bool>false</vt:bool>
  </property>
  <property fmtid="{D5CDD505-2E9C-101B-9397-08002B2CF9AE}" pid="13" name="xd_ProgID">
    <vt:lpwstr/>
  </property>
  <property fmtid="{D5CDD505-2E9C-101B-9397-08002B2CF9AE}" pid="14" name="ComplianceAssetId">
    <vt:lpwstr/>
  </property>
  <property fmtid="{D5CDD505-2E9C-101B-9397-08002B2CF9AE}" pid="15" name="TemplateUrl">
    <vt:lpwstr/>
  </property>
  <property fmtid="{D5CDD505-2E9C-101B-9397-08002B2CF9AE}" pid="16" name="_ExtendedDescription">
    <vt:lpwstr/>
  </property>
  <property fmtid="{D5CDD505-2E9C-101B-9397-08002B2CF9AE}" pid="17" name="TriggerFlowInfo">
    <vt:lpwstr/>
  </property>
  <property fmtid="{D5CDD505-2E9C-101B-9397-08002B2CF9AE}" pid="18" name="MSIP_Label_a723fcdf-614d-486a-adad-e9094d65f24d_Removed">
    <vt:lpwstr>False</vt:lpwstr>
  </property>
  <property fmtid="{D5CDD505-2E9C-101B-9397-08002B2CF9AE}" pid="19" name="MSIP_Label_a723fcdf-614d-486a-adad-e9094d65f24d_Extended_MSFT_Method">
    <vt:lpwstr>Standard</vt:lpwstr>
  </property>
  <property fmtid="{D5CDD505-2E9C-101B-9397-08002B2CF9AE}" pid="20" name="Sensitivity">
    <vt:lpwstr>Internal Use</vt:lpwstr>
  </property>
</Properties>
</file>