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Lst>
  <p:notesMasterIdLst>
    <p:notesMasterId r:id="rId19"/>
  </p:notesMasterIdLst>
  <p:sldIdLst>
    <p:sldId id="267" r:id="rId5"/>
    <p:sldId id="294" r:id="rId6"/>
    <p:sldId id="272" r:id="rId7"/>
    <p:sldId id="290" r:id="rId8"/>
    <p:sldId id="286" r:id="rId9"/>
    <p:sldId id="274" r:id="rId10"/>
    <p:sldId id="289" r:id="rId11"/>
    <p:sldId id="288" r:id="rId12"/>
    <p:sldId id="291" r:id="rId13"/>
    <p:sldId id="295" r:id="rId14"/>
    <p:sldId id="287" r:id="rId15"/>
    <p:sldId id="271" r:id="rId16"/>
    <p:sldId id="293"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07DF34-A92F-4120-8D82-2CB74E77557D}">
          <p14:sldIdLst>
            <p14:sldId id="267"/>
            <p14:sldId id="294"/>
            <p14:sldId id="272"/>
            <p14:sldId id="290"/>
            <p14:sldId id="286"/>
            <p14:sldId id="274"/>
            <p14:sldId id="289"/>
            <p14:sldId id="288"/>
            <p14:sldId id="291"/>
            <p14:sldId id="295"/>
            <p14:sldId id="287"/>
            <p14:sldId id="271"/>
            <p14:sldId id="293"/>
            <p14:sldId id="2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55E05-0D16-8757-8821-5FAAB0915F12}" name="Mai Moawed" initials="MMA" userId="Mai Moawed" providerId="None"/>
  <p188:author id="{65DC4117-B772-6A33-5D9D-2A2F094B6BCC}" name="Huang, Evelyn (PPY-CMC)" initials="CH" userId="S::evelyn.huang@connect-cmc.com::7dc0a98d-9e40-444f-b8b5-b53fbfcf20f1" providerId="AD"/>
  <p188:author id="{658CFC2C-7700-BDB6-BA0D-2E1FFA3BCA55}" name="Iyer, Janaki (TOR-CMC)" initials="JI" userId="S::janaki.iyer@connect-cmc.com::0b14d9d9-58bc-4018-8996-33dd6c1a8a9a" providerId="AD"/>
  <p188:author id="{34652A3E-A3AB-F3CD-86D5-4501495F8466}" name="Mai " initials="MMA" userId="Mai " providerId="None"/>
  <p188:author id="{4679FF43-D8D1-F113-E21C-04D225F92263}" name="CMC Connect" initials="CMC" userId="CMC Connect" providerId="None"/>
  <p188:author id="{B2DC1F86-C7F2-CB94-E908-4ECBE9FBC839}" name="Mark Ozog" initials="MO" userId="S::mozog@jazzpharma.com::6913e2fd-016e-473b-9a2b-b7d1a1c6e84e" providerId="AD"/>
  <p188:author id="{B151F7A6-5DC5-836A-C2D9-9FE1DF9F30CB}" name="Melody, Megan (MAN-CMC)" initials="MM(C" userId="Melody, Megan (MAN-CMC)" providerId="None"/>
  <p188:author id="{ABB5B2A9-46F6-E7F2-CD87-E91B09FF2DBE}" name="Cartledge, Claire (GLA-CMC)" initials="CC" userId="S::claire.cartledge@connect-cmc.com::6821c0b7-7fa0-4128-928b-da0f6219767f" providerId="AD"/>
  <p188:author id="{9B2541B1-3E86-64AB-9023-BC9E50F5671E}" name="Annotations" initials="A" userId="Annotations" providerId="None"/>
  <p188:author id="{14A62DED-C9B7-91D5-C2C0-67B91C0751D1}" name="CMC" initials="CMC" userId="CM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iloon Chan" initials="WC" lastIdx="1" clrIdx="0">
    <p:extLst>
      <p:ext uri="{19B8F6BF-5375-455C-9EA6-DF929625EA0E}">
        <p15:presenceInfo xmlns:p15="http://schemas.microsoft.com/office/powerpoint/2012/main" userId="S::wailoon.chan@asco.org::61eff083-35ff-4e06-b384-1f073c497e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002557"/>
    <a:srgbClr val="008764"/>
    <a:srgbClr val="282567"/>
    <a:srgbClr val="FFFFFF"/>
    <a:srgbClr val="4472C4"/>
    <a:srgbClr val="5673B7"/>
    <a:srgbClr val="FFB648"/>
    <a:srgbClr val="0076A9"/>
    <a:srgbClr val="59C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84706" autoAdjust="0"/>
  </p:normalViewPr>
  <p:slideViewPr>
    <p:cSldViewPr snapToGrid="0">
      <p:cViewPr varScale="1">
        <p:scale>
          <a:sx n="59" d="100"/>
          <a:sy n="59" d="100"/>
        </p:scale>
        <p:origin x="161" y="31"/>
      </p:cViewPr>
      <p:guideLst>
        <p:guide orient="horz" pos="2160"/>
        <p:guide pos="3840"/>
      </p:guideLst>
    </p:cSldViewPr>
  </p:slideViewPr>
  <p:notesTextViewPr>
    <p:cViewPr>
      <p:scale>
        <a:sx n="3" d="2"/>
        <a:sy n="3" d="2"/>
      </p:scale>
      <p:origin x="0" y="0"/>
    </p:cViewPr>
  </p:notesTextViewPr>
  <p:sorterViewPr>
    <p:cViewPr>
      <p:scale>
        <a:sx n="180" d="100"/>
        <a:sy n="180" d="100"/>
      </p:scale>
      <p:origin x="0" y="-4132"/>
    </p:cViewPr>
  </p:sorterViewPr>
  <p:notesViewPr>
    <p:cSldViewPr snapToGrid="0">
      <p:cViewPr varScale="1">
        <p:scale>
          <a:sx n="73" d="100"/>
          <a:sy n="73" d="100"/>
        </p:scale>
        <p:origin x="2990"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A891C-00A5-4A37-B085-8292CA9E7413}" type="datetimeFigureOut">
              <a:rPr lang="en-US" smtClean="0"/>
              <a:t>5/31/2025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D9E9D-93A9-4E6A-8E42-DC0055A8528E}" type="slidenum">
              <a:rPr lang="en-US" smtClean="0"/>
              <a:t>‹#›</a:t>
            </a:fld>
            <a:endParaRPr lang="en-US" dirty="0"/>
          </a:p>
        </p:txBody>
      </p:sp>
    </p:spTree>
    <p:extLst>
      <p:ext uri="{BB962C8B-B14F-4D97-AF65-F5344CB8AC3E}">
        <p14:creationId xmlns:p14="http://schemas.microsoft.com/office/powerpoint/2010/main" val="23828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checked with the submitted abstract</a:t>
            </a:r>
          </a:p>
        </p:txBody>
      </p:sp>
      <p:sp>
        <p:nvSpPr>
          <p:cNvPr id="4" name="Slide Number Placeholder 3"/>
          <p:cNvSpPr>
            <a:spLocks noGrp="1"/>
          </p:cNvSpPr>
          <p:nvPr>
            <p:ph type="sldNum" sz="quarter" idx="5"/>
          </p:nvPr>
        </p:nvSpPr>
        <p:spPr/>
        <p:txBody>
          <a:bodyPr/>
          <a:lstStyle/>
          <a:p>
            <a:fld id="{D14D9E9D-93A9-4E6A-8E42-DC0055A8528E}" type="slidenum">
              <a:rPr lang="en-US" smtClean="0"/>
              <a:t>1</a:t>
            </a:fld>
            <a:endParaRPr lang="en-US" dirty="0"/>
          </a:p>
        </p:txBody>
      </p:sp>
    </p:spTree>
    <p:extLst>
      <p:ext uri="{BB962C8B-B14F-4D97-AF65-F5344CB8AC3E}">
        <p14:creationId xmlns:p14="http://schemas.microsoft.com/office/powerpoint/2010/main" val="31019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50000"/>
                  </a:schemeClr>
                </a:solidFill>
              </a:rPr>
              <a:t>Here, we report a 4-year follow-up, and the first report of both median OS and translational data, from this phase 2 trial of zanidatamab + chemotherapy in 1L advanced HER2-positive GEA</a:t>
            </a:r>
          </a:p>
          <a:p>
            <a:endParaRPr lang="en-US" b="0" dirty="0"/>
          </a:p>
        </p:txBody>
      </p:sp>
      <p:sp>
        <p:nvSpPr>
          <p:cNvPr id="4" name="Slide Number Placeholder 3"/>
          <p:cNvSpPr>
            <a:spLocks noGrp="1"/>
          </p:cNvSpPr>
          <p:nvPr>
            <p:ph type="sldNum" sz="quarter" idx="5"/>
          </p:nvPr>
        </p:nvSpPr>
        <p:spPr/>
        <p:txBody>
          <a:bodyPr/>
          <a:lstStyle/>
          <a:p>
            <a:fld id="{D14D9E9D-93A9-4E6A-8E42-DC0055A8528E}" type="slidenum">
              <a:rPr lang="en-US" smtClean="0"/>
              <a:t>3</a:t>
            </a:fld>
            <a:endParaRPr lang="en-US" dirty="0"/>
          </a:p>
        </p:txBody>
      </p:sp>
    </p:spTree>
    <p:extLst>
      <p:ext uri="{BB962C8B-B14F-4D97-AF65-F5344CB8AC3E}">
        <p14:creationId xmlns:p14="http://schemas.microsoft.com/office/powerpoint/2010/main" val="326252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0" u="none" strike="noStrike" kern="1200" dirty="0">
                <a:cs typeface="Arial" panose="020B0604020202020204" pitchFamily="34" charset="0"/>
              </a:rPr>
              <a:t>Addendum to footnote a: Chemotherapy could be continued, attenuated (5-FU or capecitabine could be maintained if oxaliplatin was discontinued due to toxicity; however, if 5-FU or capecitabine was discontinued, oxaliplatin should have been discontinued) or discontinued per the investigator’s and patient’s discretion</a:t>
            </a:r>
            <a:endParaRPr lang="en-US" dirty="0"/>
          </a:p>
        </p:txBody>
      </p:sp>
      <p:sp>
        <p:nvSpPr>
          <p:cNvPr id="4" name="Slide Number Placeholder 3"/>
          <p:cNvSpPr>
            <a:spLocks noGrp="1"/>
          </p:cNvSpPr>
          <p:nvPr>
            <p:ph type="sldNum" sz="quarter" idx="5"/>
          </p:nvPr>
        </p:nvSpPr>
        <p:spPr/>
        <p:txBody>
          <a:bodyPr/>
          <a:lstStyle/>
          <a:p>
            <a:fld id="{D14D9E9D-93A9-4E6A-8E42-DC0055A8528E}" type="slidenum">
              <a:rPr lang="en-US" smtClean="0"/>
              <a:t>4</a:t>
            </a:fld>
            <a:endParaRPr lang="en-US" dirty="0"/>
          </a:p>
        </p:txBody>
      </p:sp>
    </p:spTree>
    <p:extLst>
      <p:ext uri="{BB962C8B-B14F-4D97-AF65-F5344CB8AC3E}">
        <p14:creationId xmlns:p14="http://schemas.microsoft.com/office/powerpoint/2010/main" val="141206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D9E9D-93A9-4E6A-8E42-DC0055A8528E}" type="slidenum">
              <a:rPr lang="en-US" smtClean="0"/>
              <a:t>8</a:t>
            </a:fld>
            <a:endParaRPr lang="en-US" dirty="0"/>
          </a:p>
        </p:txBody>
      </p:sp>
    </p:spTree>
    <p:extLst>
      <p:ext uri="{BB962C8B-B14F-4D97-AF65-F5344CB8AC3E}">
        <p14:creationId xmlns:p14="http://schemas.microsoft.com/office/powerpoint/2010/main" val="165883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6DB9-14F9-99E4-452A-DBDB6D38C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7BE1A-C3C8-7AF1-CFB3-980FC59CCE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49F88-7C4F-A07E-7990-35F8193601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2ECAB4-E390-4F63-FF21-DA4E8E8EAB9E}"/>
              </a:ext>
            </a:extLst>
          </p:cNvPr>
          <p:cNvSpPr>
            <a:spLocks noGrp="1"/>
          </p:cNvSpPr>
          <p:nvPr>
            <p:ph type="sldNum" sz="quarter" idx="5"/>
          </p:nvPr>
        </p:nvSpPr>
        <p:spPr/>
        <p:txBody>
          <a:bodyPr/>
          <a:lstStyle/>
          <a:p>
            <a:fld id="{D14D9E9D-93A9-4E6A-8E42-DC0055A8528E}" type="slidenum">
              <a:rPr lang="en-US" smtClean="0"/>
              <a:t>9</a:t>
            </a:fld>
            <a:endParaRPr lang="en-US" dirty="0"/>
          </a:p>
        </p:txBody>
      </p:sp>
    </p:spTree>
    <p:extLst>
      <p:ext uri="{BB962C8B-B14F-4D97-AF65-F5344CB8AC3E}">
        <p14:creationId xmlns:p14="http://schemas.microsoft.com/office/powerpoint/2010/main" val="77951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B8E16-0B4C-8B81-A3D2-5AD0D76C5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0C127-305B-21F9-3C9A-A114E137B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AFCDA-16F4-5D80-CF35-4BF33C007A55}"/>
              </a:ext>
            </a:extLst>
          </p:cNvPr>
          <p:cNvSpPr>
            <a:spLocks noGrp="1"/>
          </p:cNvSpPr>
          <p:nvPr>
            <p:ph type="body" idx="1"/>
          </p:nvPr>
        </p:nvSpPr>
        <p:spPr/>
        <p:txBody>
          <a:bodyPr/>
          <a:lstStyle/>
          <a:p>
            <a:pPr marL="171450" indent="-171450">
              <a:buFont typeface="Arial" panose="020B0604020202020204" pitchFamily="34" charset="0"/>
              <a:buChar char="•"/>
            </a:pPr>
            <a:r>
              <a:rPr lang="en-US" dirty="0"/>
              <a:t>8 patients had greater than 90% ctDNA decreases, of them 5 had a CR or PR, 1 pt had PD, and 2 had non-CR or non-PD</a:t>
            </a:r>
          </a:p>
          <a:p>
            <a:pPr marL="171450" indent="-171450">
              <a:buFont typeface="Arial" panose="020B0604020202020204" pitchFamily="34" charset="0"/>
              <a:buChar char="•"/>
            </a:pPr>
            <a:r>
              <a:rPr lang="en-US" dirty="0"/>
              <a:t>2 patients had lower than 90% ctDNA decreases, of them 1 had a CR or PR and 1 had PD</a:t>
            </a:r>
          </a:p>
          <a:p>
            <a:pPr marL="171450" indent="-171450">
              <a:buFont typeface="Arial" panose="020B0604020202020204" pitchFamily="34" charset="0"/>
              <a:buChar char="•"/>
            </a:pPr>
            <a:r>
              <a:rPr lang="en-US" dirty="0"/>
              <a:t>4 patients had not detectable changes in ctDNA levels, of them 3 had a CR or PR and 1 had non-CR or non-PD</a:t>
            </a:r>
          </a:p>
        </p:txBody>
      </p:sp>
      <p:sp>
        <p:nvSpPr>
          <p:cNvPr id="4" name="Slide Number Placeholder 3">
            <a:extLst>
              <a:ext uri="{FF2B5EF4-FFF2-40B4-BE49-F238E27FC236}">
                <a16:creationId xmlns:a16="http://schemas.microsoft.com/office/drawing/2014/main" id="{0CC91DE8-EA4D-EF0B-9D2B-EDE76F36A79C}"/>
              </a:ext>
            </a:extLst>
          </p:cNvPr>
          <p:cNvSpPr>
            <a:spLocks noGrp="1"/>
          </p:cNvSpPr>
          <p:nvPr>
            <p:ph type="sldNum" sz="quarter" idx="5"/>
          </p:nvPr>
        </p:nvSpPr>
        <p:spPr/>
        <p:txBody>
          <a:bodyPr/>
          <a:lstStyle/>
          <a:p>
            <a:fld id="{D14D9E9D-93A9-4E6A-8E42-DC0055A8528E}" type="slidenum">
              <a:rPr lang="en-US" smtClean="0"/>
              <a:t>10</a:t>
            </a:fld>
            <a:endParaRPr lang="en-US" dirty="0"/>
          </a:p>
        </p:txBody>
      </p:sp>
      <p:graphicFrame>
        <p:nvGraphicFramePr>
          <p:cNvPr id="5" name="Table 4">
            <a:extLst>
              <a:ext uri="{FF2B5EF4-FFF2-40B4-BE49-F238E27FC236}">
                <a16:creationId xmlns:a16="http://schemas.microsoft.com/office/drawing/2014/main" id="{A45CDB6B-554A-2651-659E-4779C9E0A625}"/>
              </a:ext>
            </a:extLst>
          </p:cNvPr>
          <p:cNvGraphicFramePr>
            <a:graphicFrameLocks noGrp="1"/>
          </p:cNvGraphicFramePr>
          <p:nvPr>
            <p:extLst>
              <p:ext uri="{D42A27DB-BD31-4B8C-83A1-F6EECF244321}">
                <p14:modId xmlns:p14="http://schemas.microsoft.com/office/powerpoint/2010/main" val="859611802"/>
              </p:ext>
            </p:extLst>
          </p:nvPr>
        </p:nvGraphicFramePr>
        <p:xfrm>
          <a:off x="826471" y="5679869"/>
          <a:ext cx="2103120" cy="864579"/>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831783099"/>
                    </a:ext>
                  </a:extLst>
                </a:gridCol>
                <a:gridCol w="182880">
                  <a:extLst>
                    <a:ext uri="{9D8B030D-6E8A-4147-A177-3AD203B41FA5}">
                      <a16:colId xmlns:a16="http://schemas.microsoft.com/office/drawing/2014/main" val="3230934308"/>
                    </a:ext>
                  </a:extLst>
                </a:gridCol>
                <a:gridCol w="457200">
                  <a:extLst>
                    <a:ext uri="{9D8B030D-6E8A-4147-A177-3AD203B41FA5}">
                      <a16:colId xmlns:a16="http://schemas.microsoft.com/office/drawing/2014/main" val="4100601331"/>
                    </a:ext>
                  </a:extLst>
                </a:gridCol>
                <a:gridCol w="274320">
                  <a:extLst>
                    <a:ext uri="{9D8B030D-6E8A-4147-A177-3AD203B41FA5}">
                      <a16:colId xmlns:a16="http://schemas.microsoft.com/office/drawing/2014/main" val="3556461573"/>
                    </a:ext>
                  </a:extLst>
                </a:gridCol>
                <a:gridCol w="640080">
                  <a:extLst>
                    <a:ext uri="{9D8B030D-6E8A-4147-A177-3AD203B41FA5}">
                      <a16:colId xmlns:a16="http://schemas.microsoft.com/office/drawing/2014/main" val="1147038383"/>
                    </a:ext>
                  </a:extLst>
                </a:gridCol>
              </a:tblGrid>
              <a:tr h="288689">
                <a:tc>
                  <a:txBody>
                    <a:bodyPr/>
                    <a:lstStyle/>
                    <a:p>
                      <a:pPr algn="ctr" rtl="0" fontAlgn="ctr"/>
                      <a:r>
                        <a:rPr lang="en-US" sz="900" u="none" strike="noStrike" dirty="0">
                          <a:effectLst/>
                          <a:latin typeface="+mn-lt"/>
                        </a:rPr>
                        <a:t>ctDNA </a:t>
                      </a:r>
                    </a:p>
                    <a:p>
                      <a:pPr algn="ctr" rtl="0" fontAlgn="ctr"/>
                      <a:r>
                        <a:rPr lang="en-US" sz="900" u="none" strike="noStrike" dirty="0">
                          <a:effectLst/>
                          <a:latin typeface="+mn-lt"/>
                        </a:rPr>
                        <a:t>Decrease</a:t>
                      </a:r>
                    </a:p>
                  </a:txBody>
                  <a:tcPr marL="6350" marR="6350" marT="635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rtl="0" fontAlgn="ctr"/>
                      <a:r>
                        <a:rPr lang="en-US" sz="900" u="none" strike="noStrike" dirty="0">
                          <a:effectLst/>
                          <a:latin typeface="+mn-lt"/>
                        </a:rPr>
                        <a:t>n</a:t>
                      </a:r>
                      <a:endParaRPr lang="en-US" sz="900" b="1" i="0" u="none" strike="noStrike" dirty="0">
                        <a:solidFill>
                          <a:srgbClr val="3A4E55"/>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rtl="0" fontAlgn="ctr"/>
                      <a:r>
                        <a:rPr lang="en-US" sz="900" u="none" strike="noStrike" dirty="0">
                          <a:effectLst/>
                          <a:latin typeface="+mn-lt"/>
                        </a:rPr>
                        <a:t>CR/PR, n</a:t>
                      </a:r>
                      <a:endParaRPr lang="en-US" sz="900" b="1" i="0" u="none" strike="noStrike" dirty="0">
                        <a:solidFill>
                          <a:srgbClr val="3A4E55"/>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rtl="0" fontAlgn="ctr"/>
                      <a:r>
                        <a:rPr lang="en-US" sz="900" u="none" strike="noStrike" dirty="0">
                          <a:effectLst/>
                          <a:latin typeface="+mn-lt"/>
                        </a:rPr>
                        <a:t>PD, </a:t>
                      </a:r>
                      <a:br>
                        <a:rPr lang="en-US" sz="900" u="none" strike="noStrike" dirty="0">
                          <a:effectLst/>
                          <a:latin typeface="+mn-lt"/>
                        </a:rPr>
                      </a:br>
                      <a:r>
                        <a:rPr lang="en-US" sz="900" u="none" strike="noStrike" dirty="0">
                          <a:effectLst/>
                          <a:latin typeface="+mn-lt"/>
                        </a:rPr>
                        <a:t>n</a:t>
                      </a:r>
                      <a:endParaRPr lang="en-US" sz="900" b="1" i="0" u="none" strike="noStrike" dirty="0">
                        <a:solidFill>
                          <a:srgbClr val="3A4E55"/>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rtl="0" fontAlgn="ctr"/>
                      <a:r>
                        <a:rPr lang="en-US" sz="900" u="none" strike="noStrike" dirty="0">
                          <a:effectLst/>
                          <a:latin typeface="+mn-lt"/>
                        </a:rPr>
                        <a:t>non-CR/</a:t>
                      </a:r>
                    </a:p>
                    <a:p>
                      <a:pPr algn="ctr" rtl="0" fontAlgn="ctr"/>
                      <a:r>
                        <a:rPr lang="en-US" sz="900" u="none" strike="noStrike" dirty="0">
                          <a:effectLst/>
                          <a:latin typeface="+mn-lt"/>
                        </a:rPr>
                        <a:t>non-PD, n</a:t>
                      </a:r>
                      <a:endParaRPr lang="en-US" sz="900" b="1" i="0" u="none" strike="noStrike" dirty="0">
                        <a:solidFill>
                          <a:srgbClr val="3A4E55"/>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581527574"/>
                  </a:ext>
                </a:extLst>
              </a:tr>
              <a:tr h="147610">
                <a:tc>
                  <a:txBody>
                    <a:bodyPr/>
                    <a:lstStyle/>
                    <a:p>
                      <a:pPr algn="ctr" rtl="0" fontAlgn="ctr"/>
                      <a:r>
                        <a:rPr lang="en-US" sz="900" u="none" strike="noStrike" dirty="0">
                          <a:effectLst/>
                          <a:latin typeface="+mn-lt"/>
                        </a:rPr>
                        <a:t>&gt;90% </a:t>
                      </a:r>
                      <a:endParaRPr lang="en-US" sz="900" b="0" i="0" u="none" strike="noStrike" dirty="0">
                        <a:solidFill>
                          <a:srgbClr val="3A4E55"/>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CCCCC"/>
                    </a:solidFill>
                  </a:tcPr>
                </a:tc>
                <a:tc>
                  <a:txBody>
                    <a:bodyPr/>
                    <a:lstStyle/>
                    <a:p>
                      <a:pPr algn="ctr" rtl="0" fontAlgn="ctr"/>
                      <a:r>
                        <a:rPr lang="en-US" sz="900" u="none" strike="noStrike" dirty="0">
                          <a:solidFill>
                            <a:schemeClr val="tx1"/>
                          </a:solidFill>
                          <a:effectLst/>
                          <a:latin typeface="+mn-lt"/>
                        </a:rPr>
                        <a:t>8</a:t>
                      </a:r>
                      <a:endParaRPr lang="en-US" sz="900" b="0" i="0" u="none" strike="noStrike" dirty="0">
                        <a:solidFill>
                          <a:schemeClr val="tx1"/>
                        </a:solidFill>
                        <a:effectLst/>
                        <a:latin typeface="+mn-lt"/>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CCCCC"/>
                    </a:solidFill>
                  </a:tcPr>
                </a:tc>
                <a:tc>
                  <a:txBody>
                    <a:bodyPr/>
                    <a:lstStyle/>
                    <a:p>
                      <a:pPr algn="ctr" rtl="0" fontAlgn="ctr"/>
                      <a:r>
                        <a:rPr lang="en-US" sz="900" u="none" strike="noStrike" dirty="0">
                          <a:solidFill>
                            <a:schemeClr val="tx1"/>
                          </a:solidFill>
                          <a:effectLst/>
                          <a:latin typeface="+mn-lt"/>
                        </a:rPr>
                        <a:t>5</a:t>
                      </a:r>
                      <a:endParaRPr lang="en-US" sz="900" b="0" i="0" u="none" strike="noStrike" dirty="0">
                        <a:solidFill>
                          <a:schemeClr val="tx1"/>
                        </a:solidFill>
                        <a:effectLst/>
                        <a:latin typeface="+mn-lt"/>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CCCCC"/>
                    </a:solidFill>
                  </a:tcPr>
                </a:tc>
                <a:tc>
                  <a:txBody>
                    <a:bodyPr/>
                    <a:lstStyle/>
                    <a:p>
                      <a:pPr algn="ctr" rtl="0" fontAlgn="ctr"/>
                      <a:r>
                        <a:rPr lang="en-US" sz="900" u="none" strike="noStrike" dirty="0">
                          <a:solidFill>
                            <a:schemeClr val="tx1"/>
                          </a:solidFill>
                          <a:effectLst/>
                          <a:latin typeface="+mn-lt"/>
                        </a:rPr>
                        <a:t>1</a:t>
                      </a:r>
                      <a:endParaRPr lang="en-US" sz="900" b="0" i="0" u="none" strike="noStrike" dirty="0">
                        <a:solidFill>
                          <a:schemeClr val="tx1"/>
                        </a:solidFill>
                        <a:effectLst/>
                        <a:latin typeface="+mn-lt"/>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CCCCC"/>
                    </a:solidFill>
                  </a:tcPr>
                </a:tc>
                <a:tc>
                  <a:txBody>
                    <a:bodyPr/>
                    <a:lstStyle/>
                    <a:p>
                      <a:pPr algn="ctr" rtl="0" fontAlgn="ctr"/>
                      <a:r>
                        <a:rPr lang="en-US" sz="900" u="none" strike="noStrike" dirty="0">
                          <a:solidFill>
                            <a:schemeClr val="tx1"/>
                          </a:solidFill>
                          <a:effectLst/>
                          <a:latin typeface="+mn-lt"/>
                        </a:rPr>
                        <a:t>2</a:t>
                      </a:r>
                      <a:endParaRPr lang="en-US" sz="900" b="0" i="0" u="none" strike="noStrike" dirty="0">
                        <a:solidFill>
                          <a:schemeClr val="tx1"/>
                        </a:solidFill>
                        <a:effectLst/>
                        <a:latin typeface="+mn-lt"/>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CCCCC"/>
                    </a:solidFill>
                  </a:tcPr>
                </a:tc>
                <a:extLst>
                  <a:ext uri="{0D108BD9-81ED-4DB2-BD59-A6C34878D82A}">
                    <a16:rowId xmlns:a16="http://schemas.microsoft.com/office/drawing/2014/main" val="3266691768"/>
                  </a:ext>
                </a:extLst>
              </a:tr>
              <a:tr h="147610">
                <a:tc>
                  <a:txBody>
                    <a:bodyPr/>
                    <a:lstStyle/>
                    <a:p>
                      <a:pPr algn="ctr" rtl="0" fontAlgn="ctr"/>
                      <a:r>
                        <a:rPr lang="en-US" sz="900" u="none" strike="noStrike" dirty="0">
                          <a:effectLst/>
                          <a:latin typeface="+mn-lt"/>
                        </a:rPr>
                        <a:t>&lt;90% </a:t>
                      </a:r>
                      <a:endParaRPr lang="en-US" sz="900" b="0" i="0" u="none" strike="noStrike" dirty="0">
                        <a:solidFill>
                          <a:srgbClr val="3A4E55"/>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900" u="none" strike="noStrike" dirty="0">
                          <a:solidFill>
                            <a:schemeClr val="tx1"/>
                          </a:solidFill>
                          <a:effectLst/>
                          <a:latin typeface="+mn-lt"/>
                        </a:rPr>
                        <a:t>2</a:t>
                      </a:r>
                      <a:endParaRPr lang="en-US" sz="900" b="0" i="0" u="none" strike="noStrike" dirty="0">
                        <a:solidFill>
                          <a:schemeClr val="tx1"/>
                        </a:solidFill>
                        <a:effectLst/>
                        <a:latin typeface="+mn-lt"/>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900" u="none" strike="noStrike" dirty="0">
                          <a:solidFill>
                            <a:schemeClr val="tx1"/>
                          </a:solidFill>
                          <a:effectLst/>
                          <a:latin typeface="+mn-lt"/>
                        </a:rPr>
                        <a:t>1</a:t>
                      </a:r>
                      <a:endParaRPr lang="en-US" sz="900" b="0" i="0" u="none" strike="noStrike" dirty="0">
                        <a:solidFill>
                          <a:schemeClr val="tx1"/>
                        </a:solidFill>
                        <a:effectLst/>
                        <a:latin typeface="+mn-lt"/>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900" u="none" strike="noStrike" dirty="0">
                          <a:solidFill>
                            <a:schemeClr val="tx1"/>
                          </a:solidFill>
                          <a:effectLst/>
                          <a:latin typeface="+mn-lt"/>
                        </a:rPr>
                        <a:t>1</a:t>
                      </a:r>
                      <a:endParaRPr lang="en-US" sz="900" b="0" i="0" u="none" strike="noStrike" dirty="0">
                        <a:solidFill>
                          <a:schemeClr val="tx1"/>
                        </a:solidFill>
                        <a:effectLst/>
                        <a:latin typeface="+mn-lt"/>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900" b="0" i="0" u="none" strike="noStrike" dirty="0">
                          <a:solidFill>
                            <a:schemeClr val="tx1"/>
                          </a:solidFill>
                          <a:effectLst/>
                          <a:latin typeface="+mn-lt"/>
                        </a:rPr>
                        <a:t>N/A</a:t>
                      </a:r>
                    </a:p>
                  </a:txBody>
                  <a:tcPr marL="6350" marR="6350" marT="635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8417719"/>
                  </a:ext>
                </a:extLst>
              </a:tr>
              <a:tr h="147610">
                <a:tc>
                  <a:txBody>
                    <a:bodyPr/>
                    <a:lstStyle/>
                    <a:p>
                      <a:pPr algn="l" fontAlgn="b"/>
                      <a:r>
                        <a:rPr lang="en-US" sz="900" b="0" i="0" u="none" strike="noStrike" dirty="0">
                          <a:solidFill>
                            <a:srgbClr val="000000"/>
                          </a:solidFill>
                          <a:effectLst/>
                          <a:latin typeface="+mn-lt"/>
                        </a:rPr>
                        <a:t>Not detected</a:t>
                      </a:r>
                    </a:p>
                  </a:txBody>
                  <a:tcPr marL="6350" marR="6350" marT="635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b"/>
                      <a:r>
                        <a:rPr lang="en-US" sz="900" u="none" strike="noStrike" dirty="0">
                          <a:solidFill>
                            <a:schemeClr val="tx1"/>
                          </a:solidFill>
                          <a:effectLst/>
                          <a:latin typeface="+mn-lt"/>
                        </a:rPr>
                        <a:t>4</a:t>
                      </a:r>
                      <a:endParaRPr lang="en-US" sz="900" b="0" i="0" u="none" strike="noStrike" dirty="0">
                        <a:solidFill>
                          <a:schemeClr val="tx1"/>
                        </a:solidFill>
                        <a:effectLst/>
                        <a:latin typeface="+mn-lt"/>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b"/>
                      <a:r>
                        <a:rPr lang="en-US" sz="900" u="none" strike="noStrike" dirty="0">
                          <a:solidFill>
                            <a:schemeClr val="tx1"/>
                          </a:solidFill>
                          <a:effectLst/>
                          <a:latin typeface="+mn-lt"/>
                        </a:rPr>
                        <a:t>3</a:t>
                      </a:r>
                      <a:endParaRPr lang="en-US" sz="900" b="0" i="0" u="none" strike="noStrike" dirty="0">
                        <a:solidFill>
                          <a:schemeClr val="tx1"/>
                        </a:solidFill>
                        <a:effectLst/>
                        <a:latin typeface="+mn-lt"/>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b"/>
                      <a:r>
                        <a:rPr lang="en-US" sz="900" b="0" i="0" u="none" strike="noStrike" dirty="0">
                          <a:solidFill>
                            <a:schemeClr val="tx1"/>
                          </a:solidFill>
                          <a:effectLst/>
                          <a:latin typeface="+mn-lt"/>
                        </a:rPr>
                        <a:t>N/A</a:t>
                      </a: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tc>
                  <a:txBody>
                    <a:bodyPr/>
                    <a:lstStyle/>
                    <a:p>
                      <a:pPr algn="ctr" fontAlgn="b"/>
                      <a:r>
                        <a:rPr lang="en-US" sz="900" u="none" strike="noStrike" dirty="0">
                          <a:solidFill>
                            <a:schemeClr val="tx1"/>
                          </a:solidFill>
                          <a:effectLst/>
                          <a:latin typeface="+mn-lt"/>
                        </a:rPr>
                        <a:t>1</a:t>
                      </a:r>
                      <a:endParaRPr lang="en-US" sz="900" b="0" i="0" u="none" strike="noStrike" dirty="0">
                        <a:solidFill>
                          <a:schemeClr val="tx1"/>
                        </a:solidFill>
                        <a:effectLst/>
                        <a:latin typeface="+mn-lt"/>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CC"/>
                    </a:solidFill>
                  </a:tcPr>
                </a:tc>
                <a:extLst>
                  <a:ext uri="{0D108BD9-81ED-4DB2-BD59-A6C34878D82A}">
                    <a16:rowId xmlns:a16="http://schemas.microsoft.com/office/drawing/2014/main" val="4147916122"/>
                  </a:ext>
                </a:extLst>
              </a:tr>
            </a:tbl>
          </a:graphicData>
        </a:graphic>
      </p:graphicFrame>
    </p:spTree>
    <p:extLst>
      <p:ext uri="{BB962C8B-B14F-4D97-AF65-F5344CB8AC3E}">
        <p14:creationId xmlns:p14="http://schemas.microsoft.com/office/powerpoint/2010/main" val="3153325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DE7A-85D9-41DD-86FC-5A5E00CB01EC}"/>
              </a:ext>
            </a:extLst>
          </p:cNvPr>
          <p:cNvSpPr>
            <a:spLocks noGrp="1"/>
          </p:cNvSpPr>
          <p:nvPr>
            <p:ph type="ctrTitle" hasCustomPrompt="1"/>
          </p:nvPr>
        </p:nvSpPr>
        <p:spPr>
          <a:xfrm>
            <a:off x="640080" y="1489130"/>
            <a:ext cx="10972800" cy="2223261"/>
          </a:xfrm>
        </p:spPr>
        <p:txBody>
          <a:bodyPr anchor="b">
            <a:normAutofit/>
          </a:bodyPr>
          <a:lstStyle>
            <a:lvl1pPr algn="l">
              <a:defRPr sz="5400" b="1">
                <a:solidFill>
                  <a:srgbClr val="002557"/>
                </a:solidFill>
                <a:latin typeface="Arial" panose="020B0604020202020204" pitchFamily="34" charset="0"/>
                <a:cs typeface="Arial" panose="020B0604020202020204" pitchFamily="34" charset="0"/>
              </a:defRPr>
            </a:lvl1pPr>
          </a:lstStyle>
          <a:p>
            <a:r>
              <a:rPr lang="en-US"/>
              <a:t>TITLE OF MODULE/LECTURE</a:t>
            </a:r>
          </a:p>
        </p:txBody>
      </p:sp>
      <p:sp>
        <p:nvSpPr>
          <p:cNvPr id="3" name="Subtitle 2">
            <a:extLst>
              <a:ext uri="{FF2B5EF4-FFF2-40B4-BE49-F238E27FC236}">
                <a16:creationId xmlns:a16="http://schemas.microsoft.com/office/drawing/2014/main" id="{144CC758-05CD-498C-B7EA-1421DD07FBAE}"/>
              </a:ext>
            </a:extLst>
          </p:cNvPr>
          <p:cNvSpPr>
            <a:spLocks noGrp="1"/>
          </p:cNvSpPr>
          <p:nvPr>
            <p:ph type="subTitle" idx="1"/>
          </p:nvPr>
        </p:nvSpPr>
        <p:spPr>
          <a:xfrm>
            <a:off x="640080" y="3797535"/>
            <a:ext cx="10972800" cy="948671"/>
          </a:xfrm>
        </p:spPr>
        <p:txBody>
          <a:bodyPr>
            <a:normAutofit/>
          </a:bodyPr>
          <a:lstStyle>
            <a:lvl1pPr marL="0" indent="0" algn="l">
              <a:buNone/>
              <a:defRPr sz="2800">
                <a:solidFill>
                  <a:srgbClr val="0025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8">
            <a:extLst>
              <a:ext uri="{FF2B5EF4-FFF2-40B4-BE49-F238E27FC236}">
                <a16:creationId xmlns:a16="http://schemas.microsoft.com/office/drawing/2014/main" id="{1D9F7408-FA39-411A-B427-9F7A5AE9AC1D}"/>
              </a:ext>
            </a:extLst>
          </p:cNvPr>
          <p:cNvSpPr>
            <a:spLocks noGrp="1"/>
          </p:cNvSpPr>
          <p:nvPr>
            <p:ph type="body" sz="quarter" idx="14" hasCustomPrompt="1"/>
          </p:nvPr>
        </p:nvSpPr>
        <p:spPr>
          <a:xfrm>
            <a:off x="640080" y="5142187"/>
            <a:ext cx="10972800" cy="594131"/>
          </a:xfrm>
        </p:spPr>
        <p:txBody>
          <a:bodyPr>
            <a:noAutofit/>
          </a:bodyPr>
          <a:lstStyle>
            <a:lvl1pPr marL="0" indent="0">
              <a:buFontTx/>
              <a:buNone/>
              <a:defRPr sz="2000">
                <a:solidFill>
                  <a:srgbClr val="002557"/>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Speaker</a:t>
            </a:r>
          </a:p>
        </p:txBody>
      </p:sp>
      <p:pic>
        <p:nvPicPr>
          <p:cNvPr id="6" name="Picture 5">
            <a:extLst>
              <a:ext uri="{FF2B5EF4-FFF2-40B4-BE49-F238E27FC236}">
                <a16:creationId xmlns:a16="http://schemas.microsoft.com/office/drawing/2014/main" id="{567FB3A7-0AD3-4819-9FFB-85C98D428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083" y="490957"/>
            <a:ext cx="2233778" cy="632904"/>
          </a:xfrm>
          <a:prstGeom prst="rect">
            <a:avLst/>
          </a:prstGeom>
        </p:spPr>
      </p:pic>
      <p:sp>
        <p:nvSpPr>
          <p:cNvPr id="8" name="Text Placeholder 4">
            <a:extLst>
              <a:ext uri="{FF2B5EF4-FFF2-40B4-BE49-F238E27FC236}">
                <a16:creationId xmlns:a16="http://schemas.microsoft.com/office/drawing/2014/main" id="{17D14182-7338-E24A-A336-65D15A265736}"/>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26255134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r>
              <a:rPr lang="en-US" sz="1000" dirty="0"/>
              <a:t>Elena Elimova, MD, MSc</a:t>
            </a:r>
            <a:endParaRPr lang="en-US" dirty="0"/>
          </a:p>
        </p:txBody>
      </p:sp>
    </p:spTree>
    <p:extLst>
      <p:ext uri="{BB962C8B-B14F-4D97-AF65-F5344CB8AC3E}">
        <p14:creationId xmlns:p14="http://schemas.microsoft.com/office/powerpoint/2010/main" val="388873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dirty="0"/>
          </a:p>
        </p:txBody>
      </p:sp>
      <p:sp>
        <p:nvSpPr>
          <p:cNvPr id="5" name="Title 1">
            <a:extLst>
              <a:ext uri="{FF2B5EF4-FFF2-40B4-BE49-F238E27FC236}">
                <a16:creationId xmlns:a16="http://schemas.microsoft.com/office/drawing/2014/main" id="{8157A794-B351-4E1D-AC06-88E609E324B6}"/>
              </a:ext>
            </a:extLst>
          </p:cNvPr>
          <p:cNvSpPr>
            <a:spLocks noGrp="1"/>
          </p:cNvSpPr>
          <p:nvPr>
            <p:ph type="ctrTitle" hasCustomPrompt="1"/>
          </p:nvPr>
        </p:nvSpPr>
        <p:spPr>
          <a:xfrm>
            <a:off x="667512" y="2257671"/>
            <a:ext cx="10972800" cy="1970998"/>
          </a:xfrm>
        </p:spPr>
        <p:txBody>
          <a:bodyPr anchor="ctr" anchorCtr="0">
            <a:normAutofit/>
          </a:bodyPr>
          <a:lstStyle>
            <a:lvl1pPr algn="l">
              <a:defRPr sz="4000" b="1">
                <a:solidFill>
                  <a:srgbClr val="00255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4">
            <a:extLst>
              <a:ext uri="{FF2B5EF4-FFF2-40B4-BE49-F238E27FC236}">
                <a16:creationId xmlns:a16="http://schemas.microsoft.com/office/drawing/2014/main" id="{7CB67DAE-E1EF-8040-9240-16BFD8EDA7AE}"/>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189104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dirty="0"/>
          </a:p>
        </p:txBody>
      </p:sp>
      <p:sp>
        <p:nvSpPr>
          <p:cNvPr id="6" name="Text Placeholder 4">
            <a:extLst>
              <a:ext uri="{FF2B5EF4-FFF2-40B4-BE49-F238E27FC236}">
                <a16:creationId xmlns:a16="http://schemas.microsoft.com/office/drawing/2014/main" id="{90609FE5-2F18-684C-97F3-2F85F052DB04}"/>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r>
              <a:rPr lang="en-US" sz="1000" dirty="0"/>
              <a:t>Elena Elimova, MD, MSc</a:t>
            </a:r>
            <a:endParaRPr lang="en-US" dirty="0"/>
          </a:p>
        </p:txBody>
      </p:sp>
    </p:spTree>
    <p:extLst>
      <p:ext uri="{BB962C8B-B14F-4D97-AF65-F5344CB8AC3E}">
        <p14:creationId xmlns:p14="http://schemas.microsoft.com/office/powerpoint/2010/main" val="3934686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7D2D6-7C48-4E81-B298-73268FCAC58B}"/>
              </a:ext>
            </a:extLst>
          </p:cNvPr>
          <p:cNvSpPr>
            <a:spLocks noGrp="1"/>
          </p:cNvSpPr>
          <p:nvPr userDrawn="1">
            <p:ph type="title"/>
          </p:nvPr>
        </p:nvSpPr>
        <p:spPr>
          <a:xfrm>
            <a:off x="640080" y="365124"/>
            <a:ext cx="109728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2BD162-260B-459B-AFCC-55DA16A13613}"/>
              </a:ext>
            </a:extLst>
          </p:cNvPr>
          <p:cNvSpPr>
            <a:spLocks noGrp="1"/>
          </p:cNvSpPr>
          <p:nvPr userDrawn="1">
            <p:ph type="body" idx="1"/>
          </p:nvPr>
        </p:nvSpPr>
        <p:spPr>
          <a:xfrm>
            <a:off x="640080" y="1825625"/>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608DB3-8625-42CD-B269-7A764B719C70}"/>
              </a:ext>
            </a:extLst>
          </p:cNvPr>
          <p:cNvSpPr>
            <a:spLocks noGrp="1"/>
          </p:cNvSpPr>
          <p:nvPr userDrawn="1">
            <p:ph type="sldNum" sz="quarter" idx="4"/>
          </p:nvPr>
        </p:nvSpPr>
        <p:spPr>
          <a:xfrm>
            <a:off x="11083564" y="217034"/>
            <a:ext cx="874486" cy="365125"/>
          </a:xfrm>
          <a:prstGeom prst="rect">
            <a:avLst/>
          </a:prstGeom>
        </p:spPr>
        <p:txBody>
          <a:bodyPr vert="horz" lIns="91440" tIns="45720" rIns="91440" bIns="45720" rtlCol="0" anchor="t" anchorCtr="0"/>
          <a:lstStyle>
            <a:lvl1pPr algn="r">
              <a:defRPr sz="800" b="0">
                <a:solidFill>
                  <a:schemeClr val="bg1"/>
                </a:solidFill>
                <a:latin typeface="Arial" panose="020B0604020202020204" pitchFamily="34" charset="0"/>
                <a:cs typeface="Arial" panose="020B0604020202020204" pitchFamily="34" charset="0"/>
              </a:defRPr>
            </a:lvl1pPr>
          </a:lstStyle>
          <a:p>
            <a:r>
              <a:rPr lang="en-US" dirty="0"/>
              <a:t>PAGE </a:t>
            </a:r>
            <a:fld id="{BE33F7A0-71F0-446B-9DE8-6D75BE64EE0F}" type="slidenum">
              <a:rPr lang="en-US" smtClean="0"/>
              <a:pPr/>
              <a:t>‹#›</a:t>
            </a:fld>
            <a:endParaRPr lang="en-US" dirty="0"/>
          </a:p>
        </p:txBody>
      </p:sp>
      <p:pic>
        <p:nvPicPr>
          <p:cNvPr id="15" name="Picture 14">
            <a:extLst>
              <a:ext uri="{FF2B5EF4-FFF2-40B4-BE49-F238E27FC236}">
                <a16:creationId xmlns:a16="http://schemas.microsoft.com/office/drawing/2014/main" id="{32823C6C-73E3-42A3-83A3-6A4C934D233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1" y="6238560"/>
            <a:ext cx="12198031" cy="628961"/>
          </a:xfrm>
          <a:prstGeom prst="rect">
            <a:avLst/>
          </a:prstGeom>
        </p:spPr>
      </p:pic>
      <p:sp>
        <p:nvSpPr>
          <p:cNvPr id="4" name="TextBox 3">
            <a:extLst>
              <a:ext uri="{FF2B5EF4-FFF2-40B4-BE49-F238E27FC236}">
                <a16:creationId xmlns:a16="http://schemas.microsoft.com/office/drawing/2014/main" id="{3C84D898-A908-4F9B-8BFC-D0A350053FE5}"/>
              </a:ext>
            </a:extLst>
          </p:cNvPr>
          <p:cNvSpPr txBox="1"/>
          <p:nvPr userDrawn="1"/>
        </p:nvSpPr>
        <p:spPr>
          <a:xfrm>
            <a:off x="2659934" y="6446454"/>
            <a:ext cx="696546" cy="92333"/>
          </a:xfrm>
          <a:prstGeom prst="rect">
            <a:avLst/>
          </a:prstGeom>
          <a:noFill/>
        </p:spPr>
        <p:txBody>
          <a:bodyPr wrap="square" lIns="0" tIns="0" rIns="0" bIns="0" rtlCol="0">
            <a:spAutoFit/>
          </a:bodyPr>
          <a:lstStyle/>
          <a:p>
            <a:r>
              <a:rPr lang="en-US" sz="600" b="1" dirty="0">
                <a:solidFill>
                  <a:srgbClr val="002557"/>
                </a:solidFill>
              </a:rPr>
              <a:t>PRESENTED BY:</a:t>
            </a:r>
          </a:p>
        </p:txBody>
      </p:sp>
    </p:spTree>
    <p:extLst>
      <p:ext uri="{BB962C8B-B14F-4D97-AF65-F5344CB8AC3E}">
        <p14:creationId xmlns:p14="http://schemas.microsoft.com/office/powerpoint/2010/main" val="4788944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dt="0"/>
  <p:txStyles>
    <p:title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ts val="1000"/>
        </a:spcBef>
        <a:buClr>
          <a:srgbClr val="008764"/>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547DC2-FA46-1E43-ACEB-5B3F813F8D33}"/>
              </a:ext>
            </a:extLst>
          </p:cNvPr>
          <p:cNvSpPr>
            <a:spLocks noGrp="1"/>
          </p:cNvSpPr>
          <p:nvPr>
            <p:ph type="ctrTitle"/>
          </p:nvPr>
        </p:nvSpPr>
        <p:spPr>
          <a:xfrm>
            <a:off x="533790" y="1285147"/>
            <a:ext cx="11433387" cy="2223261"/>
          </a:xfrm>
        </p:spPr>
        <p:txBody>
          <a:bodyPr>
            <a:noAutofit/>
          </a:bodyPr>
          <a:lstStyle/>
          <a:p>
            <a:r>
              <a:rPr lang="en-US" sz="3600" dirty="0"/>
              <a:t>Long-term outcomes and overall survival for zanidatamab + chemotherapy in HER2-positive advanced or metastatic gastroesophageal adenocarcinoma: 4-year follow-up of a phase 2 trial</a:t>
            </a:r>
          </a:p>
        </p:txBody>
      </p:sp>
      <p:sp>
        <p:nvSpPr>
          <p:cNvPr id="7" name="Subtitle 6">
            <a:extLst>
              <a:ext uri="{FF2B5EF4-FFF2-40B4-BE49-F238E27FC236}">
                <a16:creationId xmlns:a16="http://schemas.microsoft.com/office/drawing/2014/main" id="{C1752C48-15AF-6745-A0FC-0782A2A94D40}"/>
              </a:ext>
            </a:extLst>
          </p:cNvPr>
          <p:cNvSpPr>
            <a:spLocks noGrp="1"/>
          </p:cNvSpPr>
          <p:nvPr>
            <p:ph type="subTitle" idx="1"/>
          </p:nvPr>
        </p:nvSpPr>
        <p:spPr>
          <a:xfrm>
            <a:off x="563877" y="3606523"/>
            <a:ext cx="10972800" cy="948671"/>
          </a:xfrm>
        </p:spPr>
        <p:txBody>
          <a:bodyPr anchor="t">
            <a:normAutofit/>
          </a:bodyPr>
          <a:lstStyle/>
          <a:p>
            <a:r>
              <a:rPr lang="en-US" sz="1400" kern="0" dirty="0">
                <a:effectLst/>
                <a:latin typeface="+mn-lt"/>
                <a:ea typeface="Calibri" panose="020F0502020204030204" pitchFamily="34" charset="0"/>
                <a:cs typeface="Calibri" panose="020F0502020204030204" pitchFamily="34" charset="0"/>
              </a:rPr>
              <a:t>Elena Elimova,</a:t>
            </a:r>
            <a:r>
              <a:rPr lang="en-US" sz="1400" kern="0" baseline="30000" dirty="0">
                <a:effectLst/>
                <a:latin typeface="+mn-lt"/>
                <a:ea typeface="Calibri" panose="020F0502020204030204" pitchFamily="34" charset="0"/>
                <a:cs typeface="Calibri" panose="020F0502020204030204" pitchFamily="34" charset="0"/>
              </a:rPr>
              <a:t>1</a:t>
            </a:r>
            <a:r>
              <a:rPr lang="en-US" sz="1400" kern="0" dirty="0">
                <a:effectLst/>
                <a:latin typeface="+mn-lt"/>
                <a:ea typeface="Calibri" panose="020F0502020204030204" pitchFamily="34" charset="0"/>
                <a:cs typeface="Calibri" panose="020F0502020204030204" pitchFamily="34" charset="0"/>
              </a:rPr>
              <a:t> Jaffer Ajani,</a:t>
            </a:r>
            <a:r>
              <a:rPr lang="en-US" sz="1400" kern="0" baseline="30000" dirty="0">
                <a:effectLst/>
                <a:latin typeface="+mn-lt"/>
                <a:ea typeface="Calibri" panose="020F0502020204030204" pitchFamily="34" charset="0"/>
                <a:cs typeface="Calibri" panose="020F0502020204030204" pitchFamily="34" charset="0"/>
              </a:rPr>
              <a:t>2</a:t>
            </a:r>
            <a:r>
              <a:rPr lang="en-US" sz="1400" kern="0" dirty="0">
                <a:effectLst/>
                <a:latin typeface="+mn-lt"/>
                <a:ea typeface="Calibri" panose="020F0502020204030204" pitchFamily="34" charset="0"/>
                <a:cs typeface="Calibri" panose="020F0502020204030204" pitchFamily="34" charset="0"/>
              </a:rPr>
              <a:t> Howard Burris,</a:t>
            </a:r>
            <a:r>
              <a:rPr lang="en-US" sz="1400" kern="0" baseline="30000" dirty="0">
                <a:effectLst/>
                <a:latin typeface="+mn-lt"/>
                <a:ea typeface="Calibri" panose="020F0502020204030204" pitchFamily="34" charset="0"/>
                <a:cs typeface="Calibri" panose="020F0502020204030204" pitchFamily="34" charset="0"/>
              </a:rPr>
              <a:t>3</a:t>
            </a:r>
            <a:r>
              <a:rPr lang="en-US" sz="1400" kern="0" dirty="0">
                <a:effectLst/>
                <a:latin typeface="+mn-lt"/>
                <a:ea typeface="Calibri" panose="020F0502020204030204" pitchFamily="34" charset="0"/>
                <a:cs typeface="Calibri" panose="020F0502020204030204" pitchFamily="34" charset="0"/>
              </a:rPr>
              <a:t> Crystal S. Denlinger,</a:t>
            </a:r>
            <a:r>
              <a:rPr lang="en-US" sz="1400" kern="0" baseline="30000" dirty="0">
                <a:effectLst/>
                <a:latin typeface="+mn-lt"/>
                <a:ea typeface="Calibri" panose="020F0502020204030204" pitchFamily="34" charset="0"/>
                <a:cs typeface="Calibri" panose="020F0502020204030204" pitchFamily="34" charset="0"/>
              </a:rPr>
              <a:t>4</a:t>
            </a:r>
            <a:r>
              <a:rPr lang="en-US" sz="1400" kern="0" dirty="0">
                <a:effectLst/>
                <a:latin typeface="+mn-lt"/>
                <a:ea typeface="Calibri" panose="020F0502020204030204" pitchFamily="34" charset="0"/>
                <a:cs typeface="Calibri" panose="020F0502020204030204" pitchFamily="34" charset="0"/>
              </a:rPr>
              <a:t> Syma Iqbal,</a:t>
            </a:r>
            <a:r>
              <a:rPr lang="en-US" sz="1400" kern="0" baseline="30000" dirty="0">
                <a:effectLst/>
                <a:latin typeface="+mn-lt"/>
                <a:ea typeface="Calibri" panose="020F0502020204030204" pitchFamily="34" charset="0"/>
                <a:cs typeface="Calibri" panose="020F0502020204030204" pitchFamily="34" charset="0"/>
              </a:rPr>
              <a:t>5</a:t>
            </a:r>
            <a:r>
              <a:rPr lang="en-US" sz="1400" kern="0" dirty="0">
                <a:effectLst/>
                <a:latin typeface="+mn-lt"/>
                <a:ea typeface="Calibri" panose="020F0502020204030204" pitchFamily="34" charset="0"/>
                <a:cs typeface="Calibri" panose="020F0502020204030204" pitchFamily="34" charset="0"/>
              </a:rPr>
              <a:t> Yoon-Koo Kang,</a:t>
            </a:r>
            <a:r>
              <a:rPr lang="en-US" sz="1400" kern="0" baseline="30000" dirty="0">
                <a:effectLst/>
                <a:latin typeface="+mn-lt"/>
                <a:ea typeface="Calibri" panose="020F0502020204030204" pitchFamily="34" charset="0"/>
                <a:cs typeface="Calibri" panose="020F0502020204030204" pitchFamily="34" charset="0"/>
              </a:rPr>
              <a:t>6</a:t>
            </a:r>
            <a:r>
              <a:rPr lang="en-US" sz="1400" kern="0" dirty="0">
                <a:effectLst/>
                <a:latin typeface="+mn-lt"/>
                <a:ea typeface="Calibri" panose="020F0502020204030204" pitchFamily="34" charset="0"/>
                <a:cs typeface="Calibri" panose="020F0502020204030204" pitchFamily="34" charset="0"/>
              </a:rPr>
              <a:t> Jwa Hoon Kim,</a:t>
            </a:r>
            <a:r>
              <a:rPr lang="en-US" sz="1400" kern="0" baseline="30000" dirty="0">
                <a:effectLst/>
                <a:latin typeface="+mn-lt"/>
                <a:ea typeface="Calibri" panose="020F0502020204030204" pitchFamily="34" charset="0"/>
                <a:cs typeface="Calibri" panose="020F0502020204030204" pitchFamily="34" charset="0"/>
              </a:rPr>
              <a:t>7</a:t>
            </a:r>
            <a:r>
              <a:rPr lang="en-US" sz="1400" kern="0" dirty="0">
                <a:effectLst/>
                <a:latin typeface="+mn-lt"/>
                <a:ea typeface="Calibri" panose="020F0502020204030204" pitchFamily="34" charset="0"/>
                <a:cs typeface="Calibri" panose="020F0502020204030204" pitchFamily="34" charset="0"/>
              </a:rPr>
              <a:t> Keun-Wook Lee,</a:t>
            </a:r>
            <a:r>
              <a:rPr lang="en-US" sz="1400" kern="0" baseline="30000" dirty="0">
                <a:effectLst/>
                <a:latin typeface="+mn-lt"/>
                <a:ea typeface="Calibri" panose="020F0502020204030204" pitchFamily="34" charset="0"/>
                <a:cs typeface="Calibri" panose="020F0502020204030204" pitchFamily="34" charset="0"/>
              </a:rPr>
              <a:t>8</a:t>
            </a:r>
            <a:r>
              <a:rPr lang="en-US" sz="1400" kern="0" dirty="0">
                <a:effectLst/>
                <a:latin typeface="+mn-lt"/>
                <a:ea typeface="Calibri" panose="020F0502020204030204" pitchFamily="34" charset="0"/>
                <a:cs typeface="Calibri" panose="020F0502020204030204" pitchFamily="34" charset="0"/>
              </a:rPr>
              <a:t> Bruce Lin,</a:t>
            </a:r>
            <a:r>
              <a:rPr lang="en-US" sz="1400" kern="0" baseline="30000" dirty="0">
                <a:effectLst/>
                <a:latin typeface="+mn-lt"/>
                <a:ea typeface="Calibri" panose="020F0502020204030204" pitchFamily="34" charset="0"/>
                <a:cs typeface="Calibri" panose="020F0502020204030204" pitchFamily="34" charset="0"/>
              </a:rPr>
              <a:t>9</a:t>
            </a:r>
            <a:r>
              <a:rPr lang="en-US" sz="1400" kern="0" dirty="0">
                <a:effectLst/>
                <a:latin typeface="+mn-lt"/>
                <a:ea typeface="Calibri" panose="020F0502020204030204" pitchFamily="34" charset="0"/>
                <a:cs typeface="Calibri" panose="020F0502020204030204" pitchFamily="34" charset="0"/>
              </a:rPr>
              <a:t> Rutika Mehta,</a:t>
            </a:r>
            <a:r>
              <a:rPr lang="en-US" sz="1400" kern="0" baseline="30000" dirty="0">
                <a:effectLst/>
                <a:latin typeface="+mn-lt"/>
                <a:ea typeface="Calibri" panose="020F0502020204030204" pitchFamily="34" charset="0"/>
                <a:cs typeface="Calibri" panose="020F0502020204030204" pitchFamily="34" charset="0"/>
              </a:rPr>
              <a:t>10</a:t>
            </a:r>
            <a:r>
              <a:rPr lang="en-US" sz="1400" kern="0" dirty="0">
                <a:effectLst/>
                <a:latin typeface="+mn-lt"/>
                <a:ea typeface="Calibri" panose="020F0502020204030204" pitchFamily="34" charset="0"/>
                <a:cs typeface="Calibri" panose="020F0502020204030204" pitchFamily="34" charset="0"/>
              </a:rPr>
              <a:t> Do-Youn Oh,</a:t>
            </a:r>
            <a:r>
              <a:rPr lang="en-US" sz="1400" kern="0" baseline="30000" dirty="0">
                <a:effectLst/>
                <a:latin typeface="+mn-lt"/>
                <a:ea typeface="Calibri" panose="020F0502020204030204" pitchFamily="34" charset="0"/>
                <a:cs typeface="Calibri" panose="020F0502020204030204" pitchFamily="34" charset="0"/>
              </a:rPr>
              <a:t>11</a:t>
            </a:r>
            <a:r>
              <a:rPr lang="en-US" sz="1400" kern="0" dirty="0">
                <a:effectLst/>
                <a:latin typeface="+mn-lt"/>
                <a:ea typeface="Calibri" panose="020F0502020204030204" pitchFamily="34" charset="0"/>
                <a:cs typeface="Calibri" panose="020F0502020204030204" pitchFamily="34" charset="0"/>
              </a:rPr>
              <a:t> Sun Young Rha,</a:t>
            </a:r>
            <a:r>
              <a:rPr lang="en-US" sz="1400" kern="0" baseline="30000" dirty="0">
                <a:effectLst/>
                <a:latin typeface="+mn-lt"/>
                <a:ea typeface="Calibri" panose="020F0502020204030204" pitchFamily="34" charset="0"/>
                <a:cs typeface="Calibri" panose="020F0502020204030204" pitchFamily="34" charset="0"/>
              </a:rPr>
              <a:t>12</a:t>
            </a:r>
            <a:r>
              <a:rPr lang="en-US" sz="1400" kern="0" dirty="0">
                <a:effectLst/>
                <a:latin typeface="+mn-lt"/>
                <a:ea typeface="Calibri" panose="020F0502020204030204" pitchFamily="34" charset="0"/>
                <a:cs typeface="Calibri" panose="020F0502020204030204" pitchFamily="34" charset="0"/>
              </a:rPr>
              <a:t> Chengzhi Xie,</a:t>
            </a:r>
            <a:r>
              <a:rPr lang="en-US" sz="1400" kern="0" baseline="30000" dirty="0">
                <a:effectLst/>
                <a:latin typeface="+mn-lt"/>
                <a:ea typeface="Calibri" panose="020F0502020204030204" pitchFamily="34" charset="0"/>
                <a:cs typeface="Calibri" panose="020F0502020204030204" pitchFamily="34" charset="0"/>
              </a:rPr>
              <a:t>13</a:t>
            </a:r>
            <a:r>
              <a:rPr lang="en-US" sz="1400" kern="0" dirty="0">
                <a:effectLst/>
                <a:latin typeface="+mn-lt"/>
                <a:ea typeface="Calibri" panose="020F0502020204030204" pitchFamily="34" charset="0"/>
                <a:cs typeface="Calibri" panose="020F0502020204030204" pitchFamily="34" charset="0"/>
              </a:rPr>
              <a:t> Diana Shpektor,</a:t>
            </a:r>
            <a:r>
              <a:rPr lang="en-US" sz="1400" kern="0" baseline="30000" dirty="0">
                <a:effectLst/>
                <a:latin typeface="+mn-lt"/>
                <a:ea typeface="Calibri" panose="020F0502020204030204" pitchFamily="34" charset="0"/>
                <a:cs typeface="Calibri" panose="020F0502020204030204" pitchFamily="34" charset="0"/>
              </a:rPr>
              <a:t>13</a:t>
            </a:r>
            <a:r>
              <a:rPr lang="en-US" sz="1400" kern="0" dirty="0">
                <a:effectLst/>
                <a:latin typeface="+mn-lt"/>
                <a:ea typeface="Calibri" panose="020F0502020204030204" pitchFamily="34" charset="0"/>
                <a:cs typeface="Calibri" panose="020F0502020204030204" pitchFamily="34" charset="0"/>
              </a:rPr>
              <a:t> Phillip M. Garfin,</a:t>
            </a:r>
            <a:r>
              <a:rPr lang="en-US" sz="1400" kern="0" baseline="30000" dirty="0">
                <a:effectLst/>
                <a:latin typeface="+mn-lt"/>
                <a:ea typeface="Calibri" panose="020F0502020204030204" pitchFamily="34" charset="0"/>
                <a:cs typeface="Calibri" panose="020F0502020204030204" pitchFamily="34" charset="0"/>
              </a:rPr>
              <a:t>13</a:t>
            </a:r>
            <a:r>
              <a:rPr lang="en-US" sz="1400" kern="0" dirty="0">
                <a:effectLst/>
                <a:latin typeface="+mn-lt"/>
                <a:ea typeface="Calibri" panose="020F0502020204030204" pitchFamily="34" charset="0"/>
                <a:cs typeface="Calibri" panose="020F0502020204030204" pitchFamily="34" charset="0"/>
              </a:rPr>
              <a:t> Geoffrey Ku</a:t>
            </a:r>
            <a:r>
              <a:rPr lang="en-US" sz="1400" kern="0" baseline="30000" dirty="0">
                <a:effectLst/>
                <a:latin typeface="+mn-lt"/>
                <a:ea typeface="Calibri" panose="020F0502020204030204" pitchFamily="34" charset="0"/>
                <a:cs typeface="Calibri" panose="020F0502020204030204" pitchFamily="34" charset="0"/>
              </a:rPr>
              <a:t>14 </a:t>
            </a:r>
            <a:endParaRPr lang="en-US" sz="1400" kern="100" dirty="0">
              <a:effectLst/>
              <a:latin typeface="+mn-lt"/>
              <a:ea typeface="Calibri" panose="020F050202020403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824A33FD-CA43-2C4B-B5C0-F98F8056172A}"/>
              </a:ext>
            </a:extLst>
          </p:cNvPr>
          <p:cNvSpPr>
            <a:spLocks noGrp="1"/>
          </p:cNvSpPr>
          <p:nvPr>
            <p:ph type="body" sz="quarter" idx="14"/>
          </p:nvPr>
        </p:nvSpPr>
        <p:spPr>
          <a:xfrm>
            <a:off x="533397" y="4159067"/>
            <a:ext cx="10972800" cy="594131"/>
          </a:xfrm>
        </p:spPr>
        <p:txBody>
          <a:bodyPr/>
          <a:lstStyle/>
          <a:p>
            <a:pPr marL="0" marR="0">
              <a:spcAft>
                <a:spcPts val="800"/>
              </a:spcAft>
            </a:pPr>
            <a:r>
              <a:rPr lang="en-US" sz="1050" i="1" kern="100" baseline="30000" dirty="0">
                <a:effectLst/>
                <a:latin typeface="+mn-lt"/>
                <a:ea typeface="Calibri" panose="020F0502020204030204" pitchFamily="34" charset="0"/>
                <a:cs typeface="Calibri" panose="020F0502020204030204" pitchFamily="34" charset="0"/>
              </a:rPr>
              <a:t>1</a:t>
            </a:r>
            <a:r>
              <a:rPr lang="en-US" sz="1050" i="1" kern="100" dirty="0">
                <a:effectLst/>
                <a:latin typeface="+mn-lt"/>
                <a:ea typeface="Calibri" panose="020F0502020204030204" pitchFamily="34" charset="0"/>
                <a:cs typeface="Calibri" panose="020F0502020204030204" pitchFamily="34" charset="0"/>
              </a:rPr>
              <a:t>Princess Margaret Cancer Centre, Toronto, ON, Canada; </a:t>
            </a:r>
            <a:r>
              <a:rPr lang="en-US" sz="1050" i="1" kern="100" baseline="30000" dirty="0">
                <a:effectLst/>
                <a:latin typeface="+mn-lt"/>
                <a:ea typeface="Calibri" panose="020F0502020204030204" pitchFamily="34" charset="0"/>
                <a:cs typeface="Calibri" panose="020F0502020204030204" pitchFamily="34" charset="0"/>
              </a:rPr>
              <a:t>2</a:t>
            </a:r>
            <a:r>
              <a:rPr lang="en-US" sz="1050" i="1" kern="100" dirty="0">
                <a:effectLst/>
                <a:latin typeface="+mn-lt"/>
                <a:ea typeface="Calibri" panose="020F0502020204030204" pitchFamily="34" charset="0"/>
                <a:cs typeface="Calibri" panose="020F0502020204030204" pitchFamily="34" charset="0"/>
              </a:rPr>
              <a:t>The University of Texas MD Anderson Cancer Center, Houston, TX, USA; </a:t>
            </a:r>
            <a:r>
              <a:rPr lang="en-US" sz="1050" i="1" kern="100" baseline="30000" dirty="0">
                <a:effectLst/>
                <a:latin typeface="+mn-lt"/>
                <a:ea typeface="Calibri" panose="020F0502020204030204" pitchFamily="34" charset="0"/>
                <a:cs typeface="Calibri" panose="020F0502020204030204" pitchFamily="34" charset="0"/>
              </a:rPr>
              <a:t>3</a:t>
            </a:r>
            <a:r>
              <a:rPr lang="en-US" sz="1050" i="1" kern="100" dirty="0">
                <a:effectLst/>
                <a:latin typeface="+mn-lt"/>
                <a:ea typeface="Calibri" panose="020F0502020204030204" pitchFamily="34" charset="0"/>
                <a:cs typeface="Calibri" panose="020F0502020204030204" pitchFamily="34" charset="0"/>
              </a:rPr>
              <a:t>Sarah Cannon Research Institute, Nashville, TN, USA; </a:t>
            </a:r>
            <a:r>
              <a:rPr lang="en-US" sz="1050" i="1" kern="100" baseline="30000" dirty="0">
                <a:effectLst/>
                <a:latin typeface="+mn-lt"/>
                <a:ea typeface="Calibri" panose="020F0502020204030204" pitchFamily="34" charset="0"/>
                <a:cs typeface="Calibri" panose="020F0502020204030204" pitchFamily="34" charset="0"/>
              </a:rPr>
              <a:t>4</a:t>
            </a:r>
            <a:r>
              <a:rPr lang="en-US" sz="1050" i="1" kern="100" dirty="0">
                <a:effectLst/>
                <a:latin typeface="+mn-lt"/>
                <a:ea typeface="Calibri" panose="020F0502020204030204" pitchFamily="34" charset="0"/>
                <a:cs typeface="Calibri" panose="020F0502020204030204" pitchFamily="34" charset="0"/>
              </a:rPr>
              <a:t>Fox Chase Cancer Center, Philadelphia, PA, USA; </a:t>
            </a:r>
            <a:r>
              <a:rPr lang="en-US" sz="1050" i="1" kern="100" baseline="30000" dirty="0">
                <a:effectLst/>
                <a:latin typeface="+mn-lt"/>
                <a:ea typeface="Calibri" panose="020F0502020204030204" pitchFamily="34" charset="0"/>
                <a:cs typeface="Calibri" panose="020F0502020204030204" pitchFamily="34" charset="0"/>
              </a:rPr>
              <a:t>5</a:t>
            </a:r>
            <a:r>
              <a:rPr lang="en-US" sz="1050" i="1" kern="100" dirty="0">
                <a:effectLst/>
                <a:latin typeface="+mn-lt"/>
                <a:ea typeface="Calibri" panose="020F0502020204030204" pitchFamily="34" charset="0"/>
                <a:cs typeface="Calibri" panose="020F0502020204030204" pitchFamily="34" charset="0"/>
              </a:rPr>
              <a:t>University of Southern California, Los Angeles, CA, USA; </a:t>
            </a:r>
            <a:r>
              <a:rPr lang="en-US" sz="1050" i="1" kern="100" baseline="30000" dirty="0">
                <a:effectLst/>
                <a:latin typeface="+mn-lt"/>
                <a:ea typeface="Calibri" panose="020F0502020204030204" pitchFamily="34" charset="0"/>
                <a:cs typeface="Calibri" panose="020F0502020204030204" pitchFamily="34" charset="0"/>
              </a:rPr>
              <a:t>6</a:t>
            </a:r>
            <a:r>
              <a:rPr lang="en-US" sz="1050" i="1" kern="100" dirty="0">
                <a:effectLst/>
                <a:latin typeface="+mn-lt"/>
                <a:ea typeface="Calibri" panose="020F0502020204030204" pitchFamily="34" charset="0"/>
                <a:cs typeface="Calibri" panose="020F0502020204030204" pitchFamily="34" charset="0"/>
              </a:rPr>
              <a:t>Asan Medical Center, University of Ulsan College of Medicine, Seoul, South Korea; </a:t>
            </a:r>
            <a:r>
              <a:rPr lang="en-US" sz="1050" i="1" kern="100" baseline="30000" dirty="0">
                <a:effectLst/>
                <a:latin typeface="+mn-lt"/>
                <a:ea typeface="Calibri" panose="020F0502020204030204" pitchFamily="34" charset="0"/>
                <a:cs typeface="Calibri" panose="020F0502020204030204" pitchFamily="34" charset="0"/>
              </a:rPr>
              <a:t>7</a:t>
            </a:r>
            <a:r>
              <a:rPr lang="en-US" sz="1050" i="1" kern="100" dirty="0">
                <a:effectLst/>
                <a:latin typeface="+mn-lt"/>
                <a:ea typeface="Calibri" panose="020F0502020204030204" pitchFamily="34" charset="0"/>
                <a:cs typeface="Calibri" panose="020F0502020204030204" pitchFamily="34" charset="0"/>
              </a:rPr>
              <a:t>Korea University College of Medicine, Korea University Anam Hospital, Seoul, South Korea; </a:t>
            </a:r>
            <a:r>
              <a:rPr lang="en-US" sz="1050" i="1" kern="100" baseline="30000" dirty="0">
                <a:effectLst/>
                <a:latin typeface="+mn-lt"/>
                <a:ea typeface="Calibri" panose="020F0502020204030204" pitchFamily="34" charset="0"/>
                <a:cs typeface="Calibri" panose="020F0502020204030204" pitchFamily="34" charset="0"/>
              </a:rPr>
              <a:t>8</a:t>
            </a:r>
            <a:r>
              <a:rPr lang="en-US" sz="1050" i="1" kern="100" dirty="0">
                <a:effectLst/>
                <a:latin typeface="+mn-lt"/>
                <a:ea typeface="Calibri" panose="020F0502020204030204" pitchFamily="34" charset="0"/>
                <a:cs typeface="Calibri" panose="020F0502020204030204" pitchFamily="34" charset="0"/>
              </a:rPr>
              <a:t>Seoul National University Bundang Hospital, Seoul National University College of Medicine, Seongnam, South Korea; </a:t>
            </a:r>
            <a:r>
              <a:rPr lang="en-US" sz="1050" i="1" kern="100" baseline="30000" dirty="0">
                <a:effectLst/>
                <a:latin typeface="+mn-lt"/>
                <a:ea typeface="Calibri" panose="020F0502020204030204" pitchFamily="34" charset="0"/>
                <a:cs typeface="Calibri" panose="020F0502020204030204" pitchFamily="34" charset="0"/>
              </a:rPr>
              <a:t>9</a:t>
            </a:r>
            <a:r>
              <a:rPr lang="en-US" sz="1050" i="1" kern="100" dirty="0">
                <a:effectLst/>
                <a:latin typeface="+mn-lt"/>
                <a:ea typeface="Calibri" panose="020F0502020204030204" pitchFamily="34" charset="0"/>
                <a:cs typeface="Calibri" panose="020F0502020204030204" pitchFamily="34" charset="0"/>
              </a:rPr>
              <a:t>Virginia Mason Medical Center, Seattle, WA, USA; </a:t>
            </a:r>
            <a:r>
              <a:rPr lang="en-US" sz="1050" i="1" kern="100" baseline="30000" dirty="0">
                <a:effectLst/>
                <a:latin typeface="+mn-lt"/>
                <a:ea typeface="Calibri" panose="020F0502020204030204" pitchFamily="34" charset="0"/>
                <a:cs typeface="Calibri" panose="020F0502020204030204" pitchFamily="34" charset="0"/>
              </a:rPr>
              <a:t>10 </a:t>
            </a:r>
            <a:r>
              <a:rPr lang="en-US" sz="1050" i="1" kern="100" dirty="0">
                <a:effectLst/>
                <a:latin typeface="+mn-lt"/>
                <a:ea typeface="Calibri" panose="020F0502020204030204" pitchFamily="34" charset="0"/>
                <a:cs typeface="Calibri" panose="020F0502020204030204" pitchFamily="34" charset="0"/>
              </a:rPr>
              <a:t>Weill Cornell Medicine/New York Presbyterian Hospital, New York, NY, USA; </a:t>
            </a:r>
            <a:r>
              <a:rPr lang="en-US" sz="1050" i="1" kern="100" baseline="30000" dirty="0">
                <a:effectLst/>
                <a:latin typeface="+mn-lt"/>
                <a:ea typeface="Calibri" panose="020F0502020204030204" pitchFamily="34" charset="0"/>
                <a:cs typeface="Calibri" panose="020F0502020204030204" pitchFamily="34" charset="0"/>
              </a:rPr>
              <a:t>11</a:t>
            </a:r>
            <a:r>
              <a:rPr lang="en-US" sz="1050" i="1" kern="100" dirty="0">
                <a:effectLst/>
                <a:latin typeface="+mn-lt"/>
                <a:ea typeface="Calibri" panose="020F0502020204030204" pitchFamily="34" charset="0"/>
                <a:cs typeface="Calibri" panose="020F0502020204030204" pitchFamily="34" charset="0"/>
              </a:rPr>
              <a:t>Seoul National University Hospital, Seoul National University College of Medicine, Seoul, South Korea; </a:t>
            </a:r>
            <a:r>
              <a:rPr lang="en-US" sz="1050" i="1" kern="100" baseline="30000" dirty="0">
                <a:effectLst/>
                <a:latin typeface="+mn-lt"/>
                <a:ea typeface="Calibri" panose="020F0502020204030204" pitchFamily="34" charset="0"/>
                <a:cs typeface="Calibri" panose="020F0502020204030204" pitchFamily="34" charset="0"/>
              </a:rPr>
              <a:t>12</a:t>
            </a:r>
            <a:r>
              <a:rPr lang="en-US" sz="1050" i="1" kern="100" dirty="0">
                <a:effectLst/>
                <a:latin typeface="+mn-lt"/>
                <a:ea typeface="Calibri" panose="020F0502020204030204" pitchFamily="34" charset="0"/>
                <a:cs typeface="Calibri" panose="020F0502020204030204" pitchFamily="34" charset="0"/>
              </a:rPr>
              <a:t>Yonsei Cancer Center, Yonsei University College of Medicine, Seoul, South Korea; </a:t>
            </a:r>
            <a:r>
              <a:rPr lang="en-US" sz="1050" i="1" kern="100" baseline="30000" dirty="0">
                <a:effectLst/>
                <a:latin typeface="+mn-lt"/>
                <a:ea typeface="Calibri" panose="020F0502020204030204" pitchFamily="34" charset="0"/>
                <a:cs typeface="Calibri" panose="020F0502020204030204" pitchFamily="34" charset="0"/>
              </a:rPr>
              <a:t>13</a:t>
            </a:r>
            <a:r>
              <a:rPr lang="en-US" sz="1050" i="1" kern="100" dirty="0">
                <a:effectLst/>
                <a:latin typeface="+mn-lt"/>
                <a:ea typeface="Calibri" panose="020F0502020204030204" pitchFamily="34" charset="0"/>
                <a:cs typeface="Calibri" panose="020F0502020204030204" pitchFamily="34" charset="0"/>
              </a:rPr>
              <a:t>Jazz Pharmaceuticals, Palo Alto, CA, USA; </a:t>
            </a:r>
            <a:r>
              <a:rPr lang="en-US" sz="1050" i="1" kern="100" baseline="30000" dirty="0">
                <a:effectLst/>
                <a:latin typeface="+mn-lt"/>
                <a:ea typeface="Calibri" panose="020F0502020204030204" pitchFamily="34" charset="0"/>
                <a:cs typeface="Calibri" panose="020F0502020204030204" pitchFamily="34" charset="0"/>
              </a:rPr>
              <a:t>14</a:t>
            </a:r>
            <a:r>
              <a:rPr lang="en-US" sz="1050" i="1" kern="100" dirty="0">
                <a:effectLst/>
                <a:latin typeface="+mn-lt"/>
                <a:ea typeface="Calibri" panose="020F0502020204030204" pitchFamily="34" charset="0"/>
                <a:cs typeface="Calibri" panose="020F0502020204030204" pitchFamily="34" charset="0"/>
              </a:rPr>
              <a:t>Memorial Sloan Kettering Cancer Center, New York, NY, USA.</a:t>
            </a:r>
          </a:p>
          <a:p>
            <a:pPr marL="0" marR="0">
              <a:spcBef>
                <a:spcPts val="0"/>
              </a:spcBef>
            </a:pPr>
            <a:r>
              <a:rPr lang="en-US" sz="1050" b="1" kern="100" dirty="0">
                <a:latin typeface="+mn-lt"/>
                <a:ea typeface="Calibri" panose="020F0502020204030204" pitchFamily="34" charset="0"/>
                <a:cs typeface="Calibri" panose="020F0502020204030204" pitchFamily="34" charset="0"/>
              </a:rPr>
              <a:t>Presenting author’s disclosures: </a:t>
            </a:r>
          </a:p>
          <a:p>
            <a:pPr marL="0" marR="0">
              <a:spcBef>
                <a:spcPts val="0"/>
              </a:spcBef>
            </a:pPr>
            <a:r>
              <a:rPr lang="en-US" sz="1050" kern="100" dirty="0">
                <a:latin typeface="+mn-lt"/>
                <a:ea typeface="Calibri" panose="020F0502020204030204" pitchFamily="34" charset="0"/>
                <a:cs typeface="Calibri" panose="020F0502020204030204" pitchFamily="34" charset="0"/>
              </a:rPr>
              <a:t>E Elimova has served as a member of the steering committee for Jazz Pharmaceuticals; has participated in consulting or advisory roles for AbbVie, Astellas Pharma, AstraZeneca, BeiGene, Signatera, and </a:t>
            </a:r>
            <a:r>
              <a:rPr lang="en-US" sz="1050" kern="100" dirty="0" err="1">
                <a:latin typeface="+mn-lt"/>
                <a:ea typeface="Calibri" panose="020F0502020204030204" pitchFamily="34" charset="0"/>
                <a:cs typeface="Calibri" panose="020F0502020204030204" pitchFamily="34" charset="0"/>
              </a:rPr>
              <a:t>Viracta</a:t>
            </a:r>
            <a:r>
              <a:rPr lang="en-US" sz="1050" kern="100" dirty="0">
                <a:latin typeface="+mn-lt"/>
                <a:ea typeface="Calibri" panose="020F0502020204030204" pitchFamily="34" charset="0"/>
                <a:cs typeface="Calibri" panose="020F0502020204030204" pitchFamily="34" charset="0"/>
              </a:rPr>
              <a:t> Therapeutics and for Adaptimmune, Bristol Myers Squibb, Jazz Pharmaceuticals, and Zymeworks on behalf of her institution; has received honoraria from Daiichi-Sankyo/AstraZeneca and Roche Canada; has received institutional research funding from Amgen, Arcus Biosciences, AstraZeneca Canada, Bold Therapeutics, </a:t>
            </a:r>
            <a:br>
              <a:rPr lang="en-US" sz="1050" kern="100" dirty="0">
                <a:latin typeface="+mn-lt"/>
                <a:ea typeface="Calibri" panose="020F0502020204030204" pitchFamily="34" charset="0"/>
                <a:cs typeface="Calibri" panose="020F0502020204030204" pitchFamily="34" charset="0"/>
              </a:rPr>
            </a:br>
            <a:r>
              <a:rPr lang="en-US" sz="1050" kern="100" dirty="0">
                <a:latin typeface="+mn-lt"/>
                <a:ea typeface="Calibri" panose="020F0502020204030204" pitchFamily="34" charset="0"/>
                <a:cs typeface="Calibri" panose="020F0502020204030204" pitchFamily="34" charset="0"/>
              </a:rPr>
              <a:t>Bristol Myers Squibb, Jazz Pharmaceuticals, and Zymeworks; and has a family member who is employed by Merck.</a:t>
            </a:r>
            <a:endParaRPr lang="en-US" sz="1050" kern="100" dirty="0">
              <a:effectLst/>
              <a:latin typeface="+mn-lt"/>
              <a:ea typeface="Calibri" panose="020F0502020204030204" pitchFamily="34" charset="0"/>
              <a:cs typeface="Arial" panose="020B0604020202020204" pitchFamily="34" charset="0"/>
            </a:endParaRPr>
          </a:p>
          <a:p>
            <a:endParaRPr lang="en-US" sz="1050" dirty="0">
              <a:latin typeface="+mn-lt"/>
            </a:endParaRPr>
          </a:p>
        </p:txBody>
      </p:sp>
      <p:sp>
        <p:nvSpPr>
          <p:cNvPr id="9" name="Text Placeholder 8">
            <a:extLst>
              <a:ext uri="{FF2B5EF4-FFF2-40B4-BE49-F238E27FC236}">
                <a16:creationId xmlns:a16="http://schemas.microsoft.com/office/drawing/2014/main" id="{99049D70-7153-8B48-B8D1-D157862402A4}"/>
              </a:ext>
            </a:extLst>
          </p:cNvPr>
          <p:cNvSpPr>
            <a:spLocks noGrp="1"/>
          </p:cNvSpPr>
          <p:nvPr>
            <p:ph type="body" sz="quarter" idx="15"/>
          </p:nvPr>
        </p:nvSpPr>
        <p:spPr/>
        <p:txBody>
          <a:bodyPr/>
          <a:lstStyle/>
          <a:p>
            <a:r>
              <a:rPr lang="en-US" sz="1000" dirty="0"/>
              <a:t>Elena Elimova, MD, MSc</a:t>
            </a:r>
            <a:endParaRPr lang="en-US" dirty="0"/>
          </a:p>
        </p:txBody>
      </p:sp>
      <p:sp>
        <p:nvSpPr>
          <p:cNvPr id="2" name="TextBox 1">
            <a:extLst>
              <a:ext uri="{FF2B5EF4-FFF2-40B4-BE49-F238E27FC236}">
                <a16:creationId xmlns:a16="http://schemas.microsoft.com/office/drawing/2014/main" id="{416DA2FD-160C-08EC-5207-22A570CBB96B}"/>
              </a:ext>
            </a:extLst>
          </p:cNvPr>
          <p:cNvSpPr txBox="1"/>
          <p:nvPr/>
        </p:nvSpPr>
        <p:spPr>
          <a:xfrm>
            <a:off x="6641805" y="6408981"/>
            <a:ext cx="1463040" cy="307777"/>
          </a:xfrm>
          <a:prstGeom prst="rect">
            <a:avLst/>
          </a:prstGeom>
          <a:solidFill>
            <a:srgbClr val="008764"/>
          </a:solidFill>
        </p:spPr>
        <p:txBody>
          <a:bodyPr wrap="square" rtlCol="0">
            <a:spAutoFit/>
          </a:bodyPr>
          <a:lstStyle/>
          <a:p>
            <a:r>
              <a:rPr lang="en-US" sz="1400" b="1" dirty="0">
                <a:solidFill>
                  <a:schemeClr val="bg1"/>
                </a:solidFill>
              </a:rPr>
              <a:t>Abstract #4013</a:t>
            </a:r>
          </a:p>
        </p:txBody>
      </p:sp>
    </p:spTree>
    <p:extLst>
      <p:ext uri="{BB962C8B-B14F-4D97-AF65-F5344CB8AC3E}">
        <p14:creationId xmlns:p14="http://schemas.microsoft.com/office/powerpoint/2010/main" val="352600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99E18-4146-3A3D-AD84-CA909D7D061D}"/>
            </a:ext>
          </a:extLst>
        </p:cNvPr>
        <p:cNvGrpSpPr/>
        <p:nvPr/>
      </p:nvGrpSpPr>
      <p:grpSpPr>
        <a:xfrm>
          <a:off x="0" y="0"/>
          <a:ext cx="0" cy="0"/>
          <a:chOff x="0" y="0"/>
          <a:chExt cx="0" cy="0"/>
        </a:xfrm>
      </p:grpSpPr>
      <p:pic>
        <p:nvPicPr>
          <p:cNvPr id="9" name="Picture 8" descr="A diagram of a number of different colored squares&#10;&#10;AI-generated content may be incorrect.">
            <a:extLst>
              <a:ext uri="{FF2B5EF4-FFF2-40B4-BE49-F238E27FC236}">
                <a16:creationId xmlns:a16="http://schemas.microsoft.com/office/drawing/2014/main" id="{485C47D5-8999-0FFF-13AC-6AED75D2B0B9}"/>
              </a:ext>
            </a:extLst>
          </p:cNvPr>
          <p:cNvPicPr>
            <a:picLocks noChangeAspect="1"/>
          </p:cNvPicPr>
          <p:nvPr/>
        </p:nvPicPr>
        <p:blipFill>
          <a:blip r:embed="rId3">
            <a:extLst>
              <a:ext uri="{28A0092B-C50C-407E-A947-70E740481C1C}">
                <a14:useLocalDpi xmlns:a14="http://schemas.microsoft.com/office/drawing/2010/main" val="0"/>
              </a:ext>
            </a:extLst>
          </a:blip>
          <a:srcRect l="71529" b="10447"/>
          <a:stretch/>
        </p:blipFill>
        <p:spPr>
          <a:xfrm>
            <a:off x="4908550" y="703333"/>
            <a:ext cx="1744290" cy="5067547"/>
          </a:xfrm>
          <a:prstGeom prst="rect">
            <a:avLst/>
          </a:prstGeom>
        </p:spPr>
      </p:pic>
      <p:sp>
        <p:nvSpPr>
          <p:cNvPr id="2" name="Title 1">
            <a:extLst>
              <a:ext uri="{FF2B5EF4-FFF2-40B4-BE49-F238E27FC236}">
                <a16:creationId xmlns:a16="http://schemas.microsoft.com/office/drawing/2014/main" id="{DBC7BF7F-5100-B2FE-79F6-96A7B994F4AA}"/>
              </a:ext>
            </a:extLst>
          </p:cNvPr>
          <p:cNvSpPr>
            <a:spLocks noGrp="1"/>
          </p:cNvSpPr>
          <p:nvPr>
            <p:ph type="title"/>
          </p:nvPr>
        </p:nvSpPr>
        <p:spPr>
          <a:xfrm>
            <a:off x="314325" y="161882"/>
            <a:ext cx="9121906" cy="954067"/>
          </a:xfrm>
        </p:spPr>
        <p:txBody>
          <a:bodyPr anchor="t">
            <a:noAutofit/>
          </a:bodyPr>
          <a:lstStyle/>
          <a:p>
            <a:r>
              <a:rPr lang="en-US" dirty="0"/>
              <a:t>ctDNA Levels and Molecular Response</a:t>
            </a:r>
          </a:p>
        </p:txBody>
      </p:sp>
      <p:sp>
        <p:nvSpPr>
          <p:cNvPr id="3" name="Slide Number Placeholder 2">
            <a:extLst>
              <a:ext uri="{FF2B5EF4-FFF2-40B4-BE49-F238E27FC236}">
                <a16:creationId xmlns:a16="http://schemas.microsoft.com/office/drawing/2014/main" id="{951E927C-2A59-5182-69E6-14A054E6E3C1}"/>
              </a:ext>
            </a:extLst>
          </p:cNvPr>
          <p:cNvSpPr>
            <a:spLocks noGrp="1"/>
          </p:cNvSpPr>
          <p:nvPr>
            <p:ph type="sldNum" sz="quarter" idx="12"/>
          </p:nvPr>
        </p:nvSpPr>
        <p:spPr/>
        <p:txBody>
          <a:bodyPr/>
          <a:lstStyle/>
          <a:p>
            <a:fld id="{BE33F7A0-71F0-446B-9DE8-6D75BE64EE0F}" type="slidenum">
              <a:rPr lang="en-US" smtClean="0">
                <a:solidFill>
                  <a:schemeClr val="tx1"/>
                </a:solidFill>
              </a:rPr>
              <a:pPr/>
              <a:t>10</a:t>
            </a:fld>
            <a:endParaRPr lang="en-US" dirty="0">
              <a:solidFill>
                <a:schemeClr val="tx1"/>
              </a:solidFill>
            </a:endParaRPr>
          </a:p>
        </p:txBody>
      </p:sp>
      <p:sp>
        <p:nvSpPr>
          <p:cNvPr id="28" name="Content Placeholder 5">
            <a:extLst>
              <a:ext uri="{FF2B5EF4-FFF2-40B4-BE49-F238E27FC236}">
                <a16:creationId xmlns:a16="http://schemas.microsoft.com/office/drawing/2014/main" id="{725771CB-77E2-6BD1-B6CF-8163A6E06530}"/>
              </a:ext>
            </a:extLst>
          </p:cNvPr>
          <p:cNvSpPr>
            <a:spLocks noGrp="1"/>
          </p:cNvSpPr>
          <p:nvPr>
            <p:ph sz="quarter" idx="13"/>
          </p:nvPr>
        </p:nvSpPr>
        <p:spPr>
          <a:xfrm>
            <a:off x="6044646" y="832740"/>
            <a:ext cx="5785893" cy="3997825"/>
          </a:xfrm>
        </p:spPr>
        <p:txBody>
          <a:bodyPr>
            <a:normAutofit/>
          </a:bodyPr>
          <a:lstStyle/>
          <a:p>
            <a:pPr marL="182880" indent="-182880">
              <a:spcBef>
                <a:spcPts val="300"/>
              </a:spcBef>
              <a:spcAft>
                <a:spcPts val="300"/>
              </a:spcAft>
            </a:pPr>
            <a:r>
              <a:rPr lang="en-US" sz="1400" dirty="0"/>
              <a:t>19 patients had samples with detectable ctDNA, of whom 18 had </a:t>
            </a:r>
            <a:r>
              <a:rPr lang="en-US" sz="1400" i="1" dirty="0"/>
              <a:t>ERBB2</a:t>
            </a:r>
            <a:r>
              <a:rPr lang="en-US" sz="1400" dirty="0"/>
              <a:t> amplification (95% concordance between </a:t>
            </a:r>
            <a:br>
              <a:rPr lang="en-US" sz="1400" dirty="0"/>
            </a:br>
            <a:r>
              <a:rPr lang="en-US" sz="1400" dirty="0"/>
              <a:t>ctDNA-based NGS and tissue-based FISH testing)</a:t>
            </a:r>
          </a:p>
          <a:p>
            <a:pPr marL="182880" indent="-182880">
              <a:spcBef>
                <a:spcPts val="300"/>
              </a:spcBef>
              <a:spcAft>
                <a:spcPts val="300"/>
              </a:spcAft>
            </a:pPr>
            <a:r>
              <a:rPr lang="en-US" sz="1400" i="1" dirty="0"/>
              <a:t>TP53, ERBB2, </a:t>
            </a:r>
            <a:r>
              <a:rPr lang="en-US" sz="1400" dirty="0"/>
              <a:t>and</a:t>
            </a:r>
            <a:r>
              <a:rPr lang="en-US" sz="1400" i="1" dirty="0"/>
              <a:t> EGFR </a:t>
            </a:r>
            <a:r>
              <a:rPr lang="en-US" sz="1400" dirty="0"/>
              <a:t>were the most altered genes</a:t>
            </a:r>
          </a:p>
          <a:p>
            <a:pPr marL="182880" indent="-182880">
              <a:spcBef>
                <a:spcPts val="300"/>
              </a:spcBef>
              <a:spcAft>
                <a:spcPts val="300"/>
              </a:spcAft>
            </a:pPr>
            <a:r>
              <a:rPr lang="en-US" sz="1400" dirty="0"/>
              <a:t>Five patients with a CR or PR had activating </a:t>
            </a:r>
            <a:r>
              <a:rPr lang="en-US" sz="1400" i="1" dirty="0"/>
              <a:t>ERBB2</a:t>
            </a:r>
            <a:r>
              <a:rPr lang="en-US" sz="1400" dirty="0"/>
              <a:t> mutations</a:t>
            </a:r>
          </a:p>
          <a:p>
            <a:pPr marL="182880" indent="-182880">
              <a:spcBef>
                <a:spcPts val="300"/>
              </a:spcBef>
              <a:spcAft>
                <a:spcPts val="300"/>
              </a:spcAft>
            </a:pPr>
            <a:r>
              <a:rPr lang="en-US" sz="1400" dirty="0"/>
              <a:t>Patients with PD and HER2 IHC 1+ or 2+ tumors showed </a:t>
            </a:r>
            <a:br>
              <a:rPr lang="en-US" sz="1400" dirty="0"/>
            </a:br>
            <a:r>
              <a:rPr lang="en-US" sz="1400" dirty="0"/>
              <a:t>co-alterations in </a:t>
            </a:r>
            <a:r>
              <a:rPr lang="en-US" sz="1400" i="1" dirty="0"/>
              <a:t>ERBB2</a:t>
            </a:r>
            <a:r>
              <a:rPr lang="en-US" sz="1400" dirty="0"/>
              <a:t>, </a:t>
            </a:r>
            <a:r>
              <a:rPr lang="en-US" sz="1400" i="1" dirty="0"/>
              <a:t>EGFR, KRAS/NRAS, BRAF, </a:t>
            </a:r>
            <a:r>
              <a:rPr lang="en-US" sz="1400" dirty="0"/>
              <a:t>or </a:t>
            </a:r>
            <a:r>
              <a:rPr lang="en-US" sz="1400" i="1" dirty="0"/>
              <a:t>mTOR</a:t>
            </a:r>
          </a:p>
          <a:p>
            <a:pPr marL="182880" indent="-182880">
              <a:spcBef>
                <a:spcPts val="300"/>
              </a:spcBef>
              <a:spcAft>
                <a:spcPts val="300"/>
              </a:spcAft>
            </a:pPr>
            <a:r>
              <a:rPr lang="en-US" sz="1400" dirty="0"/>
              <a:t>&gt;90% decreases in ctDNA and MR score were observed in 8/10 (80%) of evaluable samples collected on day 15 of cycle 2</a:t>
            </a:r>
          </a:p>
        </p:txBody>
      </p:sp>
      <p:sp>
        <p:nvSpPr>
          <p:cNvPr id="6" name="TextBox 5">
            <a:extLst>
              <a:ext uri="{FF2B5EF4-FFF2-40B4-BE49-F238E27FC236}">
                <a16:creationId xmlns:a16="http://schemas.microsoft.com/office/drawing/2014/main" id="{A4F321C7-9CE8-2640-D49F-D1189C3291A5}"/>
              </a:ext>
            </a:extLst>
          </p:cNvPr>
          <p:cNvSpPr txBox="1"/>
          <p:nvPr/>
        </p:nvSpPr>
        <p:spPr>
          <a:xfrm>
            <a:off x="6556828" y="5952056"/>
            <a:ext cx="5527005" cy="338554"/>
          </a:xfrm>
          <a:prstGeom prst="rect">
            <a:avLst/>
          </a:prstGeom>
          <a:noFill/>
        </p:spPr>
        <p:txBody>
          <a:bodyPr wrap="square" lIns="105000" rtlCol="0">
            <a:spAutoFit/>
          </a:bodyPr>
          <a:lstStyle/>
          <a:p>
            <a:r>
              <a:rPr lang="en-US" sz="800" dirty="0">
                <a:latin typeface="Arial" panose="020B0604020202020204" pitchFamily="34" charset="0"/>
                <a:ea typeface="Calibri" panose="020F0502020204030204" pitchFamily="34" charset="0"/>
                <a:cs typeface="Arial" panose="020B0604020202020204" pitchFamily="34" charset="0"/>
              </a:rPr>
              <a:t>CNV, copy number variation; INDEL, insertion-deletion; MR, molecular response; NE, not evaluable; </a:t>
            </a:r>
            <a:br>
              <a:rPr lang="en-US" sz="800" dirty="0">
                <a:latin typeface="Arial" panose="020B0604020202020204" pitchFamily="34" charset="0"/>
                <a:ea typeface="Calibri" panose="020F0502020204030204" pitchFamily="34" charset="0"/>
                <a:cs typeface="Arial" panose="020B0604020202020204" pitchFamily="34" charset="0"/>
              </a:rPr>
            </a:br>
            <a:r>
              <a:rPr lang="en-US" sz="800" dirty="0">
                <a:latin typeface="Arial" panose="020B0604020202020204" pitchFamily="34" charset="0"/>
                <a:ea typeface="Calibri" panose="020F0502020204030204" pitchFamily="34" charset="0"/>
                <a:cs typeface="Arial" panose="020B0604020202020204" pitchFamily="34" charset="0"/>
              </a:rPr>
              <a:t>SNV, single nucleotide variant; VAF, variant allele frequency.</a:t>
            </a:r>
          </a:p>
        </p:txBody>
      </p:sp>
      <p:grpSp>
        <p:nvGrpSpPr>
          <p:cNvPr id="8" name="Group 7">
            <a:extLst>
              <a:ext uri="{FF2B5EF4-FFF2-40B4-BE49-F238E27FC236}">
                <a16:creationId xmlns:a16="http://schemas.microsoft.com/office/drawing/2014/main" id="{841024FD-010E-4AC3-25E0-744FE940B247}"/>
              </a:ext>
            </a:extLst>
          </p:cNvPr>
          <p:cNvGrpSpPr/>
          <p:nvPr/>
        </p:nvGrpSpPr>
        <p:grpSpPr>
          <a:xfrm>
            <a:off x="6698727" y="3180841"/>
            <a:ext cx="4572000" cy="2806711"/>
            <a:chOff x="6651592" y="3218549"/>
            <a:chExt cx="4572000" cy="2806711"/>
          </a:xfrm>
        </p:grpSpPr>
        <p:pic>
          <p:nvPicPr>
            <p:cNvPr id="5" name="Picture 4" descr="A graph showing the number of months and months&#10;&#10;AI-generated content may be incorrect.">
              <a:extLst>
                <a:ext uri="{FF2B5EF4-FFF2-40B4-BE49-F238E27FC236}">
                  <a16:creationId xmlns:a16="http://schemas.microsoft.com/office/drawing/2014/main" id="{B06DAF7B-6CB3-0B1C-1812-7A9434A011BC}"/>
                </a:ext>
              </a:extLst>
            </p:cNvPr>
            <p:cNvPicPr>
              <a:picLocks noChangeAspect="1"/>
            </p:cNvPicPr>
            <p:nvPr/>
          </p:nvPicPr>
          <p:blipFill>
            <a:blip r:embed="rId4">
              <a:extLst>
                <a:ext uri="{28A0092B-C50C-407E-A947-70E740481C1C}">
                  <a14:useLocalDpi xmlns:a14="http://schemas.microsoft.com/office/drawing/2010/main" val="0"/>
                </a:ext>
              </a:extLst>
            </a:blip>
            <a:srcRect t="9447"/>
            <a:stretch/>
          </p:blipFill>
          <p:spPr>
            <a:xfrm>
              <a:off x="6651592" y="3328590"/>
              <a:ext cx="4572000" cy="2696670"/>
            </a:xfrm>
            <a:prstGeom prst="rect">
              <a:avLst/>
            </a:prstGeom>
          </p:spPr>
        </p:pic>
        <p:sp>
          <p:nvSpPr>
            <p:cNvPr id="11" name="TextBox 10">
              <a:extLst>
                <a:ext uri="{FF2B5EF4-FFF2-40B4-BE49-F238E27FC236}">
                  <a16:creationId xmlns:a16="http://schemas.microsoft.com/office/drawing/2014/main" id="{F6A4097D-2F5B-580F-2D7D-060D80449E88}"/>
                </a:ext>
              </a:extLst>
            </p:cNvPr>
            <p:cNvSpPr txBox="1"/>
            <p:nvPr/>
          </p:nvSpPr>
          <p:spPr>
            <a:xfrm>
              <a:off x="7439592" y="3218549"/>
              <a:ext cx="3025598" cy="278330"/>
            </a:xfrm>
            <a:prstGeom prst="rect">
              <a:avLst/>
            </a:prstGeom>
            <a:noFill/>
          </p:spPr>
          <p:txBody>
            <a:bodyPr wrap="square" rtlCol="0">
              <a:spAutoFit/>
            </a:bodyPr>
            <a:lstStyle/>
            <a:p>
              <a:pPr algn="ctr"/>
              <a:r>
                <a:rPr lang="en-US" sz="1200" b="1" dirty="0"/>
                <a:t>Progression-free survival by MR score</a:t>
              </a:r>
            </a:p>
          </p:txBody>
        </p:sp>
        <p:pic>
          <p:nvPicPr>
            <p:cNvPr id="23" name="Picture 22">
              <a:extLst>
                <a:ext uri="{FF2B5EF4-FFF2-40B4-BE49-F238E27FC236}">
                  <a16:creationId xmlns:a16="http://schemas.microsoft.com/office/drawing/2014/main" id="{721F615E-A89C-7260-651A-29F92F74DE90}"/>
                </a:ext>
              </a:extLst>
            </p:cNvPr>
            <p:cNvPicPr>
              <a:picLocks noChangeAspect="1"/>
            </p:cNvPicPr>
            <p:nvPr/>
          </p:nvPicPr>
          <p:blipFill>
            <a:blip r:embed="rId5"/>
            <a:stretch>
              <a:fillRect/>
            </a:stretch>
          </p:blipFill>
          <p:spPr>
            <a:xfrm>
              <a:off x="7213346" y="5281687"/>
              <a:ext cx="2651760" cy="294663"/>
            </a:xfrm>
            <a:prstGeom prst="rect">
              <a:avLst/>
            </a:prstGeom>
          </p:spPr>
        </p:pic>
      </p:grpSp>
      <p:sp>
        <p:nvSpPr>
          <p:cNvPr id="4" name="Text Placeholder 8">
            <a:extLst>
              <a:ext uri="{FF2B5EF4-FFF2-40B4-BE49-F238E27FC236}">
                <a16:creationId xmlns:a16="http://schemas.microsoft.com/office/drawing/2014/main" id="{AD2D3C5C-9C15-1828-A3DE-0F19E21A8E76}"/>
              </a:ext>
            </a:extLst>
          </p:cNvPr>
          <p:cNvSpPr>
            <a:spLocks noGrp="1"/>
          </p:cNvSpPr>
          <p:nvPr>
            <p:ph type="body" sz="quarter" idx="15"/>
          </p:nvPr>
        </p:nvSpPr>
        <p:spPr>
          <a:xfrm>
            <a:off x="3324404" y="6271847"/>
            <a:ext cx="5852160" cy="281354"/>
          </a:xfrm>
        </p:spPr>
        <p:txBody>
          <a:bodyPr/>
          <a:lstStyle/>
          <a:p>
            <a:r>
              <a:rPr lang="en-US" sz="1000" dirty="0"/>
              <a:t>Elena Elimova, MD, MSc</a:t>
            </a:r>
            <a:endParaRPr lang="en-US" dirty="0"/>
          </a:p>
        </p:txBody>
      </p:sp>
      <p:pic>
        <p:nvPicPr>
          <p:cNvPr id="10" name="Picture 9" descr="A diagram of a number of different colored squares&#10;&#10;AI-generated content may be incorrect.">
            <a:extLst>
              <a:ext uri="{FF2B5EF4-FFF2-40B4-BE49-F238E27FC236}">
                <a16:creationId xmlns:a16="http://schemas.microsoft.com/office/drawing/2014/main" id="{11D9620B-50F1-EBFE-CDA1-272899116E26}"/>
              </a:ext>
            </a:extLst>
          </p:cNvPr>
          <p:cNvPicPr>
            <a:picLocks noChangeAspect="1"/>
          </p:cNvPicPr>
          <p:nvPr/>
        </p:nvPicPr>
        <p:blipFill>
          <a:blip r:embed="rId3">
            <a:extLst>
              <a:ext uri="{28A0092B-C50C-407E-A947-70E740481C1C}">
                <a14:useLocalDpi xmlns:a14="http://schemas.microsoft.com/office/drawing/2010/main" val="0"/>
              </a:ext>
            </a:extLst>
          </a:blip>
          <a:srcRect l="1" r="33151"/>
          <a:stretch/>
        </p:blipFill>
        <p:spPr>
          <a:xfrm>
            <a:off x="253310" y="703333"/>
            <a:ext cx="4095428" cy="5658689"/>
          </a:xfrm>
          <a:prstGeom prst="rect">
            <a:avLst/>
          </a:prstGeom>
        </p:spPr>
      </p:pic>
      <p:sp>
        <p:nvSpPr>
          <p:cNvPr id="12" name="TextBox 11">
            <a:extLst>
              <a:ext uri="{FF2B5EF4-FFF2-40B4-BE49-F238E27FC236}">
                <a16:creationId xmlns:a16="http://schemas.microsoft.com/office/drawing/2014/main" id="{EB435821-6F6B-7EB1-B109-A8695DECA97B}"/>
              </a:ext>
            </a:extLst>
          </p:cNvPr>
          <p:cNvSpPr txBox="1"/>
          <p:nvPr/>
        </p:nvSpPr>
        <p:spPr>
          <a:xfrm>
            <a:off x="4268626" y="1172929"/>
            <a:ext cx="603050" cy="246221"/>
          </a:xfrm>
          <a:prstGeom prst="rect">
            <a:avLst/>
          </a:prstGeom>
          <a:noFill/>
        </p:spPr>
        <p:txBody>
          <a:bodyPr wrap="none" rtlCol="0">
            <a:spAutoFit/>
          </a:bodyPr>
          <a:lstStyle/>
          <a:p>
            <a:r>
              <a:rPr lang="en-US" sz="1000" i="1" dirty="0"/>
              <a:t>ERBB2</a:t>
            </a:r>
          </a:p>
        </p:txBody>
      </p:sp>
      <p:sp>
        <p:nvSpPr>
          <p:cNvPr id="13" name="TextBox 12">
            <a:extLst>
              <a:ext uri="{FF2B5EF4-FFF2-40B4-BE49-F238E27FC236}">
                <a16:creationId xmlns:a16="http://schemas.microsoft.com/office/drawing/2014/main" id="{F7D3760B-5F8C-C6DD-3F11-560397A9E025}"/>
              </a:ext>
            </a:extLst>
          </p:cNvPr>
          <p:cNvSpPr txBox="1"/>
          <p:nvPr/>
        </p:nvSpPr>
        <p:spPr>
          <a:xfrm>
            <a:off x="4268626" y="1323214"/>
            <a:ext cx="540533" cy="246221"/>
          </a:xfrm>
          <a:prstGeom prst="rect">
            <a:avLst/>
          </a:prstGeom>
          <a:noFill/>
        </p:spPr>
        <p:txBody>
          <a:bodyPr wrap="none" rtlCol="0">
            <a:spAutoFit/>
          </a:bodyPr>
          <a:lstStyle/>
          <a:p>
            <a:r>
              <a:rPr lang="en-US" sz="1000" i="1" dirty="0"/>
              <a:t>EGFR</a:t>
            </a:r>
          </a:p>
        </p:txBody>
      </p:sp>
      <p:sp>
        <p:nvSpPr>
          <p:cNvPr id="14" name="TextBox 13">
            <a:extLst>
              <a:ext uri="{FF2B5EF4-FFF2-40B4-BE49-F238E27FC236}">
                <a16:creationId xmlns:a16="http://schemas.microsoft.com/office/drawing/2014/main" id="{925A4BDF-47FC-3140-5B6B-845D58B84233}"/>
              </a:ext>
            </a:extLst>
          </p:cNvPr>
          <p:cNvSpPr txBox="1"/>
          <p:nvPr/>
        </p:nvSpPr>
        <p:spPr>
          <a:xfrm>
            <a:off x="4268626" y="1473499"/>
            <a:ext cx="455574" cy="246221"/>
          </a:xfrm>
          <a:prstGeom prst="rect">
            <a:avLst/>
          </a:prstGeom>
          <a:noFill/>
        </p:spPr>
        <p:txBody>
          <a:bodyPr wrap="none" rtlCol="0">
            <a:spAutoFit/>
          </a:bodyPr>
          <a:lstStyle/>
          <a:p>
            <a:r>
              <a:rPr lang="en-US" sz="1000" i="1" dirty="0"/>
              <a:t>MET</a:t>
            </a:r>
          </a:p>
        </p:txBody>
      </p:sp>
      <p:sp>
        <p:nvSpPr>
          <p:cNvPr id="15" name="TextBox 14">
            <a:extLst>
              <a:ext uri="{FF2B5EF4-FFF2-40B4-BE49-F238E27FC236}">
                <a16:creationId xmlns:a16="http://schemas.microsoft.com/office/drawing/2014/main" id="{D69E3D10-3AD5-4E0E-24E8-540DB16ACDC9}"/>
              </a:ext>
            </a:extLst>
          </p:cNvPr>
          <p:cNvSpPr txBox="1"/>
          <p:nvPr/>
        </p:nvSpPr>
        <p:spPr>
          <a:xfrm>
            <a:off x="4268626" y="1612729"/>
            <a:ext cx="532518" cy="246221"/>
          </a:xfrm>
          <a:prstGeom prst="rect">
            <a:avLst/>
          </a:prstGeom>
          <a:noFill/>
        </p:spPr>
        <p:txBody>
          <a:bodyPr wrap="none" rtlCol="0">
            <a:spAutoFit/>
          </a:bodyPr>
          <a:lstStyle/>
          <a:p>
            <a:r>
              <a:rPr lang="en-US" sz="1000" i="1" dirty="0"/>
              <a:t>KRAS</a:t>
            </a:r>
          </a:p>
        </p:txBody>
      </p:sp>
      <p:sp>
        <p:nvSpPr>
          <p:cNvPr id="16" name="TextBox 15">
            <a:extLst>
              <a:ext uri="{FF2B5EF4-FFF2-40B4-BE49-F238E27FC236}">
                <a16:creationId xmlns:a16="http://schemas.microsoft.com/office/drawing/2014/main" id="{70D2E4FA-83D5-13C8-FF10-1BE1EBDCB4BE}"/>
              </a:ext>
            </a:extLst>
          </p:cNvPr>
          <p:cNvSpPr txBox="1"/>
          <p:nvPr/>
        </p:nvSpPr>
        <p:spPr>
          <a:xfrm>
            <a:off x="4268626" y="1757794"/>
            <a:ext cx="540533" cy="246221"/>
          </a:xfrm>
          <a:prstGeom prst="rect">
            <a:avLst/>
          </a:prstGeom>
          <a:noFill/>
        </p:spPr>
        <p:txBody>
          <a:bodyPr wrap="none" rtlCol="0">
            <a:spAutoFit/>
          </a:bodyPr>
          <a:lstStyle/>
          <a:p>
            <a:r>
              <a:rPr lang="en-US" sz="1000" i="1" dirty="0"/>
              <a:t>NRAS</a:t>
            </a:r>
          </a:p>
        </p:txBody>
      </p:sp>
      <p:sp>
        <p:nvSpPr>
          <p:cNvPr id="17" name="TextBox 16">
            <a:extLst>
              <a:ext uri="{FF2B5EF4-FFF2-40B4-BE49-F238E27FC236}">
                <a16:creationId xmlns:a16="http://schemas.microsoft.com/office/drawing/2014/main" id="{AF24B308-D712-28DF-B2CF-15A94F4A4617}"/>
              </a:ext>
            </a:extLst>
          </p:cNvPr>
          <p:cNvSpPr txBox="1"/>
          <p:nvPr/>
        </p:nvSpPr>
        <p:spPr>
          <a:xfrm>
            <a:off x="4268626" y="1916400"/>
            <a:ext cx="718466" cy="246221"/>
          </a:xfrm>
          <a:prstGeom prst="rect">
            <a:avLst/>
          </a:prstGeom>
          <a:noFill/>
        </p:spPr>
        <p:txBody>
          <a:bodyPr wrap="none" rtlCol="0">
            <a:spAutoFit/>
          </a:bodyPr>
          <a:lstStyle/>
          <a:p>
            <a:r>
              <a:rPr lang="en-US" sz="1000" i="1" dirty="0"/>
              <a:t>PDGFRA</a:t>
            </a:r>
          </a:p>
        </p:txBody>
      </p:sp>
      <p:sp>
        <p:nvSpPr>
          <p:cNvPr id="18" name="TextBox 17">
            <a:extLst>
              <a:ext uri="{FF2B5EF4-FFF2-40B4-BE49-F238E27FC236}">
                <a16:creationId xmlns:a16="http://schemas.microsoft.com/office/drawing/2014/main" id="{680D9498-2D8B-4205-EDC4-49B750719C89}"/>
              </a:ext>
            </a:extLst>
          </p:cNvPr>
          <p:cNvSpPr txBox="1"/>
          <p:nvPr/>
        </p:nvSpPr>
        <p:spPr>
          <a:xfrm>
            <a:off x="4268626" y="2055630"/>
            <a:ext cx="383438" cy="246221"/>
          </a:xfrm>
          <a:prstGeom prst="rect">
            <a:avLst/>
          </a:prstGeom>
          <a:noFill/>
        </p:spPr>
        <p:txBody>
          <a:bodyPr wrap="none" rtlCol="0">
            <a:spAutoFit/>
          </a:bodyPr>
          <a:lstStyle/>
          <a:p>
            <a:r>
              <a:rPr lang="en-US" sz="1000" i="1" dirty="0"/>
              <a:t>KIT</a:t>
            </a:r>
          </a:p>
        </p:txBody>
      </p:sp>
      <p:sp>
        <p:nvSpPr>
          <p:cNvPr id="19" name="TextBox 18">
            <a:extLst>
              <a:ext uri="{FF2B5EF4-FFF2-40B4-BE49-F238E27FC236}">
                <a16:creationId xmlns:a16="http://schemas.microsoft.com/office/drawing/2014/main" id="{DF118748-7C0D-715C-1BDA-F84A4C3267B2}"/>
              </a:ext>
            </a:extLst>
          </p:cNvPr>
          <p:cNvSpPr txBox="1"/>
          <p:nvPr/>
        </p:nvSpPr>
        <p:spPr>
          <a:xfrm>
            <a:off x="4268626" y="2227869"/>
            <a:ext cx="526106" cy="246221"/>
          </a:xfrm>
          <a:prstGeom prst="rect">
            <a:avLst/>
          </a:prstGeom>
          <a:noFill/>
        </p:spPr>
        <p:txBody>
          <a:bodyPr wrap="none" rtlCol="0">
            <a:spAutoFit/>
          </a:bodyPr>
          <a:lstStyle/>
          <a:p>
            <a:r>
              <a:rPr lang="en-US" sz="1000" i="1" dirty="0"/>
              <a:t>BRAF</a:t>
            </a:r>
          </a:p>
        </p:txBody>
      </p:sp>
      <p:sp>
        <p:nvSpPr>
          <p:cNvPr id="20" name="TextBox 19">
            <a:extLst>
              <a:ext uri="{FF2B5EF4-FFF2-40B4-BE49-F238E27FC236}">
                <a16:creationId xmlns:a16="http://schemas.microsoft.com/office/drawing/2014/main" id="{D9940612-63E6-0E7A-4362-BBF23F40E133}"/>
              </a:ext>
            </a:extLst>
          </p:cNvPr>
          <p:cNvSpPr txBox="1"/>
          <p:nvPr/>
        </p:nvSpPr>
        <p:spPr>
          <a:xfrm>
            <a:off x="4268626" y="2375421"/>
            <a:ext cx="604653" cy="246221"/>
          </a:xfrm>
          <a:prstGeom prst="rect">
            <a:avLst/>
          </a:prstGeom>
          <a:noFill/>
        </p:spPr>
        <p:txBody>
          <a:bodyPr wrap="none" rtlCol="0">
            <a:spAutoFit/>
          </a:bodyPr>
          <a:lstStyle/>
          <a:p>
            <a:r>
              <a:rPr lang="en-US" sz="1000" i="1" dirty="0"/>
              <a:t>FGFR2</a:t>
            </a:r>
          </a:p>
        </p:txBody>
      </p:sp>
      <p:sp>
        <p:nvSpPr>
          <p:cNvPr id="21" name="TextBox 20">
            <a:extLst>
              <a:ext uri="{FF2B5EF4-FFF2-40B4-BE49-F238E27FC236}">
                <a16:creationId xmlns:a16="http://schemas.microsoft.com/office/drawing/2014/main" id="{2023F546-9CE1-B0FA-DD75-9B5F95668A08}"/>
              </a:ext>
            </a:extLst>
          </p:cNvPr>
          <p:cNvSpPr txBox="1"/>
          <p:nvPr/>
        </p:nvSpPr>
        <p:spPr>
          <a:xfrm>
            <a:off x="4268626" y="2544558"/>
            <a:ext cx="638316" cy="246221"/>
          </a:xfrm>
          <a:prstGeom prst="rect">
            <a:avLst/>
          </a:prstGeom>
          <a:noFill/>
        </p:spPr>
        <p:txBody>
          <a:bodyPr wrap="none" rtlCol="0">
            <a:spAutoFit/>
          </a:bodyPr>
          <a:lstStyle/>
          <a:p>
            <a:r>
              <a:rPr lang="en-US" sz="1000" i="1" dirty="0"/>
              <a:t>PIK3CA</a:t>
            </a:r>
          </a:p>
        </p:txBody>
      </p:sp>
      <p:sp>
        <p:nvSpPr>
          <p:cNvPr id="22" name="TextBox 21">
            <a:extLst>
              <a:ext uri="{FF2B5EF4-FFF2-40B4-BE49-F238E27FC236}">
                <a16:creationId xmlns:a16="http://schemas.microsoft.com/office/drawing/2014/main" id="{905C3ABA-AE64-83E6-0909-369691C86C37}"/>
              </a:ext>
            </a:extLst>
          </p:cNvPr>
          <p:cNvSpPr txBox="1"/>
          <p:nvPr/>
        </p:nvSpPr>
        <p:spPr>
          <a:xfrm>
            <a:off x="4268626" y="2681355"/>
            <a:ext cx="562975" cy="246221"/>
          </a:xfrm>
          <a:prstGeom prst="rect">
            <a:avLst/>
          </a:prstGeom>
          <a:noFill/>
        </p:spPr>
        <p:txBody>
          <a:bodyPr wrap="none" rtlCol="0">
            <a:spAutoFit/>
          </a:bodyPr>
          <a:lstStyle/>
          <a:p>
            <a:r>
              <a:rPr lang="en-US" sz="1000" i="1" dirty="0"/>
              <a:t>mTOR</a:t>
            </a:r>
          </a:p>
        </p:txBody>
      </p:sp>
      <p:sp>
        <p:nvSpPr>
          <p:cNvPr id="24" name="TextBox 23">
            <a:extLst>
              <a:ext uri="{FF2B5EF4-FFF2-40B4-BE49-F238E27FC236}">
                <a16:creationId xmlns:a16="http://schemas.microsoft.com/office/drawing/2014/main" id="{991752FA-0C2F-1749-FBDF-3F5AA9F98957}"/>
              </a:ext>
            </a:extLst>
          </p:cNvPr>
          <p:cNvSpPr txBox="1"/>
          <p:nvPr/>
        </p:nvSpPr>
        <p:spPr>
          <a:xfrm>
            <a:off x="4268626" y="2855373"/>
            <a:ext cx="470000" cy="246221"/>
          </a:xfrm>
          <a:prstGeom prst="rect">
            <a:avLst/>
          </a:prstGeom>
          <a:noFill/>
        </p:spPr>
        <p:txBody>
          <a:bodyPr wrap="none" rtlCol="0">
            <a:spAutoFit/>
          </a:bodyPr>
          <a:lstStyle/>
          <a:p>
            <a:r>
              <a:rPr lang="en-US" sz="1000" i="1" dirty="0"/>
              <a:t>MYC</a:t>
            </a:r>
          </a:p>
        </p:txBody>
      </p:sp>
      <p:sp>
        <p:nvSpPr>
          <p:cNvPr id="25" name="TextBox 24">
            <a:extLst>
              <a:ext uri="{FF2B5EF4-FFF2-40B4-BE49-F238E27FC236}">
                <a16:creationId xmlns:a16="http://schemas.microsoft.com/office/drawing/2014/main" id="{6D57C3E6-EC94-A762-999E-7AA5F3EB616D}"/>
              </a:ext>
            </a:extLst>
          </p:cNvPr>
          <p:cNvSpPr txBox="1"/>
          <p:nvPr/>
        </p:nvSpPr>
        <p:spPr>
          <a:xfrm>
            <a:off x="4268626" y="3001146"/>
            <a:ext cx="447558" cy="246221"/>
          </a:xfrm>
          <a:prstGeom prst="rect">
            <a:avLst/>
          </a:prstGeom>
          <a:noFill/>
        </p:spPr>
        <p:txBody>
          <a:bodyPr wrap="none" rtlCol="0">
            <a:spAutoFit/>
          </a:bodyPr>
          <a:lstStyle/>
          <a:p>
            <a:r>
              <a:rPr lang="en-US" sz="1000" i="1" dirty="0"/>
              <a:t>APC</a:t>
            </a:r>
          </a:p>
        </p:txBody>
      </p:sp>
      <p:sp>
        <p:nvSpPr>
          <p:cNvPr id="26" name="TextBox 25">
            <a:extLst>
              <a:ext uri="{FF2B5EF4-FFF2-40B4-BE49-F238E27FC236}">
                <a16:creationId xmlns:a16="http://schemas.microsoft.com/office/drawing/2014/main" id="{8FA4F3DB-6942-84A6-FB33-6711D0506DFA}"/>
              </a:ext>
            </a:extLst>
          </p:cNvPr>
          <p:cNvSpPr txBox="1"/>
          <p:nvPr/>
        </p:nvSpPr>
        <p:spPr>
          <a:xfrm>
            <a:off x="4268626" y="3158044"/>
            <a:ext cx="697627" cy="246221"/>
          </a:xfrm>
          <a:prstGeom prst="rect">
            <a:avLst/>
          </a:prstGeom>
          <a:noFill/>
        </p:spPr>
        <p:txBody>
          <a:bodyPr wrap="none" rtlCol="0">
            <a:spAutoFit/>
          </a:bodyPr>
          <a:lstStyle/>
          <a:p>
            <a:r>
              <a:rPr lang="en-US" sz="1000" i="1" dirty="0"/>
              <a:t>CTNNB1</a:t>
            </a:r>
          </a:p>
        </p:txBody>
      </p:sp>
      <p:sp>
        <p:nvSpPr>
          <p:cNvPr id="27" name="TextBox 26">
            <a:extLst>
              <a:ext uri="{FF2B5EF4-FFF2-40B4-BE49-F238E27FC236}">
                <a16:creationId xmlns:a16="http://schemas.microsoft.com/office/drawing/2014/main" id="{8199219C-4A9D-9E96-6CF6-8D07D419A2F8}"/>
              </a:ext>
            </a:extLst>
          </p:cNvPr>
          <p:cNvSpPr txBox="1"/>
          <p:nvPr/>
        </p:nvSpPr>
        <p:spPr>
          <a:xfrm>
            <a:off x="4268626" y="3330625"/>
            <a:ext cx="489236" cy="246221"/>
          </a:xfrm>
          <a:prstGeom prst="rect">
            <a:avLst/>
          </a:prstGeom>
          <a:noFill/>
        </p:spPr>
        <p:txBody>
          <a:bodyPr wrap="none" rtlCol="0">
            <a:spAutoFit/>
          </a:bodyPr>
          <a:lstStyle/>
          <a:p>
            <a:r>
              <a:rPr lang="en-US" sz="1000" i="1" dirty="0"/>
              <a:t>TP53</a:t>
            </a:r>
          </a:p>
        </p:txBody>
      </p:sp>
      <p:sp>
        <p:nvSpPr>
          <p:cNvPr id="29" name="TextBox 28">
            <a:extLst>
              <a:ext uri="{FF2B5EF4-FFF2-40B4-BE49-F238E27FC236}">
                <a16:creationId xmlns:a16="http://schemas.microsoft.com/office/drawing/2014/main" id="{7813B8B9-4679-2A74-FFD3-0531A0345ACA}"/>
              </a:ext>
            </a:extLst>
          </p:cNvPr>
          <p:cNvSpPr txBox="1"/>
          <p:nvPr/>
        </p:nvSpPr>
        <p:spPr>
          <a:xfrm>
            <a:off x="4268626" y="3480792"/>
            <a:ext cx="619080" cy="246221"/>
          </a:xfrm>
          <a:prstGeom prst="rect">
            <a:avLst/>
          </a:prstGeom>
          <a:noFill/>
        </p:spPr>
        <p:txBody>
          <a:bodyPr wrap="none" rtlCol="0">
            <a:spAutoFit/>
          </a:bodyPr>
          <a:lstStyle/>
          <a:p>
            <a:r>
              <a:rPr lang="en-US" sz="1000" i="1" dirty="0"/>
              <a:t>CCNE1</a:t>
            </a:r>
          </a:p>
        </p:txBody>
      </p:sp>
      <p:sp>
        <p:nvSpPr>
          <p:cNvPr id="30" name="TextBox 29">
            <a:extLst>
              <a:ext uri="{FF2B5EF4-FFF2-40B4-BE49-F238E27FC236}">
                <a16:creationId xmlns:a16="http://schemas.microsoft.com/office/drawing/2014/main" id="{9B274747-F346-A20D-69E9-B876B40461A9}"/>
              </a:ext>
            </a:extLst>
          </p:cNvPr>
          <p:cNvSpPr txBox="1"/>
          <p:nvPr/>
        </p:nvSpPr>
        <p:spPr>
          <a:xfrm>
            <a:off x="4268626" y="3625505"/>
            <a:ext cx="455574" cy="246221"/>
          </a:xfrm>
          <a:prstGeom prst="rect">
            <a:avLst/>
          </a:prstGeom>
          <a:noFill/>
        </p:spPr>
        <p:txBody>
          <a:bodyPr wrap="none" rtlCol="0">
            <a:spAutoFit/>
          </a:bodyPr>
          <a:lstStyle/>
          <a:p>
            <a:r>
              <a:rPr lang="en-US" sz="1000" i="1" dirty="0"/>
              <a:t>ATM</a:t>
            </a:r>
          </a:p>
        </p:txBody>
      </p:sp>
      <p:sp>
        <p:nvSpPr>
          <p:cNvPr id="31" name="TextBox 30">
            <a:extLst>
              <a:ext uri="{FF2B5EF4-FFF2-40B4-BE49-F238E27FC236}">
                <a16:creationId xmlns:a16="http://schemas.microsoft.com/office/drawing/2014/main" id="{946FAB44-B5AB-5419-22BB-B30A8F86901C}"/>
              </a:ext>
            </a:extLst>
          </p:cNvPr>
          <p:cNvSpPr txBox="1"/>
          <p:nvPr/>
        </p:nvSpPr>
        <p:spPr>
          <a:xfrm>
            <a:off x="4268626" y="3773526"/>
            <a:ext cx="704039" cy="246221"/>
          </a:xfrm>
          <a:prstGeom prst="rect">
            <a:avLst/>
          </a:prstGeom>
          <a:noFill/>
        </p:spPr>
        <p:txBody>
          <a:bodyPr wrap="none" rtlCol="0">
            <a:spAutoFit/>
          </a:bodyPr>
          <a:lstStyle/>
          <a:p>
            <a:r>
              <a:rPr lang="en-US" sz="1000" i="1" dirty="0"/>
              <a:t>CDKN2A</a:t>
            </a:r>
          </a:p>
        </p:txBody>
      </p:sp>
      <p:sp>
        <p:nvSpPr>
          <p:cNvPr id="32" name="TextBox 31">
            <a:extLst>
              <a:ext uri="{FF2B5EF4-FFF2-40B4-BE49-F238E27FC236}">
                <a16:creationId xmlns:a16="http://schemas.microsoft.com/office/drawing/2014/main" id="{2EBA6F09-7FF6-5F16-EED2-3FA3088BDEC9}"/>
              </a:ext>
            </a:extLst>
          </p:cNvPr>
          <p:cNvSpPr txBox="1"/>
          <p:nvPr/>
        </p:nvSpPr>
        <p:spPr>
          <a:xfrm>
            <a:off x="4268626" y="3923693"/>
            <a:ext cx="625492" cy="246221"/>
          </a:xfrm>
          <a:prstGeom prst="rect">
            <a:avLst/>
          </a:prstGeom>
          <a:noFill/>
        </p:spPr>
        <p:txBody>
          <a:bodyPr wrap="none" rtlCol="0">
            <a:spAutoFit/>
          </a:bodyPr>
          <a:lstStyle/>
          <a:p>
            <a:r>
              <a:rPr lang="en-US" sz="1000" i="1" dirty="0"/>
              <a:t>SMAD4</a:t>
            </a:r>
          </a:p>
        </p:txBody>
      </p:sp>
      <p:sp>
        <p:nvSpPr>
          <p:cNvPr id="33" name="TextBox 32">
            <a:extLst>
              <a:ext uri="{FF2B5EF4-FFF2-40B4-BE49-F238E27FC236}">
                <a16:creationId xmlns:a16="http://schemas.microsoft.com/office/drawing/2014/main" id="{D7C51BFE-DFBD-E64F-42EC-B3BECD23F9B8}"/>
              </a:ext>
            </a:extLst>
          </p:cNvPr>
          <p:cNvSpPr txBox="1"/>
          <p:nvPr/>
        </p:nvSpPr>
        <p:spPr>
          <a:xfrm>
            <a:off x="4268626" y="4068406"/>
            <a:ext cx="627095" cy="246221"/>
          </a:xfrm>
          <a:prstGeom prst="rect">
            <a:avLst/>
          </a:prstGeom>
          <a:noFill/>
        </p:spPr>
        <p:txBody>
          <a:bodyPr wrap="none" rtlCol="0">
            <a:spAutoFit/>
          </a:bodyPr>
          <a:lstStyle/>
          <a:p>
            <a:r>
              <a:rPr lang="en-US" sz="1000" i="1" dirty="0"/>
              <a:t>CCND1</a:t>
            </a:r>
          </a:p>
        </p:txBody>
      </p:sp>
      <p:sp>
        <p:nvSpPr>
          <p:cNvPr id="34" name="TextBox 33">
            <a:extLst>
              <a:ext uri="{FF2B5EF4-FFF2-40B4-BE49-F238E27FC236}">
                <a16:creationId xmlns:a16="http://schemas.microsoft.com/office/drawing/2014/main" id="{2859B2A0-1452-727D-00B1-F691172C839A}"/>
              </a:ext>
            </a:extLst>
          </p:cNvPr>
          <p:cNvSpPr txBox="1"/>
          <p:nvPr/>
        </p:nvSpPr>
        <p:spPr>
          <a:xfrm>
            <a:off x="4268626" y="4216427"/>
            <a:ext cx="526106" cy="246221"/>
          </a:xfrm>
          <a:prstGeom prst="rect">
            <a:avLst/>
          </a:prstGeom>
          <a:noFill/>
        </p:spPr>
        <p:txBody>
          <a:bodyPr wrap="none" rtlCol="0">
            <a:spAutoFit/>
          </a:bodyPr>
          <a:lstStyle/>
          <a:p>
            <a:r>
              <a:rPr lang="en-US" sz="1000" i="1" dirty="0"/>
              <a:t>CDK4</a:t>
            </a:r>
          </a:p>
        </p:txBody>
      </p:sp>
      <p:sp>
        <p:nvSpPr>
          <p:cNvPr id="35" name="TextBox 34">
            <a:extLst>
              <a:ext uri="{FF2B5EF4-FFF2-40B4-BE49-F238E27FC236}">
                <a16:creationId xmlns:a16="http://schemas.microsoft.com/office/drawing/2014/main" id="{74008F2B-CA1E-3E56-B327-D70CB64750D3}"/>
              </a:ext>
            </a:extLst>
          </p:cNvPr>
          <p:cNvSpPr txBox="1"/>
          <p:nvPr/>
        </p:nvSpPr>
        <p:spPr>
          <a:xfrm>
            <a:off x="4268626" y="4366594"/>
            <a:ext cx="433132" cy="246221"/>
          </a:xfrm>
          <a:prstGeom prst="rect">
            <a:avLst/>
          </a:prstGeom>
          <a:noFill/>
        </p:spPr>
        <p:txBody>
          <a:bodyPr wrap="none" rtlCol="0">
            <a:spAutoFit/>
          </a:bodyPr>
          <a:lstStyle/>
          <a:p>
            <a:r>
              <a:rPr lang="en-US" sz="1000" i="1" dirty="0"/>
              <a:t>RB1</a:t>
            </a:r>
          </a:p>
        </p:txBody>
      </p:sp>
      <p:sp>
        <p:nvSpPr>
          <p:cNvPr id="36" name="TextBox 35">
            <a:extLst>
              <a:ext uri="{FF2B5EF4-FFF2-40B4-BE49-F238E27FC236}">
                <a16:creationId xmlns:a16="http://schemas.microsoft.com/office/drawing/2014/main" id="{78460662-C82C-98EF-611B-6DAD9FB169EB}"/>
              </a:ext>
            </a:extLst>
          </p:cNvPr>
          <p:cNvSpPr txBox="1"/>
          <p:nvPr/>
        </p:nvSpPr>
        <p:spPr>
          <a:xfrm>
            <a:off x="4268626" y="4536218"/>
            <a:ext cx="611065" cy="246221"/>
          </a:xfrm>
          <a:prstGeom prst="rect">
            <a:avLst/>
          </a:prstGeom>
          <a:noFill/>
        </p:spPr>
        <p:txBody>
          <a:bodyPr wrap="none" rtlCol="0">
            <a:spAutoFit/>
          </a:bodyPr>
          <a:lstStyle/>
          <a:p>
            <a:r>
              <a:rPr lang="en-US" sz="1000" i="1" dirty="0"/>
              <a:t>BRCA2</a:t>
            </a:r>
          </a:p>
        </p:txBody>
      </p:sp>
      <p:sp>
        <p:nvSpPr>
          <p:cNvPr id="37" name="TextBox 36">
            <a:extLst>
              <a:ext uri="{FF2B5EF4-FFF2-40B4-BE49-F238E27FC236}">
                <a16:creationId xmlns:a16="http://schemas.microsoft.com/office/drawing/2014/main" id="{CC4028D8-93BD-3497-CD09-5412AFEA99A0}"/>
              </a:ext>
            </a:extLst>
          </p:cNvPr>
          <p:cNvSpPr txBox="1"/>
          <p:nvPr/>
        </p:nvSpPr>
        <p:spPr>
          <a:xfrm>
            <a:off x="4268626" y="4688649"/>
            <a:ext cx="604653" cy="246221"/>
          </a:xfrm>
          <a:prstGeom prst="rect">
            <a:avLst/>
          </a:prstGeom>
          <a:noFill/>
        </p:spPr>
        <p:txBody>
          <a:bodyPr wrap="none" rtlCol="0">
            <a:spAutoFit/>
          </a:bodyPr>
          <a:lstStyle/>
          <a:p>
            <a:r>
              <a:rPr lang="en-US" sz="1000" i="1" dirty="0"/>
              <a:t>FGFR1</a:t>
            </a:r>
          </a:p>
        </p:txBody>
      </p:sp>
      <p:sp>
        <p:nvSpPr>
          <p:cNvPr id="38" name="TextBox 37">
            <a:extLst>
              <a:ext uri="{FF2B5EF4-FFF2-40B4-BE49-F238E27FC236}">
                <a16:creationId xmlns:a16="http://schemas.microsoft.com/office/drawing/2014/main" id="{9D879174-8B2C-B9A1-0723-9B0199C13170}"/>
              </a:ext>
            </a:extLst>
          </p:cNvPr>
          <p:cNvSpPr txBox="1"/>
          <p:nvPr/>
        </p:nvSpPr>
        <p:spPr>
          <a:xfrm>
            <a:off x="4268626" y="4828952"/>
            <a:ext cx="646331" cy="246221"/>
          </a:xfrm>
          <a:prstGeom prst="rect">
            <a:avLst/>
          </a:prstGeom>
          <a:noFill/>
        </p:spPr>
        <p:txBody>
          <a:bodyPr wrap="none" rtlCol="0">
            <a:spAutoFit/>
          </a:bodyPr>
          <a:lstStyle/>
          <a:p>
            <a:r>
              <a:rPr lang="en-US" sz="1000" i="1" dirty="0"/>
              <a:t>ARID1A</a:t>
            </a:r>
          </a:p>
        </p:txBody>
      </p:sp>
      <p:sp>
        <p:nvSpPr>
          <p:cNvPr id="39" name="TextBox 38">
            <a:extLst>
              <a:ext uri="{FF2B5EF4-FFF2-40B4-BE49-F238E27FC236}">
                <a16:creationId xmlns:a16="http://schemas.microsoft.com/office/drawing/2014/main" id="{B5F2190F-CF01-C8A2-485E-9B3254C99130}"/>
              </a:ext>
            </a:extLst>
          </p:cNvPr>
          <p:cNvSpPr txBox="1"/>
          <p:nvPr/>
        </p:nvSpPr>
        <p:spPr>
          <a:xfrm>
            <a:off x="4268626" y="4981383"/>
            <a:ext cx="526106" cy="246221"/>
          </a:xfrm>
          <a:prstGeom prst="rect">
            <a:avLst/>
          </a:prstGeom>
          <a:noFill/>
        </p:spPr>
        <p:txBody>
          <a:bodyPr wrap="none" rtlCol="0">
            <a:spAutoFit/>
          </a:bodyPr>
          <a:lstStyle/>
          <a:p>
            <a:r>
              <a:rPr lang="en-US" sz="1000" i="1" dirty="0"/>
              <a:t>CDK6</a:t>
            </a:r>
          </a:p>
        </p:txBody>
      </p:sp>
      <p:sp>
        <p:nvSpPr>
          <p:cNvPr id="40" name="TextBox 39">
            <a:extLst>
              <a:ext uri="{FF2B5EF4-FFF2-40B4-BE49-F238E27FC236}">
                <a16:creationId xmlns:a16="http://schemas.microsoft.com/office/drawing/2014/main" id="{9A4DEECA-653B-5097-1155-F99F78A27A0F}"/>
              </a:ext>
            </a:extLst>
          </p:cNvPr>
          <p:cNvSpPr txBox="1"/>
          <p:nvPr/>
        </p:nvSpPr>
        <p:spPr>
          <a:xfrm>
            <a:off x="4268626" y="5121686"/>
            <a:ext cx="362600" cy="246221"/>
          </a:xfrm>
          <a:prstGeom prst="rect">
            <a:avLst/>
          </a:prstGeom>
          <a:noFill/>
        </p:spPr>
        <p:txBody>
          <a:bodyPr wrap="none" rtlCol="0">
            <a:spAutoFit/>
          </a:bodyPr>
          <a:lstStyle/>
          <a:p>
            <a:r>
              <a:rPr lang="en-US" sz="1000" i="1" dirty="0"/>
              <a:t>AR</a:t>
            </a:r>
          </a:p>
        </p:txBody>
      </p:sp>
      <p:sp>
        <p:nvSpPr>
          <p:cNvPr id="41" name="TextBox 40">
            <a:extLst>
              <a:ext uri="{FF2B5EF4-FFF2-40B4-BE49-F238E27FC236}">
                <a16:creationId xmlns:a16="http://schemas.microsoft.com/office/drawing/2014/main" id="{C666004A-290C-830E-D629-2A07AAA782A1}"/>
              </a:ext>
            </a:extLst>
          </p:cNvPr>
          <p:cNvSpPr txBox="1"/>
          <p:nvPr/>
        </p:nvSpPr>
        <p:spPr>
          <a:xfrm>
            <a:off x="4268626" y="5282155"/>
            <a:ext cx="554960" cy="246221"/>
          </a:xfrm>
          <a:prstGeom prst="rect">
            <a:avLst/>
          </a:prstGeom>
          <a:noFill/>
        </p:spPr>
        <p:txBody>
          <a:bodyPr wrap="none" rtlCol="0">
            <a:spAutoFit/>
          </a:bodyPr>
          <a:lstStyle/>
          <a:p>
            <a:r>
              <a:rPr lang="en-US" sz="1000" i="1" dirty="0"/>
              <a:t>RHOA</a:t>
            </a:r>
          </a:p>
        </p:txBody>
      </p:sp>
      <p:sp>
        <p:nvSpPr>
          <p:cNvPr id="42" name="TextBox 41">
            <a:extLst>
              <a:ext uri="{FF2B5EF4-FFF2-40B4-BE49-F238E27FC236}">
                <a16:creationId xmlns:a16="http://schemas.microsoft.com/office/drawing/2014/main" id="{71DEE4BA-3A7C-F98C-F65F-D1174263A64D}"/>
              </a:ext>
            </a:extLst>
          </p:cNvPr>
          <p:cNvSpPr txBox="1"/>
          <p:nvPr/>
        </p:nvSpPr>
        <p:spPr>
          <a:xfrm>
            <a:off x="4268626" y="5422020"/>
            <a:ext cx="712054" cy="246221"/>
          </a:xfrm>
          <a:prstGeom prst="rect">
            <a:avLst/>
          </a:prstGeom>
          <a:noFill/>
        </p:spPr>
        <p:txBody>
          <a:bodyPr wrap="none" rtlCol="0">
            <a:spAutoFit/>
          </a:bodyPr>
          <a:lstStyle/>
          <a:p>
            <a:r>
              <a:rPr lang="en-US" sz="1000" i="1" dirty="0"/>
              <a:t>NOTCH1</a:t>
            </a:r>
          </a:p>
        </p:txBody>
      </p:sp>
      <p:sp>
        <p:nvSpPr>
          <p:cNvPr id="43" name="TextBox 42">
            <a:extLst>
              <a:ext uri="{FF2B5EF4-FFF2-40B4-BE49-F238E27FC236}">
                <a16:creationId xmlns:a16="http://schemas.microsoft.com/office/drawing/2014/main" id="{98372A93-EB72-A547-8BE7-EE045202095A}"/>
              </a:ext>
            </a:extLst>
          </p:cNvPr>
          <p:cNvSpPr txBox="1"/>
          <p:nvPr/>
        </p:nvSpPr>
        <p:spPr>
          <a:xfrm>
            <a:off x="4268626" y="5572187"/>
            <a:ext cx="518091" cy="246221"/>
          </a:xfrm>
          <a:prstGeom prst="rect">
            <a:avLst/>
          </a:prstGeom>
          <a:noFill/>
        </p:spPr>
        <p:txBody>
          <a:bodyPr wrap="none" rtlCol="0">
            <a:spAutoFit/>
          </a:bodyPr>
          <a:lstStyle/>
          <a:p>
            <a:r>
              <a:rPr lang="en-US" sz="1000" i="1" dirty="0"/>
              <a:t>ESR1</a:t>
            </a:r>
          </a:p>
        </p:txBody>
      </p:sp>
      <p:pic>
        <p:nvPicPr>
          <p:cNvPr id="48" name="Picture 47" descr="A diagram of a number of different colored squares&#10;&#10;AI-generated content may be incorrect.">
            <a:extLst>
              <a:ext uri="{FF2B5EF4-FFF2-40B4-BE49-F238E27FC236}">
                <a16:creationId xmlns:a16="http://schemas.microsoft.com/office/drawing/2014/main" id="{99D6406D-288A-C278-CEB4-FCBD53FA0FEE}"/>
              </a:ext>
            </a:extLst>
          </p:cNvPr>
          <p:cNvPicPr>
            <a:picLocks noChangeAspect="1"/>
          </p:cNvPicPr>
          <p:nvPr/>
        </p:nvPicPr>
        <p:blipFill>
          <a:blip r:embed="rId3">
            <a:extLst>
              <a:ext uri="{28A0092B-C50C-407E-A947-70E740481C1C}">
                <a14:useLocalDpi xmlns:a14="http://schemas.microsoft.com/office/drawing/2010/main" val="0"/>
              </a:ext>
            </a:extLst>
          </a:blip>
          <a:srcRect l="67097" t="90212" r="-1996" b="-69"/>
          <a:stretch/>
        </p:blipFill>
        <p:spPr>
          <a:xfrm>
            <a:off x="4364039" y="5808133"/>
            <a:ext cx="2138040" cy="557741"/>
          </a:xfrm>
          <a:prstGeom prst="rect">
            <a:avLst/>
          </a:prstGeom>
        </p:spPr>
      </p:pic>
      <p:sp>
        <p:nvSpPr>
          <p:cNvPr id="49" name="TextBox 48">
            <a:extLst>
              <a:ext uri="{FF2B5EF4-FFF2-40B4-BE49-F238E27FC236}">
                <a16:creationId xmlns:a16="http://schemas.microsoft.com/office/drawing/2014/main" id="{89B0E4A5-4D8C-6CE8-C2EA-3082C3B4A943}"/>
              </a:ext>
            </a:extLst>
          </p:cNvPr>
          <p:cNvSpPr txBox="1"/>
          <p:nvPr/>
        </p:nvSpPr>
        <p:spPr>
          <a:xfrm rot="16200000">
            <a:off x="-1850362" y="3299391"/>
            <a:ext cx="4669868" cy="276999"/>
          </a:xfrm>
          <a:prstGeom prst="rect">
            <a:avLst/>
          </a:prstGeom>
          <a:solidFill>
            <a:schemeClr val="bg1"/>
          </a:solidFill>
        </p:spPr>
        <p:txBody>
          <a:bodyPr wrap="none" rtlCol="0">
            <a:spAutoFit/>
          </a:bodyPr>
          <a:lstStyle/>
          <a:p>
            <a:r>
              <a:rPr lang="en-US" sz="1200" b="1" dirty="0"/>
              <a:t>Proportion of samples with molecular alterations by gene (%)</a:t>
            </a:r>
          </a:p>
        </p:txBody>
      </p:sp>
    </p:spTree>
    <p:extLst>
      <p:ext uri="{BB962C8B-B14F-4D97-AF65-F5344CB8AC3E}">
        <p14:creationId xmlns:p14="http://schemas.microsoft.com/office/powerpoint/2010/main" val="5674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A08DF-BBE0-99ED-E842-B13B28A1056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CFE277-9481-40AB-0B47-1CD7B4FFC1DB}"/>
              </a:ext>
            </a:extLst>
          </p:cNvPr>
          <p:cNvSpPr txBox="1"/>
          <p:nvPr/>
        </p:nvSpPr>
        <p:spPr>
          <a:xfrm>
            <a:off x="415231" y="5879498"/>
            <a:ext cx="11748501" cy="338554"/>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GB" sz="800" baseline="30000" dirty="0" err="1">
                <a:cs typeface="Arial Narrow"/>
              </a:rPr>
              <a:t>a</a:t>
            </a:r>
            <a:r>
              <a:rPr lang="en-GB" sz="800" i="0" u="none" strike="noStrike" kern="1200" baseline="0" dirty="0" err="1">
                <a:latin typeface="+mn-lt"/>
                <a:ea typeface="+mn-ea"/>
                <a:cs typeface="Arial Narrow"/>
              </a:rPr>
              <a:t>TRAEs</a:t>
            </a:r>
            <a:r>
              <a:rPr lang="en-GB" sz="800" i="0" u="none" strike="noStrike" kern="1200" baseline="0" dirty="0">
                <a:latin typeface="+mn-lt"/>
                <a:ea typeface="+mn-ea"/>
                <a:cs typeface="Arial Narrow"/>
              </a:rPr>
              <a:t> could be related to zanidatamab and/or chemotherapy; </a:t>
            </a:r>
            <a:r>
              <a:rPr lang="en-GB" sz="800" i="0" u="none" strike="noStrike" kern="1200" baseline="30000" dirty="0">
                <a:latin typeface="+mn-lt"/>
                <a:ea typeface="+mn-ea"/>
                <a:cs typeface="Arial Narrow"/>
              </a:rPr>
              <a:t>b</a:t>
            </a:r>
            <a:r>
              <a:rPr lang="en-GB" sz="800" i="0" u="none" strike="noStrike" kern="1200" baseline="0" dirty="0">
                <a:latin typeface="+mn-lt"/>
                <a:ea typeface="+mn-ea"/>
                <a:cs typeface="Arial Narrow"/>
              </a:rPr>
              <a:t>Any-grade TRAEs occurred in ≥20% of all patients.</a:t>
            </a:r>
          </a:p>
          <a:p>
            <a:pPr marL="0" marR="0" indent="0" algn="l" defTabSz="457200" rtl="0" eaLnBrk="1" fontAlgn="auto" latinLnBrk="0" hangingPunct="1">
              <a:lnSpc>
                <a:spcPct val="100000"/>
              </a:lnSpc>
              <a:spcBef>
                <a:spcPts val="0"/>
              </a:spcBef>
              <a:spcAft>
                <a:spcPts val="0"/>
              </a:spcAft>
              <a:buClrTx/>
              <a:buSzTx/>
              <a:buFontTx/>
              <a:buNone/>
              <a:tabLst/>
            </a:pPr>
            <a:r>
              <a:rPr lang="en-GB" sz="800" i="0" u="none" strike="noStrike" kern="1200" baseline="0" dirty="0">
                <a:latin typeface="+mn-lt"/>
                <a:ea typeface="+mn-ea"/>
                <a:cs typeface="Arial Narrow"/>
              </a:rPr>
              <a:t>AESI, adverse event of special interest; IRR, infusion-related reactions; PPE, palmar-plantar erythrodysesthesia; TRAE, treatment-related adverse event.</a:t>
            </a:r>
          </a:p>
        </p:txBody>
      </p:sp>
      <p:sp>
        <p:nvSpPr>
          <p:cNvPr id="3" name="Slide Number Placeholder 2">
            <a:extLst>
              <a:ext uri="{FF2B5EF4-FFF2-40B4-BE49-F238E27FC236}">
                <a16:creationId xmlns:a16="http://schemas.microsoft.com/office/drawing/2014/main" id="{69365930-DF8F-DA94-59A8-D9DF3BE279AB}"/>
              </a:ext>
            </a:extLst>
          </p:cNvPr>
          <p:cNvSpPr>
            <a:spLocks noGrp="1"/>
          </p:cNvSpPr>
          <p:nvPr>
            <p:ph type="sldNum" sz="quarter" idx="12"/>
          </p:nvPr>
        </p:nvSpPr>
        <p:spPr>
          <a:xfrm>
            <a:off x="11083564" y="217034"/>
            <a:ext cx="874486" cy="365125"/>
          </a:xfrm>
        </p:spPr>
        <p:txBody>
          <a:bodyPr/>
          <a:lstStyle/>
          <a:p>
            <a:fld id="{BE33F7A0-71F0-446B-9DE8-6D75BE64EE0F}" type="slidenum">
              <a:rPr lang="en-US" smtClean="0">
                <a:solidFill>
                  <a:schemeClr val="tx1"/>
                </a:solidFill>
              </a:rPr>
              <a:pPr/>
              <a:t>11</a:t>
            </a:fld>
            <a:endParaRPr lang="en-US" dirty="0">
              <a:solidFill>
                <a:schemeClr val="tx1"/>
              </a:solidFill>
            </a:endParaRPr>
          </a:p>
        </p:txBody>
      </p:sp>
      <p:graphicFrame>
        <p:nvGraphicFramePr>
          <p:cNvPr id="11" name="Content Placeholder 5">
            <a:extLst>
              <a:ext uri="{FF2B5EF4-FFF2-40B4-BE49-F238E27FC236}">
                <a16:creationId xmlns:a16="http://schemas.microsoft.com/office/drawing/2014/main" id="{02F94794-4C69-CFA4-6042-20C7D66D208C}"/>
              </a:ext>
            </a:extLst>
          </p:cNvPr>
          <p:cNvGraphicFramePr>
            <a:graphicFrameLocks noGrp="1"/>
          </p:cNvGraphicFramePr>
          <p:nvPr>
            <p:ph sz="quarter" idx="13"/>
            <p:extLst>
              <p:ext uri="{D42A27DB-BD31-4B8C-83A1-F6EECF244321}">
                <p14:modId xmlns:p14="http://schemas.microsoft.com/office/powerpoint/2010/main" val="2531890715"/>
              </p:ext>
            </p:extLst>
          </p:nvPr>
        </p:nvGraphicFramePr>
        <p:xfrm>
          <a:off x="532773" y="1105378"/>
          <a:ext cx="5563227" cy="4708018"/>
        </p:xfrm>
        <a:graphic>
          <a:graphicData uri="http://schemas.openxmlformats.org/drawingml/2006/table">
            <a:tbl>
              <a:tblPr firstRow="1" firstCol="1" bandRow="1">
                <a:tableStyleId>{9D7B26C5-4107-4FEC-AEDC-1716B250A1EF}</a:tableStyleId>
              </a:tblPr>
              <a:tblGrid>
                <a:gridCol w="3153401">
                  <a:extLst>
                    <a:ext uri="{9D8B030D-6E8A-4147-A177-3AD203B41FA5}">
                      <a16:colId xmlns:a16="http://schemas.microsoft.com/office/drawing/2014/main" val="3898498166"/>
                    </a:ext>
                  </a:extLst>
                </a:gridCol>
                <a:gridCol w="1147763">
                  <a:extLst>
                    <a:ext uri="{9D8B030D-6E8A-4147-A177-3AD203B41FA5}">
                      <a16:colId xmlns:a16="http://schemas.microsoft.com/office/drawing/2014/main" val="427445308"/>
                    </a:ext>
                  </a:extLst>
                </a:gridCol>
                <a:gridCol w="1262063">
                  <a:extLst>
                    <a:ext uri="{9D8B030D-6E8A-4147-A177-3AD203B41FA5}">
                      <a16:colId xmlns:a16="http://schemas.microsoft.com/office/drawing/2014/main" val="3515982699"/>
                    </a:ext>
                  </a:extLst>
                </a:gridCol>
              </a:tblGrid>
              <a:tr h="365760">
                <a:tc>
                  <a:txBody>
                    <a:bodyPr/>
                    <a:lstStyle/>
                    <a:p>
                      <a:pPr marL="0" marR="0">
                        <a:lnSpc>
                          <a:spcPct val="100000"/>
                        </a:lnSpc>
                        <a:spcAft>
                          <a:spcPts val="0"/>
                        </a:spcAft>
                      </a:pPr>
                      <a:endParaRPr lang="en-US" sz="1200" kern="100" dirty="0">
                        <a:effectLst/>
                        <a:latin typeface="+mj-lt"/>
                        <a:ea typeface="Calibri" panose="020F0502020204030204" pitchFamily="34" charset="0"/>
                        <a:cs typeface="Arial" panose="020B0604020202020204" pitchFamily="34" charset="0"/>
                      </a:endParaRPr>
                    </a:p>
                  </a:txBody>
                  <a:tcPr marL="68580" marR="68580" marT="0" marB="36576"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00000"/>
                        </a:lnSpc>
                        <a:spcAft>
                          <a:spcPts val="0"/>
                        </a:spcAft>
                      </a:pPr>
                      <a:r>
                        <a:rPr lang="en-US" sz="1200" kern="100" dirty="0">
                          <a:solidFill>
                            <a:schemeClr val="bg1"/>
                          </a:solidFill>
                          <a:effectLst/>
                          <a:latin typeface="+mj-lt"/>
                          <a:ea typeface="Calibri" panose="020F0502020204030204" pitchFamily="34" charset="0"/>
                          <a:cs typeface="Arial" panose="020B0604020202020204" pitchFamily="34" charset="0"/>
                        </a:rPr>
                        <a:t>All Patients (N = 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algn="ctr">
                        <a:lnSpc>
                          <a:spcPct val="100000"/>
                        </a:lnSpc>
                        <a:spcAft>
                          <a:spcPts val="0"/>
                        </a:spcAft>
                      </a:pPr>
                      <a:endParaRPr lang="en-US" sz="1400" kern="100" dirty="0">
                        <a:solidFill>
                          <a:schemeClr val="bg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57994498"/>
                  </a:ext>
                </a:extLst>
              </a:tr>
              <a:tr h="286315">
                <a:tc>
                  <a:txBody>
                    <a:bodyPr/>
                    <a:lstStyle/>
                    <a:p>
                      <a:pPr marL="0" marR="0">
                        <a:lnSpc>
                          <a:spcPct val="100000"/>
                        </a:lnSpc>
                        <a:spcAft>
                          <a:spcPts val="0"/>
                        </a:spcAft>
                      </a:pPr>
                      <a:r>
                        <a:rPr lang="en-US" sz="1200" kern="0" dirty="0">
                          <a:effectLst/>
                          <a:latin typeface="+mj-lt"/>
                          <a:cs typeface="Arial" panose="020B0604020202020204" pitchFamily="34" charset="0"/>
                        </a:rPr>
                        <a:t>TRAEs</a:t>
                      </a:r>
                      <a:r>
                        <a:rPr lang="en-US" sz="1200" kern="0" baseline="30000" dirty="0">
                          <a:effectLst/>
                          <a:latin typeface="+mj-lt"/>
                          <a:cs typeface="Arial" panose="020B0604020202020204" pitchFamily="34" charset="0"/>
                        </a:rPr>
                        <a:t> </a:t>
                      </a:r>
                      <a:r>
                        <a:rPr lang="en-US" sz="1200" kern="0" baseline="0" dirty="0">
                          <a:effectLst/>
                          <a:latin typeface="+mj-lt"/>
                          <a:cs typeface="Arial" panose="020B0604020202020204" pitchFamily="34" charset="0"/>
                        </a:rPr>
                        <a:t>(any component)</a:t>
                      </a:r>
                      <a:r>
                        <a:rPr lang="en-US" sz="1200" kern="0" baseline="30000" dirty="0">
                          <a:effectLst/>
                          <a:latin typeface="+mj-lt"/>
                          <a:cs typeface="Arial" panose="020B0604020202020204" pitchFamily="34" charset="0"/>
                        </a:rPr>
                        <a:t>a</a:t>
                      </a:r>
                      <a:r>
                        <a:rPr lang="en-US" sz="1200" kern="0" baseline="0" dirty="0">
                          <a:effectLst/>
                          <a:latin typeface="+mj-lt"/>
                          <a:cs typeface="Arial" panose="020B0604020202020204" pitchFamily="34" charset="0"/>
                        </a:rPr>
                        <a:t>, n (%)</a:t>
                      </a:r>
                      <a:endParaRPr lang="en-US" sz="1200" kern="100" dirty="0">
                        <a:effectLst/>
                        <a:latin typeface="+mj-lt"/>
                        <a:ea typeface="Calibri" panose="020F0502020204030204" pitchFamily="34" charset="0"/>
                        <a:cs typeface="Arial" panose="020B0604020202020204" pitchFamily="34" charset="0"/>
                      </a:endParaRPr>
                    </a:p>
                  </a:txBody>
                  <a:tcPr marL="68580" marR="68580" marT="0"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Aft>
                          <a:spcPts val="0"/>
                        </a:spcAft>
                      </a:pPr>
                      <a:r>
                        <a:rPr lang="en-US" sz="1200" b="1" kern="0" dirty="0">
                          <a:solidFill>
                            <a:schemeClr val="bg1"/>
                          </a:solidFill>
                          <a:effectLst/>
                          <a:latin typeface="+mj-lt"/>
                          <a:cs typeface="Arial" panose="020B0604020202020204" pitchFamily="34" charset="0"/>
                        </a:rPr>
                        <a:t>Any grade</a:t>
                      </a:r>
                      <a:endParaRPr lang="en-US" sz="1200" b="1" kern="100" dirty="0">
                        <a:solidFill>
                          <a:schemeClr val="bg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0000"/>
                        </a:lnSpc>
                        <a:spcAft>
                          <a:spcPts val="0"/>
                        </a:spcAft>
                      </a:pPr>
                      <a:r>
                        <a:rPr lang="en-US" sz="1200" b="1" kern="100" dirty="0">
                          <a:solidFill>
                            <a:schemeClr val="bg1"/>
                          </a:solidFill>
                          <a:effectLst/>
                          <a:latin typeface="+mj-lt"/>
                          <a:ea typeface="Calibri" panose="020F0502020204030204" pitchFamily="34" charset="0"/>
                          <a:cs typeface="Arial" panose="020B0604020202020204" pitchFamily="34" charset="0"/>
                        </a:rPr>
                        <a:t>Grade 3 or 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3088056"/>
                  </a:ext>
                </a:extLst>
              </a:tr>
              <a:tr h="302107">
                <a:tc>
                  <a:txBody>
                    <a:bodyPr/>
                    <a:lstStyle/>
                    <a:p>
                      <a:pPr marL="0" marR="0">
                        <a:lnSpc>
                          <a:spcPct val="100000"/>
                        </a:lnSpc>
                        <a:spcAft>
                          <a:spcPts val="0"/>
                        </a:spcAft>
                      </a:pPr>
                      <a:r>
                        <a:rPr lang="en-US" sz="1200" kern="0" dirty="0">
                          <a:effectLst/>
                          <a:latin typeface="+mj-lt"/>
                          <a:cs typeface="Arial" panose="020B0604020202020204" pitchFamily="34" charset="0"/>
                        </a:rPr>
                        <a:t>Any </a:t>
                      </a:r>
                      <a:endParaRPr lang="en-US" sz="1200" kern="100" dirty="0">
                        <a:effectLst/>
                        <a:latin typeface="+mj-lt"/>
                        <a:ea typeface="Calibri" panose="020F0502020204030204" pitchFamily="34" charset="0"/>
                        <a:cs typeface="Arial" panose="020B0604020202020204" pitchFamily="34" charset="0"/>
                      </a:endParaRP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00000"/>
                        </a:lnSpc>
                        <a:spcAft>
                          <a:spcPts val="0"/>
                        </a:spcAft>
                      </a:pPr>
                      <a:r>
                        <a:rPr lang="en-US" sz="1200" kern="0" dirty="0">
                          <a:effectLst/>
                          <a:latin typeface="+mj-lt"/>
                          <a:cs typeface="Arial" panose="020B0604020202020204" pitchFamily="34" charset="0"/>
                        </a:rPr>
                        <a:t>46 (100)</a:t>
                      </a:r>
                      <a:endParaRPr lang="en-US" sz="1200" kern="100" dirty="0">
                        <a:effectLst/>
                        <a:latin typeface="+mj-lt"/>
                        <a:ea typeface="Calibri" panose="020F0502020204030204" pitchFamily="34" charset="0"/>
                        <a:cs typeface="Arial" panose="020B0604020202020204" pitchFamily="34" charset="0"/>
                      </a:endParaRP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30 (65)</a:t>
                      </a: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8448264"/>
                  </a:ext>
                </a:extLst>
              </a:tr>
              <a:tr h="302107">
                <a:tc>
                  <a:txBody>
                    <a:bodyPr/>
                    <a:lstStyle/>
                    <a:p>
                      <a:pPr marL="0" marR="0">
                        <a:lnSpc>
                          <a:spcPct val="100000"/>
                        </a:lnSpc>
                        <a:spcAft>
                          <a:spcPts val="0"/>
                        </a:spcAft>
                      </a:pPr>
                      <a:r>
                        <a:rPr lang="en-US" sz="1200" b="1" kern="0" dirty="0">
                          <a:solidFill>
                            <a:schemeClr val="tx1"/>
                          </a:solidFill>
                          <a:effectLst/>
                          <a:latin typeface="+mj-lt"/>
                          <a:ea typeface="+mn-ea"/>
                          <a:cs typeface="Arial" panose="020B0604020202020204" pitchFamily="34" charset="0"/>
                        </a:rPr>
                        <a:t>Serious</a:t>
                      </a: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8 (17)</a:t>
                      </a: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mj-lt"/>
                          <a:ea typeface="Calibri" panose="020F0502020204030204" pitchFamily="34" charset="0"/>
                          <a:cs typeface="Arial" panose="020B0604020202020204" pitchFamily="34" charset="0"/>
                        </a:rPr>
                        <a:t>8 (17)</a:t>
                      </a: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6229065"/>
                  </a:ext>
                </a:extLst>
              </a:tr>
              <a:tr h="302107">
                <a:tc>
                  <a:txBody>
                    <a:bodyPr/>
                    <a:lstStyle/>
                    <a:p>
                      <a:pPr marL="0" marR="0">
                        <a:lnSpc>
                          <a:spcPct val="100000"/>
                        </a:lnSpc>
                        <a:spcAft>
                          <a:spcPts val="0"/>
                        </a:spcAft>
                      </a:pPr>
                      <a:r>
                        <a:rPr lang="en-US" sz="1200" b="1" kern="0" dirty="0">
                          <a:solidFill>
                            <a:schemeClr val="tx1"/>
                          </a:solidFill>
                          <a:effectLst/>
                          <a:latin typeface="+mj-lt"/>
                          <a:ea typeface="+mn-ea"/>
                          <a:cs typeface="Arial" panose="020B0604020202020204" pitchFamily="34" charset="0"/>
                        </a:rPr>
                        <a:t>Most Common</a:t>
                      </a:r>
                      <a:r>
                        <a:rPr lang="en-US" sz="1200" b="1" kern="0" baseline="30000" dirty="0">
                          <a:solidFill>
                            <a:schemeClr val="tx1"/>
                          </a:solidFill>
                          <a:effectLst/>
                          <a:latin typeface="+mj-lt"/>
                          <a:ea typeface="+mn-ea"/>
                          <a:cs typeface="Arial" panose="020B0604020202020204" pitchFamily="34" charset="0"/>
                        </a:rPr>
                        <a:t>b</a:t>
                      </a: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spcAft>
                          <a:spcPts val="0"/>
                        </a:spcAft>
                      </a:pPr>
                      <a:endParaRPr lang="en-US" sz="1200" dirty="0">
                        <a:latin typeface="+mj-lt"/>
                      </a:endParaRP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0000"/>
                        </a:lnSpc>
                        <a:spcAft>
                          <a:spcPts val="0"/>
                        </a:spcAft>
                      </a:pPr>
                      <a:endParaRPr lang="en-US" sz="1200" b="1" kern="0" dirty="0">
                        <a:solidFill>
                          <a:schemeClr val="tx1"/>
                        </a:solidFill>
                        <a:effectLst/>
                        <a:latin typeface="+mj-lt"/>
                        <a:ea typeface="+mn-ea"/>
                        <a:cs typeface="Arial" panose="020B0604020202020204" pitchFamily="34" charset="0"/>
                      </a:endParaRP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68242201"/>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Diarrhea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43 (93)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18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22397986"/>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Nausea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37 (80)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3 (7)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729920684"/>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Peripheral sensory neuropathy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30 (65)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19655891"/>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Fatigue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24 (52)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2 (4)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32245467"/>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Decreased appetite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21 (46)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64533658"/>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Vomiting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16 (35)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4 (9)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695122548"/>
                  </a:ext>
                </a:extLst>
              </a:tr>
              <a:tr h="224973">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chemeClr val="tx1"/>
                          </a:solidFill>
                          <a:effectLst/>
                          <a:latin typeface="+mn-lt"/>
                          <a:ea typeface="+mn-ea"/>
                          <a:cs typeface="Arial" panose="020B0604020202020204" pitchFamily="34" charset="0"/>
                        </a:rPr>
                        <a:t>Hypokalemia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14 (30)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10 (22)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2381067"/>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Stomatitis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13 (28)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22681466"/>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Anemia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12 (26)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463550410"/>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Dysgeusia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11 (24)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150496793"/>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Decreased neutrophil count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10 (22)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2 (4)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75667508"/>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Hypomagnesaemia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10 (22)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902162932"/>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PPE syndrome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10 (22)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070367754"/>
                  </a:ext>
                </a:extLst>
              </a:tr>
              <a:tr h="224973">
                <a:tc>
                  <a:txBody>
                    <a:bodyPr/>
                    <a:lstStyle/>
                    <a:p>
                      <a:pPr marL="91440" marR="0">
                        <a:lnSpc>
                          <a:spcPct val="100000"/>
                        </a:lnSpc>
                        <a:spcAft>
                          <a:spcPts val="0"/>
                        </a:spcAft>
                      </a:pPr>
                      <a:r>
                        <a:rPr lang="en-US" sz="1200" b="0" kern="0" dirty="0">
                          <a:solidFill>
                            <a:schemeClr val="tx1"/>
                          </a:solidFill>
                          <a:effectLst/>
                          <a:latin typeface="+mj-lt"/>
                          <a:ea typeface="+mn-ea"/>
                          <a:cs typeface="Arial" panose="020B0604020202020204" pitchFamily="34" charset="0"/>
                        </a:rPr>
                        <a:t>IRRs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10 (22)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Aft>
                          <a:spcPts val="0"/>
                        </a:spcAft>
                      </a:pPr>
                      <a:r>
                        <a:rPr lang="en-US" sz="1200" kern="100" dirty="0">
                          <a:effectLst/>
                          <a:latin typeface="+mj-lt"/>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4321163"/>
                  </a:ext>
                </a:extLst>
              </a:tr>
            </a:tbl>
          </a:graphicData>
        </a:graphic>
      </p:graphicFrame>
      <p:sp>
        <p:nvSpPr>
          <p:cNvPr id="12" name="Content Placeholder 5">
            <a:extLst>
              <a:ext uri="{FF2B5EF4-FFF2-40B4-BE49-F238E27FC236}">
                <a16:creationId xmlns:a16="http://schemas.microsoft.com/office/drawing/2014/main" id="{CCD87AF7-9886-2289-E4CD-37036BD7FCFC}"/>
              </a:ext>
            </a:extLst>
          </p:cNvPr>
          <p:cNvSpPr txBox="1">
            <a:spLocks/>
          </p:cNvSpPr>
          <p:nvPr/>
        </p:nvSpPr>
        <p:spPr>
          <a:xfrm>
            <a:off x="6126480" y="1057785"/>
            <a:ext cx="5664486" cy="1891629"/>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Clr>
                <a:srgbClr val="008764"/>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spcBef>
                <a:spcPts val="0"/>
              </a:spcBef>
              <a:spcAft>
                <a:spcPts val="300"/>
              </a:spcAft>
            </a:pPr>
            <a:r>
              <a:rPr lang="en-US" sz="1400" b="1" dirty="0"/>
              <a:t>There were no treatment-related deaths</a:t>
            </a:r>
          </a:p>
          <a:p>
            <a:pPr marL="182880" indent="-182880">
              <a:spcAft>
                <a:spcPts val="600"/>
              </a:spcAft>
            </a:pPr>
            <a:r>
              <a:rPr lang="en-US" sz="1400" b="1" dirty="0"/>
              <a:t>AESIs:</a:t>
            </a:r>
          </a:p>
          <a:p>
            <a:pPr marL="365760" lvl="1" indent="-182880">
              <a:spcBef>
                <a:spcPts val="200"/>
              </a:spcBef>
              <a:spcAft>
                <a:spcPts val="200"/>
              </a:spcAft>
            </a:pPr>
            <a:r>
              <a:rPr lang="en-US" sz="1400" dirty="0"/>
              <a:t>IRRs (10 [22%]) </a:t>
            </a:r>
          </a:p>
          <a:p>
            <a:pPr marL="365760" lvl="1" indent="-182880">
              <a:spcBef>
                <a:spcPts val="200"/>
              </a:spcBef>
              <a:spcAft>
                <a:spcPts val="200"/>
              </a:spcAft>
            </a:pPr>
            <a:r>
              <a:rPr lang="en-US" sz="1400" dirty="0"/>
              <a:t>Non-infectious pulmonary toxicities (1 [2%])</a:t>
            </a:r>
          </a:p>
          <a:p>
            <a:pPr marL="365760" lvl="1" indent="-182880">
              <a:spcBef>
                <a:spcPts val="200"/>
              </a:spcBef>
              <a:spcAft>
                <a:spcPts val="200"/>
              </a:spcAft>
            </a:pPr>
            <a:r>
              <a:rPr lang="en-US" sz="1400" dirty="0"/>
              <a:t>No left ventricular dysfunction or grade ≥2 heart failure</a:t>
            </a:r>
          </a:p>
        </p:txBody>
      </p:sp>
      <p:grpSp>
        <p:nvGrpSpPr>
          <p:cNvPr id="15" name="Group 14">
            <a:extLst>
              <a:ext uri="{FF2B5EF4-FFF2-40B4-BE49-F238E27FC236}">
                <a16:creationId xmlns:a16="http://schemas.microsoft.com/office/drawing/2014/main" id="{EFD4FBAD-223A-F04D-233A-8D65B94BAEF8}"/>
              </a:ext>
            </a:extLst>
          </p:cNvPr>
          <p:cNvGrpSpPr/>
          <p:nvPr/>
        </p:nvGrpSpPr>
        <p:grpSpPr>
          <a:xfrm>
            <a:off x="6289482" y="2653244"/>
            <a:ext cx="5781054" cy="3206321"/>
            <a:chOff x="6205899" y="3310630"/>
            <a:chExt cx="6084897" cy="2793705"/>
          </a:xfrm>
        </p:grpSpPr>
        <p:sp>
          <p:nvSpPr>
            <p:cNvPr id="9" name="Content Placeholder 1">
              <a:extLst>
                <a:ext uri="{FF2B5EF4-FFF2-40B4-BE49-F238E27FC236}">
                  <a16:creationId xmlns:a16="http://schemas.microsoft.com/office/drawing/2014/main" id="{EB4D3A5D-B6E0-2C62-AC9C-01355EF62008}"/>
                </a:ext>
              </a:extLst>
            </p:cNvPr>
            <p:cNvSpPr txBox="1">
              <a:spLocks/>
            </p:cNvSpPr>
            <p:nvPr/>
          </p:nvSpPr>
          <p:spPr>
            <a:xfrm>
              <a:off x="6205899" y="3310630"/>
              <a:ext cx="5607368" cy="2753477"/>
            </a:xfrm>
            <a:prstGeom prst="rect">
              <a:avLst/>
            </a:prstGeom>
            <a:noFill/>
            <a:ln>
              <a:solidFill>
                <a:schemeClr val="tx2"/>
              </a:solidFill>
            </a:ln>
            <a:effectLst/>
          </p:spPr>
          <p:txBody>
            <a:bodyPr vert="horz" lIns="91440" tIns="45720" rIns="91440" bIns="45720" rtlCol="0">
              <a:normAutofit/>
            </a:bodyPr>
            <a:lstStyle>
              <a:lvl1pPr marL="146815" indent="-146815" algn="l" defTabSz="914217" rtl="0" eaLnBrk="1" latinLnBrk="0" hangingPunct="1">
                <a:lnSpc>
                  <a:spcPct val="100000"/>
                </a:lnSpc>
                <a:spcBef>
                  <a:spcPts val="600"/>
                </a:spcBef>
                <a:spcAft>
                  <a:spcPts val="300"/>
                </a:spcAft>
                <a:buClr>
                  <a:schemeClr val="tx2"/>
                </a:buClr>
                <a:buFont typeface="Arial" panose="020B0604020202020204" pitchFamily="34" charset="0"/>
                <a:buChar char="•"/>
                <a:tabLst/>
                <a:defRPr sz="1600" kern="1200">
                  <a:solidFill>
                    <a:schemeClr val="tx1">
                      <a:lumMod val="75000"/>
                    </a:schemeClr>
                  </a:solidFill>
                  <a:latin typeface="+mn-lt"/>
                  <a:ea typeface="+mn-ea"/>
                  <a:cs typeface="+mn-cs"/>
                </a:defRPr>
              </a:lvl1pPr>
              <a:lvl2pPr marL="429333" indent="-166654" algn="l" defTabSz="914217" rtl="0" eaLnBrk="1" latinLnBrk="0" hangingPunct="1">
                <a:lnSpc>
                  <a:spcPct val="100000"/>
                </a:lnSpc>
                <a:spcBef>
                  <a:spcPts val="0"/>
                </a:spcBef>
                <a:spcAft>
                  <a:spcPts val="300"/>
                </a:spcAft>
                <a:buClr>
                  <a:schemeClr val="tx2"/>
                </a:buClr>
                <a:buFont typeface="System Font Regular"/>
                <a:buChar char="–"/>
                <a:tabLst/>
                <a:defRPr sz="1400" kern="1200">
                  <a:solidFill>
                    <a:schemeClr val="tx1">
                      <a:lumMod val="75000"/>
                    </a:schemeClr>
                  </a:solidFill>
                  <a:latin typeface="+mn-lt"/>
                  <a:ea typeface="+mn-ea"/>
                  <a:cs typeface="+mn-cs"/>
                </a:defRPr>
              </a:lvl2pPr>
              <a:lvl3pPr marL="634873" indent="-147608" algn="l" defTabSz="914217" rtl="0" eaLnBrk="1" latinLnBrk="0" hangingPunct="1">
                <a:lnSpc>
                  <a:spcPct val="100000"/>
                </a:lnSpc>
                <a:spcBef>
                  <a:spcPts val="500"/>
                </a:spcBef>
                <a:buClr>
                  <a:schemeClr val="tx2"/>
                </a:buClr>
                <a:buFont typeface="System Font Regular"/>
                <a:buChar char="–"/>
                <a:tabLst/>
                <a:defRPr sz="1000" kern="1200">
                  <a:solidFill>
                    <a:schemeClr val="tx1">
                      <a:lumMod val="75000"/>
                    </a:schemeClr>
                  </a:solidFill>
                  <a:latin typeface="+mn-lt"/>
                  <a:ea typeface="+mn-ea"/>
                  <a:cs typeface="+mn-cs"/>
                </a:defRPr>
              </a:lvl3pPr>
              <a:lvl4pPr marL="801527" indent="-115864" algn="l" defTabSz="914217" rtl="0" eaLnBrk="1" latinLnBrk="0" hangingPunct="1">
                <a:lnSpc>
                  <a:spcPct val="100000"/>
                </a:lnSpc>
                <a:spcBef>
                  <a:spcPts val="500"/>
                </a:spcBef>
                <a:buClr>
                  <a:schemeClr val="tx2"/>
                </a:buClr>
                <a:buFont typeface="System Font Regular"/>
                <a:buChar char="–"/>
                <a:tabLst/>
                <a:defRPr sz="1000" kern="1200">
                  <a:solidFill>
                    <a:schemeClr val="tx1">
                      <a:lumMod val="75000"/>
                    </a:schemeClr>
                  </a:solidFill>
                  <a:latin typeface="+mn-lt"/>
                  <a:ea typeface="+mn-ea"/>
                  <a:cs typeface="+mn-cs"/>
                </a:defRPr>
              </a:lvl4pPr>
              <a:lvl5pPr marL="999925" indent="-141259" algn="l" defTabSz="914217" rtl="0" eaLnBrk="1" latinLnBrk="0" hangingPunct="1">
                <a:lnSpc>
                  <a:spcPct val="100000"/>
                </a:lnSpc>
                <a:spcBef>
                  <a:spcPts val="500"/>
                </a:spcBef>
                <a:buClr>
                  <a:schemeClr val="tx2"/>
                </a:buClr>
                <a:buFont typeface="System Font Regular"/>
                <a:buChar char="–"/>
                <a:tabLst/>
                <a:defRPr sz="1000" kern="1200">
                  <a:solidFill>
                    <a:schemeClr val="tx1">
                      <a:lumMod val="75000"/>
                    </a:schemeClr>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400" b="1" dirty="0">
                  <a:solidFill>
                    <a:srgbClr val="002557"/>
                  </a:solidFill>
                </a:rPr>
                <a:t>After the first 25 patients were enrolled, protocol was amended to omit 5-FU bolus (mFOLFOX6) and to introduce mandatory antidiarrheal prophylaxis (all patients)</a:t>
              </a:r>
            </a:p>
            <a:p>
              <a:pPr>
                <a:spcBef>
                  <a:spcPts val="0"/>
                </a:spcBef>
                <a:spcAft>
                  <a:spcPts val="300"/>
                </a:spcAft>
              </a:pPr>
              <a:r>
                <a:rPr lang="en-US" sz="1400" dirty="0">
                  <a:solidFill>
                    <a:srgbClr val="002557"/>
                  </a:solidFill>
                </a:rPr>
                <a:t>Loperamide 4 mg twice daily starting on the first treatment day of cycle 1 and continuing for at least 7 days</a:t>
              </a:r>
            </a:p>
          </p:txBody>
        </p:sp>
        <p:sp>
          <p:nvSpPr>
            <p:cNvPr id="13" name="Arrow: Down 12">
              <a:extLst>
                <a:ext uri="{FF2B5EF4-FFF2-40B4-BE49-F238E27FC236}">
                  <a16:creationId xmlns:a16="http://schemas.microsoft.com/office/drawing/2014/main" id="{F7C1C9DB-8191-0BAB-AF17-A93129219AA6}"/>
                </a:ext>
              </a:extLst>
            </p:cNvPr>
            <p:cNvSpPr/>
            <p:nvPr/>
          </p:nvSpPr>
          <p:spPr>
            <a:xfrm>
              <a:off x="8626760" y="4397083"/>
              <a:ext cx="274320" cy="274320"/>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Content Placeholder 1">
              <a:extLst>
                <a:ext uri="{FF2B5EF4-FFF2-40B4-BE49-F238E27FC236}">
                  <a16:creationId xmlns:a16="http://schemas.microsoft.com/office/drawing/2014/main" id="{03FAE2AD-954A-FBD1-B62E-6CBBE9BEA931}"/>
                </a:ext>
              </a:extLst>
            </p:cNvPr>
            <p:cNvSpPr txBox="1">
              <a:spLocks/>
            </p:cNvSpPr>
            <p:nvPr/>
          </p:nvSpPr>
          <p:spPr>
            <a:xfrm>
              <a:off x="6251920" y="4621815"/>
              <a:ext cx="6038876" cy="1482520"/>
            </a:xfrm>
            <a:prstGeom prst="rect">
              <a:avLst/>
            </a:prstGeom>
          </p:spPr>
          <p:txBody>
            <a:bodyPr vert="horz" lIns="91440" tIns="45720" rIns="91440" bIns="45720" rtlCol="0">
              <a:normAutofit/>
            </a:bodyPr>
            <a:lstStyle>
              <a:lvl1pPr marL="146815" indent="-146815" algn="l" defTabSz="914217" rtl="0" eaLnBrk="1" latinLnBrk="0" hangingPunct="1">
                <a:lnSpc>
                  <a:spcPct val="100000"/>
                </a:lnSpc>
                <a:spcBef>
                  <a:spcPts val="600"/>
                </a:spcBef>
                <a:spcAft>
                  <a:spcPts val="300"/>
                </a:spcAft>
                <a:buClr>
                  <a:schemeClr val="tx2"/>
                </a:buClr>
                <a:buFont typeface="Arial" panose="020B0604020202020204" pitchFamily="34" charset="0"/>
                <a:buChar char="•"/>
                <a:tabLst/>
                <a:defRPr sz="1600" kern="1200">
                  <a:solidFill>
                    <a:schemeClr val="tx1">
                      <a:lumMod val="75000"/>
                    </a:schemeClr>
                  </a:solidFill>
                  <a:latin typeface="+mn-lt"/>
                  <a:ea typeface="+mn-ea"/>
                  <a:cs typeface="+mn-cs"/>
                </a:defRPr>
              </a:lvl1pPr>
              <a:lvl2pPr marL="429333" indent="-166654" algn="l" defTabSz="914217" rtl="0" eaLnBrk="1" latinLnBrk="0" hangingPunct="1">
                <a:lnSpc>
                  <a:spcPct val="100000"/>
                </a:lnSpc>
                <a:spcBef>
                  <a:spcPts val="0"/>
                </a:spcBef>
                <a:spcAft>
                  <a:spcPts val="300"/>
                </a:spcAft>
                <a:buClr>
                  <a:schemeClr val="tx2"/>
                </a:buClr>
                <a:buFont typeface="System Font Regular"/>
                <a:buChar char="–"/>
                <a:tabLst/>
                <a:defRPr sz="1400" kern="1200">
                  <a:solidFill>
                    <a:schemeClr val="tx1">
                      <a:lumMod val="75000"/>
                    </a:schemeClr>
                  </a:solidFill>
                  <a:latin typeface="+mn-lt"/>
                  <a:ea typeface="+mn-ea"/>
                  <a:cs typeface="+mn-cs"/>
                </a:defRPr>
              </a:lvl2pPr>
              <a:lvl3pPr marL="634873" indent="-147608" algn="l" defTabSz="914217" rtl="0" eaLnBrk="1" latinLnBrk="0" hangingPunct="1">
                <a:lnSpc>
                  <a:spcPct val="100000"/>
                </a:lnSpc>
                <a:spcBef>
                  <a:spcPts val="500"/>
                </a:spcBef>
                <a:buClr>
                  <a:schemeClr val="tx2"/>
                </a:buClr>
                <a:buFont typeface="System Font Regular"/>
                <a:buChar char="–"/>
                <a:tabLst/>
                <a:defRPr sz="1000" kern="1200">
                  <a:solidFill>
                    <a:schemeClr val="tx1">
                      <a:lumMod val="75000"/>
                    </a:schemeClr>
                  </a:solidFill>
                  <a:latin typeface="+mn-lt"/>
                  <a:ea typeface="+mn-ea"/>
                  <a:cs typeface="+mn-cs"/>
                </a:defRPr>
              </a:lvl3pPr>
              <a:lvl4pPr marL="801527" indent="-115864" algn="l" defTabSz="914217" rtl="0" eaLnBrk="1" latinLnBrk="0" hangingPunct="1">
                <a:lnSpc>
                  <a:spcPct val="100000"/>
                </a:lnSpc>
                <a:spcBef>
                  <a:spcPts val="500"/>
                </a:spcBef>
                <a:buClr>
                  <a:schemeClr val="tx2"/>
                </a:buClr>
                <a:buFont typeface="System Font Regular"/>
                <a:buChar char="–"/>
                <a:tabLst/>
                <a:defRPr sz="1000" kern="1200">
                  <a:solidFill>
                    <a:schemeClr val="tx1">
                      <a:lumMod val="75000"/>
                    </a:schemeClr>
                  </a:solidFill>
                  <a:latin typeface="+mn-lt"/>
                  <a:ea typeface="+mn-ea"/>
                  <a:cs typeface="+mn-cs"/>
                </a:defRPr>
              </a:lvl4pPr>
              <a:lvl5pPr marL="999925" indent="-141259" algn="l" defTabSz="914217" rtl="0" eaLnBrk="1" latinLnBrk="0" hangingPunct="1">
                <a:lnSpc>
                  <a:spcPct val="100000"/>
                </a:lnSpc>
                <a:spcBef>
                  <a:spcPts val="500"/>
                </a:spcBef>
                <a:buClr>
                  <a:schemeClr val="tx2"/>
                </a:buClr>
                <a:buFont typeface="System Font Regular"/>
                <a:buChar char="–"/>
                <a:tabLst/>
                <a:defRPr sz="1000" kern="1200">
                  <a:solidFill>
                    <a:schemeClr val="tx1">
                      <a:lumMod val="75000"/>
                    </a:schemeClr>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US" sz="1400" b="1" dirty="0">
                  <a:solidFill>
                    <a:srgbClr val="002557"/>
                  </a:solidFill>
                </a:rPr>
                <a:t>After introduction of mandatory antidiarrheal prophylaxis, patients had:</a:t>
              </a:r>
            </a:p>
            <a:p>
              <a:pPr>
                <a:lnSpc>
                  <a:spcPct val="110000"/>
                </a:lnSpc>
                <a:spcBef>
                  <a:spcPts val="0"/>
                </a:spcBef>
                <a:spcAft>
                  <a:spcPts val="300"/>
                </a:spcAft>
              </a:pPr>
              <a:r>
                <a:rPr lang="en-US" sz="1400" dirty="0">
                  <a:solidFill>
                    <a:srgbClr val="002557"/>
                  </a:solidFill>
                </a:rPr>
                <a:t>Lower incidence of any-cause grade 3 diarrhea </a:t>
              </a:r>
              <a:br>
                <a:rPr lang="en-US" sz="1400" dirty="0">
                  <a:solidFill>
                    <a:srgbClr val="002557"/>
                  </a:solidFill>
                </a:rPr>
              </a:br>
              <a:r>
                <a:rPr lang="en-US" sz="1400" dirty="0">
                  <a:solidFill>
                    <a:srgbClr val="002557"/>
                  </a:solidFill>
                </a:rPr>
                <a:t>(56% before vs 24% after) </a:t>
              </a:r>
            </a:p>
            <a:p>
              <a:pPr>
                <a:lnSpc>
                  <a:spcPct val="110000"/>
                </a:lnSpc>
                <a:spcBef>
                  <a:spcPts val="0"/>
                </a:spcBef>
                <a:spcAft>
                  <a:spcPts val="300"/>
                </a:spcAft>
              </a:pPr>
              <a:r>
                <a:rPr lang="en-US" sz="1400" dirty="0">
                  <a:solidFill>
                    <a:srgbClr val="002557"/>
                  </a:solidFill>
                </a:rPr>
                <a:t>No discontinuations due to diarrhea </a:t>
              </a:r>
              <a:br>
                <a:rPr lang="en-US" sz="1400" dirty="0">
                  <a:solidFill>
                    <a:srgbClr val="002557"/>
                  </a:solidFill>
                </a:rPr>
              </a:br>
              <a:r>
                <a:rPr lang="en-US" sz="1400" dirty="0">
                  <a:solidFill>
                    <a:srgbClr val="002557"/>
                  </a:solidFill>
                </a:rPr>
                <a:t>(2 patients before vs 0 patients after)</a:t>
              </a:r>
            </a:p>
          </p:txBody>
        </p:sp>
      </p:grpSp>
      <p:sp>
        <p:nvSpPr>
          <p:cNvPr id="5" name="Text Placeholder 8">
            <a:extLst>
              <a:ext uri="{FF2B5EF4-FFF2-40B4-BE49-F238E27FC236}">
                <a16:creationId xmlns:a16="http://schemas.microsoft.com/office/drawing/2014/main" id="{CF518E56-13F7-5AF3-7013-64E99FCA09DE}"/>
              </a:ext>
            </a:extLst>
          </p:cNvPr>
          <p:cNvSpPr>
            <a:spLocks noGrp="1"/>
          </p:cNvSpPr>
          <p:nvPr>
            <p:ph type="body" sz="quarter" idx="15"/>
          </p:nvPr>
        </p:nvSpPr>
        <p:spPr>
          <a:xfrm>
            <a:off x="3324404" y="6271847"/>
            <a:ext cx="5852160" cy="281354"/>
          </a:xfrm>
        </p:spPr>
        <p:txBody>
          <a:bodyPr/>
          <a:lstStyle/>
          <a:p>
            <a:r>
              <a:rPr lang="en-US" sz="1000" dirty="0"/>
              <a:t>Elena Elimova, MD, MSc</a:t>
            </a:r>
            <a:endParaRPr lang="en-US" dirty="0"/>
          </a:p>
        </p:txBody>
      </p:sp>
      <p:sp>
        <p:nvSpPr>
          <p:cNvPr id="8" name="Title 1">
            <a:extLst>
              <a:ext uri="{FF2B5EF4-FFF2-40B4-BE49-F238E27FC236}">
                <a16:creationId xmlns:a16="http://schemas.microsoft.com/office/drawing/2014/main" id="{EB7AE748-7FF9-C78A-38C0-3FB15CAC4737}"/>
              </a:ext>
            </a:extLst>
          </p:cNvPr>
          <p:cNvSpPr txBox="1">
            <a:spLocks/>
          </p:cNvSpPr>
          <p:nvPr/>
        </p:nvSpPr>
        <p:spPr>
          <a:xfrm>
            <a:off x="640080" y="265734"/>
            <a:ext cx="10972800" cy="7048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r>
              <a:rPr lang="en-US" dirty="0"/>
              <a:t>Safety Outcomes</a:t>
            </a:r>
          </a:p>
        </p:txBody>
      </p:sp>
    </p:spTree>
    <p:extLst>
      <p:ext uri="{BB962C8B-B14F-4D97-AF65-F5344CB8AC3E}">
        <p14:creationId xmlns:p14="http://schemas.microsoft.com/office/powerpoint/2010/main" val="378325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86FA8E-4F21-C4C5-F033-02C9CBB9925E}"/>
              </a:ext>
            </a:extLst>
          </p:cNvPr>
          <p:cNvSpPr txBox="1"/>
          <p:nvPr/>
        </p:nvSpPr>
        <p:spPr>
          <a:xfrm>
            <a:off x="209550" y="5922059"/>
            <a:ext cx="11692142" cy="338554"/>
          </a:xfrm>
          <a:prstGeom prst="rect">
            <a:avLst/>
          </a:prstGeom>
          <a:noFill/>
        </p:spPr>
        <p:txBody>
          <a:bodyPr wrap="square" rtlCol="0">
            <a:spAutoFit/>
          </a:bodyPr>
          <a:lstStyle/>
          <a:p>
            <a:pPr defTabSz="457200"/>
            <a:r>
              <a:rPr lang="en-GB" sz="800" dirty="0">
                <a:solidFill>
                  <a:schemeClr val="bg1"/>
                </a:solidFill>
                <a:cs typeface="Arial Narrow"/>
              </a:rPr>
              <a:t>1L, first-line; cORR, confirmed objective response rate; ctDNA, circulating tumor DNA; DOR, duration of response; FISH, fluorescence in situ hybridization; </a:t>
            </a:r>
            <a:r>
              <a:rPr lang="en-GB" sz="800" i="0" u="none" strike="noStrike" kern="1200" baseline="0" dirty="0">
                <a:solidFill>
                  <a:schemeClr val="bg1"/>
                </a:solidFill>
                <a:latin typeface="+mn-lt"/>
                <a:ea typeface="+mn-ea"/>
                <a:cs typeface="Arial Narrow"/>
              </a:rPr>
              <a:t>GEA</a:t>
            </a:r>
            <a:r>
              <a:rPr lang="en-GB" sz="800" dirty="0">
                <a:solidFill>
                  <a:schemeClr val="bg1"/>
                </a:solidFill>
                <a:cs typeface="Arial Narrow"/>
              </a:rPr>
              <a:t>, </a:t>
            </a:r>
            <a:r>
              <a:rPr lang="en-GB" sz="800" i="0" u="none" strike="noStrike" kern="1200" baseline="0" dirty="0">
                <a:solidFill>
                  <a:schemeClr val="bg1"/>
                </a:solidFill>
                <a:latin typeface="+mn-lt"/>
                <a:ea typeface="+mn-ea"/>
                <a:cs typeface="Arial Narrow"/>
              </a:rPr>
              <a:t>gastroesophageal adenocarcinoma; </a:t>
            </a:r>
            <a:r>
              <a:rPr lang="en-GB" sz="800" dirty="0">
                <a:solidFill>
                  <a:schemeClr val="bg1"/>
                </a:solidFill>
                <a:cs typeface="Arial Narrow"/>
              </a:rPr>
              <a:t>HER2, human epidermal growth factor receptor 2; </a:t>
            </a:r>
            <a:br>
              <a:rPr lang="en-GB" sz="800" dirty="0">
                <a:solidFill>
                  <a:schemeClr val="bg1"/>
                </a:solidFill>
                <a:cs typeface="Arial Narrow"/>
              </a:rPr>
            </a:br>
            <a:r>
              <a:rPr lang="en-GB" sz="800" dirty="0">
                <a:solidFill>
                  <a:schemeClr val="bg1"/>
                </a:solidFill>
                <a:cs typeface="Arial Narrow"/>
              </a:rPr>
              <a:t>NGS, next-generation sequencing; </a:t>
            </a:r>
            <a:r>
              <a:rPr lang="en-GB" sz="800" i="0" u="none" strike="noStrike" kern="1200" baseline="0" dirty="0">
                <a:solidFill>
                  <a:schemeClr val="bg1"/>
                </a:solidFill>
                <a:latin typeface="+mn-lt"/>
                <a:ea typeface="+mn-ea"/>
                <a:cs typeface="Arial Narrow"/>
              </a:rPr>
              <a:t>ORR, objective response rate; OS, overall survival; PFS, progression-free survival.</a:t>
            </a:r>
          </a:p>
        </p:txBody>
      </p:sp>
      <p:sp>
        <p:nvSpPr>
          <p:cNvPr id="3" name="Slide Number Placeholder 2">
            <a:extLst>
              <a:ext uri="{FF2B5EF4-FFF2-40B4-BE49-F238E27FC236}">
                <a16:creationId xmlns:a16="http://schemas.microsoft.com/office/drawing/2014/main" id="{82072196-AA65-5060-7905-911F5E719C67}"/>
              </a:ext>
            </a:extLst>
          </p:cNvPr>
          <p:cNvSpPr>
            <a:spLocks noGrp="1"/>
          </p:cNvSpPr>
          <p:nvPr>
            <p:ph type="sldNum" sz="quarter" idx="12"/>
          </p:nvPr>
        </p:nvSpPr>
        <p:spPr/>
        <p:txBody>
          <a:bodyPr/>
          <a:lstStyle/>
          <a:p>
            <a:fld id="{BE33F7A0-71F0-446B-9DE8-6D75BE64EE0F}" type="slidenum">
              <a:rPr lang="en-US" smtClean="0"/>
              <a:pPr/>
              <a:t>12</a:t>
            </a:fld>
            <a:endParaRPr lang="en-US" dirty="0"/>
          </a:p>
        </p:txBody>
      </p:sp>
      <p:sp>
        <p:nvSpPr>
          <p:cNvPr id="6" name="Text Placeholder 8">
            <a:extLst>
              <a:ext uri="{FF2B5EF4-FFF2-40B4-BE49-F238E27FC236}">
                <a16:creationId xmlns:a16="http://schemas.microsoft.com/office/drawing/2014/main" id="{0FB06964-2084-1311-553F-DCA64D653F57}"/>
              </a:ext>
            </a:extLst>
          </p:cNvPr>
          <p:cNvSpPr>
            <a:spLocks noGrp="1"/>
          </p:cNvSpPr>
          <p:nvPr>
            <p:ph type="body" sz="quarter" idx="15"/>
          </p:nvPr>
        </p:nvSpPr>
        <p:spPr/>
        <p:txBody>
          <a:bodyPr/>
          <a:lstStyle/>
          <a:p>
            <a:r>
              <a:rPr lang="en-US" sz="1000" dirty="0"/>
              <a:t>Elena Elimova, MD, MSc</a:t>
            </a:r>
            <a:endParaRPr lang="en-US" dirty="0"/>
          </a:p>
        </p:txBody>
      </p:sp>
      <p:sp>
        <p:nvSpPr>
          <p:cNvPr id="13" name="Content Placeholder 3">
            <a:extLst>
              <a:ext uri="{FF2B5EF4-FFF2-40B4-BE49-F238E27FC236}">
                <a16:creationId xmlns:a16="http://schemas.microsoft.com/office/drawing/2014/main" id="{B4F776AE-AC67-A8CD-7024-590726ACC838}"/>
              </a:ext>
            </a:extLst>
          </p:cNvPr>
          <p:cNvSpPr>
            <a:spLocks noGrp="1"/>
          </p:cNvSpPr>
          <p:nvPr>
            <p:ph sz="quarter" idx="13"/>
          </p:nvPr>
        </p:nvSpPr>
        <p:spPr>
          <a:xfrm>
            <a:off x="640080" y="1142627"/>
            <a:ext cx="11112366" cy="4218963"/>
          </a:xfrm>
        </p:spPr>
        <p:txBody>
          <a:bodyPr anchor="ctr">
            <a:noAutofit/>
          </a:bodyPr>
          <a:lstStyle/>
          <a:p>
            <a:pPr>
              <a:spcBef>
                <a:spcPts val="600"/>
              </a:spcBef>
              <a:spcAft>
                <a:spcPts val="300"/>
              </a:spcAft>
            </a:pPr>
            <a:r>
              <a:rPr lang="en-US" sz="1800" dirty="0">
                <a:latin typeface="+mn-lt"/>
              </a:rPr>
              <a:t>In this phase 2 trial, 1L zanidatamab + chemotherapy showed clinically meaningful antitumor activity and promising survival outcomes for HER2-positive advanced GEA, especially in patients with centrally confirmed HER2-positive tumors </a:t>
            </a:r>
          </a:p>
          <a:p>
            <a:pPr lvl="1">
              <a:spcAft>
                <a:spcPts val="300"/>
              </a:spcAft>
            </a:pPr>
            <a:r>
              <a:rPr lang="en-US" sz="1800" dirty="0">
                <a:latin typeface="+mn-lt"/>
              </a:rPr>
              <a:t>For all treated patients, 1L zanidatamab + chemotherapy was associated with a cORR of 76% (primary endpoint), median DOR of 18.7 months, median PFS of 12.5 months, </a:t>
            </a:r>
            <a:br>
              <a:rPr lang="en-US" sz="1800" dirty="0">
                <a:latin typeface="+mn-lt"/>
              </a:rPr>
            </a:br>
            <a:r>
              <a:rPr lang="en-US" sz="1800" dirty="0">
                <a:latin typeface="+mn-lt"/>
              </a:rPr>
              <a:t>and median OS of 36.5 months</a:t>
            </a:r>
          </a:p>
          <a:p>
            <a:pPr>
              <a:spcBef>
                <a:spcPts val="600"/>
              </a:spcBef>
              <a:spcAft>
                <a:spcPts val="600"/>
              </a:spcAft>
            </a:pPr>
            <a:r>
              <a:rPr lang="en-US" sz="1800" dirty="0">
                <a:latin typeface="+mn-lt"/>
              </a:rPr>
              <a:t>Translational data showed high </a:t>
            </a:r>
            <a:r>
              <a:rPr lang="en-US" sz="1800" i="1" dirty="0">
                <a:latin typeface="+mn-lt"/>
              </a:rPr>
              <a:t>ERBB2</a:t>
            </a:r>
            <a:r>
              <a:rPr lang="en-US" sz="1800" dirty="0">
                <a:latin typeface="+mn-lt"/>
              </a:rPr>
              <a:t> amplification concordance between ctDNA-based NGS and tissue-based FISH testing, and suggest that 1L zanidatamab + chemotherapy could markedly reduce total ctDNA levels early in treatment</a:t>
            </a:r>
          </a:p>
          <a:p>
            <a:pPr>
              <a:spcBef>
                <a:spcPts val="600"/>
              </a:spcBef>
              <a:spcAft>
                <a:spcPts val="600"/>
              </a:spcAft>
            </a:pPr>
            <a:r>
              <a:rPr lang="en-US" sz="1800" dirty="0">
                <a:latin typeface="+mn-lt"/>
              </a:rPr>
              <a:t>The safety profile of zanidatamab + chemotherapy was generally manageable with antidiarrheal prophylaxis, along with no treatment-related deaths and a low rate of treatment-related discontinuations</a:t>
            </a:r>
          </a:p>
          <a:p>
            <a:pPr lvl="1">
              <a:spcAft>
                <a:spcPts val="300"/>
              </a:spcAft>
            </a:pPr>
            <a:r>
              <a:rPr lang="en-US" sz="1800" dirty="0">
                <a:latin typeface="+mn-lt"/>
              </a:rPr>
              <a:t>Use of antidiarrheal prophylaxis was associated with a marked reduction in grade 3 diarrhea</a:t>
            </a:r>
          </a:p>
          <a:p>
            <a:pPr>
              <a:spcBef>
                <a:spcPts val="600"/>
              </a:spcBef>
              <a:spcAft>
                <a:spcPts val="600"/>
              </a:spcAft>
            </a:pPr>
            <a:r>
              <a:rPr lang="en-US" sz="1800" dirty="0">
                <a:latin typeface="+mn-lt"/>
              </a:rPr>
              <a:t>Clinical development of zanidatamab + chemotherapy ± immunotherapy is ongoing with the global, randomized, phase 3 trial (HERIZON-GEA-01)</a:t>
            </a:r>
          </a:p>
        </p:txBody>
      </p:sp>
      <p:sp>
        <p:nvSpPr>
          <p:cNvPr id="10" name="Title 1">
            <a:extLst>
              <a:ext uri="{FF2B5EF4-FFF2-40B4-BE49-F238E27FC236}">
                <a16:creationId xmlns:a16="http://schemas.microsoft.com/office/drawing/2014/main" id="{89012C55-FD3E-EC5D-55A4-99BFD6BA71BE}"/>
              </a:ext>
            </a:extLst>
          </p:cNvPr>
          <p:cNvSpPr txBox="1">
            <a:spLocks/>
          </p:cNvSpPr>
          <p:nvPr/>
        </p:nvSpPr>
        <p:spPr>
          <a:xfrm>
            <a:off x="640080" y="265734"/>
            <a:ext cx="10972800" cy="7048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r>
              <a:rPr lang="en-US" dirty="0"/>
              <a:t>Conclusions</a:t>
            </a:r>
          </a:p>
        </p:txBody>
      </p:sp>
    </p:spTree>
    <p:extLst>
      <p:ext uri="{BB962C8B-B14F-4D97-AF65-F5344CB8AC3E}">
        <p14:creationId xmlns:p14="http://schemas.microsoft.com/office/powerpoint/2010/main" val="326335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DE91C6-440E-2D4E-84C1-AB06CAB59668}"/>
              </a:ext>
            </a:extLst>
          </p:cNvPr>
          <p:cNvSpPr>
            <a:spLocks noGrp="1"/>
          </p:cNvSpPr>
          <p:nvPr>
            <p:ph type="sldNum" sz="quarter" idx="12"/>
          </p:nvPr>
        </p:nvSpPr>
        <p:spPr/>
        <p:txBody>
          <a:bodyPr/>
          <a:lstStyle/>
          <a:p>
            <a:fld id="{BE33F7A0-71F0-446B-9DE8-6D75BE64EE0F}" type="slidenum">
              <a:rPr lang="en-US" smtClean="0"/>
              <a:pPr/>
              <a:t>13</a:t>
            </a:fld>
            <a:endParaRPr lang="en-US" dirty="0"/>
          </a:p>
        </p:txBody>
      </p:sp>
      <p:sp>
        <p:nvSpPr>
          <p:cNvPr id="4" name="Content Placeholder 3">
            <a:extLst>
              <a:ext uri="{FF2B5EF4-FFF2-40B4-BE49-F238E27FC236}">
                <a16:creationId xmlns:a16="http://schemas.microsoft.com/office/drawing/2014/main" id="{0583B0DC-2F92-1366-7697-D69DB545C33D}"/>
              </a:ext>
            </a:extLst>
          </p:cNvPr>
          <p:cNvSpPr>
            <a:spLocks noGrp="1"/>
          </p:cNvSpPr>
          <p:nvPr>
            <p:ph sz="quarter" idx="13"/>
          </p:nvPr>
        </p:nvSpPr>
        <p:spPr>
          <a:xfrm>
            <a:off x="609600" y="1368459"/>
            <a:ext cx="10972800" cy="1046743"/>
          </a:xfrm>
        </p:spPr>
        <p:txBody>
          <a:bodyPr>
            <a:normAutofit/>
          </a:bodyPr>
          <a:lstStyle/>
          <a:p>
            <a:r>
              <a:rPr lang="en-US" sz="2000" dirty="0"/>
              <a:t>The authors would like to thank all the patients and their families, as well as all the investigators, clinical trial researchers, personnel and staff who contributed to or participated in the trial</a:t>
            </a:r>
          </a:p>
        </p:txBody>
      </p:sp>
      <p:sp>
        <p:nvSpPr>
          <p:cNvPr id="5" name="Text Placeholder 8">
            <a:extLst>
              <a:ext uri="{FF2B5EF4-FFF2-40B4-BE49-F238E27FC236}">
                <a16:creationId xmlns:a16="http://schemas.microsoft.com/office/drawing/2014/main" id="{0DC426F0-4257-3679-3072-EE45C97793DB}"/>
              </a:ext>
            </a:extLst>
          </p:cNvPr>
          <p:cNvSpPr>
            <a:spLocks noGrp="1"/>
          </p:cNvSpPr>
          <p:nvPr>
            <p:ph type="body" sz="quarter" idx="15"/>
          </p:nvPr>
        </p:nvSpPr>
        <p:spPr/>
        <p:txBody>
          <a:bodyPr/>
          <a:lstStyle/>
          <a:p>
            <a:r>
              <a:rPr lang="en-US" sz="1000" dirty="0"/>
              <a:t>Elena Elimova, MD, MSc</a:t>
            </a:r>
            <a:endParaRPr lang="en-US" dirty="0"/>
          </a:p>
        </p:txBody>
      </p:sp>
      <p:sp>
        <p:nvSpPr>
          <p:cNvPr id="9" name="Title 8">
            <a:extLst>
              <a:ext uri="{FF2B5EF4-FFF2-40B4-BE49-F238E27FC236}">
                <a16:creationId xmlns:a16="http://schemas.microsoft.com/office/drawing/2014/main" id="{4CF7313C-25B0-9A63-7739-BEE5FCBFE81E}"/>
              </a:ext>
            </a:extLst>
          </p:cNvPr>
          <p:cNvSpPr>
            <a:spLocks noGrp="1"/>
          </p:cNvSpPr>
          <p:nvPr>
            <p:ph type="title"/>
          </p:nvPr>
        </p:nvSpPr>
        <p:spPr>
          <a:xfrm>
            <a:off x="640080" y="286917"/>
            <a:ext cx="10972800" cy="1371600"/>
          </a:xfrm>
        </p:spPr>
        <p:txBody>
          <a:bodyPr/>
          <a:lstStyle/>
          <a:p>
            <a:r>
              <a:rPr lang="en-US" dirty="0"/>
              <a:t>Acknowledgments</a:t>
            </a:r>
          </a:p>
        </p:txBody>
      </p:sp>
      <p:sp>
        <p:nvSpPr>
          <p:cNvPr id="2" name="Rectangle 1">
            <a:extLst>
              <a:ext uri="{FF2B5EF4-FFF2-40B4-BE49-F238E27FC236}">
                <a16:creationId xmlns:a16="http://schemas.microsoft.com/office/drawing/2014/main" id="{564993E4-16E1-32C1-0655-79828501032E}"/>
              </a:ext>
            </a:extLst>
          </p:cNvPr>
          <p:cNvSpPr/>
          <p:nvPr/>
        </p:nvSpPr>
        <p:spPr>
          <a:xfrm>
            <a:off x="1032835" y="2740059"/>
            <a:ext cx="8143729" cy="32504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1C1EDCC-C7FF-7C91-0622-0391338B1E53}"/>
              </a:ext>
            </a:extLst>
          </p:cNvPr>
          <p:cNvSpPr>
            <a:spLocks noGrp="1"/>
          </p:cNvSpPr>
          <p:nvPr/>
        </p:nvSpPr>
        <p:spPr>
          <a:xfrm>
            <a:off x="1163712" y="2624916"/>
            <a:ext cx="8012852" cy="723901"/>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3200" b="1" kern="1200">
                <a:solidFill>
                  <a:srgbClr val="002557"/>
                </a:solidFill>
                <a:latin typeface="Arial" panose="020B0604020202020204" pitchFamily="34" charset="0"/>
                <a:ea typeface="+mj-ea"/>
                <a:cs typeface="Arial" panose="020B0604020202020204" pitchFamily="34" charset="0"/>
              </a:defRPr>
            </a:lvl1pPr>
          </a:lstStyle>
          <a:p>
            <a:pPr algn="ctr"/>
            <a:r>
              <a:rPr lang="en-SG" sz="2800" dirty="0"/>
              <a:t>Now published in </a:t>
            </a:r>
            <a:r>
              <a:rPr lang="en-SG" sz="2800" i="1" dirty="0"/>
              <a:t>The Lancet Oncology</a:t>
            </a:r>
          </a:p>
        </p:txBody>
      </p:sp>
      <p:pic>
        <p:nvPicPr>
          <p:cNvPr id="11" name="Picture 10" descr="A qr code with black squares&#10;&#10;AI-generated content may be incorrect.">
            <a:extLst>
              <a:ext uri="{FF2B5EF4-FFF2-40B4-BE49-F238E27FC236}">
                <a16:creationId xmlns:a16="http://schemas.microsoft.com/office/drawing/2014/main" id="{51DBAC6A-ACAA-EB64-8E3C-F0104F00D4DF}"/>
              </a:ext>
            </a:extLst>
          </p:cNvPr>
          <p:cNvPicPr>
            <a:picLocks noChangeAspect="1"/>
          </p:cNvPicPr>
          <p:nvPr/>
        </p:nvPicPr>
        <p:blipFill>
          <a:blip r:embed="rId2"/>
          <a:stretch>
            <a:fillRect/>
          </a:stretch>
        </p:blipFill>
        <p:spPr>
          <a:xfrm>
            <a:off x="7488458" y="3348817"/>
            <a:ext cx="1361191" cy="1361189"/>
          </a:xfrm>
          <a:prstGeom prst="rect">
            <a:avLst/>
          </a:prstGeom>
        </p:spPr>
      </p:pic>
      <p:pic>
        <p:nvPicPr>
          <p:cNvPr id="13" name="Picture 12">
            <a:extLst>
              <a:ext uri="{FF2B5EF4-FFF2-40B4-BE49-F238E27FC236}">
                <a16:creationId xmlns:a16="http://schemas.microsoft.com/office/drawing/2014/main" id="{06D09546-CA04-C6BA-5F75-4AEE8A5737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835" y="3218901"/>
            <a:ext cx="6455623" cy="3052946"/>
          </a:xfrm>
          <a:prstGeom prst="rect">
            <a:avLst/>
          </a:prstGeom>
          <a:noFill/>
        </p:spPr>
      </p:pic>
    </p:spTree>
    <p:extLst>
      <p:ext uri="{BB962C8B-B14F-4D97-AF65-F5344CB8AC3E}">
        <p14:creationId xmlns:p14="http://schemas.microsoft.com/office/powerpoint/2010/main" val="293393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7C91F-F106-7954-49A8-7E875E0E3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031C6-73BD-7890-B938-30B97480A0E2}"/>
              </a:ext>
            </a:extLst>
          </p:cNvPr>
          <p:cNvSpPr>
            <a:spLocks noGrp="1"/>
          </p:cNvSpPr>
          <p:nvPr>
            <p:ph type="title"/>
          </p:nvPr>
        </p:nvSpPr>
        <p:spPr/>
        <p:txBody>
          <a:bodyPr anchor="t">
            <a:normAutofit/>
          </a:bodyPr>
          <a:lstStyle/>
          <a:p>
            <a:r>
              <a:rPr lang="en-US" dirty="0"/>
              <a:t>Lay Summary Slide</a:t>
            </a:r>
          </a:p>
        </p:txBody>
      </p:sp>
      <p:sp>
        <p:nvSpPr>
          <p:cNvPr id="3" name="Slide Number Placeholder 2">
            <a:extLst>
              <a:ext uri="{FF2B5EF4-FFF2-40B4-BE49-F238E27FC236}">
                <a16:creationId xmlns:a16="http://schemas.microsoft.com/office/drawing/2014/main" id="{C2032CA5-2377-55C3-7C85-44E2A11E8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Content Placeholder 3">
            <a:extLst>
              <a:ext uri="{FF2B5EF4-FFF2-40B4-BE49-F238E27FC236}">
                <a16:creationId xmlns:a16="http://schemas.microsoft.com/office/drawing/2014/main" id="{C32E9ECB-B7D4-DEED-4D52-DEC2C968C36C}"/>
              </a:ext>
            </a:extLst>
          </p:cNvPr>
          <p:cNvSpPr txBox="1">
            <a:spLocks/>
          </p:cNvSpPr>
          <p:nvPr/>
        </p:nvSpPr>
        <p:spPr>
          <a:xfrm>
            <a:off x="748844" y="1159440"/>
            <a:ext cx="11003280" cy="4698484"/>
          </a:xfrm>
          <a:prstGeom prst="rect">
            <a:avLst/>
          </a:prstGeom>
        </p:spPr>
        <p:txBody>
          <a:bodyPr vert="horz" lIns="91440" tIns="45720" rIns="91440" bIns="45720" rtlCol="0" anchor="ctr">
            <a:norm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None/>
              <a:tabLst/>
              <a:defRPr/>
            </a:pPr>
            <a:r>
              <a:rPr kumimoji="0" lang="en-US" sz="2000" b="1" i="0" u="none" strike="noStrike" kern="1200" cap="none" spc="0" normalizeH="0" baseline="0" noProof="0" dirty="0">
                <a:ln>
                  <a:noFill/>
                </a:ln>
                <a:solidFill>
                  <a:srgbClr val="002557"/>
                </a:solidFill>
                <a:effectLst/>
                <a:uLnTx/>
                <a:uFillTx/>
                <a:latin typeface="Arial" panose="020B0604020202020204" pitchFamily="34" charset="0"/>
                <a:ea typeface="+mn-ea"/>
                <a:cs typeface="Arial" panose="020B0604020202020204" pitchFamily="34" charset="0"/>
              </a:rPr>
              <a:t>What did this research tell us? </a:t>
            </a:r>
          </a:p>
          <a:p>
            <a:pPr marL="468630" marR="0" lvl="2" indent="-28575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2557"/>
                </a:solidFill>
                <a:effectLst/>
                <a:uLnTx/>
                <a:uFillTx/>
                <a:latin typeface="Arial" panose="020B0604020202020204" pitchFamily="34" charset="0"/>
                <a:ea typeface="+mn-ea"/>
                <a:cs typeface="Arial" panose="020B0604020202020204" pitchFamily="34" charset="0"/>
              </a:rPr>
              <a:t>This global, phase 2 trial assessed the safety and tumor shrinking ability of zanidatamab (a medicine that binds to the HER2 protein on cancer cells) in combination with chemotherapy for patients with HER2-expressing gastroesophageal cancer whose disease had spread to other parts of the body</a:t>
            </a:r>
          </a:p>
          <a:p>
            <a:pPr marL="468630" marR="0" lvl="1" indent="-28575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2557"/>
                </a:solidFill>
                <a:effectLst/>
                <a:uLnTx/>
                <a:uFillTx/>
                <a:latin typeface="Arial" panose="020B0604020202020204" pitchFamily="34" charset="0"/>
                <a:ea typeface="+mn-ea"/>
                <a:cs typeface="Arial" panose="020B0604020202020204" pitchFamily="34" charset="0"/>
              </a:rPr>
              <a:t>Many patients treated with zanidatamab plus chemotherapy had their tumors shrink or disappear within 2 months since their treatment started</a:t>
            </a:r>
          </a:p>
          <a:p>
            <a:pPr marL="468630" marR="0" lvl="1" indent="-28575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2557"/>
                </a:solidFill>
                <a:effectLst/>
                <a:uLnTx/>
                <a:uFillTx/>
                <a:latin typeface="Arial" panose="020B0604020202020204" pitchFamily="34" charset="0"/>
                <a:ea typeface="+mn-ea"/>
                <a:cs typeface="Arial" panose="020B0604020202020204" pitchFamily="34" charset="0"/>
              </a:rPr>
              <a:t>Some patients receiving zanidatamab were able to live &gt;3 years after the diagnosis of metastatic or unresectable gastroesophageal cancer </a:t>
            </a:r>
          </a:p>
          <a:p>
            <a:pPr marL="468630" marR="0" lvl="1" indent="-28575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2557"/>
                </a:solidFill>
                <a:effectLst/>
                <a:uLnTx/>
                <a:uFillTx/>
                <a:latin typeface="Arial" panose="020B0604020202020204" pitchFamily="34" charset="0"/>
                <a:ea typeface="+mn-ea"/>
                <a:cs typeface="Arial" panose="020B0604020202020204" pitchFamily="34" charset="0"/>
              </a:rPr>
              <a:t>Side effects of treatment with zanidatamab plus chemotherapy were generally tolerated and could be managed with proper care</a:t>
            </a:r>
          </a:p>
          <a:p>
            <a:pPr marL="0" marR="0" lvl="0" indent="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None/>
              <a:tabLst/>
              <a:defRPr/>
            </a:pPr>
            <a:r>
              <a:rPr kumimoji="0" lang="en-US" sz="2000" b="1" i="0" u="none" strike="noStrike" kern="1200" cap="none" spc="0" normalizeH="0" baseline="0" noProof="0" dirty="0">
                <a:ln>
                  <a:noFill/>
                </a:ln>
                <a:solidFill>
                  <a:srgbClr val="002557"/>
                </a:solidFill>
                <a:effectLst/>
                <a:uLnTx/>
                <a:uFillTx/>
                <a:latin typeface="Arial" panose="020B0604020202020204" pitchFamily="34" charset="0"/>
                <a:ea typeface="+mn-ea"/>
                <a:cs typeface="Arial" panose="020B0604020202020204" pitchFamily="34" charset="0"/>
              </a:rPr>
              <a:t>Who does this research impact?</a:t>
            </a:r>
          </a:p>
          <a:p>
            <a:pPr marL="466344" marR="0" lvl="0" indent="-283464"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2557"/>
                </a:solidFill>
                <a:effectLst/>
                <a:uLnTx/>
                <a:uFillTx/>
                <a:latin typeface="Arial" panose="020B0604020202020204" pitchFamily="34" charset="0"/>
                <a:ea typeface="+mn-ea"/>
                <a:cs typeface="Arial" panose="020B0604020202020204" pitchFamily="34" charset="0"/>
              </a:rPr>
              <a:t>Patients whose gastroesophageal cancer has spread to other parts of the body</a:t>
            </a:r>
          </a:p>
          <a:p>
            <a:pPr marL="0" marR="0" lvl="0" indent="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None/>
              <a:tabLst/>
              <a:defRPr/>
            </a:pPr>
            <a:r>
              <a:rPr kumimoji="0" lang="en-US" sz="2000" b="1" i="0" u="none" strike="noStrike" kern="1200" cap="none" spc="0" normalizeH="0" baseline="0" noProof="0" dirty="0">
                <a:ln>
                  <a:noFill/>
                </a:ln>
                <a:solidFill>
                  <a:srgbClr val="002557"/>
                </a:solidFill>
                <a:effectLst/>
                <a:uLnTx/>
                <a:uFillTx/>
                <a:latin typeface="Arial" panose="020B0604020202020204" pitchFamily="34" charset="0"/>
                <a:ea typeface="+mn-ea"/>
                <a:cs typeface="Arial" panose="020B0604020202020204" pitchFamily="34" charset="0"/>
              </a:rPr>
              <a:t>What does this mean for patients right now?</a:t>
            </a:r>
          </a:p>
          <a:p>
            <a:pPr marL="466344" marR="0" lvl="0" indent="-283464"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2557"/>
                </a:solidFill>
                <a:effectLst/>
                <a:uLnTx/>
                <a:uFillTx/>
                <a:latin typeface="Arial" panose="020B0604020202020204" pitchFamily="34" charset="0"/>
                <a:ea typeface="+mn-ea"/>
                <a:cs typeface="Arial" panose="020B0604020202020204" pitchFamily="34" charset="0"/>
              </a:rPr>
              <a:t>Zanidatamab may represent a promising HER2-targeted therapy option for patients with HER2-positive gastroesophageal cancer that has spread beyond the primary tumor site</a:t>
            </a:r>
          </a:p>
        </p:txBody>
      </p:sp>
      <p:sp>
        <p:nvSpPr>
          <p:cNvPr id="11" name="Text Placeholder 8">
            <a:extLst>
              <a:ext uri="{FF2B5EF4-FFF2-40B4-BE49-F238E27FC236}">
                <a16:creationId xmlns:a16="http://schemas.microsoft.com/office/drawing/2014/main" id="{79279A46-0D59-DFBF-A660-E1748456D826}"/>
              </a:ext>
            </a:extLst>
          </p:cNvPr>
          <p:cNvSpPr>
            <a:spLocks noGrp="1"/>
          </p:cNvSpPr>
          <p:nvPr>
            <p:ph type="body" sz="quarter" idx="15"/>
          </p:nvPr>
        </p:nvSpPr>
        <p:spPr>
          <a:xfrm>
            <a:off x="3324404" y="6271847"/>
            <a:ext cx="5852160" cy="281354"/>
          </a:xfrm>
        </p:spPr>
        <p:txBody>
          <a:bodyPr/>
          <a:lstStyle/>
          <a:p>
            <a:r>
              <a:rPr lang="en-US" sz="1000" dirty="0"/>
              <a:t>Elena Elimova, MD, MSc</a:t>
            </a:r>
            <a:endParaRPr lang="en-US" dirty="0"/>
          </a:p>
        </p:txBody>
      </p:sp>
    </p:spTree>
    <p:extLst>
      <p:ext uri="{BB962C8B-B14F-4D97-AF65-F5344CB8AC3E}">
        <p14:creationId xmlns:p14="http://schemas.microsoft.com/office/powerpoint/2010/main" val="53416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5E8DF-0166-A6E9-5903-9F12032783D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551655B-A556-4D36-686D-6641960BF577}"/>
              </a:ext>
            </a:extLst>
          </p:cNvPr>
          <p:cNvSpPr txBox="1"/>
          <p:nvPr/>
        </p:nvSpPr>
        <p:spPr>
          <a:xfrm>
            <a:off x="209550" y="6043362"/>
            <a:ext cx="11692142" cy="215444"/>
          </a:xfrm>
          <a:prstGeom prst="rect">
            <a:avLst/>
          </a:prstGeom>
          <a:noFill/>
        </p:spPr>
        <p:txBody>
          <a:bodyPr wrap="square" rtlCol="0">
            <a:spAutoFit/>
          </a:bodyPr>
          <a:lstStyle/>
          <a:p>
            <a:pPr defTabSz="457200"/>
            <a:r>
              <a:rPr lang="en-GB" sz="800" dirty="0">
                <a:solidFill>
                  <a:schemeClr val="bg1"/>
                </a:solidFill>
                <a:cs typeface="Arial Narrow"/>
              </a:rPr>
              <a:t>1L, first-line; </a:t>
            </a:r>
            <a:r>
              <a:rPr lang="en-GB" sz="800" i="0" u="none" strike="noStrike" kern="1200" baseline="0" dirty="0">
                <a:solidFill>
                  <a:schemeClr val="bg1"/>
                </a:solidFill>
                <a:latin typeface="+mn-lt"/>
                <a:ea typeface="+mn-ea"/>
                <a:cs typeface="Arial Narrow"/>
              </a:rPr>
              <a:t>GEA</a:t>
            </a:r>
            <a:r>
              <a:rPr lang="en-GB" sz="800" dirty="0">
                <a:solidFill>
                  <a:schemeClr val="bg1"/>
                </a:solidFill>
                <a:cs typeface="Arial Narrow"/>
              </a:rPr>
              <a:t>, </a:t>
            </a:r>
            <a:r>
              <a:rPr lang="en-GB" sz="800" i="0" u="none" strike="noStrike" kern="1200" baseline="0" dirty="0">
                <a:solidFill>
                  <a:schemeClr val="bg1"/>
                </a:solidFill>
                <a:latin typeface="+mn-lt"/>
                <a:ea typeface="+mn-ea"/>
                <a:cs typeface="Arial Narrow"/>
              </a:rPr>
              <a:t>gastroesophageal adenocarcinoma; </a:t>
            </a:r>
            <a:r>
              <a:rPr lang="en-GB" sz="800" dirty="0">
                <a:solidFill>
                  <a:schemeClr val="bg1"/>
                </a:solidFill>
                <a:cs typeface="Arial Narrow"/>
              </a:rPr>
              <a:t>HER2, human epidermal growth factor receptor 2; ORR, objective response rate; </a:t>
            </a:r>
            <a:r>
              <a:rPr lang="en-GB" sz="800" i="0" u="none" strike="noStrike" kern="1200" baseline="0" dirty="0">
                <a:solidFill>
                  <a:schemeClr val="bg1"/>
                </a:solidFill>
                <a:latin typeface="+mn-lt"/>
                <a:ea typeface="+mn-ea"/>
                <a:cs typeface="Arial Narrow"/>
              </a:rPr>
              <a:t>OS, overall survival.</a:t>
            </a:r>
          </a:p>
        </p:txBody>
      </p:sp>
      <p:sp>
        <p:nvSpPr>
          <p:cNvPr id="3" name="Slide Number Placeholder 2">
            <a:extLst>
              <a:ext uri="{FF2B5EF4-FFF2-40B4-BE49-F238E27FC236}">
                <a16:creationId xmlns:a16="http://schemas.microsoft.com/office/drawing/2014/main" id="{3C92F688-4C9D-20B0-9664-4C01EC587253}"/>
              </a:ext>
            </a:extLst>
          </p:cNvPr>
          <p:cNvSpPr>
            <a:spLocks noGrp="1"/>
          </p:cNvSpPr>
          <p:nvPr>
            <p:ph type="sldNum" sz="quarter" idx="12"/>
          </p:nvPr>
        </p:nvSpPr>
        <p:spPr/>
        <p:txBody>
          <a:bodyPr/>
          <a:lstStyle/>
          <a:p>
            <a:fld id="{BE33F7A0-71F0-446B-9DE8-6D75BE64EE0F}" type="slidenum">
              <a:rPr lang="en-US" smtClean="0"/>
              <a:pPr/>
              <a:t>2</a:t>
            </a:fld>
            <a:endParaRPr lang="en-US" dirty="0"/>
          </a:p>
        </p:txBody>
      </p:sp>
      <p:sp>
        <p:nvSpPr>
          <p:cNvPr id="18" name="Title 1">
            <a:extLst>
              <a:ext uri="{FF2B5EF4-FFF2-40B4-BE49-F238E27FC236}">
                <a16:creationId xmlns:a16="http://schemas.microsoft.com/office/drawing/2014/main" id="{256AD4AF-6F2B-AAF2-483A-9CC9B3EF025F}"/>
              </a:ext>
            </a:extLst>
          </p:cNvPr>
          <p:cNvSpPr>
            <a:spLocks noGrp="1"/>
          </p:cNvSpPr>
          <p:nvPr>
            <p:ph type="title"/>
          </p:nvPr>
        </p:nvSpPr>
        <p:spPr>
          <a:xfrm>
            <a:off x="640080" y="582158"/>
            <a:ext cx="10972800" cy="1154565"/>
          </a:xfrm>
        </p:spPr>
        <p:txBody>
          <a:bodyPr anchor="t">
            <a:normAutofit/>
          </a:bodyPr>
          <a:lstStyle/>
          <a:p>
            <a:r>
              <a:rPr lang="en-US" dirty="0"/>
              <a:t>Key Takeaways</a:t>
            </a:r>
          </a:p>
        </p:txBody>
      </p:sp>
      <p:sp>
        <p:nvSpPr>
          <p:cNvPr id="19" name="Content Placeholder 3">
            <a:extLst>
              <a:ext uri="{FF2B5EF4-FFF2-40B4-BE49-F238E27FC236}">
                <a16:creationId xmlns:a16="http://schemas.microsoft.com/office/drawing/2014/main" id="{BF9C523A-9179-52E7-91FF-270BF5B85B78}"/>
              </a:ext>
            </a:extLst>
          </p:cNvPr>
          <p:cNvSpPr>
            <a:spLocks noGrp="1"/>
          </p:cNvSpPr>
          <p:nvPr>
            <p:ph sz="quarter" idx="13"/>
          </p:nvPr>
        </p:nvSpPr>
        <p:spPr>
          <a:xfrm>
            <a:off x="640081" y="902315"/>
            <a:ext cx="10972799" cy="4218963"/>
          </a:xfrm>
        </p:spPr>
        <p:txBody>
          <a:bodyPr anchor="ctr">
            <a:noAutofit/>
          </a:bodyPr>
          <a:lstStyle/>
          <a:p>
            <a:pPr>
              <a:spcBef>
                <a:spcPts val="600"/>
              </a:spcBef>
              <a:spcAft>
                <a:spcPts val="600"/>
              </a:spcAft>
            </a:pPr>
            <a:r>
              <a:rPr lang="en-US" sz="2000" dirty="0">
                <a:latin typeface="+mn-lt"/>
              </a:rPr>
              <a:t>In this phase 2 trial, 1L zanidatamab + chemotherapy showed clinically meaningful </a:t>
            </a:r>
            <a:br>
              <a:rPr lang="en-US" sz="2000" dirty="0">
                <a:latin typeface="+mn-lt"/>
              </a:rPr>
            </a:br>
            <a:r>
              <a:rPr lang="en-US" sz="2000" dirty="0">
                <a:latin typeface="+mn-lt"/>
              </a:rPr>
              <a:t>antitumor activity (confirmed ORR, 76%) and promising survival outcomes</a:t>
            </a:r>
            <a:br>
              <a:rPr lang="en-US" sz="2000" dirty="0">
                <a:latin typeface="+mn-lt"/>
              </a:rPr>
            </a:br>
            <a:r>
              <a:rPr lang="en-US" sz="2000" dirty="0">
                <a:latin typeface="+mn-lt"/>
              </a:rPr>
              <a:t>(median OS, 36.5 months) for HER2-positive advanced GEA, especially in patients with centrally confirmed HER2-positive tumors </a:t>
            </a:r>
          </a:p>
          <a:p>
            <a:pPr>
              <a:spcBef>
                <a:spcPts val="600"/>
              </a:spcBef>
              <a:spcAft>
                <a:spcPts val="600"/>
              </a:spcAft>
            </a:pPr>
            <a:r>
              <a:rPr lang="en-US" sz="2000" dirty="0">
                <a:latin typeface="+mn-lt"/>
              </a:rPr>
              <a:t>The safety profile of zanidatamab + chemotherapy was generally manageable with </a:t>
            </a:r>
            <a:br>
              <a:rPr lang="en-US" sz="2000" dirty="0">
                <a:latin typeface="+mn-lt"/>
              </a:rPr>
            </a:br>
            <a:r>
              <a:rPr lang="en-US" sz="2000" dirty="0">
                <a:latin typeface="+mn-lt"/>
              </a:rPr>
              <a:t>antidiarrheal prophylaxis, along with no treatment-related deaths and a low rate of </a:t>
            </a:r>
            <a:br>
              <a:rPr lang="en-US" sz="2000" dirty="0">
                <a:latin typeface="+mn-lt"/>
              </a:rPr>
            </a:br>
            <a:r>
              <a:rPr lang="en-US" sz="2000" dirty="0">
                <a:latin typeface="+mn-lt"/>
              </a:rPr>
              <a:t>treatment-related discontinuations</a:t>
            </a:r>
          </a:p>
          <a:p>
            <a:pPr>
              <a:spcBef>
                <a:spcPts val="600"/>
              </a:spcBef>
              <a:spcAft>
                <a:spcPts val="600"/>
              </a:spcAft>
            </a:pPr>
            <a:r>
              <a:rPr lang="en-US" sz="2000" dirty="0">
                <a:latin typeface="+mn-lt"/>
              </a:rPr>
              <a:t>Zanidatamab is a promising dual HER2-targeted bispecific antibody that appears to have a role in the treatment of patients with untreated HER2-positive advanced GEA</a:t>
            </a:r>
          </a:p>
        </p:txBody>
      </p:sp>
      <p:sp>
        <p:nvSpPr>
          <p:cNvPr id="20" name="Text Placeholder 8">
            <a:extLst>
              <a:ext uri="{FF2B5EF4-FFF2-40B4-BE49-F238E27FC236}">
                <a16:creationId xmlns:a16="http://schemas.microsoft.com/office/drawing/2014/main" id="{2F35D5C2-8F10-3B15-19F5-D7A938597607}"/>
              </a:ext>
            </a:extLst>
          </p:cNvPr>
          <p:cNvSpPr txBox="1">
            <a:spLocks/>
          </p:cNvSpPr>
          <p:nvPr/>
        </p:nvSpPr>
        <p:spPr>
          <a:xfrm>
            <a:off x="3324404" y="6271847"/>
            <a:ext cx="5852160" cy="281354"/>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Clr>
                <a:srgbClr val="008764"/>
              </a:buClr>
              <a:buFontTx/>
              <a:buNone/>
              <a:defRPr lang="en-US" sz="1000" kern="120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900" kern="120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900" kern="120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900" kern="120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900" kern="120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Elena Elimova, MD, MSc</a:t>
            </a:r>
            <a:endParaRPr lang="en-US" dirty="0"/>
          </a:p>
        </p:txBody>
      </p:sp>
    </p:spTree>
    <p:extLst>
      <p:ext uri="{BB962C8B-B14F-4D97-AF65-F5344CB8AC3E}">
        <p14:creationId xmlns:p14="http://schemas.microsoft.com/office/powerpoint/2010/main" val="309804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89722F-B1DE-7A4B-2C66-0411B2DA4B7D}"/>
              </a:ext>
            </a:extLst>
          </p:cNvPr>
          <p:cNvSpPr>
            <a:spLocks noGrp="1"/>
          </p:cNvSpPr>
          <p:nvPr>
            <p:ph type="sldNum" sz="quarter" idx="12"/>
          </p:nvPr>
        </p:nvSpPr>
        <p:spPr>
          <a:xfrm>
            <a:off x="11083564" y="217034"/>
            <a:ext cx="874486" cy="365125"/>
          </a:xfrm>
        </p:spPr>
        <p:txBody>
          <a:bodyPr/>
          <a:lstStyle/>
          <a:p>
            <a:fld id="{BE33F7A0-71F0-446B-9DE8-6D75BE64EE0F}" type="slidenum">
              <a:rPr lang="en-US" smtClean="0">
                <a:solidFill>
                  <a:schemeClr val="tx1"/>
                </a:solidFill>
              </a:rPr>
              <a:pPr/>
              <a:t>3</a:t>
            </a:fld>
            <a:endParaRPr lang="en-US" dirty="0">
              <a:solidFill>
                <a:schemeClr val="tx1"/>
              </a:solidFill>
            </a:endParaRPr>
          </a:p>
        </p:txBody>
      </p:sp>
      <p:sp>
        <p:nvSpPr>
          <p:cNvPr id="29" name="Content Placeholder 28">
            <a:extLst>
              <a:ext uri="{FF2B5EF4-FFF2-40B4-BE49-F238E27FC236}">
                <a16:creationId xmlns:a16="http://schemas.microsoft.com/office/drawing/2014/main" id="{6D0FB751-A8DD-224A-99E1-66ACF180DDF1}"/>
              </a:ext>
            </a:extLst>
          </p:cNvPr>
          <p:cNvSpPr>
            <a:spLocks noGrp="1"/>
          </p:cNvSpPr>
          <p:nvPr>
            <p:ph sz="quarter" idx="13"/>
          </p:nvPr>
        </p:nvSpPr>
        <p:spPr>
          <a:xfrm>
            <a:off x="515813" y="1265158"/>
            <a:ext cx="7709436" cy="4680863"/>
          </a:xfrm>
        </p:spPr>
        <p:txBody>
          <a:bodyPr>
            <a:normAutofit/>
          </a:bodyPr>
          <a:lstStyle/>
          <a:p>
            <a:pPr marL="274320" indent="-274320">
              <a:spcBef>
                <a:spcPts val="600"/>
              </a:spcBef>
            </a:pPr>
            <a:r>
              <a:rPr lang="en-US" sz="1800" dirty="0"/>
              <a:t>The current 1L SoC for patients with HER2-positive metastatic GEA is trastuzumab + chemotherapy ± pembrolizumab</a:t>
            </a:r>
          </a:p>
          <a:p>
            <a:pPr lvl="1"/>
            <a:r>
              <a:rPr lang="en-US" sz="1800" dirty="0"/>
              <a:t>Despite recent advancements, median OS associated with 1L SoC is 13.8-20.5 months</a:t>
            </a:r>
            <a:r>
              <a:rPr lang="en-US" sz="1800" baseline="30000" dirty="0"/>
              <a:t>2,3</a:t>
            </a:r>
          </a:p>
          <a:p>
            <a:pPr marL="274320" indent="-274320">
              <a:spcBef>
                <a:spcPts val="1200"/>
              </a:spcBef>
            </a:pPr>
            <a:r>
              <a:rPr lang="en-US" sz="1800" dirty="0"/>
              <a:t>Zanidatamab is a dual HER2-targeted bispecific antibody that drives multiple antitumor MOAs, including</a:t>
            </a:r>
            <a:r>
              <a:rPr lang="en-US" sz="1800" baseline="30000" dirty="0"/>
              <a:t>1</a:t>
            </a:r>
            <a:r>
              <a:rPr lang="en-US" sz="1800" dirty="0"/>
              <a:t>:</a:t>
            </a:r>
          </a:p>
          <a:p>
            <a:pPr lvl="1"/>
            <a:r>
              <a:rPr lang="en-US" sz="1800" dirty="0"/>
              <a:t>Facilitation of HER2 internalization and subsequent degradation</a:t>
            </a:r>
          </a:p>
          <a:p>
            <a:pPr lvl="1"/>
            <a:r>
              <a:rPr lang="en-US" sz="1800" dirty="0"/>
              <a:t>Reduction of HER2 on the cell surface</a:t>
            </a:r>
          </a:p>
          <a:p>
            <a:pPr lvl="1"/>
            <a:r>
              <a:rPr lang="en-US" sz="1800" dirty="0"/>
              <a:t>Inhibition of HER2 signaling pathways</a:t>
            </a:r>
          </a:p>
          <a:p>
            <a:pPr lvl="1"/>
            <a:r>
              <a:rPr lang="en-US" sz="1800" dirty="0"/>
              <a:t>Activation of immune-mediated effects (CDC, ADCC, and phagocytosis)</a:t>
            </a:r>
          </a:p>
        </p:txBody>
      </p:sp>
      <p:sp>
        <p:nvSpPr>
          <p:cNvPr id="6" name="TextBox 5">
            <a:extLst>
              <a:ext uri="{FF2B5EF4-FFF2-40B4-BE49-F238E27FC236}">
                <a16:creationId xmlns:a16="http://schemas.microsoft.com/office/drawing/2014/main" id="{F4063653-8B2D-89C3-FD58-71F0739CBE5E}"/>
              </a:ext>
            </a:extLst>
          </p:cNvPr>
          <p:cNvSpPr txBox="1"/>
          <p:nvPr/>
        </p:nvSpPr>
        <p:spPr>
          <a:xfrm>
            <a:off x="209550" y="5946021"/>
            <a:ext cx="11748500" cy="338554"/>
          </a:xfrm>
          <a:prstGeom prst="rect">
            <a:avLst/>
          </a:prstGeom>
          <a:noFill/>
        </p:spPr>
        <p:txBody>
          <a:bodyPr wrap="square" rtlCol="0" anchor="b">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US" sz="800" i="0" u="none" strike="noStrike" kern="1200" baseline="0" dirty="0">
                <a:latin typeface="+mn-lt"/>
                <a:ea typeface="+mn-ea"/>
                <a:cs typeface="Arial Narrow"/>
              </a:rPr>
              <a:t>ADCC, antibody‑dependent cellular cytotoxicity; CDC, complement-dependent cytotoxicity; ECD, extracellular domain; MOA, mechanism of action; SoC, standard of care.</a:t>
            </a:r>
          </a:p>
          <a:p>
            <a:pPr marL="0" marR="0" indent="0" algn="l" defTabSz="457200" rtl="0" eaLnBrk="1" fontAlgn="auto" latinLnBrk="0" hangingPunct="1">
              <a:lnSpc>
                <a:spcPct val="100000"/>
              </a:lnSpc>
              <a:spcBef>
                <a:spcPts val="0"/>
              </a:spcBef>
              <a:spcAft>
                <a:spcPts val="0"/>
              </a:spcAft>
              <a:buClrTx/>
              <a:buSzTx/>
              <a:buFontTx/>
              <a:buNone/>
              <a:tabLst/>
            </a:pPr>
            <a:r>
              <a:rPr lang="en-US" sz="800" dirty="0">
                <a:cs typeface="Arial Narrow"/>
              </a:rPr>
              <a:t>1. Weisser N, et al. </a:t>
            </a:r>
            <a:r>
              <a:rPr lang="en-US" sz="800" i="1" dirty="0">
                <a:cs typeface="Arial Narrow"/>
              </a:rPr>
              <a:t>Nat Commun</a:t>
            </a:r>
            <a:r>
              <a:rPr lang="en-US" sz="800" dirty="0">
                <a:cs typeface="Arial Narrow"/>
              </a:rPr>
              <a:t>. 2023;14(1):1394. 2. </a:t>
            </a:r>
            <a:r>
              <a:rPr lang="da-DK" sz="800" dirty="0">
                <a:cs typeface="Arial Narrow"/>
              </a:rPr>
              <a:t>Bang YJ, et al. </a:t>
            </a:r>
            <a:r>
              <a:rPr lang="da-DK" sz="800" i="1" dirty="0">
                <a:cs typeface="Arial Narrow"/>
              </a:rPr>
              <a:t>Lancet.</a:t>
            </a:r>
            <a:r>
              <a:rPr lang="da-DK" sz="800" dirty="0">
                <a:cs typeface="Arial Narrow"/>
              </a:rPr>
              <a:t> 2010;376(9742):687-697. 3. </a:t>
            </a:r>
            <a:r>
              <a:rPr lang="fr-FR" sz="800" dirty="0">
                <a:cs typeface="Arial Narrow"/>
              </a:rPr>
              <a:t>Janjigian YY, et al. </a:t>
            </a:r>
            <a:r>
              <a:rPr lang="fr-FR" sz="800" i="1" dirty="0">
                <a:cs typeface="Arial Narrow"/>
              </a:rPr>
              <a:t>Lancet</a:t>
            </a:r>
            <a:r>
              <a:rPr lang="fr-FR" sz="800" dirty="0">
                <a:cs typeface="Arial Narrow"/>
              </a:rPr>
              <a:t>. 2023;402(10418):2197-2208.</a:t>
            </a:r>
            <a:endParaRPr lang="en-US" sz="800" i="0" u="none" strike="noStrike" kern="1200" baseline="0" dirty="0">
              <a:latin typeface="+mn-lt"/>
              <a:ea typeface="+mn-ea"/>
              <a:cs typeface="Arial Narrow"/>
            </a:endParaRPr>
          </a:p>
        </p:txBody>
      </p:sp>
      <p:pic>
        <p:nvPicPr>
          <p:cNvPr id="5" name="Picture 4" descr="A puzzle pieces in the shape of a cross&#10;&#10;Description automatically generated">
            <a:extLst>
              <a:ext uri="{FF2B5EF4-FFF2-40B4-BE49-F238E27FC236}">
                <a16:creationId xmlns:a16="http://schemas.microsoft.com/office/drawing/2014/main" id="{074062DE-2E38-4B98-40F4-91E9359664A9}"/>
              </a:ext>
            </a:extLst>
          </p:cNvPr>
          <p:cNvPicPr>
            <a:picLocks noChangeAspect="1"/>
          </p:cNvPicPr>
          <p:nvPr/>
        </p:nvPicPr>
        <p:blipFill>
          <a:blip r:embed="rId3"/>
          <a:stretch>
            <a:fillRect/>
          </a:stretch>
        </p:blipFill>
        <p:spPr>
          <a:xfrm>
            <a:off x="8980290" y="849193"/>
            <a:ext cx="1781364" cy="2265036"/>
          </a:xfrm>
          <a:prstGeom prst="rect">
            <a:avLst/>
          </a:prstGeom>
        </p:spPr>
      </p:pic>
      <p:sp>
        <p:nvSpPr>
          <p:cNvPr id="20" name="TextBox 18">
            <a:extLst>
              <a:ext uri="{FF2B5EF4-FFF2-40B4-BE49-F238E27FC236}">
                <a16:creationId xmlns:a16="http://schemas.microsoft.com/office/drawing/2014/main" id="{EEB3865E-736B-DACF-6B9B-AA9304435627}"/>
              </a:ext>
            </a:extLst>
          </p:cNvPr>
          <p:cNvSpPr txBox="1"/>
          <p:nvPr/>
        </p:nvSpPr>
        <p:spPr>
          <a:xfrm>
            <a:off x="7996181" y="575052"/>
            <a:ext cx="3412568" cy="369332"/>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defTabSz="1219170">
              <a:spcAft>
                <a:spcPts val="267"/>
              </a:spcAft>
              <a:buClr>
                <a:srgbClr val="000000"/>
              </a:buClr>
            </a:pPr>
            <a:r>
              <a:rPr lang="en-US" b="1" u="sng" kern="0" dirty="0">
                <a:solidFill>
                  <a:srgbClr val="002557"/>
                </a:solidFill>
                <a:latin typeface="Arial"/>
                <a:cs typeface="Arial"/>
                <a:sym typeface="Arial"/>
              </a:rPr>
              <a:t>Zanidatamab</a:t>
            </a:r>
            <a:r>
              <a:rPr lang="en-US" b="1" kern="0" dirty="0">
                <a:solidFill>
                  <a:srgbClr val="002557"/>
                </a:solidFill>
                <a:latin typeface="Arial"/>
                <a:cs typeface="Arial"/>
                <a:sym typeface="Arial"/>
              </a:rPr>
              <a:t> </a:t>
            </a:r>
          </a:p>
        </p:txBody>
      </p:sp>
      <p:sp>
        <p:nvSpPr>
          <p:cNvPr id="13" name="TextBox 12">
            <a:extLst>
              <a:ext uri="{FF2B5EF4-FFF2-40B4-BE49-F238E27FC236}">
                <a16:creationId xmlns:a16="http://schemas.microsoft.com/office/drawing/2014/main" id="{883CA065-CD49-0776-31D9-7B51EDD5D088}"/>
              </a:ext>
            </a:extLst>
          </p:cNvPr>
          <p:cNvSpPr txBox="1"/>
          <p:nvPr/>
        </p:nvSpPr>
        <p:spPr>
          <a:xfrm rot="19147902">
            <a:off x="8560197" y="1269019"/>
            <a:ext cx="984564" cy="400110"/>
          </a:xfrm>
          <a:prstGeom prst="rect">
            <a:avLst/>
          </a:prstGeom>
          <a:noFill/>
        </p:spPr>
        <p:txBody>
          <a:bodyPr wrap="none" rtlCol="0">
            <a:spAutoFit/>
          </a:bodyPr>
          <a:lstStyle/>
          <a:p>
            <a:pPr algn="ctr" defTabSz="1219170">
              <a:buClr>
                <a:srgbClr val="000000"/>
              </a:buClr>
            </a:pPr>
            <a:r>
              <a:rPr lang="en-GB" sz="1000" kern="0" dirty="0">
                <a:solidFill>
                  <a:srgbClr val="000000"/>
                </a:solidFill>
                <a:latin typeface="Arial"/>
                <a:cs typeface="Arial"/>
                <a:sym typeface="Arial"/>
              </a:rPr>
              <a:t>HER2 ECD4</a:t>
            </a:r>
          </a:p>
          <a:p>
            <a:pPr algn="ctr" defTabSz="1219170">
              <a:buClr>
                <a:srgbClr val="000000"/>
              </a:buClr>
            </a:pPr>
            <a:r>
              <a:rPr lang="en-GB" sz="1000" kern="0" dirty="0">
                <a:solidFill>
                  <a:srgbClr val="000000"/>
                </a:solidFill>
                <a:latin typeface="Arial"/>
                <a:cs typeface="Arial"/>
                <a:sym typeface="Arial"/>
              </a:rPr>
              <a:t>binding region</a:t>
            </a:r>
          </a:p>
        </p:txBody>
      </p:sp>
      <p:sp>
        <p:nvSpPr>
          <p:cNvPr id="14" name="TextBox 13">
            <a:extLst>
              <a:ext uri="{FF2B5EF4-FFF2-40B4-BE49-F238E27FC236}">
                <a16:creationId xmlns:a16="http://schemas.microsoft.com/office/drawing/2014/main" id="{5026E83F-64F7-1E6B-D037-F748380A1C26}"/>
              </a:ext>
            </a:extLst>
          </p:cNvPr>
          <p:cNvSpPr txBox="1"/>
          <p:nvPr/>
        </p:nvSpPr>
        <p:spPr>
          <a:xfrm rot="2616702">
            <a:off x="10197050" y="1039162"/>
            <a:ext cx="984564" cy="400110"/>
          </a:xfrm>
          <a:prstGeom prst="rect">
            <a:avLst/>
          </a:prstGeom>
          <a:noFill/>
        </p:spPr>
        <p:txBody>
          <a:bodyPr wrap="none" rtlCol="0">
            <a:spAutoFit/>
          </a:bodyPr>
          <a:lstStyle/>
          <a:p>
            <a:pPr algn="ctr" defTabSz="1219170">
              <a:buClr>
                <a:srgbClr val="000000"/>
              </a:buClr>
            </a:pPr>
            <a:r>
              <a:rPr lang="en-GB" sz="1000" kern="0" dirty="0">
                <a:solidFill>
                  <a:srgbClr val="000000"/>
                </a:solidFill>
                <a:latin typeface="Arial"/>
                <a:cs typeface="Arial"/>
                <a:sym typeface="Arial"/>
              </a:rPr>
              <a:t>HER2 ECD2</a:t>
            </a:r>
          </a:p>
          <a:p>
            <a:pPr algn="ctr" defTabSz="1219170">
              <a:buClr>
                <a:srgbClr val="000000"/>
              </a:buClr>
            </a:pPr>
            <a:r>
              <a:rPr lang="en-GB" sz="1000" kern="0" dirty="0">
                <a:solidFill>
                  <a:srgbClr val="000000"/>
                </a:solidFill>
                <a:latin typeface="Arial"/>
                <a:cs typeface="Arial"/>
                <a:sym typeface="Arial"/>
              </a:rPr>
              <a:t>binding region</a:t>
            </a:r>
          </a:p>
        </p:txBody>
      </p:sp>
      <p:grpSp>
        <p:nvGrpSpPr>
          <p:cNvPr id="79" name="Group 78">
            <a:extLst>
              <a:ext uri="{FF2B5EF4-FFF2-40B4-BE49-F238E27FC236}">
                <a16:creationId xmlns:a16="http://schemas.microsoft.com/office/drawing/2014/main" id="{8FA2FDB3-FCD6-B185-B3A4-E2C581EA2FFE}"/>
              </a:ext>
            </a:extLst>
          </p:cNvPr>
          <p:cNvGrpSpPr/>
          <p:nvPr/>
        </p:nvGrpSpPr>
        <p:grpSpPr>
          <a:xfrm>
            <a:off x="8076865" y="3280390"/>
            <a:ext cx="3251201" cy="2926080"/>
            <a:chOff x="8599813" y="2973039"/>
            <a:chExt cx="3251201" cy="2926080"/>
          </a:xfrm>
        </p:grpSpPr>
        <p:pic>
          <p:nvPicPr>
            <p:cNvPr id="7" name="Graphic 6">
              <a:extLst>
                <a:ext uri="{FF2B5EF4-FFF2-40B4-BE49-F238E27FC236}">
                  <a16:creationId xmlns:a16="http://schemas.microsoft.com/office/drawing/2014/main" id="{434718A2-53A6-3105-F937-F7AC0FDB61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99813" y="2973039"/>
              <a:ext cx="3251201" cy="2926080"/>
            </a:xfrm>
            <a:prstGeom prst="rect">
              <a:avLst/>
            </a:prstGeom>
          </p:spPr>
        </p:pic>
        <p:sp>
          <p:nvSpPr>
            <p:cNvPr id="8" name="TextBox 21">
              <a:extLst>
                <a:ext uri="{FF2B5EF4-FFF2-40B4-BE49-F238E27FC236}">
                  <a16:creationId xmlns:a16="http://schemas.microsoft.com/office/drawing/2014/main" id="{5944F76F-8176-6F06-9738-15ACD5E3B674}"/>
                </a:ext>
              </a:extLst>
            </p:cNvPr>
            <p:cNvSpPr txBox="1"/>
            <p:nvPr/>
          </p:nvSpPr>
          <p:spPr>
            <a:xfrm>
              <a:off x="9112197" y="3020718"/>
              <a:ext cx="758979" cy="241704"/>
            </a:xfrm>
            <a:prstGeom prst="rect">
              <a:avLst/>
            </a:prstGeom>
            <a:noFill/>
          </p:spPr>
          <p:txBody>
            <a:bodyPr wrap="square" rtlCol="0">
              <a:no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defTabSz="1219170">
                <a:spcAft>
                  <a:spcPts val="267"/>
                </a:spcAft>
                <a:buClr>
                  <a:srgbClr val="000000"/>
                </a:buClr>
              </a:pPr>
              <a:r>
                <a:rPr lang="en-US" sz="1400" b="1" kern="0" dirty="0">
                  <a:latin typeface="+mj-lt"/>
                  <a:cs typeface="Arial"/>
                  <a:sym typeface="Arial"/>
                </a:rPr>
                <a:t>HER2</a:t>
              </a:r>
            </a:p>
          </p:txBody>
        </p:sp>
        <p:sp>
          <p:nvSpPr>
            <p:cNvPr id="90" name="TextBox 21">
              <a:extLst>
                <a:ext uri="{FF2B5EF4-FFF2-40B4-BE49-F238E27FC236}">
                  <a16:creationId xmlns:a16="http://schemas.microsoft.com/office/drawing/2014/main" id="{519D6577-B695-FF7B-84DE-5089FE91F026}"/>
                </a:ext>
              </a:extLst>
            </p:cNvPr>
            <p:cNvSpPr txBox="1"/>
            <p:nvPr/>
          </p:nvSpPr>
          <p:spPr>
            <a:xfrm>
              <a:off x="9606887" y="4374075"/>
              <a:ext cx="1042789" cy="277102"/>
            </a:xfrm>
            <a:prstGeom prst="rect">
              <a:avLst/>
            </a:prstGeom>
            <a:noFill/>
          </p:spPr>
          <p:txBody>
            <a:bodyPr wrap="square" rtlCol="0">
              <a:no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219170">
                <a:spcAft>
                  <a:spcPts val="267"/>
                </a:spcAft>
                <a:buClr>
                  <a:srgbClr val="000000"/>
                </a:buClr>
              </a:pPr>
              <a:r>
                <a:rPr lang="en-US" sz="1200" kern="0" dirty="0">
                  <a:latin typeface="+mj-lt"/>
                  <a:cs typeface="Arial"/>
                  <a:sym typeface="Arial"/>
                </a:rPr>
                <a:t>Extracellular</a:t>
              </a:r>
            </a:p>
          </p:txBody>
        </p:sp>
        <p:sp>
          <p:nvSpPr>
            <p:cNvPr id="91" name="TextBox 21">
              <a:extLst>
                <a:ext uri="{FF2B5EF4-FFF2-40B4-BE49-F238E27FC236}">
                  <a16:creationId xmlns:a16="http://schemas.microsoft.com/office/drawing/2014/main" id="{26538C46-1F58-F79C-2922-BC7FEBB1B910}"/>
                </a:ext>
              </a:extLst>
            </p:cNvPr>
            <p:cNvSpPr txBox="1"/>
            <p:nvPr/>
          </p:nvSpPr>
          <p:spPr>
            <a:xfrm>
              <a:off x="9625783" y="4823014"/>
              <a:ext cx="1004997" cy="277102"/>
            </a:xfrm>
            <a:prstGeom prst="rect">
              <a:avLst/>
            </a:prstGeom>
            <a:noFill/>
          </p:spPr>
          <p:txBody>
            <a:bodyPr wrap="square" rtlCol="0">
              <a:no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219170">
                <a:spcAft>
                  <a:spcPts val="267"/>
                </a:spcAft>
                <a:buClr>
                  <a:srgbClr val="000000"/>
                </a:buClr>
              </a:pPr>
              <a:r>
                <a:rPr lang="en-US" sz="1200" kern="0" dirty="0">
                  <a:latin typeface="+mj-lt"/>
                  <a:cs typeface="Arial"/>
                  <a:sym typeface="Arial"/>
                </a:rPr>
                <a:t>Intracellular</a:t>
              </a:r>
            </a:p>
          </p:txBody>
        </p:sp>
        <p:sp>
          <p:nvSpPr>
            <p:cNvPr id="4" name="TextBox 3">
              <a:extLst>
                <a:ext uri="{FF2B5EF4-FFF2-40B4-BE49-F238E27FC236}">
                  <a16:creationId xmlns:a16="http://schemas.microsoft.com/office/drawing/2014/main" id="{463E0CC8-110A-E4C7-5401-3AF1ACCC3B63}"/>
                </a:ext>
              </a:extLst>
            </p:cNvPr>
            <p:cNvSpPr txBox="1"/>
            <p:nvPr/>
          </p:nvSpPr>
          <p:spPr>
            <a:xfrm>
              <a:off x="9397049" y="3497342"/>
              <a:ext cx="284052" cy="307777"/>
            </a:xfrm>
            <a:prstGeom prst="rect">
              <a:avLst/>
            </a:prstGeom>
            <a:noFill/>
          </p:spPr>
          <p:txBody>
            <a:bodyPr wrap="none" rtlCol="0">
              <a:spAutoFit/>
            </a:bodyPr>
            <a:lstStyle/>
            <a:p>
              <a:r>
                <a:rPr lang="en-US" sz="1400" dirty="0"/>
                <a:t>II</a:t>
              </a:r>
            </a:p>
          </p:txBody>
        </p:sp>
        <p:sp>
          <p:nvSpPr>
            <p:cNvPr id="10" name="TextBox 9">
              <a:extLst>
                <a:ext uri="{FF2B5EF4-FFF2-40B4-BE49-F238E27FC236}">
                  <a16:creationId xmlns:a16="http://schemas.microsoft.com/office/drawing/2014/main" id="{65EA42EC-FD29-2A10-174B-DF54EB8708FC}"/>
                </a:ext>
              </a:extLst>
            </p:cNvPr>
            <p:cNvSpPr txBox="1"/>
            <p:nvPr/>
          </p:nvSpPr>
          <p:spPr>
            <a:xfrm>
              <a:off x="11274577" y="3491142"/>
              <a:ext cx="284052" cy="307777"/>
            </a:xfrm>
            <a:prstGeom prst="rect">
              <a:avLst/>
            </a:prstGeom>
            <a:noFill/>
          </p:spPr>
          <p:txBody>
            <a:bodyPr wrap="none" rtlCol="0">
              <a:spAutoFit/>
            </a:bodyPr>
            <a:lstStyle/>
            <a:p>
              <a:r>
                <a:rPr lang="en-US" sz="1400" dirty="0"/>
                <a:t>II</a:t>
              </a:r>
            </a:p>
          </p:txBody>
        </p:sp>
        <p:sp>
          <p:nvSpPr>
            <p:cNvPr id="12" name="TextBox 11">
              <a:extLst>
                <a:ext uri="{FF2B5EF4-FFF2-40B4-BE49-F238E27FC236}">
                  <a16:creationId xmlns:a16="http://schemas.microsoft.com/office/drawing/2014/main" id="{0B48BECD-685C-0A4E-271D-92D978C10260}"/>
                </a:ext>
              </a:extLst>
            </p:cNvPr>
            <p:cNvSpPr txBox="1"/>
            <p:nvPr/>
          </p:nvSpPr>
          <p:spPr>
            <a:xfrm>
              <a:off x="8950797" y="4092385"/>
              <a:ext cx="354584" cy="307777"/>
            </a:xfrm>
            <a:prstGeom prst="rect">
              <a:avLst/>
            </a:prstGeom>
            <a:noFill/>
          </p:spPr>
          <p:txBody>
            <a:bodyPr wrap="none" rtlCol="0">
              <a:spAutoFit/>
            </a:bodyPr>
            <a:lstStyle/>
            <a:p>
              <a:r>
                <a:rPr lang="en-US" sz="1400" dirty="0"/>
                <a:t>IV</a:t>
              </a:r>
            </a:p>
          </p:txBody>
        </p:sp>
        <p:sp>
          <p:nvSpPr>
            <p:cNvPr id="15" name="TextBox 14">
              <a:extLst>
                <a:ext uri="{FF2B5EF4-FFF2-40B4-BE49-F238E27FC236}">
                  <a16:creationId xmlns:a16="http://schemas.microsoft.com/office/drawing/2014/main" id="{F0FB1AAF-28CE-5CE1-59ED-B52480DA0586}"/>
                </a:ext>
              </a:extLst>
            </p:cNvPr>
            <p:cNvSpPr txBox="1"/>
            <p:nvPr/>
          </p:nvSpPr>
          <p:spPr>
            <a:xfrm>
              <a:off x="10846329" y="4092483"/>
              <a:ext cx="354584" cy="307777"/>
            </a:xfrm>
            <a:prstGeom prst="rect">
              <a:avLst/>
            </a:prstGeom>
            <a:noFill/>
          </p:spPr>
          <p:txBody>
            <a:bodyPr wrap="none" rtlCol="0">
              <a:spAutoFit/>
            </a:bodyPr>
            <a:lstStyle/>
            <a:p>
              <a:r>
                <a:rPr lang="en-US" sz="1400" dirty="0"/>
                <a:t>IV</a:t>
              </a:r>
            </a:p>
          </p:txBody>
        </p:sp>
        <p:sp>
          <p:nvSpPr>
            <p:cNvPr id="78" name="TextBox 21">
              <a:extLst>
                <a:ext uri="{FF2B5EF4-FFF2-40B4-BE49-F238E27FC236}">
                  <a16:creationId xmlns:a16="http://schemas.microsoft.com/office/drawing/2014/main" id="{FE87F545-5637-32B9-CB2B-A65A046CF921}"/>
                </a:ext>
              </a:extLst>
            </p:cNvPr>
            <p:cNvSpPr txBox="1"/>
            <p:nvPr/>
          </p:nvSpPr>
          <p:spPr>
            <a:xfrm>
              <a:off x="11032391" y="3020036"/>
              <a:ext cx="758979" cy="241704"/>
            </a:xfrm>
            <a:prstGeom prst="rect">
              <a:avLst/>
            </a:prstGeom>
            <a:noFill/>
          </p:spPr>
          <p:txBody>
            <a:bodyPr wrap="square" rtlCol="0">
              <a:no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defTabSz="1219170">
                <a:spcAft>
                  <a:spcPts val="267"/>
                </a:spcAft>
                <a:buClr>
                  <a:srgbClr val="000000"/>
                </a:buClr>
              </a:pPr>
              <a:r>
                <a:rPr lang="en-US" sz="1400" b="1" kern="0" dirty="0">
                  <a:latin typeface="+mj-lt"/>
                  <a:cs typeface="Arial"/>
                  <a:sym typeface="Arial"/>
                </a:rPr>
                <a:t>HER2</a:t>
              </a:r>
            </a:p>
          </p:txBody>
        </p:sp>
      </p:grpSp>
      <p:sp>
        <p:nvSpPr>
          <p:cNvPr id="80" name="TextBox 79">
            <a:extLst>
              <a:ext uri="{FF2B5EF4-FFF2-40B4-BE49-F238E27FC236}">
                <a16:creationId xmlns:a16="http://schemas.microsoft.com/office/drawing/2014/main" id="{7FDF0CF6-F90B-0416-E066-07DDDF01B45C}"/>
              </a:ext>
            </a:extLst>
          </p:cNvPr>
          <p:cNvSpPr txBox="1"/>
          <p:nvPr/>
        </p:nvSpPr>
        <p:spPr>
          <a:xfrm>
            <a:off x="9794690" y="2908907"/>
            <a:ext cx="341761" cy="261610"/>
          </a:xfrm>
          <a:prstGeom prst="rect">
            <a:avLst/>
          </a:prstGeom>
          <a:noFill/>
        </p:spPr>
        <p:txBody>
          <a:bodyPr wrap="none" rtlCol="0">
            <a:spAutoFit/>
          </a:bodyPr>
          <a:lstStyle/>
          <a:p>
            <a:pPr algn="ctr" defTabSz="1219170">
              <a:buClr>
                <a:srgbClr val="000000"/>
              </a:buClr>
            </a:pPr>
            <a:r>
              <a:rPr lang="en-GB" sz="1100" kern="0" dirty="0">
                <a:solidFill>
                  <a:srgbClr val="000000"/>
                </a:solidFill>
                <a:latin typeface="Arial"/>
                <a:cs typeface="Arial"/>
                <a:sym typeface="Arial"/>
              </a:rPr>
              <a:t>Fc</a:t>
            </a:r>
          </a:p>
        </p:txBody>
      </p:sp>
      <p:sp>
        <p:nvSpPr>
          <p:cNvPr id="9" name="Text Placeholder 8">
            <a:extLst>
              <a:ext uri="{FF2B5EF4-FFF2-40B4-BE49-F238E27FC236}">
                <a16:creationId xmlns:a16="http://schemas.microsoft.com/office/drawing/2014/main" id="{1C9343D6-7A62-4F2F-5FEF-527964C52457}"/>
              </a:ext>
            </a:extLst>
          </p:cNvPr>
          <p:cNvSpPr>
            <a:spLocks noGrp="1"/>
          </p:cNvSpPr>
          <p:nvPr>
            <p:ph type="body" sz="quarter" idx="15"/>
          </p:nvPr>
        </p:nvSpPr>
        <p:spPr>
          <a:xfrm>
            <a:off x="3324404" y="6271847"/>
            <a:ext cx="5852160" cy="281354"/>
          </a:xfrm>
        </p:spPr>
        <p:txBody>
          <a:bodyPr/>
          <a:lstStyle/>
          <a:p>
            <a:r>
              <a:rPr lang="en-US" sz="1000" dirty="0"/>
              <a:t>Elena Elimova, MD, MSc</a:t>
            </a:r>
            <a:endParaRPr lang="en-US" dirty="0"/>
          </a:p>
        </p:txBody>
      </p:sp>
      <p:sp>
        <p:nvSpPr>
          <p:cNvPr id="2" name="Title 1">
            <a:extLst>
              <a:ext uri="{FF2B5EF4-FFF2-40B4-BE49-F238E27FC236}">
                <a16:creationId xmlns:a16="http://schemas.microsoft.com/office/drawing/2014/main" id="{1D9D827F-ADC7-E0EE-FA10-13B61D43DA4C}"/>
              </a:ext>
            </a:extLst>
          </p:cNvPr>
          <p:cNvSpPr>
            <a:spLocks noGrp="1"/>
          </p:cNvSpPr>
          <p:nvPr>
            <p:ph type="title"/>
          </p:nvPr>
        </p:nvSpPr>
        <p:spPr>
          <a:xfrm>
            <a:off x="308276" y="337131"/>
            <a:ext cx="11575448" cy="739841"/>
          </a:xfrm>
        </p:spPr>
        <p:txBody>
          <a:bodyPr anchor="t">
            <a:normAutofit/>
          </a:bodyPr>
          <a:lstStyle/>
          <a:p>
            <a:r>
              <a:rPr lang="en-US" dirty="0"/>
              <a:t>Background</a:t>
            </a:r>
          </a:p>
        </p:txBody>
      </p:sp>
    </p:spTree>
    <p:extLst>
      <p:ext uri="{BB962C8B-B14F-4D97-AF65-F5344CB8AC3E}">
        <p14:creationId xmlns:p14="http://schemas.microsoft.com/office/powerpoint/2010/main" val="128702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6797-CC7F-FCB6-DB4E-949B6C7BDA8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3FC0A7B-252C-8FBC-2339-9E2689024B88}"/>
              </a:ext>
            </a:extLst>
          </p:cNvPr>
          <p:cNvSpPr txBox="1"/>
          <p:nvPr/>
        </p:nvSpPr>
        <p:spPr>
          <a:xfrm>
            <a:off x="294911" y="5211012"/>
            <a:ext cx="11588814" cy="1077218"/>
          </a:xfrm>
          <a:prstGeom prst="rect">
            <a:avLst/>
          </a:prstGeom>
          <a:noFill/>
        </p:spPr>
        <p:txBody>
          <a:bodyPr wrap="square" rtlCol="0" anchor="b">
            <a:spAutoFit/>
          </a:bodyPr>
          <a:lstStyle/>
          <a:p>
            <a:pPr defTabSz="457200"/>
            <a:r>
              <a:rPr lang="en-US" sz="800" i="0" u="none" strike="noStrike" kern="1200" baseline="30000" dirty="0">
                <a:ea typeface="+mn-ea"/>
                <a:cs typeface="Arial Narrow"/>
              </a:rPr>
              <a:t>a</a:t>
            </a:r>
            <a:r>
              <a:rPr lang="en-US" sz="800" i="0" u="none" strike="noStrike" kern="1200" dirty="0">
                <a:ea typeface="+mn-ea"/>
                <a:cs typeface="Arial Narrow"/>
              </a:rPr>
              <a:t>Zanidatamab 30 mg/kg, 1800 mg (patients &lt;70 kg) or 2400 mg (patients </a:t>
            </a:r>
            <a:r>
              <a:rPr lang="en-US" sz="800" i="0" u="none" strike="noStrike" kern="1200" dirty="0">
                <a:cs typeface="Arial" panose="020B0604020202020204" pitchFamily="34" charset="0"/>
              </a:rPr>
              <a:t>≥70 kg); </a:t>
            </a:r>
            <a:r>
              <a:rPr lang="en-US" sz="800" i="0" u="none" strike="noStrike" kern="1200" baseline="30000" dirty="0">
                <a:cs typeface="Arial" panose="020B0604020202020204" pitchFamily="34" charset="0"/>
              </a:rPr>
              <a:t>b</a:t>
            </a:r>
            <a:r>
              <a:rPr lang="en-US" sz="800" i="0" u="none" strike="noStrike" kern="1200" dirty="0">
                <a:cs typeface="Arial" panose="020B0604020202020204" pitchFamily="34" charset="0"/>
              </a:rPr>
              <a:t>Chemotherapy was required for 6 cycles except for intolerability or disease progression. Patients who discontinued chemotherapy due to reasons not related to zanidatamab toxicity without disease progression could continue treatment with zanidatamab monotherapy; </a:t>
            </a:r>
            <a:r>
              <a:rPr lang="en-US" sz="800" i="0" u="none" strike="noStrike" kern="1200" baseline="30000" dirty="0">
                <a:cs typeface="Arial" panose="020B0604020202020204" pitchFamily="34" charset="0"/>
              </a:rPr>
              <a:t>c</a:t>
            </a:r>
            <a:r>
              <a:rPr lang="en-US" sz="800" i="0" u="none" strike="noStrike" kern="1200" dirty="0">
                <a:cs typeface="Arial" panose="020B0604020202020204" pitchFamily="34" charset="0"/>
              </a:rPr>
              <a:t>Capecitabine 1000 mg/m</a:t>
            </a:r>
            <a:r>
              <a:rPr lang="en-US" sz="800" i="0" u="none" strike="noStrike" kern="1200" baseline="30000" dirty="0">
                <a:cs typeface="Arial" panose="020B0604020202020204" pitchFamily="34" charset="0"/>
              </a:rPr>
              <a:t>2</a:t>
            </a:r>
            <a:r>
              <a:rPr lang="en-US" sz="800" i="0" u="none" strike="noStrike" kern="1200" dirty="0">
                <a:cs typeface="Arial" panose="020B0604020202020204" pitchFamily="34" charset="0"/>
              </a:rPr>
              <a:t> PO BID on days 1-14 Q3W + oxaliplatin 130 mg/m</a:t>
            </a:r>
            <a:r>
              <a:rPr lang="en-US" sz="800" i="0" u="none" strike="noStrike" kern="1200" baseline="30000" dirty="0">
                <a:cs typeface="Arial" panose="020B0604020202020204" pitchFamily="34" charset="0"/>
              </a:rPr>
              <a:t>2</a:t>
            </a:r>
            <a:r>
              <a:rPr lang="en-US" sz="800" i="0" u="none" strike="noStrike" kern="1200" dirty="0">
                <a:cs typeface="Arial" panose="020B0604020202020204" pitchFamily="34" charset="0"/>
              </a:rPr>
              <a:t> IV Q3W; </a:t>
            </a:r>
            <a:r>
              <a:rPr lang="en-US" sz="800" i="0" u="none" strike="noStrike" kern="1200" baseline="30000" dirty="0">
                <a:cs typeface="Arial" panose="020B0604020202020204" pitchFamily="34" charset="0"/>
              </a:rPr>
              <a:t>d</a:t>
            </a:r>
            <a:r>
              <a:rPr lang="en-US" sz="800" i="0" u="none" strike="noStrike" kern="1200" dirty="0">
                <a:cs typeface="Arial" panose="020B0604020202020204" pitchFamily="34" charset="0"/>
              </a:rPr>
              <a:t>Cisplatin 80 mg/m</a:t>
            </a:r>
            <a:r>
              <a:rPr lang="en-US" sz="800" i="0" u="none" strike="noStrike" kern="1200" baseline="30000" dirty="0">
                <a:cs typeface="Arial" panose="020B0604020202020204" pitchFamily="34" charset="0"/>
              </a:rPr>
              <a:t>2 </a:t>
            </a:r>
            <a:r>
              <a:rPr lang="en-US" sz="800" baseline="30000" dirty="0">
                <a:cs typeface="Arial" panose="020B0604020202020204" pitchFamily="34" charset="0"/>
              </a:rPr>
              <a:t> </a:t>
            </a:r>
            <a:r>
              <a:rPr lang="en-US" sz="800" i="0" u="none" strike="noStrike" kern="1200" dirty="0">
                <a:cs typeface="Arial" panose="020B0604020202020204" pitchFamily="34" charset="0"/>
              </a:rPr>
              <a:t>IV Q3W + 5-FU 800 mg/m</a:t>
            </a:r>
            <a:r>
              <a:rPr lang="en-US" sz="800" i="0" u="none" strike="noStrike" kern="1200" baseline="30000" dirty="0">
                <a:cs typeface="Arial" panose="020B0604020202020204" pitchFamily="34" charset="0"/>
              </a:rPr>
              <a:t>2</a:t>
            </a:r>
            <a:r>
              <a:rPr lang="en-US" sz="800" i="0" u="none" strike="noStrike" kern="1200" dirty="0">
                <a:cs typeface="Arial" panose="020B0604020202020204" pitchFamily="34" charset="0"/>
              </a:rPr>
              <a:t>/day IV on days 1-5 Q3W; </a:t>
            </a:r>
            <a:r>
              <a:rPr lang="en-US" sz="800" i="0" u="none" strike="noStrike" kern="1200" baseline="30000" dirty="0">
                <a:cs typeface="Arial" panose="020B0604020202020204" pitchFamily="34" charset="0"/>
              </a:rPr>
              <a:t>e</a:t>
            </a:r>
            <a:r>
              <a:rPr lang="en-US" sz="800" i="0" u="none" strike="noStrike" kern="1200" dirty="0">
                <a:cs typeface="Arial" panose="020B0604020202020204" pitchFamily="34" charset="0"/>
              </a:rPr>
              <a:t>Zanidatamab 20 mg/kg, 1200 mg (patients &lt;70 kg) or 1600 mg (patients ⩾70 kg) IV Q2W; </a:t>
            </a:r>
            <a:r>
              <a:rPr lang="en-US" sz="800" i="0" u="none" strike="noStrike" kern="1200" baseline="30000" dirty="0">
                <a:cs typeface="Arial" panose="020B0604020202020204" pitchFamily="34" charset="0"/>
              </a:rPr>
              <a:t>f</a:t>
            </a:r>
            <a:r>
              <a:rPr lang="en-US" sz="800" i="0" u="none" strike="noStrike" kern="1200" dirty="0">
                <a:cs typeface="Arial" panose="020B0604020202020204" pitchFamily="34" charset="0"/>
              </a:rPr>
              <a:t>Leucovorin 400 mg/m</a:t>
            </a:r>
            <a:r>
              <a:rPr lang="en-US" sz="800" i="0" u="none" strike="noStrike" kern="1200" baseline="30000" dirty="0">
                <a:cs typeface="Arial" panose="020B0604020202020204" pitchFamily="34" charset="0"/>
              </a:rPr>
              <a:t>2</a:t>
            </a:r>
            <a:r>
              <a:rPr lang="en-US" sz="800" i="0" u="none" strike="noStrike" kern="1200" dirty="0">
                <a:cs typeface="Arial" panose="020B0604020202020204" pitchFamily="34" charset="0"/>
              </a:rPr>
              <a:t> IV Q2W + oxaliplatin 85 mg/m</a:t>
            </a:r>
            <a:r>
              <a:rPr lang="en-US" sz="800" i="0" u="none" strike="noStrike" kern="1200" baseline="30000" dirty="0">
                <a:cs typeface="Arial" panose="020B0604020202020204" pitchFamily="34" charset="0"/>
              </a:rPr>
              <a:t>2</a:t>
            </a:r>
            <a:r>
              <a:rPr lang="en-US" sz="800" i="0" u="none" strike="noStrike" kern="1200" dirty="0">
                <a:cs typeface="Arial" panose="020B0604020202020204" pitchFamily="34" charset="0"/>
              </a:rPr>
              <a:t> IV Q2W + 5-FU 1200 mg/m</a:t>
            </a:r>
            <a:r>
              <a:rPr lang="en-US" sz="800" i="0" u="none" strike="noStrike" kern="1200" baseline="30000" dirty="0">
                <a:cs typeface="Arial" panose="020B0604020202020204" pitchFamily="34" charset="0"/>
              </a:rPr>
              <a:t>2</a:t>
            </a:r>
            <a:r>
              <a:rPr lang="en-US" sz="800" i="0" u="none" strike="noStrike" kern="1200" dirty="0">
                <a:cs typeface="Arial" panose="020B0604020202020204" pitchFamily="34" charset="0"/>
              </a:rPr>
              <a:t>/day continuous IV infusion for 48 hours Q2W; </a:t>
            </a:r>
            <a:r>
              <a:rPr lang="en-US" sz="800" i="0" u="none" strike="noStrike" kern="1200" baseline="30000" dirty="0">
                <a:cs typeface="Arial" panose="020B0604020202020204" pitchFamily="34" charset="0"/>
              </a:rPr>
              <a:t>g</a:t>
            </a:r>
            <a:r>
              <a:rPr lang="en-US" sz="800" i="0" u="none" strike="noStrike" kern="1200" dirty="0">
                <a:cs typeface="Arial" panose="020B0604020202020204" pitchFamily="34" charset="0"/>
              </a:rPr>
              <a:t>Loperamide 4 mg BID starting on cycle 1 day 1 and continuing for ≥7 days.</a:t>
            </a:r>
            <a:endParaRPr lang="en-US" sz="800" dirty="0">
              <a:cs typeface="Arial" panose="020B0604020202020204" pitchFamily="34" charset="0"/>
            </a:endParaRPr>
          </a:p>
          <a:p>
            <a:pPr defTabSz="457200"/>
            <a:r>
              <a:rPr lang="en-US" sz="800" i="0" u="none" strike="noStrike" kern="1200" baseline="0" dirty="0">
                <a:ea typeface="+mn-ea"/>
                <a:cs typeface="Arial Narrow"/>
              </a:rPr>
              <a:t>5-FU, 5-fluorouracil; AE, adverse event; BID, twice daily; CAPOX, capecitabine plus oxaliplatin; CT, computed tomography; </a:t>
            </a:r>
            <a:r>
              <a:rPr lang="en-GB" sz="800" dirty="0"/>
              <a:t>ctDNA, circulating </a:t>
            </a:r>
            <a:r>
              <a:rPr lang="en-GB" sz="800" dirty="0" err="1"/>
              <a:t>tumor</a:t>
            </a:r>
            <a:r>
              <a:rPr lang="en-GB" sz="800" dirty="0"/>
              <a:t> DNA; DOR, duration of response; </a:t>
            </a:r>
            <a:r>
              <a:rPr lang="en-US" sz="800" i="0" u="none" strike="noStrike" kern="1200" baseline="0" dirty="0">
                <a:ea typeface="+mn-ea"/>
                <a:cs typeface="Arial Narrow"/>
              </a:rPr>
              <a:t>ECOG PS, Eastern Cooperative Oncology Group performance status;</a:t>
            </a:r>
            <a:r>
              <a:rPr lang="en-US" sz="800" dirty="0">
                <a:cs typeface="Arial Narrow"/>
              </a:rPr>
              <a:t> </a:t>
            </a:r>
            <a:r>
              <a:rPr lang="en-US" sz="800" i="0" u="none" strike="noStrike" kern="1200" baseline="0" dirty="0">
                <a:ea typeface="+mn-ea"/>
                <a:cs typeface="Arial Narrow"/>
              </a:rPr>
              <a:t>FP, 5-FU plus </a:t>
            </a:r>
            <a:r>
              <a:rPr lang="en-US" sz="800" dirty="0"/>
              <a:t>cisplatin; </a:t>
            </a:r>
            <a:r>
              <a:rPr lang="en-GB" sz="800" dirty="0"/>
              <a:t>FISH, fluorescence in situ hybridization; GEA, gastroesophageal adenocarcinoma; </a:t>
            </a:r>
            <a:r>
              <a:rPr lang="en-US" sz="800" dirty="0"/>
              <a:t>IHC, immunohistochemistry; IV, intravenous; mFOLFOX6, modified 5-FU plus oxaliplatin; MRI, m</a:t>
            </a:r>
            <a:r>
              <a:rPr lang="en-US" sz="800" i="0" u="none" strike="noStrike" kern="1200" baseline="0" dirty="0">
                <a:ea typeface="+mn-ea"/>
                <a:cs typeface="Arial Narrow"/>
              </a:rPr>
              <a:t>agnetic resonance imaging; </a:t>
            </a:r>
            <a:br>
              <a:rPr lang="en-US" sz="800" i="0" u="none" strike="noStrike" kern="1200" baseline="0" dirty="0">
                <a:ea typeface="+mn-ea"/>
                <a:cs typeface="Arial Narrow"/>
              </a:rPr>
            </a:br>
            <a:r>
              <a:rPr lang="en-GB" sz="800" dirty="0"/>
              <a:t>PFS, progression-free survival; </a:t>
            </a:r>
            <a:r>
              <a:rPr lang="en-US" sz="800" i="0" u="none" strike="noStrike" kern="1200" baseline="0" dirty="0">
                <a:ea typeface="+mn-ea"/>
                <a:cs typeface="Arial Narrow"/>
              </a:rPr>
              <a:t>PO, by mouth; Q2W, every 2 weeks; Q3W, every 3 weeks; Q6W, every 6 weeks; RECIST v1.1, Response Evaluation Criteria in Solid Tumors version 1.1.</a:t>
            </a:r>
          </a:p>
          <a:p>
            <a:pPr defTabSz="457200"/>
            <a:r>
              <a:rPr lang="fr-FR" sz="800" i="0" u="none" strike="noStrike" kern="1200" baseline="0" dirty="0">
                <a:ea typeface="+mn-ea"/>
                <a:cs typeface="Arial Narrow"/>
              </a:rPr>
              <a:t>1. Eisenhauer EA et al. </a:t>
            </a:r>
            <a:r>
              <a:rPr lang="fr-FR" sz="800" i="1" u="none" strike="noStrike" kern="1200" baseline="0" dirty="0">
                <a:ea typeface="+mn-ea"/>
                <a:cs typeface="Arial Narrow"/>
              </a:rPr>
              <a:t>Eur J Cancer</a:t>
            </a:r>
            <a:r>
              <a:rPr lang="fr-FR" sz="800" i="0" u="none" strike="noStrike" kern="1200" baseline="0" dirty="0">
                <a:ea typeface="+mn-ea"/>
                <a:cs typeface="Arial Narrow"/>
              </a:rPr>
              <a:t>. 2009;45(2):228-247.</a:t>
            </a:r>
            <a:endParaRPr lang="en-US" sz="800" i="0" u="none" strike="noStrike" kern="1200" baseline="0" dirty="0">
              <a:ea typeface="+mn-ea"/>
              <a:cs typeface="Arial Narrow"/>
            </a:endParaRPr>
          </a:p>
        </p:txBody>
      </p:sp>
      <p:sp>
        <p:nvSpPr>
          <p:cNvPr id="2" name="Title 1">
            <a:extLst>
              <a:ext uri="{FF2B5EF4-FFF2-40B4-BE49-F238E27FC236}">
                <a16:creationId xmlns:a16="http://schemas.microsoft.com/office/drawing/2014/main" id="{0E1CD5C8-391A-CCBF-47AA-ACC9E2110CF4}"/>
              </a:ext>
            </a:extLst>
          </p:cNvPr>
          <p:cNvSpPr>
            <a:spLocks noGrp="1"/>
          </p:cNvSpPr>
          <p:nvPr>
            <p:ph type="title"/>
          </p:nvPr>
        </p:nvSpPr>
        <p:spPr>
          <a:xfrm>
            <a:off x="308276" y="337131"/>
            <a:ext cx="11575448" cy="739841"/>
          </a:xfrm>
        </p:spPr>
        <p:txBody>
          <a:bodyPr anchor="t">
            <a:normAutofit/>
          </a:bodyPr>
          <a:lstStyle/>
          <a:p>
            <a:r>
              <a:rPr lang="en-US" dirty="0"/>
              <a:t>Methods</a:t>
            </a:r>
          </a:p>
        </p:txBody>
      </p:sp>
      <p:sp>
        <p:nvSpPr>
          <p:cNvPr id="3" name="Slide Number Placeholder 2">
            <a:extLst>
              <a:ext uri="{FF2B5EF4-FFF2-40B4-BE49-F238E27FC236}">
                <a16:creationId xmlns:a16="http://schemas.microsoft.com/office/drawing/2014/main" id="{5A13D253-6D2D-A045-251E-223881A01D72}"/>
              </a:ext>
            </a:extLst>
          </p:cNvPr>
          <p:cNvSpPr>
            <a:spLocks noGrp="1"/>
          </p:cNvSpPr>
          <p:nvPr>
            <p:ph type="sldNum" sz="quarter" idx="12"/>
          </p:nvPr>
        </p:nvSpPr>
        <p:spPr>
          <a:xfrm>
            <a:off x="11083564" y="217034"/>
            <a:ext cx="874486" cy="365125"/>
          </a:xfrm>
        </p:spPr>
        <p:txBody>
          <a:bodyPr/>
          <a:lstStyle/>
          <a:p>
            <a:fld id="{BE33F7A0-71F0-446B-9DE8-6D75BE64EE0F}" type="slidenum">
              <a:rPr lang="en-US" smtClean="0">
                <a:solidFill>
                  <a:schemeClr val="tx1"/>
                </a:solidFill>
              </a:rPr>
              <a:pPr/>
              <a:t>4</a:t>
            </a:fld>
            <a:endParaRPr lang="en-US" dirty="0">
              <a:solidFill>
                <a:schemeClr val="tx1"/>
              </a:solidFill>
            </a:endParaRPr>
          </a:p>
        </p:txBody>
      </p:sp>
      <p:sp>
        <p:nvSpPr>
          <p:cNvPr id="4" name="Rectangle 3">
            <a:extLst>
              <a:ext uri="{FF2B5EF4-FFF2-40B4-BE49-F238E27FC236}">
                <a16:creationId xmlns:a16="http://schemas.microsoft.com/office/drawing/2014/main" id="{291EA569-35DE-8E82-921C-C713273821F5}"/>
              </a:ext>
            </a:extLst>
          </p:cNvPr>
          <p:cNvSpPr/>
          <p:nvPr/>
        </p:nvSpPr>
        <p:spPr>
          <a:xfrm>
            <a:off x="350896" y="964664"/>
            <a:ext cx="3245755" cy="4160520"/>
          </a:xfrm>
          <a:prstGeom prst="rect">
            <a:avLst/>
          </a:prstGeom>
          <a:solidFill>
            <a:srgbClr val="008764"/>
          </a:solidFill>
          <a:ln>
            <a:solidFill>
              <a:srgbClr val="00876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1600" b="1" dirty="0"/>
              <a:t>Eligibility criteria</a:t>
            </a:r>
          </a:p>
          <a:p>
            <a:endParaRPr lang="en-US" sz="1600" dirty="0"/>
          </a:p>
          <a:p>
            <a:pPr marL="285750" indent="-285750">
              <a:buFont typeface="Arial" panose="020B0604020202020204" pitchFamily="34" charset="0"/>
              <a:buChar char="•"/>
            </a:pPr>
            <a:r>
              <a:rPr lang="en-US" sz="1600" dirty="0"/>
              <a:t>Aged ≥18 years at the time of signing informed consent</a:t>
            </a:r>
          </a:p>
          <a:p>
            <a:pPr marL="285750" indent="-285750">
              <a:buFont typeface="Arial" panose="020B0604020202020204" pitchFamily="34" charset="0"/>
              <a:buChar char="•"/>
            </a:pPr>
            <a:r>
              <a:rPr lang="en-US" sz="1600" dirty="0"/>
              <a:t>HER2-expressing advanced or metastatic GEA</a:t>
            </a:r>
          </a:p>
          <a:p>
            <a:pPr marL="742950" lvl="1" indent="-285750">
              <a:buFont typeface="Wingdings" panose="05000000000000000000" pitchFamily="2" charset="2"/>
              <a:buChar char="§"/>
            </a:pPr>
            <a:r>
              <a:rPr lang="en-US" sz="1200" i="0" u="none" strike="noStrike" kern="1200" dirty="0">
                <a:ea typeface="+mn-ea"/>
                <a:cs typeface="Arial Narrow"/>
              </a:rPr>
              <a:t>Part 1: IHC 3+ or IHC 2+ regardless of FISH status </a:t>
            </a:r>
            <a:r>
              <a:rPr lang="en-US" sz="1200" b="1" i="0" u="none" strike="noStrike" kern="1200" dirty="0">
                <a:ea typeface="+mn-ea"/>
                <a:cs typeface="Arial Narrow"/>
              </a:rPr>
              <a:t>per local or central assessment </a:t>
            </a:r>
          </a:p>
          <a:p>
            <a:pPr marL="742950" lvl="1" indent="-285750">
              <a:buFont typeface="Wingdings" panose="05000000000000000000" pitchFamily="2" charset="2"/>
              <a:buChar char="§"/>
            </a:pPr>
            <a:r>
              <a:rPr lang="en-US" sz="1200" i="0" u="none" strike="noStrike" kern="1200" dirty="0">
                <a:ea typeface="+mn-ea"/>
                <a:cs typeface="Arial Narrow"/>
              </a:rPr>
              <a:t>Part 2: IHC 3+ or IHC 2+/FISH+ </a:t>
            </a:r>
            <a:r>
              <a:rPr lang="en-US" sz="1200" b="1" i="0" u="none" strike="noStrike" kern="1200" dirty="0">
                <a:ea typeface="+mn-ea"/>
                <a:cs typeface="Arial Narrow"/>
              </a:rPr>
              <a:t>per central assessment</a:t>
            </a:r>
            <a:endParaRPr lang="en-US" b="1" dirty="0"/>
          </a:p>
          <a:p>
            <a:pPr marL="285750" indent="-285750">
              <a:buFont typeface="Arial" panose="020B0604020202020204" pitchFamily="34" charset="0"/>
              <a:buChar char="•"/>
            </a:pPr>
            <a:r>
              <a:rPr lang="en-US" sz="1600" dirty="0"/>
              <a:t>Measurable disease per RECIST v1.1</a:t>
            </a:r>
            <a:r>
              <a:rPr lang="en-US" sz="1600" baseline="30000" dirty="0"/>
              <a:t>1</a:t>
            </a:r>
          </a:p>
          <a:p>
            <a:pPr marL="285750" indent="-285750">
              <a:buFont typeface="Arial" panose="020B0604020202020204" pitchFamily="34" charset="0"/>
              <a:buChar char="•"/>
            </a:pPr>
            <a:r>
              <a:rPr lang="en-US" sz="1600" dirty="0"/>
              <a:t>Baseline ECOG PS 0 or 1</a:t>
            </a:r>
          </a:p>
          <a:p>
            <a:pPr marL="285750" indent="-285750">
              <a:buFont typeface="Arial" panose="020B0604020202020204" pitchFamily="34" charset="0"/>
              <a:buChar char="•"/>
            </a:pPr>
            <a:r>
              <a:rPr lang="en-US" sz="1600" dirty="0"/>
              <a:t>No prior HER2-targeted treatment</a:t>
            </a:r>
          </a:p>
        </p:txBody>
      </p:sp>
      <p:sp>
        <p:nvSpPr>
          <p:cNvPr id="11" name="Rectangle 10">
            <a:extLst>
              <a:ext uri="{FF2B5EF4-FFF2-40B4-BE49-F238E27FC236}">
                <a16:creationId xmlns:a16="http://schemas.microsoft.com/office/drawing/2014/main" id="{9F37668F-081A-48A6-5119-D2F6A371CA22}"/>
              </a:ext>
            </a:extLst>
          </p:cNvPr>
          <p:cNvSpPr/>
          <p:nvPr/>
        </p:nvSpPr>
        <p:spPr>
          <a:xfrm>
            <a:off x="8637969" y="964664"/>
            <a:ext cx="3245755" cy="4160520"/>
          </a:xfrm>
          <a:prstGeom prst="rect">
            <a:avLst/>
          </a:prstGeom>
          <a:solidFill>
            <a:srgbClr val="5673B7"/>
          </a:solidFill>
          <a:ln>
            <a:solidFill>
              <a:srgbClr val="5673B7"/>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1600" b="1" dirty="0"/>
              <a:t>Primary endpoint</a:t>
            </a:r>
            <a:endParaRPr lang="en-US" sz="1600" b="1" baseline="30000" dirty="0"/>
          </a:p>
          <a:p>
            <a:endParaRPr lang="en-US" sz="1600" dirty="0"/>
          </a:p>
          <a:p>
            <a:pPr marL="285750" indent="-285750">
              <a:buFont typeface="Arial" panose="020B0604020202020204" pitchFamily="34" charset="0"/>
              <a:buChar char="•"/>
            </a:pPr>
            <a:r>
              <a:rPr lang="en-US" sz="1600" dirty="0"/>
              <a:t>Investigator-assessed confirmed ORR</a:t>
            </a:r>
          </a:p>
          <a:p>
            <a:endParaRPr lang="en-US" sz="1600" dirty="0"/>
          </a:p>
          <a:p>
            <a:r>
              <a:rPr lang="en-US" sz="1600" b="1" dirty="0"/>
              <a:t>Select secondary endpoints</a:t>
            </a:r>
          </a:p>
          <a:p>
            <a:pPr marL="285750" indent="-285750">
              <a:buFont typeface="Arial" panose="020B0604020202020204" pitchFamily="34" charset="0"/>
              <a:buChar char="•"/>
            </a:pPr>
            <a:r>
              <a:rPr lang="en-US" sz="1600" dirty="0"/>
              <a:t>DOR</a:t>
            </a:r>
          </a:p>
          <a:p>
            <a:pPr marL="285750" indent="-285750">
              <a:buFont typeface="Arial" panose="020B0604020202020204" pitchFamily="34" charset="0"/>
              <a:buChar char="•"/>
            </a:pPr>
            <a:r>
              <a:rPr lang="en-US" sz="1600" dirty="0"/>
              <a:t>PFS</a:t>
            </a:r>
          </a:p>
          <a:p>
            <a:pPr marL="285750" indent="-285750">
              <a:buFont typeface="Arial" panose="020B0604020202020204" pitchFamily="34" charset="0"/>
              <a:buChar char="•"/>
            </a:pPr>
            <a:r>
              <a:rPr lang="en-US" sz="1600" dirty="0"/>
              <a:t>OS</a:t>
            </a:r>
          </a:p>
          <a:p>
            <a:pPr marL="285750" indent="-285750">
              <a:buFont typeface="Arial" panose="020B0604020202020204" pitchFamily="34" charset="0"/>
              <a:buChar char="•"/>
            </a:pPr>
            <a:r>
              <a:rPr lang="en-US" sz="1600" dirty="0"/>
              <a:t>Rate and severity of AEs</a:t>
            </a:r>
          </a:p>
          <a:p>
            <a:endParaRPr lang="en-US" sz="1600" dirty="0"/>
          </a:p>
          <a:p>
            <a:r>
              <a:rPr lang="en-US" sz="1600" b="1" dirty="0"/>
              <a:t>Exploratory endpoint</a:t>
            </a:r>
          </a:p>
          <a:p>
            <a:pPr marL="285750" indent="-285750">
              <a:buFont typeface="Arial" panose="020B0604020202020204" pitchFamily="34" charset="0"/>
              <a:buChar char="•"/>
            </a:pPr>
            <a:r>
              <a:rPr lang="en-US" sz="1600" dirty="0"/>
              <a:t>Potential biomarkers for prognostic prediction</a:t>
            </a:r>
          </a:p>
        </p:txBody>
      </p:sp>
      <p:cxnSp>
        <p:nvCxnSpPr>
          <p:cNvPr id="13" name="Straight Arrow Connector 12">
            <a:extLst>
              <a:ext uri="{FF2B5EF4-FFF2-40B4-BE49-F238E27FC236}">
                <a16:creationId xmlns:a16="http://schemas.microsoft.com/office/drawing/2014/main" id="{85BE355F-5781-F0A2-E1BC-FEA6C9B50862}"/>
              </a:ext>
            </a:extLst>
          </p:cNvPr>
          <p:cNvCxnSpPr>
            <a:cxnSpLocks/>
            <a:endCxn id="11" idx="1"/>
          </p:cNvCxnSpPr>
          <p:nvPr/>
        </p:nvCxnSpPr>
        <p:spPr>
          <a:xfrm flipV="1">
            <a:off x="6482281" y="3044924"/>
            <a:ext cx="2155688" cy="35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C41EBA2-AFCE-9C40-928E-25097D2A57DB}"/>
              </a:ext>
            </a:extLst>
          </p:cNvPr>
          <p:cNvSpPr txBox="1"/>
          <p:nvPr/>
        </p:nvSpPr>
        <p:spPr>
          <a:xfrm>
            <a:off x="6658171" y="2065357"/>
            <a:ext cx="1771650" cy="830997"/>
          </a:xfrm>
          <a:prstGeom prst="rect">
            <a:avLst/>
          </a:prstGeom>
          <a:noFill/>
        </p:spPr>
        <p:txBody>
          <a:bodyPr wrap="square" rtlCol="0">
            <a:spAutoFit/>
          </a:bodyPr>
          <a:lstStyle/>
          <a:p>
            <a:pPr algn="ctr"/>
            <a:r>
              <a:rPr lang="en-US" sz="1600" b="1" dirty="0">
                <a:solidFill>
                  <a:srgbClr val="002557"/>
                </a:solidFill>
              </a:rPr>
              <a:t>CT/MRI scans Q6W per RECIST v1.1</a:t>
            </a:r>
            <a:r>
              <a:rPr lang="en-US" sz="1600" b="1" baseline="30000" dirty="0">
                <a:solidFill>
                  <a:srgbClr val="002557"/>
                </a:solidFill>
              </a:rPr>
              <a:t>1</a:t>
            </a:r>
          </a:p>
        </p:txBody>
      </p:sp>
      <p:sp>
        <p:nvSpPr>
          <p:cNvPr id="18" name="TextBox 17">
            <a:extLst>
              <a:ext uri="{FF2B5EF4-FFF2-40B4-BE49-F238E27FC236}">
                <a16:creationId xmlns:a16="http://schemas.microsoft.com/office/drawing/2014/main" id="{303E7891-50B9-D227-64A5-ED65FDBD8FE0}"/>
              </a:ext>
            </a:extLst>
          </p:cNvPr>
          <p:cNvSpPr txBox="1"/>
          <p:nvPr/>
        </p:nvSpPr>
        <p:spPr>
          <a:xfrm>
            <a:off x="6554474" y="3236669"/>
            <a:ext cx="2011680" cy="1323439"/>
          </a:xfrm>
          <a:prstGeom prst="rect">
            <a:avLst/>
          </a:prstGeom>
          <a:noFill/>
        </p:spPr>
        <p:txBody>
          <a:bodyPr wrap="square" rtlCol="0">
            <a:spAutoFit/>
          </a:bodyPr>
          <a:lstStyle/>
          <a:p>
            <a:pPr algn="ctr"/>
            <a:r>
              <a:rPr lang="en-US" sz="1600" dirty="0">
                <a:solidFill>
                  <a:srgbClr val="002557"/>
                </a:solidFill>
              </a:rPr>
              <a:t>Plasma ctDNA samples at baseline and on treatment using NGS testing (Guardant360)</a:t>
            </a:r>
            <a:endParaRPr lang="en-US" sz="1600" baseline="30000" dirty="0">
              <a:solidFill>
                <a:srgbClr val="002557"/>
              </a:solidFill>
            </a:endParaRPr>
          </a:p>
        </p:txBody>
      </p:sp>
      <p:sp>
        <p:nvSpPr>
          <p:cNvPr id="8" name="Rectangle 7">
            <a:extLst>
              <a:ext uri="{FF2B5EF4-FFF2-40B4-BE49-F238E27FC236}">
                <a16:creationId xmlns:a16="http://schemas.microsoft.com/office/drawing/2014/main" id="{CB7DFDC6-CA4B-42F4-0316-32BCBBBEDDD8}"/>
              </a:ext>
            </a:extLst>
          </p:cNvPr>
          <p:cNvSpPr/>
          <p:nvPr/>
        </p:nvSpPr>
        <p:spPr>
          <a:xfrm>
            <a:off x="3773993" y="964665"/>
            <a:ext cx="2743200" cy="4156612"/>
          </a:xfrm>
          <a:prstGeom prst="rect">
            <a:avLst/>
          </a:prstGeom>
          <a:solidFill>
            <a:srgbClr val="282567"/>
          </a:solidFill>
          <a:ln>
            <a:solidFill>
              <a:srgbClr val="2825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Single arm trial: Zanidatamab + clinician’s choice of chemotherapy</a:t>
            </a:r>
          </a:p>
          <a:p>
            <a:pPr algn="ctr"/>
            <a:r>
              <a:rPr lang="en-US" sz="1400" dirty="0">
                <a:solidFill>
                  <a:schemeClr val="bg1"/>
                </a:solidFill>
              </a:rPr>
              <a:t>Zanidatamab</a:t>
            </a:r>
            <a:r>
              <a:rPr lang="en-US" sz="1400" baseline="30000" dirty="0">
                <a:solidFill>
                  <a:schemeClr val="bg1"/>
                </a:solidFill>
              </a:rPr>
              <a:t>a,b</a:t>
            </a:r>
            <a:endParaRPr lang="en-US" sz="1400" dirty="0">
              <a:solidFill>
                <a:schemeClr val="bg1"/>
              </a:solidFill>
            </a:endParaRPr>
          </a:p>
          <a:p>
            <a:pPr algn="ctr"/>
            <a:r>
              <a:rPr lang="en-US" sz="1400" dirty="0">
                <a:solidFill>
                  <a:schemeClr val="bg1"/>
                </a:solidFill>
              </a:rPr>
              <a:t>IV Q3W + CAPOX</a:t>
            </a:r>
            <a:r>
              <a:rPr lang="en-US" sz="1400" baseline="30000" dirty="0">
                <a:solidFill>
                  <a:schemeClr val="bg1"/>
                </a:solidFill>
              </a:rPr>
              <a:t>c</a:t>
            </a:r>
          </a:p>
          <a:p>
            <a:pPr algn="ctr"/>
            <a:endParaRPr lang="en-US" sz="1400" baseline="30000" dirty="0">
              <a:solidFill>
                <a:schemeClr val="bg1"/>
              </a:solidFill>
            </a:endParaRPr>
          </a:p>
          <a:p>
            <a:pPr algn="ctr"/>
            <a:r>
              <a:rPr lang="en-US" sz="1400" dirty="0">
                <a:solidFill>
                  <a:schemeClr val="bg1"/>
                </a:solidFill>
              </a:rPr>
              <a:t>Zanidatamab</a:t>
            </a:r>
            <a:r>
              <a:rPr lang="en-US" sz="1400" baseline="30000" dirty="0">
                <a:solidFill>
                  <a:schemeClr val="bg1"/>
                </a:solidFill>
              </a:rPr>
              <a:t>a,b</a:t>
            </a:r>
          </a:p>
          <a:p>
            <a:pPr algn="ctr"/>
            <a:r>
              <a:rPr lang="en-US" sz="1400" dirty="0">
                <a:solidFill>
                  <a:schemeClr val="bg1"/>
                </a:solidFill>
              </a:rPr>
              <a:t>IV Q3W + FP</a:t>
            </a:r>
            <a:r>
              <a:rPr lang="en-US" sz="1400" baseline="30000" dirty="0">
                <a:solidFill>
                  <a:schemeClr val="bg1"/>
                </a:solidFill>
              </a:rPr>
              <a:t>d</a:t>
            </a:r>
            <a:endParaRPr lang="en-US" sz="1400" dirty="0">
              <a:solidFill>
                <a:schemeClr val="bg1"/>
              </a:solidFill>
            </a:endParaRPr>
          </a:p>
          <a:p>
            <a:pPr algn="ctr"/>
            <a:endParaRPr lang="en-US" sz="1400" baseline="30000" dirty="0">
              <a:solidFill>
                <a:schemeClr val="bg1"/>
              </a:solidFill>
            </a:endParaRPr>
          </a:p>
          <a:p>
            <a:pPr algn="ctr"/>
            <a:r>
              <a:rPr lang="en-US" sz="1400" dirty="0">
                <a:solidFill>
                  <a:schemeClr val="bg1"/>
                </a:solidFill>
              </a:rPr>
              <a:t>Zanidatamab</a:t>
            </a:r>
            <a:r>
              <a:rPr lang="en-US" sz="1400" baseline="30000" dirty="0">
                <a:solidFill>
                  <a:schemeClr val="bg1"/>
                </a:solidFill>
              </a:rPr>
              <a:t>b,e</a:t>
            </a:r>
          </a:p>
          <a:p>
            <a:pPr algn="ctr"/>
            <a:r>
              <a:rPr lang="en-US" sz="1400" dirty="0">
                <a:solidFill>
                  <a:schemeClr val="bg1"/>
                </a:solidFill>
              </a:rPr>
              <a:t>IV Q2W + mFOLFOX6</a:t>
            </a:r>
            <a:r>
              <a:rPr lang="en-US" sz="1400" baseline="30000" dirty="0">
                <a:solidFill>
                  <a:schemeClr val="bg1"/>
                </a:solidFill>
              </a:rPr>
              <a:t>f</a:t>
            </a:r>
          </a:p>
          <a:p>
            <a:pPr algn="ctr"/>
            <a:endParaRPr lang="en-US" sz="1400" dirty="0">
              <a:solidFill>
                <a:schemeClr val="bg1"/>
              </a:solidFill>
            </a:endParaRPr>
          </a:p>
          <a:p>
            <a:pPr algn="ctr"/>
            <a:r>
              <a:rPr lang="en-US" sz="1600" dirty="0">
                <a:solidFill>
                  <a:schemeClr val="bg1"/>
                </a:solidFill>
              </a:rPr>
              <a:t>After the first 25 patients were enrolled and treated, antidiarrheal </a:t>
            </a:r>
            <a:r>
              <a:rPr lang="en-US" sz="1600" dirty="0" err="1">
                <a:solidFill>
                  <a:schemeClr val="bg1"/>
                </a:solidFill>
              </a:rPr>
              <a:t>prophylaxis</a:t>
            </a:r>
            <a:r>
              <a:rPr lang="en-US" sz="1600" baseline="30000" dirty="0" err="1">
                <a:solidFill>
                  <a:schemeClr val="bg1"/>
                </a:solidFill>
              </a:rPr>
              <a:t>g</a:t>
            </a:r>
            <a:r>
              <a:rPr lang="en-US" sz="1600" dirty="0">
                <a:solidFill>
                  <a:schemeClr val="bg1"/>
                </a:solidFill>
              </a:rPr>
              <a:t> was added for all subsequent patients</a:t>
            </a:r>
            <a:endParaRPr lang="en-US" sz="1600" baseline="30000" dirty="0">
              <a:solidFill>
                <a:schemeClr val="bg1"/>
              </a:solidFill>
            </a:endParaRPr>
          </a:p>
          <a:p>
            <a:pPr algn="ctr"/>
            <a:endParaRPr lang="en-US" sz="1600" baseline="30000" dirty="0">
              <a:solidFill>
                <a:schemeClr val="bg1"/>
              </a:solidFill>
            </a:endParaRPr>
          </a:p>
        </p:txBody>
      </p:sp>
      <p:sp>
        <p:nvSpPr>
          <p:cNvPr id="5" name="Text Placeholder 8">
            <a:extLst>
              <a:ext uri="{FF2B5EF4-FFF2-40B4-BE49-F238E27FC236}">
                <a16:creationId xmlns:a16="http://schemas.microsoft.com/office/drawing/2014/main" id="{CC7DBCCB-E590-412C-EAAF-3E0D76271F4A}"/>
              </a:ext>
            </a:extLst>
          </p:cNvPr>
          <p:cNvSpPr>
            <a:spLocks noGrp="1"/>
          </p:cNvSpPr>
          <p:nvPr>
            <p:ph type="body" sz="quarter" idx="15"/>
          </p:nvPr>
        </p:nvSpPr>
        <p:spPr>
          <a:xfrm>
            <a:off x="3324404" y="6271847"/>
            <a:ext cx="5852160" cy="281354"/>
          </a:xfrm>
        </p:spPr>
        <p:txBody>
          <a:bodyPr/>
          <a:lstStyle/>
          <a:p>
            <a:r>
              <a:rPr lang="en-US" sz="1000" dirty="0"/>
              <a:t>Elena Elimova, MD, MSc</a:t>
            </a:r>
            <a:endParaRPr lang="en-US" dirty="0"/>
          </a:p>
        </p:txBody>
      </p:sp>
    </p:spTree>
    <p:extLst>
      <p:ext uri="{BB962C8B-B14F-4D97-AF65-F5344CB8AC3E}">
        <p14:creationId xmlns:p14="http://schemas.microsoft.com/office/powerpoint/2010/main" val="253067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78AE8-6EA4-82C7-64E0-579E77D1FAD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5CBE89A-BD7B-18D3-830E-90FB0DAF2450}"/>
              </a:ext>
            </a:extLst>
          </p:cNvPr>
          <p:cNvSpPr txBox="1"/>
          <p:nvPr/>
        </p:nvSpPr>
        <p:spPr>
          <a:xfrm>
            <a:off x="209550" y="5940345"/>
            <a:ext cx="11679336" cy="338554"/>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US" sz="800" i="0" u="none" strike="noStrike" kern="1200" baseline="30000" dirty="0" err="1">
                <a:latin typeface="+mn-lt"/>
                <a:ea typeface="+mn-ea"/>
                <a:cs typeface="Arial Narrow"/>
              </a:rPr>
              <a:t>a</a:t>
            </a:r>
            <a:r>
              <a:rPr lang="en-US" sz="800" i="0" u="none" strike="noStrike" kern="1200" baseline="0" dirty="0" err="1">
                <a:latin typeface="+mn-lt"/>
                <a:ea typeface="+mn-ea"/>
                <a:cs typeface="Arial Narrow"/>
              </a:rPr>
              <a:t>Self</a:t>
            </a:r>
            <a:r>
              <a:rPr lang="en-US" sz="800" i="0" u="none" strike="noStrike" kern="1200" baseline="0" dirty="0">
                <a:latin typeface="+mn-lt"/>
                <a:ea typeface="+mn-ea"/>
                <a:cs typeface="Arial Narrow"/>
              </a:rPr>
              <a:t>-reported; </a:t>
            </a:r>
            <a:r>
              <a:rPr lang="en-US" sz="800" i="0" u="none" strike="noStrike" kern="1200" baseline="30000" dirty="0">
                <a:latin typeface="+mn-lt"/>
                <a:ea typeface="+mn-ea"/>
                <a:cs typeface="Arial Narrow"/>
              </a:rPr>
              <a:t>b</a:t>
            </a:r>
            <a:r>
              <a:rPr lang="en-US" sz="800" i="0" u="none" strike="noStrike" kern="1200" baseline="0" dirty="0">
                <a:latin typeface="+mn-lt"/>
                <a:ea typeface="+mn-ea"/>
                <a:cs typeface="Arial Narrow"/>
              </a:rPr>
              <a:t>Self-reported; patients could have reported ≥1 race category; </a:t>
            </a:r>
            <a:r>
              <a:rPr lang="en-US" sz="800" baseline="30000" dirty="0">
                <a:cs typeface="Arial Narrow"/>
              </a:rPr>
              <a:t>c</a:t>
            </a:r>
            <a:r>
              <a:rPr lang="en-US" sz="800" i="0" u="none" strike="noStrike" kern="1200" baseline="0" dirty="0">
                <a:latin typeface="+mn-lt"/>
                <a:ea typeface="+mn-ea"/>
                <a:cs typeface="Arial Narrow"/>
              </a:rPr>
              <a:t>Defined as IHC 3+ or IHC 2+ with FISH+ by central assessment.</a:t>
            </a:r>
          </a:p>
          <a:p>
            <a:pPr defTabSz="457200"/>
            <a:r>
              <a:rPr lang="en-US" sz="800" i="0" u="none" strike="noStrike" kern="1200" baseline="0" dirty="0">
                <a:ea typeface="+mn-ea"/>
                <a:cs typeface="Arial Narrow"/>
              </a:rPr>
              <a:t>GEJ, gastroesophageal junction.</a:t>
            </a:r>
            <a:endParaRPr lang="en-US" sz="800" i="0" u="none" strike="noStrike" kern="1200" baseline="0" dirty="0">
              <a:latin typeface="+mn-lt"/>
              <a:ea typeface="+mn-ea"/>
              <a:cs typeface="Arial Narrow"/>
            </a:endParaRPr>
          </a:p>
        </p:txBody>
      </p:sp>
      <p:sp>
        <p:nvSpPr>
          <p:cNvPr id="2" name="Title 1">
            <a:extLst>
              <a:ext uri="{FF2B5EF4-FFF2-40B4-BE49-F238E27FC236}">
                <a16:creationId xmlns:a16="http://schemas.microsoft.com/office/drawing/2014/main" id="{4A3D8E91-DD10-DF0B-584D-0CF9CF0182EE}"/>
              </a:ext>
            </a:extLst>
          </p:cNvPr>
          <p:cNvSpPr>
            <a:spLocks noGrp="1"/>
          </p:cNvSpPr>
          <p:nvPr>
            <p:ph type="title"/>
          </p:nvPr>
        </p:nvSpPr>
        <p:spPr>
          <a:xfrm>
            <a:off x="579120" y="365124"/>
            <a:ext cx="11033760" cy="1371600"/>
          </a:xfrm>
        </p:spPr>
        <p:txBody>
          <a:bodyPr anchor="t">
            <a:normAutofit/>
          </a:bodyPr>
          <a:lstStyle/>
          <a:p>
            <a:r>
              <a:rPr lang="en-US" dirty="0"/>
              <a:t>Baseline Demographics and Disease Characteristics</a:t>
            </a:r>
          </a:p>
        </p:txBody>
      </p:sp>
      <p:sp>
        <p:nvSpPr>
          <p:cNvPr id="3" name="Slide Number Placeholder 2">
            <a:extLst>
              <a:ext uri="{FF2B5EF4-FFF2-40B4-BE49-F238E27FC236}">
                <a16:creationId xmlns:a16="http://schemas.microsoft.com/office/drawing/2014/main" id="{18458407-918F-EB94-4515-3CF63E1C27C4}"/>
              </a:ext>
            </a:extLst>
          </p:cNvPr>
          <p:cNvSpPr>
            <a:spLocks noGrp="1"/>
          </p:cNvSpPr>
          <p:nvPr>
            <p:ph type="sldNum" sz="quarter" idx="12"/>
          </p:nvPr>
        </p:nvSpPr>
        <p:spPr>
          <a:xfrm>
            <a:off x="11083564" y="217034"/>
            <a:ext cx="874486" cy="365125"/>
          </a:xfrm>
        </p:spPr>
        <p:txBody>
          <a:bodyPr/>
          <a:lstStyle/>
          <a:p>
            <a:fld id="{BE33F7A0-71F0-446B-9DE8-6D75BE64EE0F}" type="slidenum">
              <a:rPr lang="en-US" smtClean="0">
                <a:solidFill>
                  <a:schemeClr val="tx1"/>
                </a:solidFill>
              </a:rPr>
              <a:pPr/>
              <a:t>5</a:t>
            </a:fld>
            <a:endParaRPr lang="en-US" dirty="0">
              <a:solidFill>
                <a:schemeClr val="tx1"/>
              </a:solidFill>
            </a:endParaRPr>
          </a:p>
        </p:txBody>
      </p:sp>
      <p:sp>
        <p:nvSpPr>
          <p:cNvPr id="22" name="Content Placeholder 21">
            <a:extLst>
              <a:ext uri="{FF2B5EF4-FFF2-40B4-BE49-F238E27FC236}">
                <a16:creationId xmlns:a16="http://schemas.microsoft.com/office/drawing/2014/main" id="{FDF76300-A63E-FBCC-922E-6FD56B0F84AC}"/>
              </a:ext>
            </a:extLst>
          </p:cNvPr>
          <p:cNvSpPr>
            <a:spLocks noGrp="1"/>
          </p:cNvSpPr>
          <p:nvPr>
            <p:ph sz="quarter" idx="13"/>
          </p:nvPr>
        </p:nvSpPr>
        <p:spPr>
          <a:xfrm>
            <a:off x="6043974" y="3043640"/>
            <a:ext cx="5673894" cy="2622403"/>
          </a:xfrm>
        </p:spPr>
        <p:txBody>
          <a:bodyPr>
            <a:normAutofit/>
          </a:bodyPr>
          <a:lstStyle/>
          <a:p>
            <a:r>
              <a:rPr lang="en-US" sz="1400" b="1" dirty="0"/>
              <a:t>At data cutoff (July 28, 2024), median (range) follow-up: </a:t>
            </a:r>
            <a:br>
              <a:rPr lang="en-US" sz="1400" b="1" dirty="0"/>
            </a:br>
            <a:r>
              <a:rPr lang="en-US" sz="1400" b="1" dirty="0"/>
              <a:t>48 (29-59) months</a:t>
            </a:r>
          </a:p>
          <a:p>
            <a:r>
              <a:rPr lang="en-US" sz="1400" dirty="0"/>
              <a:t>41/46 (89%) patients had tumors that were confirmed to be </a:t>
            </a:r>
            <a:br>
              <a:rPr lang="en-US" sz="1400" dirty="0"/>
            </a:br>
            <a:r>
              <a:rPr lang="en-US" sz="1400" dirty="0"/>
              <a:t>HER2-positive by central laboratory assessment (ccHER2+) </a:t>
            </a:r>
          </a:p>
          <a:p>
            <a:pPr lvl="1"/>
            <a:r>
              <a:rPr lang="en-US" sz="1400" dirty="0"/>
              <a:t>4 patients with IHC 2+ or IHC 3+ tumors by local assessment were subsequently assessed as IHC 0 or IHC 1+ by </a:t>
            </a:r>
            <a:br>
              <a:rPr lang="en-US" sz="1400" dirty="0"/>
            </a:br>
            <a:r>
              <a:rPr lang="en-US" sz="1400" dirty="0"/>
              <a:t>central laboratory assessment</a:t>
            </a:r>
          </a:p>
          <a:p>
            <a:pPr lvl="1"/>
            <a:r>
              <a:rPr lang="en-US" sz="1400" dirty="0"/>
              <a:t>1 patient had IHC 3+ tumors by local assessment and did not have central assessment completed </a:t>
            </a:r>
          </a:p>
          <a:p>
            <a:pPr lvl="1"/>
            <a:endParaRPr lang="en-US" sz="1400" dirty="0"/>
          </a:p>
        </p:txBody>
      </p:sp>
      <p:graphicFrame>
        <p:nvGraphicFramePr>
          <p:cNvPr id="7" name="Table 6">
            <a:extLst>
              <a:ext uri="{FF2B5EF4-FFF2-40B4-BE49-F238E27FC236}">
                <a16:creationId xmlns:a16="http://schemas.microsoft.com/office/drawing/2014/main" id="{1AF20226-ADEC-09B3-9724-2F7AD051136A}"/>
              </a:ext>
            </a:extLst>
          </p:cNvPr>
          <p:cNvGraphicFramePr>
            <a:graphicFrameLocks noGrp="1"/>
          </p:cNvGraphicFramePr>
          <p:nvPr>
            <p:extLst>
              <p:ext uri="{D42A27DB-BD31-4B8C-83A1-F6EECF244321}">
                <p14:modId xmlns:p14="http://schemas.microsoft.com/office/powerpoint/2010/main" val="4075179583"/>
              </p:ext>
            </p:extLst>
          </p:nvPr>
        </p:nvGraphicFramePr>
        <p:xfrm>
          <a:off x="579120" y="1532773"/>
          <a:ext cx="5303520" cy="4325475"/>
        </p:xfrm>
        <a:graphic>
          <a:graphicData uri="http://schemas.openxmlformats.org/drawingml/2006/table">
            <a:tbl>
              <a:tblPr firstRow="1" firstCol="1" bandRow="1">
                <a:tableStyleId>{9D7B26C5-4107-4FEC-AEDC-1716B250A1EF}</a:tableStyleId>
              </a:tblPr>
              <a:tblGrid>
                <a:gridCol w="2923954">
                  <a:extLst>
                    <a:ext uri="{9D8B030D-6E8A-4147-A177-3AD203B41FA5}">
                      <a16:colId xmlns:a16="http://schemas.microsoft.com/office/drawing/2014/main" val="1449837536"/>
                    </a:ext>
                  </a:extLst>
                </a:gridCol>
                <a:gridCol w="2379566">
                  <a:extLst>
                    <a:ext uri="{9D8B030D-6E8A-4147-A177-3AD203B41FA5}">
                      <a16:colId xmlns:a16="http://schemas.microsoft.com/office/drawing/2014/main" val="161639126"/>
                    </a:ext>
                  </a:extLst>
                </a:gridCol>
              </a:tblGrid>
              <a:tr h="365760">
                <a:tc>
                  <a:txBody>
                    <a:bodyPr/>
                    <a:lstStyle/>
                    <a:p>
                      <a:pPr>
                        <a:lnSpc>
                          <a:spcPct val="100000"/>
                        </a:lnSpc>
                        <a:spcAft>
                          <a:spcPts val="0"/>
                        </a:spcAft>
                      </a:pPr>
                      <a:endParaRPr lang="en-US" sz="1200" dirty="0">
                        <a:solidFill>
                          <a:schemeClr val="tx1"/>
                        </a:solidFill>
                        <a:effectLst/>
                        <a:latin typeface="+mn-lt"/>
                        <a:cs typeface="Arial" panose="020B0604020202020204" pitchFamily="34" charset="0"/>
                      </a:endParaRPr>
                    </a:p>
                  </a:txBody>
                  <a:tcPr marL="55607" marR="55607"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r>
                        <a:rPr lang="en-GB" sz="1200" b="1" dirty="0">
                          <a:solidFill>
                            <a:schemeClr val="bg1"/>
                          </a:solidFill>
                          <a:effectLst/>
                        </a:rPr>
                        <a:t>All Patients (N = 46)</a:t>
                      </a:r>
                      <a:endParaRPr lang="en-US" sz="1200" dirty="0">
                        <a:solidFill>
                          <a:schemeClr val="bg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4261876920"/>
                  </a:ext>
                </a:extLst>
              </a:tr>
              <a:tr h="219984">
                <a:tc>
                  <a:txBody>
                    <a:bodyPr/>
                    <a:lstStyle/>
                    <a:p>
                      <a:pPr marL="0" marR="0">
                        <a:lnSpc>
                          <a:spcPct val="100000"/>
                        </a:lnSpc>
                        <a:spcAft>
                          <a:spcPts val="0"/>
                        </a:spcAft>
                      </a:pPr>
                      <a:r>
                        <a:rPr lang="en-GB" sz="1200" b="1" dirty="0">
                          <a:solidFill>
                            <a:schemeClr val="tx1"/>
                          </a:solidFill>
                          <a:effectLst/>
                        </a:rPr>
                        <a:t>Age</a:t>
                      </a:r>
                      <a:r>
                        <a:rPr lang="en-GB" sz="1200" b="0" dirty="0">
                          <a:solidFill>
                            <a:schemeClr val="tx1"/>
                          </a:solidFill>
                          <a:effectLst/>
                        </a:rPr>
                        <a:t>, median, years (</a:t>
                      </a:r>
                      <a:r>
                        <a:rPr lang="en-GB" sz="1200" b="0" kern="1200" dirty="0">
                          <a:solidFill>
                            <a:schemeClr val="tx1"/>
                          </a:solidFill>
                          <a:effectLst/>
                        </a:rPr>
                        <a:t>range</a:t>
                      </a:r>
                      <a:r>
                        <a:rPr lang="en-GB" sz="1200" b="0" dirty="0">
                          <a:solidFill>
                            <a:schemeClr val="tx1"/>
                          </a:solidFill>
                          <a:effectLst/>
                        </a:rPr>
                        <a:t>)</a:t>
                      </a:r>
                      <a:endParaRPr lang="en-US" sz="1200" b="0"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r>
                        <a:rPr lang="en-GB" sz="1200" b="0" dirty="0">
                          <a:solidFill>
                            <a:schemeClr val="tx1"/>
                          </a:solidFill>
                          <a:effectLst/>
                        </a:rPr>
                        <a:t>58 (</a:t>
                      </a:r>
                      <a:r>
                        <a:rPr lang="en-GB" sz="1200" b="0" kern="1200" dirty="0">
                          <a:solidFill>
                            <a:schemeClr val="tx1"/>
                          </a:solidFill>
                          <a:effectLst/>
                        </a:rPr>
                        <a:t>26-82</a:t>
                      </a:r>
                      <a:r>
                        <a:rPr lang="en-GB" sz="1200" b="0" dirty="0">
                          <a:solidFill>
                            <a:schemeClr val="tx1"/>
                          </a:solidFill>
                          <a:effectLst/>
                        </a:rPr>
                        <a:t>) </a:t>
                      </a:r>
                      <a:endParaRPr lang="en-US" sz="1200" b="0"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8433981"/>
                  </a:ext>
                </a:extLst>
              </a:tr>
              <a:tr h="219984">
                <a:tc>
                  <a:txBody>
                    <a:bodyPr/>
                    <a:lstStyle/>
                    <a:p>
                      <a:pPr marL="0" marR="0">
                        <a:lnSpc>
                          <a:spcPct val="100000"/>
                        </a:lnSpc>
                        <a:spcAft>
                          <a:spcPts val="0"/>
                        </a:spcAft>
                      </a:pPr>
                      <a:r>
                        <a:rPr lang="en-GB" sz="1200" b="1" dirty="0" err="1">
                          <a:solidFill>
                            <a:schemeClr val="tx1"/>
                          </a:solidFill>
                          <a:effectLst/>
                        </a:rPr>
                        <a:t>Male</a:t>
                      </a:r>
                      <a:r>
                        <a:rPr lang="en-GB" sz="1200" b="0" dirty="0" err="1">
                          <a:solidFill>
                            <a:schemeClr val="tx1"/>
                          </a:solidFill>
                          <a:effectLst/>
                        </a:rPr>
                        <a:t>,</a:t>
                      </a:r>
                      <a:r>
                        <a:rPr lang="en-GB" sz="1200" b="1" baseline="30000" dirty="0" err="1">
                          <a:solidFill>
                            <a:schemeClr val="tx1"/>
                          </a:solidFill>
                          <a:effectLst/>
                        </a:rPr>
                        <a:t>a</a:t>
                      </a:r>
                      <a:r>
                        <a:rPr lang="en-GB" sz="1200" b="0" dirty="0">
                          <a:solidFill>
                            <a:schemeClr val="tx1"/>
                          </a:solidFill>
                          <a:effectLst/>
                        </a:rPr>
                        <a:t> n (%)</a:t>
                      </a:r>
                      <a:endParaRPr lang="en-US" sz="1200" b="0"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  39 (85)</a:t>
                      </a:r>
                      <a:endParaRPr lang="en-US" sz="1200" b="0"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9055575"/>
                  </a:ext>
                </a:extLst>
              </a:tr>
              <a:tr h="879937">
                <a:tc>
                  <a:txBody>
                    <a:bodyPr/>
                    <a:lstStyle/>
                    <a:p>
                      <a:pPr marL="0" marR="0">
                        <a:lnSpc>
                          <a:spcPct val="100000"/>
                        </a:lnSpc>
                        <a:spcAft>
                          <a:spcPts val="0"/>
                        </a:spcAft>
                      </a:pPr>
                      <a:r>
                        <a:rPr lang="en-GB" sz="1200" b="1" dirty="0" err="1">
                          <a:solidFill>
                            <a:schemeClr val="tx1"/>
                          </a:solidFill>
                          <a:effectLst/>
                        </a:rPr>
                        <a:t>Race</a:t>
                      </a:r>
                      <a:r>
                        <a:rPr lang="en-GB" sz="1200" b="0" dirty="0" err="1">
                          <a:solidFill>
                            <a:schemeClr val="tx1"/>
                          </a:solidFill>
                          <a:effectLst/>
                        </a:rPr>
                        <a:t>,</a:t>
                      </a:r>
                      <a:r>
                        <a:rPr lang="en-GB" sz="1200" b="1" baseline="30000" dirty="0" err="1">
                          <a:solidFill>
                            <a:schemeClr val="tx1"/>
                          </a:solidFill>
                          <a:effectLst/>
                        </a:rPr>
                        <a:t>b</a:t>
                      </a:r>
                      <a:r>
                        <a:rPr lang="en-GB" sz="1200" b="0" dirty="0">
                          <a:solidFill>
                            <a:schemeClr val="tx1"/>
                          </a:solidFill>
                          <a:effectLst/>
                        </a:rPr>
                        <a:t> n (%)  </a:t>
                      </a:r>
                    </a:p>
                    <a:p>
                      <a:pPr marL="100584" marR="0">
                        <a:lnSpc>
                          <a:spcPct val="100000"/>
                        </a:lnSpc>
                        <a:spcAft>
                          <a:spcPts val="0"/>
                        </a:spcAft>
                      </a:pPr>
                      <a:r>
                        <a:rPr lang="en-US" sz="1200" b="0" dirty="0">
                          <a:solidFill>
                            <a:schemeClr val="tx1"/>
                          </a:solidFill>
                          <a:effectLst/>
                          <a:latin typeface="+mn-lt"/>
                          <a:ea typeface="Calibri" panose="020F0502020204030204" pitchFamily="34" charset="0"/>
                          <a:cs typeface="Arial" panose="020B0604020202020204" pitchFamily="34" charset="0"/>
                        </a:rPr>
                        <a:t>White</a:t>
                      </a:r>
                    </a:p>
                    <a:p>
                      <a:pPr marL="100584" marR="0">
                        <a:lnSpc>
                          <a:spcPct val="100000"/>
                        </a:lnSpc>
                        <a:spcAft>
                          <a:spcPts val="0"/>
                        </a:spcAft>
                      </a:pPr>
                      <a:r>
                        <a:rPr lang="en-US" sz="1200" b="0" dirty="0">
                          <a:solidFill>
                            <a:schemeClr val="tx1"/>
                          </a:solidFill>
                          <a:effectLst/>
                          <a:latin typeface="+mn-lt"/>
                          <a:ea typeface="Calibri" panose="020F0502020204030204" pitchFamily="34" charset="0"/>
                          <a:cs typeface="Arial" panose="020B0604020202020204" pitchFamily="34" charset="0"/>
                        </a:rPr>
                        <a:t>Asian</a:t>
                      </a:r>
                    </a:p>
                    <a:p>
                      <a:pPr marL="100584" marR="0">
                        <a:lnSpc>
                          <a:spcPct val="100000"/>
                        </a:lnSpc>
                        <a:spcAft>
                          <a:spcPts val="0"/>
                        </a:spcAft>
                      </a:pPr>
                      <a:r>
                        <a:rPr lang="en-US" sz="1200" b="0" dirty="0">
                          <a:solidFill>
                            <a:schemeClr val="tx1"/>
                          </a:solidFill>
                          <a:effectLst/>
                          <a:latin typeface="+mn-lt"/>
                          <a:ea typeface="Calibri" panose="020F0502020204030204" pitchFamily="34" charset="0"/>
                          <a:cs typeface="Arial" panose="020B0604020202020204" pitchFamily="34" charset="0"/>
                        </a:rPr>
                        <a:t>Unknown</a:t>
                      </a: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marL="0" marR="0" algn="ctr">
                        <a:lnSpc>
                          <a:spcPct val="100000"/>
                        </a:lnSpc>
                        <a:spcAft>
                          <a:spcPts val="0"/>
                        </a:spcAft>
                      </a:pPr>
                      <a:endParaRPr lang="en-GB" sz="1200" b="0" dirty="0">
                        <a:solidFill>
                          <a:schemeClr val="tx1"/>
                        </a:solidFill>
                        <a:effectLst/>
                      </a:endParaRPr>
                    </a:p>
                    <a:p>
                      <a:pPr marL="0" marR="0" algn="ctr">
                        <a:lnSpc>
                          <a:spcPct val="100000"/>
                        </a:lnSpc>
                        <a:spcAft>
                          <a:spcPts val="0"/>
                        </a:spcAft>
                      </a:pPr>
                      <a:r>
                        <a:rPr lang="en-GB" sz="1200" b="0" dirty="0">
                          <a:solidFill>
                            <a:schemeClr val="tx1"/>
                          </a:solidFill>
                          <a:effectLst/>
                        </a:rPr>
                        <a:t>  28 (61)</a:t>
                      </a:r>
                    </a:p>
                    <a:p>
                      <a:pPr marL="0" marR="0" algn="ctr">
                        <a:lnSpc>
                          <a:spcPct val="100000"/>
                        </a:lnSpc>
                        <a:spcAft>
                          <a:spcPts val="0"/>
                        </a:spcAft>
                      </a:pPr>
                      <a:r>
                        <a:rPr lang="en-GB" sz="1200" b="0" dirty="0">
                          <a:solidFill>
                            <a:schemeClr val="tx1"/>
                          </a:solidFill>
                          <a:effectLst/>
                        </a:rPr>
                        <a:t>  17 (37)</a:t>
                      </a:r>
                    </a:p>
                    <a:p>
                      <a:pPr marL="0" marR="0" algn="ctr">
                        <a:lnSpc>
                          <a:spcPct val="100000"/>
                        </a:lnSpc>
                        <a:spcAft>
                          <a:spcPts val="0"/>
                        </a:spcAft>
                      </a:pPr>
                      <a:r>
                        <a:rPr lang="en-GB" sz="1200" b="0" dirty="0">
                          <a:solidFill>
                            <a:schemeClr val="tx1"/>
                          </a:solidFill>
                          <a:effectLst/>
                        </a:rPr>
                        <a:t>  1 (2)</a:t>
                      </a:r>
                      <a:endParaRPr lang="en-US" sz="1200" b="0"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799622"/>
                  </a:ext>
                </a:extLst>
              </a:tr>
              <a:tr h="8799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effectLst/>
                        </a:rPr>
                        <a:t>Anatomical subtype</a:t>
                      </a:r>
                      <a:r>
                        <a:rPr lang="en-GB" sz="1200" b="0" dirty="0">
                          <a:solidFill>
                            <a:schemeClr val="tx1"/>
                          </a:solidFill>
                          <a:effectLst/>
                        </a:rPr>
                        <a:t>, n (%) </a:t>
                      </a:r>
                    </a:p>
                    <a:p>
                      <a:pPr marL="100584" marR="0">
                        <a:lnSpc>
                          <a:spcPct val="100000"/>
                        </a:lnSpc>
                        <a:spcAft>
                          <a:spcPts val="0"/>
                        </a:spcAft>
                      </a:pPr>
                      <a:r>
                        <a:rPr lang="en-GB" sz="1200" b="0" dirty="0">
                          <a:solidFill>
                            <a:schemeClr val="tx1"/>
                          </a:solidFill>
                          <a:effectLst/>
                          <a:latin typeface="+mn-lt"/>
                          <a:ea typeface="Calibri" panose="020F0502020204030204" pitchFamily="34" charset="0"/>
                          <a:cs typeface="Arial" panose="020B0604020202020204" pitchFamily="34" charset="0"/>
                        </a:rPr>
                        <a:t>Gastric</a:t>
                      </a:r>
                    </a:p>
                    <a:p>
                      <a:pPr marL="100584" marR="0">
                        <a:lnSpc>
                          <a:spcPct val="100000"/>
                        </a:lnSpc>
                        <a:spcAft>
                          <a:spcPts val="0"/>
                        </a:spcAft>
                      </a:pPr>
                      <a:r>
                        <a:rPr lang="en-GB" sz="1200" b="0" dirty="0">
                          <a:solidFill>
                            <a:schemeClr val="tx1"/>
                          </a:solidFill>
                          <a:effectLst/>
                          <a:latin typeface="+mn-lt"/>
                          <a:ea typeface="Calibri" panose="020F0502020204030204" pitchFamily="34" charset="0"/>
                          <a:cs typeface="Arial" panose="020B0604020202020204" pitchFamily="34" charset="0"/>
                        </a:rPr>
                        <a:t>GEJ</a:t>
                      </a:r>
                    </a:p>
                    <a:p>
                      <a:pPr marL="100584" marR="0">
                        <a:lnSpc>
                          <a:spcPct val="100000"/>
                        </a:lnSpc>
                        <a:spcAft>
                          <a:spcPts val="0"/>
                        </a:spcAft>
                      </a:pPr>
                      <a:r>
                        <a:rPr lang="en-US" sz="1200" b="0" noProof="0" dirty="0">
                          <a:solidFill>
                            <a:schemeClr val="tx1"/>
                          </a:solidFill>
                          <a:effectLst/>
                          <a:latin typeface="+mn-lt"/>
                          <a:ea typeface="Calibri" panose="020F0502020204030204" pitchFamily="34" charset="0"/>
                          <a:cs typeface="Arial" panose="020B0604020202020204" pitchFamily="34" charset="0"/>
                        </a:rPr>
                        <a:t>Esophageal</a:t>
                      </a: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r>
                        <a:rPr lang="en-GB" sz="1200" b="0" dirty="0">
                          <a:solidFill>
                            <a:schemeClr val="tx1"/>
                          </a:solidFill>
                          <a:effectLst/>
                        </a:rPr>
                        <a:t> </a:t>
                      </a:r>
                    </a:p>
                    <a:p>
                      <a:pPr marL="0" marR="0" algn="ctr">
                        <a:lnSpc>
                          <a:spcPct val="100000"/>
                        </a:lnSpc>
                        <a:spcAft>
                          <a:spcPts val="0"/>
                        </a:spcAft>
                      </a:pPr>
                      <a:r>
                        <a:rPr lang="en-GB" sz="1200" b="0" dirty="0">
                          <a:solidFill>
                            <a:schemeClr val="tx1"/>
                          </a:solidFill>
                          <a:effectLst/>
                          <a:latin typeface="+mn-lt"/>
                          <a:ea typeface="Calibri" panose="020F0502020204030204" pitchFamily="34" charset="0"/>
                          <a:cs typeface="Arial" panose="020B0604020202020204" pitchFamily="34" charset="0"/>
                        </a:rPr>
                        <a:t>  19 (41)</a:t>
                      </a:r>
                    </a:p>
                    <a:p>
                      <a:pPr marL="0" marR="0" algn="ctr">
                        <a:lnSpc>
                          <a:spcPct val="100000"/>
                        </a:lnSpc>
                        <a:spcAft>
                          <a:spcPts val="0"/>
                        </a:spcAft>
                      </a:pPr>
                      <a:r>
                        <a:rPr lang="en-GB" sz="1200" b="0" dirty="0">
                          <a:solidFill>
                            <a:schemeClr val="tx1"/>
                          </a:solidFill>
                          <a:effectLst/>
                          <a:latin typeface="+mn-lt"/>
                          <a:ea typeface="Calibri" panose="020F0502020204030204" pitchFamily="34" charset="0"/>
                          <a:cs typeface="Arial" panose="020B0604020202020204" pitchFamily="34" charset="0"/>
                        </a:rPr>
                        <a:t>  16 (35)</a:t>
                      </a:r>
                    </a:p>
                    <a:p>
                      <a:pPr marL="0" marR="0" algn="ctr">
                        <a:lnSpc>
                          <a:spcPct val="100000"/>
                        </a:lnSpc>
                        <a:spcAft>
                          <a:spcPts val="0"/>
                        </a:spcAft>
                      </a:pPr>
                      <a:r>
                        <a:rPr lang="en-GB" sz="1200" b="0" dirty="0">
                          <a:solidFill>
                            <a:schemeClr val="tx1"/>
                          </a:solidFill>
                          <a:effectLst/>
                          <a:latin typeface="+mn-lt"/>
                          <a:ea typeface="Calibri" panose="020F0502020204030204" pitchFamily="34" charset="0"/>
                          <a:cs typeface="Arial" panose="020B0604020202020204" pitchFamily="34" charset="0"/>
                        </a:rPr>
                        <a:t>  11 (24)</a:t>
                      </a:r>
                      <a:endParaRPr lang="en-US" sz="1200" b="0"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297111"/>
                  </a:ext>
                </a:extLst>
              </a:tr>
              <a:tr h="439968">
                <a:tc>
                  <a:txBody>
                    <a:bodyPr/>
                    <a:lstStyle/>
                    <a:p>
                      <a:pPr marL="0" marR="0">
                        <a:lnSpc>
                          <a:spcPct val="100000"/>
                        </a:lnSpc>
                        <a:spcAft>
                          <a:spcPts val="0"/>
                        </a:spcAft>
                      </a:pPr>
                      <a:r>
                        <a:rPr lang="en-US" sz="1200" b="1" dirty="0">
                          <a:solidFill>
                            <a:schemeClr val="tx1"/>
                          </a:solidFill>
                          <a:effectLst/>
                          <a:latin typeface="+mn-lt"/>
                          <a:ea typeface="Calibri" panose="020F0502020204030204" pitchFamily="34" charset="0"/>
                          <a:cs typeface="Arial" panose="020B0604020202020204" pitchFamily="34" charset="0"/>
                        </a:rPr>
                        <a:t>ECOG PS</a:t>
                      </a:r>
                      <a:r>
                        <a:rPr lang="en-US" sz="1200" b="0" dirty="0">
                          <a:solidFill>
                            <a:schemeClr val="tx1"/>
                          </a:solidFill>
                          <a:effectLst/>
                          <a:latin typeface="+mn-lt"/>
                          <a:ea typeface="Calibri" panose="020F0502020204030204" pitchFamily="34" charset="0"/>
                          <a:cs typeface="Arial" panose="020B0604020202020204" pitchFamily="34" charset="0"/>
                        </a:rPr>
                        <a:t>, n (</a:t>
                      </a:r>
                      <a:r>
                        <a:rPr lang="en-GB" sz="1200" b="0" dirty="0">
                          <a:solidFill>
                            <a:schemeClr val="tx1"/>
                          </a:solidFill>
                          <a:effectLst/>
                        </a:rPr>
                        <a:t>%) </a:t>
                      </a:r>
                      <a:endParaRPr lang="en-US" sz="1200" b="0" dirty="0">
                        <a:solidFill>
                          <a:schemeClr val="tx1"/>
                        </a:solidFill>
                        <a:effectLst/>
                        <a:latin typeface="+mn-lt"/>
                        <a:ea typeface="Calibri" panose="020F0502020204030204" pitchFamily="34" charset="0"/>
                        <a:cs typeface="Arial" panose="020B0604020202020204" pitchFamily="34" charset="0"/>
                      </a:endParaRPr>
                    </a:p>
                    <a:p>
                      <a:pPr marL="100584" marR="0">
                        <a:lnSpc>
                          <a:spcPct val="100000"/>
                        </a:lnSpc>
                        <a:spcAft>
                          <a:spcPts val="0"/>
                        </a:spcAft>
                      </a:pPr>
                      <a:r>
                        <a:rPr lang="en-US" sz="1200" b="0" dirty="0">
                          <a:solidFill>
                            <a:schemeClr val="tx1"/>
                          </a:solidFill>
                          <a:effectLst/>
                          <a:latin typeface="+mn-lt"/>
                          <a:ea typeface="Calibri" panose="020F0502020204030204" pitchFamily="34" charset="0"/>
                          <a:cs typeface="Arial" panose="020B0604020202020204" pitchFamily="34" charset="0"/>
                        </a:rPr>
                        <a:t>1</a:t>
                      </a: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endParaRPr lang="en-US" sz="1200" b="0" dirty="0">
                        <a:solidFill>
                          <a:schemeClr val="tx1"/>
                        </a:solidFill>
                        <a:effectLst/>
                        <a:latin typeface="+mn-lt"/>
                        <a:ea typeface="Calibri" panose="020F0502020204030204" pitchFamily="34" charset="0"/>
                        <a:cs typeface="Arial" panose="020B0604020202020204" pitchFamily="34" charset="0"/>
                      </a:endParaRPr>
                    </a:p>
                    <a:p>
                      <a:pPr marL="0" marR="0" algn="ctr">
                        <a:lnSpc>
                          <a:spcPct val="100000"/>
                        </a:lnSpc>
                        <a:spcAft>
                          <a:spcPts val="0"/>
                        </a:spcAft>
                      </a:pPr>
                      <a:r>
                        <a:rPr lang="en-US" sz="1200" b="0" dirty="0">
                          <a:solidFill>
                            <a:schemeClr val="tx1"/>
                          </a:solidFill>
                          <a:effectLst/>
                          <a:latin typeface="+mn-lt"/>
                          <a:ea typeface="Calibri" panose="020F0502020204030204" pitchFamily="34" charset="0"/>
                          <a:cs typeface="Arial" panose="020B0604020202020204" pitchFamily="34" charset="0"/>
                        </a:rPr>
                        <a:t>  20 (43)</a:t>
                      </a: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002732"/>
                  </a:ext>
                </a:extLst>
              </a:tr>
              <a:tr h="439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effectLst/>
                        </a:rPr>
                        <a:t>Stage at initial diagnosis</a:t>
                      </a:r>
                      <a:r>
                        <a:rPr lang="en-GB" sz="1200" b="0" dirty="0">
                          <a:solidFill>
                            <a:schemeClr val="tx1"/>
                          </a:solidFill>
                          <a:effectLst/>
                        </a:rPr>
                        <a:t>, n (%)</a:t>
                      </a:r>
                      <a:endParaRPr lang="en-GB" sz="1200" b="1" dirty="0">
                        <a:solidFill>
                          <a:schemeClr val="tx1"/>
                        </a:solidFill>
                        <a:effectLst/>
                      </a:endParaRPr>
                    </a:p>
                    <a:p>
                      <a:pPr marL="100584" marR="0">
                        <a:lnSpc>
                          <a:spcPct val="100000"/>
                        </a:lnSpc>
                        <a:spcAft>
                          <a:spcPts val="0"/>
                        </a:spcAft>
                      </a:pPr>
                      <a:r>
                        <a:rPr lang="en-GB" sz="1200" b="0" dirty="0">
                          <a:solidFill>
                            <a:schemeClr val="tx1"/>
                          </a:solidFill>
                          <a:effectLst/>
                          <a:latin typeface="+mn-lt"/>
                          <a:ea typeface="Calibri" panose="020F0502020204030204" pitchFamily="34" charset="0"/>
                          <a:cs typeface="Arial" panose="020B0604020202020204" pitchFamily="34" charset="0"/>
                        </a:rPr>
                        <a:t>III/IV</a:t>
                      </a:r>
                      <a:endParaRPr lang="en-US" sz="1200" b="0"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r>
                        <a:rPr lang="en-GB" sz="1200" b="0" dirty="0">
                          <a:solidFill>
                            <a:schemeClr val="tx1"/>
                          </a:solidFill>
                          <a:effectLst/>
                        </a:rPr>
                        <a:t> </a:t>
                      </a:r>
                    </a:p>
                    <a:p>
                      <a:pPr marL="0" marR="0" algn="ctr">
                        <a:lnSpc>
                          <a:spcPct val="100000"/>
                        </a:lnSpc>
                        <a:spcAft>
                          <a:spcPts val="0"/>
                        </a:spcAft>
                      </a:pPr>
                      <a:r>
                        <a:rPr lang="en-GB" sz="1200" b="0" dirty="0">
                          <a:solidFill>
                            <a:schemeClr val="tx1"/>
                          </a:solidFill>
                          <a:effectLst/>
                          <a:latin typeface="+mn-lt"/>
                          <a:ea typeface="Calibri" panose="020F0502020204030204" pitchFamily="34" charset="0"/>
                          <a:cs typeface="Arial" panose="020B0604020202020204" pitchFamily="34" charset="0"/>
                        </a:rPr>
                        <a:t>  42 (91)</a:t>
                      </a:r>
                      <a:endParaRPr lang="en-US" sz="1200" b="0"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820079"/>
                  </a:ext>
                </a:extLst>
              </a:tr>
              <a:tr h="219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effectLst/>
                        </a:rPr>
                        <a:t>Measurable disease</a:t>
                      </a:r>
                      <a:r>
                        <a:rPr lang="en-GB" sz="1200" b="0" dirty="0">
                          <a:solidFill>
                            <a:schemeClr val="tx1"/>
                          </a:solidFill>
                          <a:effectLst/>
                        </a:rPr>
                        <a:t>, n (%) </a:t>
                      </a: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r>
                        <a:rPr lang="en-GB" sz="1200" b="0" dirty="0">
                          <a:solidFill>
                            <a:schemeClr val="tx1"/>
                          </a:solidFill>
                          <a:effectLst/>
                        </a:rPr>
                        <a:t>  43 (93)</a:t>
                      </a:r>
                      <a:endParaRPr lang="en-US" sz="1200" b="0"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611746"/>
                  </a:ext>
                </a:extLst>
              </a:tr>
              <a:tr h="659953">
                <a:tc>
                  <a:txBody>
                    <a:bodyPr/>
                    <a:lstStyle/>
                    <a:p>
                      <a:pPr marL="0" marR="0">
                        <a:lnSpc>
                          <a:spcPct val="100000"/>
                        </a:lnSpc>
                        <a:spcAft>
                          <a:spcPts val="0"/>
                        </a:spcAft>
                      </a:pPr>
                      <a:r>
                        <a:rPr lang="en-GB" sz="1200" b="1" dirty="0">
                          <a:solidFill>
                            <a:schemeClr val="tx1"/>
                          </a:solidFill>
                          <a:effectLst/>
                        </a:rPr>
                        <a:t>ccHER2-positive</a:t>
                      </a:r>
                      <a:r>
                        <a:rPr lang="en-GB" sz="1200" b="0" dirty="0">
                          <a:solidFill>
                            <a:schemeClr val="tx1"/>
                          </a:solidFill>
                          <a:effectLst/>
                        </a:rPr>
                        <a:t>,</a:t>
                      </a:r>
                      <a:r>
                        <a:rPr lang="en-GB" sz="1200" b="1" baseline="30000" dirty="0">
                          <a:solidFill>
                            <a:schemeClr val="tx1"/>
                          </a:solidFill>
                          <a:effectLst/>
                        </a:rPr>
                        <a:t>c</a:t>
                      </a:r>
                      <a:r>
                        <a:rPr lang="en-GB" sz="1200" b="0" dirty="0">
                          <a:solidFill>
                            <a:schemeClr val="tx1"/>
                          </a:solidFill>
                          <a:effectLst/>
                        </a:rPr>
                        <a:t> n (%) </a:t>
                      </a:r>
                    </a:p>
                    <a:p>
                      <a:pPr marL="100584" marR="0">
                        <a:lnSpc>
                          <a:spcPct val="100000"/>
                        </a:lnSpc>
                        <a:spcAft>
                          <a:spcPts val="0"/>
                        </a:spcAft>
                      </a:pPr>
                      <a:r>
                        <a:rPr lang="en-GB" sz="1200" b="0" dirty="0">
                          <a:solidFill>
                            <a:schemeClr val="tx1"/>
                          </a:solidFill>
                          <a:effectLst/>
                          <a:latin typeface="+mn-lt"/>
                          <a:ea typeface="Calibri" panose="020F0502020204030204" pitchFamily="34" charset="0"/>
                          <a:cs typeface="Arial" panose="020B0604020202020204" pitchFamily="34" charset="0"/>
                        </a:rPr>
                        <a:t>IHC 2+/FISH+</a:t>
                      </a:r>
                    </a:p>
                    <a:p>
                      <a:pPr marL="100584" marR="0">
                        <a:lnSpc>
                          <a:spcPct val="100000"/>
                        </a:lnSpc>
                        <a:spcAft>
                          <a:spcPts val="0"/>
                        </a:spcAft>
                      </a:pPr>
                      <a:r>
                        <a:rPr lang="en-GB" sz="1200" b="0" dirty="0">
                          <a:solidFill>
                            <a:schemeClr val="tx1"/>
                          </a:solidFill>
                          <a:effectLst/>
                          <a:latin typeface="+mn-lt"/>
                          <a:ea typeface="Calibri" panose="020F0502020204030204" pitchFamily="34" charset="0"/>
                          <a:cs typeface="Arial" panose="020B0604020202020204" pitchFamily="34" charset="0"/>
                        </a:rPr>
                        <a:t>IHC 3+</a:t>
                      </a:r>
                      <a:endParaRPr lang="en-US" sz="1200" b="0"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endParaRPr lang="en-GB" sz="1200" b="0" dirty="0">
                        <a:solidFill>
                          <a:schemeClr val="tx1"/>
                        </a:solidFill>
                        <a:effectLst/>
                        <a:latin typeface="+mn-lt"/>
                        <a:ea typeface="Calibri" panose="020F0502020204030204" pitchFamily="34" charset="0"/>
                        <a:cs typeface="Arial" panose="020B0604020202020204" pitchFamily="34" charset="0"/>
                      </a:endParaRPr>
                    </a:p>
                    <a:p>
                      <a:pPr marL="0" marR="0" algn="ctr">
                        <a:lnSpc>
                          <a:spcPct val="100000"/>
                        </a:lnSpc>
                        <a:spcAft>
                          <a:spcPts val="0"/>
                        </a:spcAft>
                      </a:pPr>
                      <a:r>
                        <a:rPr lang="en-GB" sz="1200" b="0" dirty="0">
                          <a:solidFill>
                            <a:schemeClr val="tx1"/>
                          </a:solidFill>
                          <a:effectLst/>
                          <a:latin typeface="+mn-lt"/>
                          <a:ea typeface="Calibri" panose="020F0502020204030204" pitchFamily="34" charset="0"/>
                          <a:cs typeface="Arial" panose="020B0604020202020204" pitchFamily="34" charset="0"/>
                        </a:rPr>
                        <a:t>   5 (11)</a:t>
                      </a:r>
                    </a:p>
                    <a:p>
                      <a:pPr marL="0" marR="0" algn="ctr">
                        <a:lnSpc>
                          <a:spcPct val="100000"/>
                        </a:lnSpc>
                        <a:spcAft>
                          <a:spcPts val="0"/>
                        </a:spcAft>
                      </a:pPr>
                      <a:r>
                        <a:rPr lang="en-GB" sz="1200" b="0" dirty="0">
                          <a:solidFill>
                            <a:schemeClr val="tx1"/>
                          </a:solidFill>
                          <a:effectLst/>
                          <a:latin typeface="+mn-lt"/>
                          <a:ea typeface="Calibri" panose="020F0502020204030204" pitchFamily="34" charset="0"/>
                          <a:cs typeface="Arial" panose="020B0604020202020204" pitchFamily="34" charset="0"/>
                        </a:rPr>
                        <a:t>  36 (78)</a:t>
                      </a:r>
                      <a:endParaRPr lang="en-US" sz="1200" b="0"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9607151"/>
                  </a:ext>
                </a:extLst>
              </a:tr>
            </a:tbl>
          </a:graphicData>
        </a:graphic>
      </p:graphicFrame>
      <p:graphicFrame>
        <p:nvGraphicFramePr>
          <p:cNvPr id="9" name="Table 8">
            <a:extLst>
              <a:ext uri="{FF2B5EF4-FFF2-40B4-BE49-F238E27FC236}">
                <a16:creationId xmlns:a16="http://schemas.microsoft.com/office/drawing/2014/main" id="{1F9F8136-300D-1A14-4236-E6347930DDB2}"/>
              </a:ext>
            </a:extLst>
          </p:cNvPr>
          <p:cNvGraphicFramePr>
            <a:graphicFrameLocks noGrp="1"/>
          </p:cNvGraphicFramePr>
          <p:nvPr>
            <p:extLst>
              <p:ext uri="{D42A27DB-BD31-4B8C-83A1-F6EECF244321}">
                <p14:modId xmlns:p14="http://schemas.microsoft.com/office/powerpoint/2010/main" val="2448546618"/>
              </p:ext>
            </p:extLst>
          </p:nvPr>
        </p:nvGraphicFramePr>
        <p:xfrm>
          <a:off x="6049218" y="1532773"/>
          <a:ext cx="5212080" cy="1288344"/>
        </p:xfrm>
        <a:graphic>
          <a:graphicData uri="http://schemas.openxmlformats.org/drawingml/2006/table">
            <a:tbl>
              <a:tblPr firstRow="1" firstCol="1" bandRow="1">
                <a:tableStyleId>{9D7B26C5-4107-4FEC-AEDC-1716B250A1EF}</a:tableStyleId>
              </a:tblPr>
              <a:tblGrid>
                <a:gridCol w="2869142">
                  <a:extLst>
                    <a:ext uri="{9D8B030D-6E8A-4147-A177-3AD203B41FA5}">
                      <a16:colId xmlns:a16="http://schemas.microsoft.com/office/drawing/2014/main" val="1449837536"/>
                    </a:ext>
                  </a:extLst>
                </a:gridCol>
                <a:gridCol w="2342938">
                  <a:extLst>
                    <a:ext uri="{9D8B030D-6E8A-4147-A177-3AD203B41FA5}">
                      <a16:colId xmlns:a16="http://schemas.microsoft.com/office/drawing/2014/main" val="161639126"/>
                    </a:ext>
                  </a:extLst>
                </a:gridCol>
              </a:tblGrid>
              <a:tr h="36576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tx1"/>
                          </a:solidFill>
                          <a:effectLst/>
                          <a:latin typeface="+mn-lt"/>
                          <a:ea typeface="Calibri" panose="020F0502020204030204" pitchFamily="34" charset="0"/>
                          <a:cs typeface="Arial" panose="020B0604020202020204" pitchFamily="34" charset="0"/>
                        </a:rPr>
                        <a:t>On Study Regimen Received, n (%)</a:t>
                      </a:r>
                      <a:endParaRPr lang="en-US" sz="1200" b="0" dirty="0">
                        <a:solidFill>
                          <a:schemeClr val="tx1"/>
                        </a:solidFill>
                        <a:effectLst/>
                        <a:latin typeface="+mn-lt"/>
                        <a:ea typeface="Calibri" panose="020F0502020204030204" pitchFamily="34" charset="0"/>
                        <a:cs typeface="Arial" panose="020B0604020202020204" pitchFamily="34" charset="0"/>
                      </a:endParaRPr>
                    </a:p>
                  </a:txBody>
                  <a:tcPr marL="55607" marR="55607" marT="0" marB="54864"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200" b="1" dirty="0">
                          <a:solidFill>
                            <a:schemeClr val="bg1"/>
                          </a:solidFill>
                          <a:effectLst/>
                        </a:rPr>
                        <a:t>All Patients (N = 46)</a:t>
                      </a:r>
                      <a:endParaRPr lang="en-US" sz="1200" dirty="0">
                        <a:solidFill>
                          <a:schemeClr val="bg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261876920"/>
                  </a:ext>
                </a:extLst>
              </a:tr>
              <a:tr h="307528">
                <a:tc>
                  <a:txBody>
                    <a:bodyPr/>
                    <a:lstStyle/>
                    <a:p>
                      <a:pPr marL="0" marR="0">
                        <a:lnSpc>
                          <a:spcPct val="100000"/>
                        </a:lnSpc>
                        <a:spcBef>
                          <a:spcPts val="0"/>
                        </a:spcBef>
                        <a:spcAft>
                          <a:spcPts val="0"/>
                        </a:spcAft>
                      </a:pPr>
                      <a:r>
                        <a:rPr lang="en-GB" sz="1200" b="1" dirty="0">
                          <a:solidFill>
                            <a:schemeClr val="tx1"/>
                          </a:solidFill>
                          <a:effectLst/>
                        </a:rPr>
                        <a:t>Zanidatamab + CAPOX</a:t>
                      </a:r>
                      <a:endParaRPr lang="en-US" sz="1200" b="1"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mn-lt"/>
                          <a:ea typeface="Calibri" panose="020F0502020204030204" pitchFamily="34" charset="0"/>
                          <a:cs typeface="Arial" panose="020B0604020202020204" pitchFamily="34" charset="0"/>
                        </a:rPr>
                        <a:t>  20 (43)</a:t>
                      </a: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3901141"/>
                  </a:ext>
                </a:extLst>
              </a:tr>
              <a:tr h="307528">
                <a:tc>
                  <a:txBody>
                    <a:bodyPr/>
                    <a:lstStyle/>
                    <a:p>
                      <a:pPr marL="0" marR="0">
                        <a:lnSpc>
                          <a:spcPct val="100000"/>
                        </a:lnSpc>
                        <a:spcBef>
                          <a:spcPts val="0"/>
                        </a:spcBef>
                        <a:spcAft>
                          <a:spcPts val="0"/>
                        </a:spcAft>
                      </a:pPr>
                      <a:r>
                        <a:rPr lang="en-US" sz="1200" b="1" dirty="0">
                          <a:solidFill>
                            <a:schemeClr val="tx1"/>
                          </a:solidFill>
                          <a:effectLst/>
                          <a:latin typeface="+mn-lt"/>
                          <a:ea typeface="Calibri" panose="020F0502020204030204" pitchFamily="34" charset="0"/>
                          <a:cs typeface="Arial" panose="020B0604020202020204" pitchFamily="34" charset="0"/>
                        </a:rPr>
                        <a:t>Zanidatamab + mFOLFOX6</a:t>
                      </a: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mn-lt"/>
                          <a:ea typeface="Calibri" panose="020F0502020204030204" pitchFamily="34" charset="0"/>
                          <a:cs typeface="Arial" panose="020B0604020202020204" pitchFamily="34" charset="0"/>
                        </a:rPr>
                        <a:t>  24 (52)</a:t>
                      </a: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3451473"/>
                  </a:ext>
                </a:extLst>
              </a:tr>
              <a:tr h="307528">
                <a:tc>
                  <a:txBody>
                    <a:bodyPr/>
                    <a:lstStyle/>
                    <a:p>
                      <a:pPr marL="0" marR="0">
                        <a:lnSpc>
                          <a:spcPct val="100000"/>
                        </a:lnSpc>
                        <a:spcBef>
                          <a:spcPts val="0"/>
                        </a:spcBef>
                        <a:spcAft>
                          <a:spcPts val="0"/>
                        </a:spcAft>
                      </a:pPr>
                      <a:r>
                        <a:rPr lang="en-GB" sz="1200" b="1" dirty="0">
                          <a:solidFill>
                            <a:schemeClr val="tx1"/>
                          </a:solidFill>
                          <a:effectLst/>
                        </a:rPr>
                        <a:t>Zanidatamab + FP</a:t>
                      </a:r>
                      <a:endParaRPr lang="en-US" sz="1200" b="1" dirty="0">
                        <a:solidFill>
                          <a:schemeClr val="tx1"/>
                        </a:solidFill>
                        <a:effectLst/>
                        <a:latin typeface="+mn-lt"/>
                        <a:ea typeface="Calibri" panose="020F0502020204030204" pitchFamily="34" charset="0"/>
                        <a:cs typeface="Arial" panose="020B0604020202020204" pitchFamily="34" charset="0"/>
                      </a:endParaRP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mn-lt"/>
                          <a:ea typeface="Calibri" panose="020F0502020204030204" pitchFamily="34" charset="0"/>
                          <a:cs typeface="Arial" panose="020B0604020202020204" pitchFamily="34" charset="0"/>
                        </a:rPr>
                        <a:t>  2 (4)</a:t>
                      </a:r>
                    </a:p>
                  </a:txBody>
                  <a:tcPr marL="55607" marR="556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9055575"/>
                  </a:ext>
                </a:extLst>
              </a:tr>
            </a:tbl>
          </a:graphicData>
        </a:graphic>
      </p:graphicFrame>
      <p:sp>
        <p:nvSpPr>
          <p:cNvPr id="4" name="Text Placeholder 8">
            <a:extLst>
              <a:ext uri="{FF2B5EF4-FFF2-40B4-BE49-F238E27FC236}">
                <a16:creationId xmlns:a16="http://schemas.microsoft.com/office/drawing/2014/main" id="{71EE10F1-D7B7-EA0C-11D1-17731A86CFA9}"/>
              </a:ext>
            </a:extLst>
          </p:cNvPr>
          <p:cNvSpPr>
            <a:spLocks noGrp="1"/>
          </p:cNvSpPr>
          <p:nvPr>
            <p:ph type="body" sz="quarter" idx="15"/>
          </p:nvPr>
        </p:nvSpPr>
        <p:spPr>
          <a:xfrm>
            <a:off x="3324404" y="6271847"/>
            <a:ext cx="5852160" cy="281354"/>
          </a:xfrm>
        </p:spPr>
        <p:txBody>
          <a:bodyPr/>
          <a:lstStyle/>
          <a:p>
            <a:r>
              <a:rPr lang="en-US" sz="1000" dirty="0"/>
              <a:t>Elena Elimova, MD, MSc</a:t>
            </a:r>
            <a:endParaRPr lang="en-US" dirty="0"/>
          </a:p>
        </p:txBody>
      </p:sp>
    </p:spTree>
    <p:extLst>
      <p:ext uri="{BB962C8B-B14F-4D97-AF65-F5344CB8AC3E}">
        <p14:creationId xmlns:p14="http://schemas.microsoft.com/office/powerpoint/2010/main" val="309278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6C8D40-42E6-9570-A088-96FC6DBA81E8}"/>
              </a:ext>
            </a:extLst>
          </p:cNvPr>
          <p:cNvSpPr>
            <a:spLocks noGrp="1"/>
          </p:cNvSpPr>
          <p:nvPr>
            <p:ph type="sldNum" sz="quarter" idx="12"/>
          </p:nvPr>
        </p:nvSpPr>
        <p:spPr>
          <a:xfrm>
            <a:off x="11083564" y="217034"/>
            <a:ext cx="874486" cy="365125"/>
          </a:xfrm>
        </p:spPr>
        <p:txBody>
          <a:bodyPr/>
          <a:lstStyle/>
          <a:p>
            <a:fld id="{BE33F7A0-71F0-446B-9DE8-6D75BE64EE0F}" type="slidenum">
              <a:rPr lang="en-US" smtClean="0">
                <a:solidFill>
                  <a:schemeClr val="tx1"/>
                </a:solidFill>
              </a:rPr>
              <a:pPr/>
              <a:t>6</a:t>
            </a:fld>
            <a:endParaRPr lang="en-US" dirty="0">
              <a:solidFill>
                <a:schemeClr val="tx1"/>
              </a:solidFill>
            </a:endParaRPr>
          </a:p>
        </p:txBody>
      </p:sp>
      <p:sp>
        <p:nvSpPr>
          <p:cNvPr id="25" name="TextBox 24">
            <a:extLst>
              <a:ext uri="{FF2B5EF4-FFF2-40B4-BE49-F238E27FC236}">
                <a16:creationId xmlns:a16="http://schemas.microsoft.com/office/drawing/2014/main" id="{E2BA35BD-D041-263B-BD90-9352ABB34659}"/>
              </a:ext>
            </a:extLst>
          </p:cNvPr>
          <p:cNvSpPr txBox="1"/>
          <p:nvPr/>
        </p:nvSpPr>
        <p:spPr>
          <a:xfrm>
            <a:off x="579120" y="1291287"/>
            <a:ext cx="11420372" cy="338554"/>
          </a:xfrm>
          <a:prstGeom prst="rect">
            <a:avLst/>
          </a:prstGeom>
          <a:noFill/>
        </p:spPr>
        <p:txBody>
          <a:bodyPr wrap="square" rtlCol="0">
            <a:spAutoFit/>
          </a:bodyPr>
          <a:lstStyle/>
          <a:p>
            <a:pPr marL="285750" indent="-285750">
              <a:buClr>
                <a:srgbClr val="008764"/>
              </a:buClr>
              <a:buFont typeface="Arial" panose="020B0604020202020204" pitchFamily="34" charset="0"/>
              <a:buChar char="•"/>
            </a:pPr>
            <a:r>
              <a:rPr lang="en-US" sz="1600" dirty="0">
                <a:solidFill>
                  <a:srgbClr val="002557"/>
                </a:solidFill>
              </a:rPr>
              <a:t>Nearly all response-evaluable patients (90%) had a decrease in target lesions from baseline</a:t>
            </a:r>
          </a:p>
        </p:txBody>
      </p:sp>
      <p:sp>
        <p:nvSpPr>
          <p:cNvPr id="4" name="TextBox 3">
            <a:extLst>
              <a:ext uri="{FF2B5EF4-FFF2-40B4-BE49-F238E27FC236}">
                <a16:creationId xmlns:a16="http://schemas.microsoft.com/office/drawing/2014/main" id="{D47CBA57-5AB6-835F-809C-B6B633EDBF48}"/>
              </a:ext>
            </a:extLst>
          </p:cNvPr>
          <p:cNvSpPr txBox="1"/>
          <p:nvPr/>
        </p:nvSpPr>
        <p:spPr>
          <a:xfrm>
            <a:off x="185929" y="5373160"/>
            <a:ext cx="11820141" cy="954107"/>
          </a:xfrm>
          <a:prstGeom prst="rect">
            <a:avLst/>
          </a:prstGeom>
          <a:noFill/>
        </p:spPr>
        <p:txBody>
          <a:bodyPr wrap="square" rtlCol="0">
            <a:spAutoFit/>
          </a:bodyPr>
          <a:lstStyle/>
          <a:p>
            <a:pPr defTabSz="457200"/>
            <a:r>
              <a:rPr lang="en-GB" sz="800" dirty="0">
                <a:cs typeface="Arial Narrow"/>
              </a:rPr>
              <a:t>Response-evaluable patients were those who underwent </a:t>
            </a:r>
            <a:r>
              <a:rPr lang="en-US" sz="800" dirty="0">
                <a:cs typeface="Arial Narrow"/>
              </a:rPr>
              <a:t>at least 1</a:t>
            </a:r>
            <a:r>
              <a:rPr lang="en-US" sz="800" dirty="0"/>
              <a:t> post-baseline response assessment per RECIST v1.1 or discontinued treatment due to clinical progression or death. One patient in the response-evaluable analysis set had a new lesion detected (deemed PD) on an unscheduled visit before the first scheduled tumor scan; however, measurements of this lesion were not available. Hence, this patient was not included in the waterfall plot given the missing post-baseline measurements.</a:t>
            </a:r>
            <a:endParaRPr lang="en-GB" sz="800" dirty="0"/>
          </a:p>
          <a:p>
            <a:pPr defTabSz="457200"/>
            <a:r>
              <a:rPr lang="en-GB" sz="800" baseline="30000" dirty="0" err="1">
                <a:cs typeface="Arial Narrow"/>
              </a:rPr>
              <a:t>a</a:t>
            </a:r>
            <a:r>
              <a:rPr lang="en-GB" sz="800" i="0" u="none" strike="noStrike" kern="1200" baseline="0" dirty="0" err="1">
                <a:latin typeface="+mn-lt"/>
                <a:ea typeface="+mn-ea"/>
                <a:cs typeface="Arial Narrow"/>
              </a:rPr>
              <a:t>BOR</a:t>
            </a:r>
            <a:r>
              <a:rPr lang="en-GB" sz="800" i="0" u="none" strike="noStrike" kern="1200" baseline="0" dirty="0">
                <a:latin typeface="+mn-lt"/>
                <a:ea typeface="+mn-ea"/>
                <a:cs typeface="Arial Narrow"/>
              </a:rPr>
              <a:t> is defined as the best response documented between the date of first dose and the date of investigator-assessed objectively documented progression, the date of subsequent anticancer therapy, any-cause death, loss to follow-up, or study discontinuation, whichever occurred first. Confirmed BOR is the BOR of a </a:t>
            </a:r>
            <a:r>
              <a:rPr lang="en-GB" sz="800" dirty="0">
                <a:cs typeface="Arial Narrow"/>
              </a:rPr>
              <a:t>CR </a:t>
            </a:r>
            <a:r>
              <a:rPr lang="en-GB" sz="800" i="0" u="none" strike="noStrike" kern="1200" baseline="0" dirty="0">
                <a:latin typeface="+mn-lt"/>
                <a:ea typeface="+mn-ea"/>
                <a:cs typeface="Arial Narrow"/>
              </a:rPr>
              <a:t>or </a:t>
            </a:r>
            <a:r>
              <a:rPr lang="en-GB" sz="800" dirty="0">
                <a:cs typeface="Arial Narrow"/>
              </a:rPr>
              <a:t>PR per RECIST v1.1 confirmed </a:t>
            </a:r>
            <a:r>
              <a:rPr lang="en-GB" sz="800" i="0" u="none" strike="noStrike" kern="1200" baseline="0" dirty="0">
                <a:latin typeface="+mn-lt"/>
                <a:ea typeface="+mn-ea"/>
                <a:cs typeface="Arial Narrow"/>
              </a:rPr>
              <a:t>≥28 days after the first documentation; </a:t>
            </a:r>
            <a:r>
              <a:rPr lang="en-US" sz="800" i="0" u="none" strike="noStrike" kern="1200" baseline="30000" dirty="0">
                <a:latin typeface="+mn-lt"/>
                <a:ea typeface="+mn-ea"/>
                <a:cs typeface="Arial Narrow"/>
              </a:rPr>
              <a:t>b</a:t>
            </a:r>
            <a:r>
              <a:rPr lang="en-US" sz="800" i="0" u="none" strike="noStrike" kern="1200" baseline="0" dirty="0">
                <a:latin typeface="+mn-lt"/>
                <a:ea typeface="+mn-ea"/>
                <a:cs typeface="Arial Narrow"/>
              </a:rPr>
              <a:t>Disease control was defined as a BOR of SD or confirmed CR or PR; </a:t>
            </a:r>
            <a:r>
              <a:rPr lang="en-GB" sz="800" i="0" u="none" strike="noStrike" kern="1200" baseline="30000" dirty="0">
                <a:latin typeface="+mn-lt"/>
                <a:ea typeface="+mn-ea"/>
                <a:cs typeface="Arial Narrow"/>
              </a:rPr>
              <a:t>c</a:t>
            </a:r>
            <a:r>
              <a:rPr lang="en-GB" sz="800" i="0" u="none" strike="noStrike" kern="1200" baseline="0" dirty="0">
                <a:latin typeface="+mn-lt"/>
                <a:ea typeface="+mn-ea"/>
                <a:cs typeface="Arial Narrow"/>
              </a:rPr>
              <a:t>Defined as achieving a BOR of SD, non-CR, or non-PD for ≥24 weeks or confirmed CR or PR. </a:t>
            </a:r>
          </a:p>
          <a:p>
            <a:pPr defTabSz="457200"/>
            <a:r>
              <a:rPr lang="en-GB" sz="800" i="0" u="none" strike="noStrike" kern="1200" baseline="0" dirty="0">
                <a:latin typeface="+mn-lt"/>
                <a:ea typeface="+mn-ea"/>
                <a:cs typeface="Arial Narrow"/>
              </a:rPr>
              <a:t>BOR, best overall response; </a:t>
            </a:r>
            <a:r>
              <a:rPr lang="en-GB" sz="800" i="0" u="none" strike="noStrike" kern="1200" baseline="0" dirty="0" err="1">
                <a:latin typeface="+mn-lt"/>
                <a:ea typeface="+mn-ea"/>
                <a:cs typeface="Arial Narrow"/>
              </a:rPr>
              <a:t>cBOR</a:t>
            </a:r>
            <a:r>
              <a:rPr lang="en-GB" sz="800" i="0" u="none" strike="noStrike" kern="1200" baseline="0" dirty="0">
                <a:latin typeface="+mn-lt"/>
                <a:ea typeface="+mn-ea"/>
                <a:cs typeface="Arial Narrow"/>
              </a:rPr>
              <a:t>, confirmed BOR; CBR, clinical benefit rate; </a:t>
            </a:r>
            <a:r>
              <a:rPr lang="en-GB" sz="800" dirty="0">
                <a:cs typeface="Arial Narrow"/>
              </a:rPr>
              <a:t>CI, confidence interval; cORR, confirmed ORR; CR, complete response; </a:t>
            </a:r>
            <a:r>
              <a:rPr lang="en-GB" sz="800" i="0" u="none" strike="noStrike" kern="1200" baseline="0" dirty="0">
                <a:latin typeface="+mn-lt"/>
                <a:ea typeface="+mn-ea"/>
                <a:cs typeface="Arial Narrow"/>
              </a:rPr>
              <a:t>DCR, disease control rate; </a:t>
            </a:r>
            <a:r>
              <a:rPr lang="en-GB" sz="800" dirty="0">
                <a:cs typeface="Arial Narrow"/>
              </a:rPr>
              <a:t>PD, progressive disease; PR, partial response</a:t>
            </a:r>
            <a:r>
              <a:rPr lang="en-GB" sz="800" i="0" u="none" strike="noStrike" kern="1200" baseline="0" dirty="0">
                <a:latin typeface="+mn-lt"/>
                <a:ea typeface="+mn-ea"/>
                <a:cs typeface="Arial Narrow"/>
              </a:rPr>
              <a:t>; NA, not available; SD, stable disease.</a:t>
            </a:r>
          </a:p>
        </p:txBody>
      </p:sp>
      <p:graphicFrame>
        <p:nvGraphicFramePr>
          <p:cNvPr id="8" name="Table 7">
            <a:extLst>
              <a:ext uri="{FF2B5EF4-FFF2-40B4-BE49-F238E27FC236}">
                <a16:creationId xmlns:a16="http://schemas.microsoft.com/office/drawing/2014/main" id="{143C96DF-5D7D-F07C-C1CE-2A1CC33B00A9}"/>
              </a:ext>
            </a:extLst>
          </p:cNvPr>
          <p:cNvGraphicFramePr>
            <a:graphicFrameLocks noGrp="1"/>
          </p:cNvGraphicFramePr>
          <p:nvPr>
            <p:extLst>
              <p:ext uri="{D42A27DB-BD31-4B8C-83A1-F6EECF244321}">
                <p14:modId xmlns:p14="http://schemas.microsoft.com/office/powerpoint/2010/main" val="183060537"/>
              </p:ext>
            </p:extLst>
          </p:nvPr>
        </p:nvGraphicFramePr>
        <p:xfrm>
          <a:off x="279064" y="2025859"/>
          <a:ext cx="2651760" cy="2849880"/>
        </p:xfrm>
        <a:graphic>
          <a:graphicData uri="http://schemas.openxmlformats.org/drawingml/2006/table">
            <a:tbl>
              <a:tblPr firstRow="1" firstCol="1" bandRow="1">
                <a:tableStyleId>{2D5ABB26-0587-4C30-8999-92F81FD0307C}</a:tableStyleId>
              </a:tblPr>
              <a:tblGrid>
                <a:gridCol w="1005840">
                  <a:extLst>
                    <a:ext uri="{9D8B030D-6E8A-4147-A177-3AD203B41FA5}">
                      <a16:colId xmlns:a16="http://schemas.microsoft.com/office/drawing/2014/main" val="3950816490"/>
                    </a:ext>
                  </a:extLst>
                </a:gridCol>
                <a:gridCol w="822960">
                  <a:extLst>
                    <a:ext uri="{9D8B030D-6E8A-4147-A177-3AD203B41FA5}">
                      <a16:colId xmlns:a16="http://schemas.microsoft.com/office/drawing/2014/main" val="3384329978"/>
                    </a:ext>
                  </a:extLst>
                </a:gridCol>
                <a:gridCol w="822960">
                  <a:extLst>
                    <a:ext uri="{9D8B030D-6E8A-4147-A177-3AD203B41FA5}">
                      <a16:colId xmlns:a16="http://schemas.microsoft.com/office/drawing/2014/main" val="543698296"/>
                    </a:ext>
                  </a:extLst>
                </a:gridCol>
              </a:tblGrid>
              <a:tr h="261526">
                <a:tc>
                  <a:txBody>
                    <a:bodyPr/>
                    <a:lstStyle/>
                    <a:p>
                      <a:endParaRPr lang="en-US" sz="1100" dirty="0">
                        <a:solidFill>
                          <a:schemeClr val="tx1"/>
                        </a:solidFill>
                        <a:effectLst/>
                        <a:latin typeface="+mj-lt"/>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r>
                        <a:rPr lang="en-GB" sz="1100" b="1" dirty="0">
                          <a:solidFill>
                            <a:schemeClr val="bg1"/>
                          </a:solidFill>
                          <a:effectLst/>
                        </a:rPr>
                        <a:t>All Patients </a:t>
                      </a:r>
                      <a:endParaRPr lang="en-US" sz="1100" b="1" dirty="0">
                        <a:solidFill>
                          <a:schemeClr val="bg1"/>
                        </a:solidFill>
                        <a:effectLst/>
                      </a:endParaRPr>
                    </a:p>
                    <a:p>
                      <a:pPr marL="0" marR="0" algn="ctr">
                        <a:lnSpc>
                          <a:spcPct val="100000"/>
                        </a:lnSpc>
                        <a:spcAft>
                          <a:spcPts val="0"/>
                        </a:spcAft>
                      </a:pPr>
                      <a:r>
                        <a:rPr lang="en-GB" sz="1100" b="1" dirty="0">
                          <a:solidFill>
                            <a:schemeClr val="bg1"/>
                          </a:solidFill>
                          <a:effectLst/>
                        </a:rPr>
                        <a:t>(N = 42)</a:t>
                      </a:r>
                      <a:endParaRPr lang="en-US" sz="1100" b="1" dirty="0">
                        <a:solidFill>
                          <a:schemeClr val="bg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0000"/>
                        </a:lnSpc>
                        <a:spcAft>
                          <a:spcPts val="0"/>
                        </a:spcAft>
                      </a:pPr>
                      <a:r>
                        <a:rPr lang="en-GB" sz="1100" b="1" dirty="0">
                          <a:solidFill>
                            <a:schemeClr val="bg1"/>
                          </a:solidFill>
                          <a:effectLst/>
                        </a:rPr>
                        <a:t>ccHER2+ Subset </a:t>
                      </a:r>
                      <a:br>
                        <a:rPr lang="en-GB" sz="1100" b="1" dirty="0">
                          <a:solidFill>
                            <a:schemeClr val="bg1"/>
                          </a:solidFill>
                          <a:effectLst/>
                        </a:rPr>
                      </a:br>
                      <a:r>
                        <a:rPr lang="en-GB" sz="1100" b="1" dirty="0">
                          <a:solidFill>
                            <a:schemeClr val="bg1"/>
                          </a:solidFill>
                          <a:effectLst/>
                        </a:rPr>
                        <a:t>(n = 37)</a:t>
                      </a:r>
                      <a:endParaRPr lang="en-US" sz="1100" b="1" dirty="0">
                        <a:solidFill>
                          <a:schemeClr val="bg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997118627"/>
                  </a:ext>
                </a:extLst>
              </a:tr>
              <a:tr h="208605">
                <a:tc>
                  <a:txBody>
                    <a:bodyPr/>
                    <a:lstStyle/>
                    <a:p>
                      <a:pPr marL="0" marR="0">
                        <a:lnSpc>
                          <a:spcPct val="100000"/>
                        </a:lnSpc>
                        <a:spcAft>
                          <a:spcPts val="0"/>
                        </a:spcAft>
                        <a:tabLst>
                          <a:tab pos="3037205" algn="l"/>
                        </a:tabLst>
                      </a:pPr>
                      <a:r>
                        <a:rPr lang="en-GB" sz="1100" b="1" dirty="0">
                          <a:solidFill>
                            <a:schemeClr val="tx1"/>
                          </a:solidFill>
                          <a:effectLst/>
                        </a:rPr>
                        <a:t>cORR</a:t>
                      </a:r>
                      <a:endParaRPr lang="en-GB" sz="1100" b="1" baseline="30000" dirty="0">
                        <a:solidFill>
                          <a:schemeClr val="tx1"/>
                        </a:solidFill>
                        <a:effectLst/>
                      </a:endParaRPr>
                    </a:p>
                    <a:p>
                      <a:pPr marL="100584" marR="0">
                        <a:lnSpc>
                          <a:spcPct val="100000"/>
                        </a:lnSpc>
                        <a:spcAft>
                          <a:spcPts val="0"/>
                        </a:spcAft>
                        <a:tabLst>
                          <a:tab pos="3037205" algn="l"/>
                        </a:tabLst>
                      </a:pPr>
                      <a:r>
                        <a:rPr lang="en-GB" sz="1100" b="0" dirty="0">
                          <a:solidFill>
                            <a:schemeClr val="tx1"/>
                          </a:solidFill>
                          <a:effectLst/>
                        </a:rPr>
                        <a:t>n (%)</a:t>
                      </a:r>
                    </a:p>
                    <a:p>
                      <a:pPr marL="100584" marR="0">
                        <a:lnSpc>
                          <a:spcPct val="100000"/>
                        </a:lnSpc>
                        <a:spcAft>
                          <a:spcPts val="0"/>
                        </a:spcAft>
                        <a:tabLst>
                          <a:tab pos="3037205" algn="l"/>
                        </a:tabLst>
                      </a:pPr>
                      <a:r>
                        <a:rPr lang="en-GB" sz="1100" b="0" dirty="0">
                          <a:solidFill>
                            <a:schemeClr val="tx1"/>
                          </a:solidFill>
                          <a:effectLst/>
                        </a:rPr>
                        <a:t>95% CI</a:t>
                      </a:r>
                      <a:endParaRPr lang="en-GB" sz="1100" b="0" dirty="0">
                        <a:solidFill>
                          <a:schemeClr val="tx1"/>
                        </a:solidFill>
                        <a:effectLst/>
                        <a:latin typeface="+mj-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00000"/>
                        </a:lnSpc>
                        <a:spcAft>
                          <a:spcPts val="0"/>
                        </a:spcAft>
                      </a:pPr>
                      <a:endParaRPr lang="en-GB" sz="1100" b="0" dirty="0">
                        <a:solidFill>
                          <a:schemeClr val="tx1"/>
                        </a:solidFill>
                        <a:effectLst/>
                      </a:endParaRPr>
                    </a:p>
                    <a:p>
                      <a:pPr marL="0" marR="0" algn="ctr">
                        <a:lnSpc>
                          <a:spcPct val="100000"/>
                        </a:lnSpc>
                        <a:spcAft>
                          <a:spcPts val="0"/>
                        </a:spcAft>
                      </a:pPr>
                      <a:r>
                        <a:rPr lang="en-GB" sz="1100" b="0" dirty="0">
                          <a:solidFill>
                            <a:schemeClr val="tx1"/>
                          </a:solidFill>
                          <a:effectLst/>
                        </a:rPr>
                        <a:t>32 (76) </a:t>
                      </a:r>
                    </a:p>
                    <a:p>
                      <a:pPr marL="0" marR="0" algn="ctr">
                        <a:lnSpc>
                          <a:spcPct val="100000"/>
                        </a:lnSpc>
                        <a:spcAft>
                          <a:spcPts val="0"/>
                        </a:spcAft>
                      </a:pPr>
                      <a:r>
                        <a:rPr lang="en-GB" sz="1100" b="0" dirty="0">
                          <a:solidFill>
                            <a:schemeClr val="tx1"/>
                          </a:solidFill>
                          <a:effectLst/>
                        </a:rPr>
                        <a:t> 60, 88</a:t>
                      </a:r>
                      <a:endParaRPr lang="en-US" sz="1100" b="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00000"/>
                        </a:lnSpc>
                        <a:spcAft>
                          <a:spcPts val="0"/>
                        </a:spcAft>
                      </a:pPr>
                      <a:endParaRPr lang="en-GB" sz="1100" b="0" dirty="0">
                        <a:solidFill>
                          <a:schemeClr val="tx1"/>
                        </a:solidFill>
                        <a:effectLst/>
                      </a:endParaRPr>
                    </a:p>
                    <a:p>
                      <a:pPr marL="0" marR="0" algn="ctr">
                        <a:lnSpc>
                          <a:spcPct val="100000"/>
                        </a:lnSpc>
                        <a:spcAft>
                          <a:spcPts val="0"/>
                        </a:spcAft>
                      </a:pPr>
                      <a:r>
                        <a:rPr lang="en-GB" sz="1100" b="0" dirty="0">
                          <a:solidFill>
                            <a:schemeClr val="tx1"/>
                          </a:solidFill>
                          <a:effectLst/>
                        </a:rPr>
                        <a:t>31 (84)  </a:t>
                      </a:r>
                    </a:p>
                    <a:p>
                      <a:pPr marL="0" marR="0" algn="ctr">
                        <a:lnSpc>
                          <a:spcPct val="100000"/>
                        </a:lnSpc>
                        <a:spcAft>
                          <a:spcPts val="0"/>
                        </a:spcAft>
                      </a:pPr>
                      <a:r>
                        <a:rPr lang="en-GB" sz="1100" b="0" dirty="0">
                          <a:solidFill>
                            <a:schemeClr val="tx1"/>
                          </a:solidFill>
                          <a:effectLst/>
                        </a:rPr>
                        <a:t> 68, 94</a:t>
                      </a:r>
                      <a:endParaRPr lang="en-US" sz="1100" b="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85530769"/>
                  </a:ext>
                </a:extLst>
              </a:tr>
              <a:tr h="166325">
                <a:tc>
                  <a:txBody>
                    <a:bodyPr/>
                    <a:lstStyle/>
                    <a:p>
                      <a:pPr marL="0" marR="0">
                        <a:lnSpc>
                          <a:spcPct val="100000"/>
                        </a:lnSpc>
                        <a:spcAft>
                          <a:spcPts val="0"/>
                        </a:spcAft>
                      </a:pPr>
                      <a:r>
                        <a:rPr lang="en-GB" sz="1100" b="1" dirty="0" err="1">
                          <a:solidFill>
                            <a:schemeClr val="tx1"/>
                          </a:solidFill>
                          <a:effectLst/>
                        </a:rPr>
                        <a:t>cBOR</a:t>
                      </a:r>
                      <a:r>
                        <a:rPr lang="en-GB" sz="1100" dirty="0" err="1">
                          <a:solidFill>
                            <a:schemeClr val="tx1"/>
                          </a:solidFill>
                          <a:effectLst/>
                        </a:rPr>
                        <a:t>,</a:t>
                      </a:r>
                      <a:r>
                        <a:rPr lang="en-GB" sz="1100" baseline="30000" dirty="0" err="1">
                          <a:solidFill>
                            <a:schemeClr val="tx1"/>
                          </a:solidFill>
                          <a:effectLst/>
                        </a:rPr>
                        <a:t>a</a:t>
                      </a:r>
                      <a:r>
                        <a:rPr lang="en-GB" sz="1100" dirty="0">
                          <a:solidFill>
                            <a:schemeClr val="tx1"/>
                          </a:solidFill>
                          <a:effectLst/>
                        </a:rPr>
                        <a:t> </a:t>
                      </a:r>
                      <a:r>
                        <a:rPr lang="en-GB" sz="1100" b="0" dirty="0">
                          <a:solidFill>
                            <a:schemeClr val="tx1"/>
                          </a:solidFill>
                          <a:effectLst/>
                        </a:rPr>
                        <a:t>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00000"/>
                        </a:lnSpc>
                        <a:spcAft>
                          <a:spcPts val="0"/>
                        </a:spcAft>
                      </a:pPr>
                      <a:endParaRPr lang="en-US" sz="1100" b="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a:lnSpc>
                          <a:spcPct val="100000"/>
                        </a:lnSpc>
                        <a:spcAft>
                          <a:spcPts val="0"/>
                        </a:spcAft>
                      </a:pPr>
                      <a:endParaRPr lang="en-GB" sz="1100" b="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1234106"/>
                  </a:ext>
                </a:extLst>
              </a:tr>
              <a:tr h="166325">
                <a:tc>
                  <a:txBody>
                    <a:bodyPr/>
                    <a:lstStyle/>
                    <a:p>
                      <a:pPr marL="100584" marR="0">
                        <a:lnSpc>
                          <a:spcPct val="100000"/>
                        </a:lnSpc>
                        <a:spcAft>
                          <a:spcPts val="0"/>
                        </a:spcAft>
                      </a:pPr>
                      <a:r>
                        <a:rPr lang="en-US" sz="1100" b="0" dirty="0">
                          <a:solidFill>
                            <a:schemeClr val="tx1"/>
                          </a:solidFill>
                          <a:effectLst/>
                          <a:latin typeface="+mj-lt"/>
                          <a:ea typeface="Calibri" panose="020F0502020204030204" pitchFamily="34" charset="0"/>
                          <a:cs typeface="Arial" panose="020B0604020202020204" pitchFamily="34" charset="0"/>
                        </a:rPr>
                        <a:t>CR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 3 (7)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3 (8)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7566289"/>
                  </a:ext>
                </a:extLst>
              </a:tr>
              <a:tr h="166325">
                <a:tc>
                  <a:txBody>
                    <a:bodyPr/>
                    <a:lstStyle/>
                    <a:p>
                      <a:pPr marL="100584" marR="0">
                        <a:lnSpc>
                          <a:spcPct val="100000"/>
                        </a:lnSpc>
                        <a:spcAft>
                          <a:spcPts val="0"/>
                        </a:spcAft>
                      </a:pPr>
                      <a:r>
                        <a:rPr lang="en-US" sz="1100" b="0" dirty="0">
                          <a:solidFill>
                            <a:schemeClr val="tx1"/>
                          </a:solidFill>
                          <a:effectLst/>
                          <a:latin typeface="+mj-lt"/>
                          <a:ea typeface="Calibri" panose="020F0502020204030204" pitchFamily="34" charset="0"/>
                          <a:cs typeface="Arial" panose="020B0604020202020204" pitchFamily="34" charset="0"/>
                        </a:rPr>
                        <a:t>PR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29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28 (76)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672908"/>
                  </a:ext>
                </a:extLst>
              </a:tr>
              <a:tr h="166325">
                <a:tc>
                  <a:txBody>
                    <a:bodyPr/>
                    <a:lstStyle/>
                    <a:p>
                      <a:pPr marL="100584" marR="0">
                        <a:lnSpc>
                          <a:spcPct val="100000"/>
                        </a:lnSpc>
                        <a:spcAft>
                          <a:spcPts val="0"/>
                        </a:spcAft>
                      </a:pPr>
                      <a:r>
                        <a:rPr lang="en-US" sz="1100" b="0" dirty="0">
                          <a:solidFill>
                            <a:schemeClr val="tx1"/>
                          </a:solidFill>
                          <a:effectLst/>
                          <a:latin typeface="+mj-lt"/>
                          <a:ea typeface="Calibri" panose="020F0502020204030204" pitchFamily="34" charset="0"/>
                          <a:cs typeface="Arial" panose="020B0604020202020204" pitchFamily="34" charset="0"/>
                        </a:rPr>
                        <a:t>SD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 5 (12)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4 (11)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5152508"/>
                  </a:ext>
                </a:extLst>
              </a:tr>
              <a:tr h="166325">
                <a:tc>
                  <a:txBody>
                    <a:bodyPr/>
                    <a:lstStyle/>
                    <a:p>
                      <a:pPr marL="100584" marR="0">
                        <a:lnSpc>
                          <a:spcPct val="100000"/>
                        </a:lnSpc>
                        <a:spcAft>
                          <a:spcPts val="0"/>
                        </a:spcAft>
                      </a:pPr>
                      <a:r>
                        <a:rPr lang="en-US" sz="1100" b="0" dirty="0">
                          <a:solidFill>
                            <a:schemeClr val="tx1"/>
                          </a:solidFill>
                          <a:effectLst/>
                          <a:latin typeface="+mj-lt"/>
                          <a:ea typeface="Calibri" panose="020F0502020204030204" pitchFamily="34" charset="0"/>
                          <a:cs typeface="Arial" panose="020B0604020202020204" pitchFamily="34" charset="0"/>
                        </a:rPr>
                        <a:t>PD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 5 (12)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rPr>
                        <a:t>2 (5)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1527328"/>
                  </a:ext>
                </a:extLst>
              </a:tr>
              <a:tr h="208605">
                <a:tc>
                  <a:txBody>
                    <a:bodyPr/>
                    <a:lstStyle/>
                    <a:p>
                      <a:pPr marL="0" marR="0">
                        <a:lnSpc>
                          <a:spcPct val="100000"/>
                        </a:lnSpc>
                        <a:spcAft>
                          <a:spcPts val="0"/>
                        </a:spcAft>
                        <a:tabLst>
                          <a:tab pos="723265" algn="l"/>
                        </a:tabLst>
                      </a:pPr>
                      <a:r>
                        <a:rPr lang="en-GB" sz="1100" b="1" dirty="0">
                          <a:solidFill>
                            <a:schemeClr val="tx1"/>
                          </a:solidFill>
                          <a:effectLst/>
                        </a:rPr>
                        <a:t>DCR</a:t>
                      </a:r>
                      <a:r>
                        <a:rPr lang="en-GB" sz="1100" b="0" baseline="30000" dirty="0">
                          <a:solidFill>
                            <a:schemeClr val="tx1"/>
                          </a:solidFill>
                          <a:effectLst/>
                        </a:rPr>
                        <a:t>b</a:t>
                      </a:r>
                      <a:endParaRPr lang="en-GB" sz="1100" b="0" dirty="0">
                        <a:solidFill>
                          <a:schemeClr val="tx1"/>
                        </a:solidFill>
                        <a:effectLst/>
                      </a:endParaRPr>
                    </a:p>
                    <a:p>
                      <a:pPr marL="100584" marR="0">
                        <a:lnSpc>
                          <a:spcPct val="100000"/>
                        </a:lnSpc>
                        <a:spcAft>
                          <a:spcPts val="0"/>
                        </a:spcAft>
                        <a:tabLst>
                          <a:tab pos="3037205" algn="l"/>
                        </a:tabLst>
                      </a:pPr>
                      <a:r>
                        <a:rPr lang="en-GB" sz="1100" b="0" dirty="0">
                          <a:solidFill>
                            <a:schemeClr val="tx1"/>
                          </a:solidFill>
                          <a:effectLst/>
                        </a:rPr>
                        <a:t>n (%)</a:t>
                      </a:r>
                    </a:p>
                    <a:p>
                      <a:pPr marL="100584" marR="0">
                        <a:lnSpc>
                          <a:spcPct val="100000"/>
                        </a:lnSpc>
                        <a:spcAft>
                          <a:spcPts val="0"/>
                        </a:spcAft>
                        <a:tabLst>
                          <a:tab pos="3037205" algn="l"/>
                        </a:tabLst>
                      </a:pPr>
                      <a:r>
                        <a:rPr lang="en-GB" sz="1100" b="0" kern="1200" dirty="0">
                          <a:solidFill>
                            <a:schemeClr val="tx1"/>
                          </a:solidFill>
                          <a:effectLst/>
                        </a:rPr>
                        <a:t>95% CI</a:t>
                      </a:r>
                      <a:endParaRPr lang="en-GB" sz="1100" b="0" kern="1200" dirty="0">
                        <a:solidFill>
                          <a:schemeClr val="tx1"/>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00000"/>
                        </a:lnSpc>
                        <a:spcAft>
                          <a:spcPts val="0"/>
                        </a:spcAft>
                      </a:pPr>
                      <a:endParaRPr lang="en-GB" sz="1100" b="0" dirty="0">
                        <a:solidFill>
                          <a:schemeClr val="tx1"/>
                        </a:solidFill>
                        <a:effectLst/>
                      </a:endParaRPr>
                    </a:p>
                    <a:p>
                      <a:pPr marL="0" marR="0" algn="ctr">
                        <a:lnSpc>
                          <a:spcPct val="100000"/>
                        </a:lnSpc>
                        <a:spcAft>
                          <a:spcPts val="0"/>
                        </a:spcAft>
                      </a:pPr>
                      <a:r>
                        <a:rPr lang="en-GB" sz="1100" b="0" dirty="0">
                          <a:solidFill>
                            <a:schemeClr val="tx1"/>
                          </a:solidFill>
                          <a:effectLst/>
                        </a:rPr>
                        <a:t>37 (88)</a:t>
                      </a:r>
                    </a:p>
                    <a:p>
                      <a:pPr marL="0" marR="0" algn="ctr">
                        <a:lnSpc>
                          <a:spcPct val="100000"/>
                        </a:lnSpc>
                        <a:spcAft>
                          <a:spcPts val="0"/>
                        </a:spcAft>
                      </a:pPr>
                      <a:r>
                        <a:rPr lang="en-GB" sz="1100" b="0" dirty="0">
                          <a:solidFill>
                            <a:schemeClr val="tx1"/>
                          </a:solidFill>
                          <a:effectLst/>
                        </a:rPr>
                        <a:t>74, 96</a:t>
                      </a:r>
                      <a:endParaRPr lang="en-US" sz="1100" b="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00000"/>
                        </a:lnSpc>
                        <a:spcAft>
                          <a:spcPts val="0"/>
                        </a:spcAft>
                      </a:pPr>
                      <a:endParaRPr lang="en-GB" sz="1100" b="0" dirty="0">
                        <a:solidFill>
                          <a:schemeClr val="tx1"/>
                        </a:solidFill>
                        <a:effectLst/>
                      </a:endParaRPr>
                    </a:p>
                    <a:p>
                      <a:pPr marL="0" marR="0" algn="ctr">
                        <a:lnSpc>
                          <a:spcPct val="100000"/>
                        </a:lnSpc>
                        <a:spcAft>
                          <a:spcPts val="0"/>
                        </a:spcAft>
                      </a:pPr>
                      <a:r>
                        <a:rPr lang="en-GB" sz="1100" b="0" dirty="0">
                          <a:solidFill>
                            <a:schemeClr val="tx1"/>
                          </a:solidFill>
                          <a:effectLst/>
                        </a:rPr>
                        <a:t>35 (95) </a:t>
                      </a:r>
                    </a:p>
                    <a:p>
                      <a:pPr marL="0" marR="0" algn="ctr">
                        <a:lnSpc>
                          <a:spcPct val="100000"/>
                        </a:lnSpc>
                        <a:spcAft>
                          <a:spcPts val="0"/>
                        </a:spcAft>
                      </a:pPr>
                      <a:r>
                        <a:rPr lang="en-GB" sz="1100" b="0" dirty="0">
                          <a:solidFill>
                            <a:schemeClr val="tx1"/>
                          </a:solidFill>
                          <a:effectLst/>
                        </a:rPr>
                        <a:t>82, 99</a:t>
                      </a:r>
                      <a:endParaRPr lang="en-US" sz="1100" b="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45717561"/>
                  </a:ext>
                </a:extLst>
              </a:tr>
              <a:tr h="228935">
                <a:tc>
                  <a:txBody>
                    <a:bodyPr/>
                    <a:lstStyle/>
                    <a:p>
                      <a:pPr marL="0" marR="0">
                        <a:lnSpc>
                          <a:spcPct val="100000"/>
                        </a:lnSpc>
                        <a:spcAft>
                          <a:spcPts val="0"/>
                        </a:spcAft>
                        <a:tabLst>
                          <a:tab pos="3037205" algn="l"/>
                        </a:tabLst>
                      </a:pPr>
                      <a:r>
                        <a:rPr lang="en-GB" sz="1100" b="1" kern="1200" dirty="0" err="1">
                          <a:solidFill>
                            <a:schemeClr val="tx1"/>
                          </a:solidFill>
                          <a:effectLst/>
                        </a:rPr>
                        <a:t>CBR</a:t>
                      </a:r>
                      <a:r>
                        <a:rPr lang="en-GB" sz="1100" b="0" kern="1200" baseline="30000" dirty="0" err="1">
                          <a:solidFill>
                            <a:schemeClr val="tx1"/>
                          </a:solidFill>
                          <a:effectLst/>
                        </a:rPr>
                        <a:t>c</a:t>
                      </a:r>
                      <a:endParaRPr lang="en-GB" sz="1100" b="1" kern="1200" dirty="0">
                        <a:solidFill>
                          <a:schemeClr val="tx1"/>
                        </a:solidFill>
                        <a:effectLst/>
                      </a:endParaRPr>
                    </a:p>
                    <a:p>
                      <a:pPr marL="100584" marR="0">
                        <a:lnSpc>
                          <a:spcPct val="100000"/>
                        </a:lnSpc>
                        <a:spcAft>
                          <a:spcPts val="0"/>
                        </a:spcAft>
                        <a:tabLst>
                          <a:tab pos="3037205" algn="l"/>
                        </a:tabLst>
                      </a:pPr>
                      <a:r>
                        <a:rPr lang="en-GB" sz="1100" b="0" dirty="0">
                          <a:solidFill>
                            <a:schemeClr val="tx1"/>
                          </a:solidFill>
                          <a:effectLst/>
                        </a:rPr>
                        <a:t>n (%)</a:t>
                      </a:r>
                    </a:p>
                    <a:p>
                      <a:pPr marL="100584" marR="0">
                        <a:lnSpc>
                          <a:spcPct val="100000"/>
                        </a:lnSpc>
                        <a:spcAft>
                          <a:spcPts val="0"/>
                        </a:spcAft>
                        <a:tabLst>
                          <a:tab pos="3037205" algn="l"/>
                        </a:tabLst>
                      </a:pPr>
                      <a:r>
                        <a:rPr lang="en-GB" sz="1100" b="0" kern="1200" dirty="0">
                          <a:solidFill>
                            <a:schemeClr val="tx1"/>
                          </a:solidFill>
                          <a:effectLst/>
                        </a:rPr>
                        <a:t>95% CI</a:t>
                      </a:r>
                      <a:endParaRPr lang="en-GB" sz="1100" b="0" kern="1200" dirty="0">
                        <a:solidFill>
                          <a:schemeClr val="tx1"/>
                        </a:solidFill>
                        <a:effectLst/>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endParaRPr lang="en-US" sz="1100" b="0" dirty="0">
                        <a:solidFill>
                          <a:schemeClr val="tx1"/>
                        </a:solidFill>
                        <a:effectLst/>
                      </a:endParaRPr>
                    </a:p>
                    <a:p>
                      <a:pPr marL="0" marR="0" algn="ctr">
                        <a:lnSpc>
                          <a:spcPct val="100000"/>
                        </a:lnSpc>
                        <a:spcAft>
                          <a:spcPts val="0"/>
                        </a:spcAft>
                      </a:pPr>
                      <a:r>
                        <a:rPr lang="en-US" sz="1100" b="0" dirty="0">
                          <a:solidFill>
                            <a:schemeClr val="tx1"/>
                          </a:solidFill>
                          <a:effectLst/>
                        </a:rPr>
                        <a:t> 33 (79)</a:t>
                      </a:r>
                    </a:p>
                    <a:p>
                      <a:pPr marL="0" marR="0" algn="ctr">
                        <a:lnSpc>
                          <a:spcPct val="100000"/>
                        </a:lnSpc>
                        <a:spcAft>
                          <a:spcPts val="0"/>
                        </a:spcAft>
                      </a:pPr>
                      <a:r>
                        <a:rPr lang="en-US" sz="1100" b="0" dirty="0">
                          <a:solidFill>
                            <a:schemeClr val="tx1"/>
                          </a:solidFill>
                          <a:effectLst/>
                        </a:rPr>
                        <a:t> 63, 90</a:t>
                      </a:r>
                      <a:endParaRPr lang="en-US" sz="1100" b="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endParaRPr lang="en-US" sz="1100" b="0" dirty="0">
                        <a:solidFill>
                          <a:schemeClr val="tx1"/>
                        </a:solidFill>
                        <a:effectLst/>
                      </a:endParaRPr>
                    </a:p>
                    <a:p>
                      <a:pPr marL="0" marR="0" algn="ctr">
                        <a:lnSpc>
                          <a:spcPct val="100000"/>
                        </a:lnSpc>
                        <a:spcAft>
                          <a:spcPts val="0"/>
                        </a:spcAft>
                      </a:pPr>
                      <a:r>
                        <a:rPr lang="en-US" sz="1100" b="0" dirty="0">
                          <a:solidFill>
                            <a:schemeClr val="tx1"/>
                          </a:solidFill>
                          <a:effectLst/>
                        </a:rPr>
                        <a:t> 32 (86)</a:t>
                      </a:r>
                    </a:p>
                    <a:p>
                      <a:pPr marL="0" marR="0" algn="ctr">
                        <a:lnSpc>
                          <a:spcPct val="100000"/>
                        </a:lnSpc>
                        <a:spcAft>
                          <a:spcPts val="0"/>
                        </a:spcAft>
                      </a:pPr>
                      <a:r>
                        <a:rPr lang="en-US" sz="1100" b="0" dirty="0">
                          <a:solidFill>
                            <a:schemeClr val="tx1"/>
                          </a:solidFill>
                          <a:effectLst/>
                        </a:rPr>
                        <a:t> 72, 96</a:t>
                      </a:r>
                      <a:endParaRPr lang="en-US" sz="1100" b="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7309250"/>
                  </a:ext>
                </a:extLst>
              </a:tr>
            </a:tbl>
          </a:graphicData>
        </a:graphic>
      </p:graphicFrame>
      <p:grpSp>
        <p:nvGrpSpPr>
          <p:cNvPr id="6" name="Group 5">
            <a:extLst>
              <a:ext uri="{FF2B5EF4-FFF2-40B4-BE49-F238E27FC236}">
                <a16:creationId xmlns:a16="http://schemas.microsoft.com/office/drawing/2014/main" id="{7912B150-9317-4226-5F8A-DB254BF8E6CD}"/>
              </a:ext>
            </a:extLst>
          </p:cNvPr>
          <p:cNvGrpSpPr/>
          <p:nvPr/>
        </p:nvGrpSpPr>
        <p:grpSpPr>
          <a:xfrm>
            <a:off x="3025499" y="1667719"/>
            <a:ext cx="8885896" cy="3566160"/>
            <a:chOff x="3025499" y="1912778"/>
            <a:chExt cx="8885896" cy="3566160"/>
          </a:xfrm>
        </p:grpSpPr>
        <p:pic>
          <p:nvPicPr>
            <p:cNvPr id="9" name="Picture 8" descr="A chart of a graph&#10;&#10;AI-generated content may be incorrect.">
              <a:extLst>
                <a:ext uri="{FF2B5EF4-FFF2-40B4-BE49-F238E27FC236}">
                  <a16:creationId xmlns:a16="http://schemas.microsoft.com/office/drawing/2014/main" id="{BD1B03F7-E21D-EAF7-DB79-D6704F5B4C0E}"/>
                </a:ext>
              </a:extLst>
            </p:cNvPr>
            <p:cNvPicPr>
              <a:picLocks noChangeAspect="1"/>
            </p:cNvPicPr>
            <p:nvPr/>
          </p:nvPicPr>
          <p:blipFill>
            <a:blip r:embed="rId2" cstate="print">
              <a:extLst>
                <a:ext uri="{28A0092B-C50C-407E-A947-70E740481C1C}">
                  <a14:useLocalDpi xmlns:a14="http://schemas.microsoft.com/office/drawing/2010/main"/>
                </a:ext>
              </a:extLst>
            </a:blip>
            <a:srcRect t="11614"/>
            <a:stretch/>
          </p:blipFill>
          <p:spPr>
            <a:xfrm>
              <a:off x="3025499" y="1912778"/>
              <a:ext cx="8885896" cy="3566160"/>
            </a:xfrm>
            <a:prstGeom prst="rect">
              <a:avLst/>
            </a:prstGeom>
          </p:spPr>
        </p:pic>
        <p:pic>
          <p:nvPicPr>
            <p:cNvPr id="5" name="Picture 4" descr="A chart of a graph&#10;&#10;AI-generated content may be incorrect.">
              <a:extLst>
                <a:ext uri="{FF2B5EF4-FFF2-40B4-BE49-F238E27FC236}">
                  <a16:creationId xmlns:a16="http://schemas.microsoft.com/office/drawing/2014/main" id="{8953BAD6-B7DC-AB4F-5C19-9E73F7FC48CF}"/>
                </a:ext>
              </a:extLst>
            </p:cNvPr>
            <p:cNvPicPr>
              <a:picLocks noChangeAspect="1"/>
            </p:cNvPicPr>
            <p:nvPr/>
          </p:nvPicPr>
          <p:blipFill>
            <a:blip r:embed="rId2" cstate="print">
              <a:extLst>
                <a:ext uri="{28A0092B-C50C-407E-A947-70E740481C1C}">
                  <a14:useLocalDpi xmlns:a14="http://schemas.microsoft.com/office/drawing/2010/main"/>
                </a:ext>
              </a:extLst>
            </a:blip>
            <a:srcRect l="18669" t="-95" r="8561" b="94392"/>
            <a:stretch/>
          </p:blipFill>
          <p:spPr>
            <a:xfrm>
              <a:off x="4273420" y="2385343"/>
              <a:ext cx="7339460" cy="261178"/>
            </a:xfrm>
            <a:prstGeom prst="rect">
              <a:avLst/>
            </a:prstGeom>
          </p:spPr>
        </p:pic>
      </p:grpSp>
      <p:sp>
        <p:nvSpPr>
          <p:cNvPr id="7" name="Text Placeholder 8">
            <a:extLst>
              <a:ext uri="{FF2B5EF4-FFF2-40B4-BE49-F238E27FC236}">
                <a16:creationId xmlns:a16="http://schemas.microsoft.com/office/drawing/2014/main" id="{A257B9F2-BCAE-0C01-49B7-D6BEF3632CD5}"/>
              </a:ext>
            </a:extLst>
          </p:cNvPr>
          <p:cNvSpPr>
            <a:spLocks noGrp="1"/>
          </p:cNvSpPr>
          <p:nvPr>
            <p:ph type="body" sz="quarter" idx="15"/>
          </p:nvPr>
        </p:nvSpPr>
        <p:spPr>
          <a:xfrm>
            <a:off x="3324404" y="6271847"/>
            <a:ext cx="5852160" cy="281354"/>
          </a:xfrm>
        </p:spPr>
        <p:txBody>
          <a:bodyPr/>
          <a:lstStyle/>
          <a:p>
            <a:r>
              <a:rPr lang="en-US" sz="1000" dirty="0"/>
              <a:t>Elena Elimova, MD, MSc</a:t>
            </a:r>
            <a:endParaRPr lang="en-US" dirty="0"/>
          </a:p>
        </p:txBody>
      </p:sp>
      <p:sp>
        <p:nvSpPr>
          <p:cNvPr id="12" name="Title 1">
            <a:extLst>
              <a:ext uri="{FF2B5EF4-FFF2-40B4-BE49-F238E27FC236}">
                <a16:creationId xmlns:a16="http://schemas.microsoft.com/office/drawing/2014/main" id="{5CFCEC3D-0DF4-FA59-3326-2A3300721895}"/>
              </a:ext>
            </a:extLst>
          </p:cNvPr>
          <p:cNvSpPr txBox="1">
            <a:spLocks/>
          </p:cNvSpPr>
          <p:nvPr/>
        </p:nvSpPr>
        <p:spPr>
          <a:xfrm>
            <a:off x="579120" y="365124"/>
            <a:ext cx="11033760" cy="1371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r>
              <a:rPr lang="en-US" dirty="0"/>
              <a:t>Antitumor Activity (Response-Evaluable Patients)</a:t>
            </a:r>
          </a:p>
        </p:txBody>
      </p:sp>
      <p:sp>
        <p:nvSpPr>
          <p:cNvPr id="11" name="TextBox 10">
            <a:extLst>
              <a:ext uri="{FF2B5EF4-FFF2-40B4-BE49-F238E27FC236}">
                <a16:creationId xmlns:a16="http://schemas.microsoft.com/office/drawing/2014/main" id="{21B7728E-C146-B114-9F84-5BDA27CA4011}"/>
              </a:ext>
            </a:extLst>
          </p:cNvPr>
          <p:cNvSpPr txBox="1"/>
          <p:nvPr/>
        </p:nvSpPr>
        <p:spPr>
          <a:xfrm>
            <a:off x="7477125" y="5000274"/>
            <a:ext cx="322524" cy="230832"/>
          </a:xfrm>
          <a:prstGeom prst="rect">
            <a:avLst/>
          </a:prstGeom>
          <a:noFill/>
        </p:spPr>
        <p:txBody>
          <a:bodyPr wrap="none" rtlCol="0">
            <a:spAutoFit/>
          </a:bodyPr>
          <a:lstStyle/>
          <a:p>
            <a:r>
              <a:rPr lang="en-US" sz="900" b="1" dirty="0">
                <a:latin typeface="Arial Narrow" panose="020B0606020202030204" pitchFamily="34" charset="0"/>
              </a:rPr>
              <a:t>NA</a:t>
            </a:r>
          </a:p>
        </p:txBody>
      </p:sp>
    </p:spTree>
    <p:extLst>
      <p:ext uri="{BB962C8B-B14F-4D97-AF65-F5344CB8AC3E}">
        <p14:creationId xmlns:p14="http://schemas.microsoft.com/office/powerpoint/2010/main" val="271751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55FE0-7D46-EA22-C59A-566F45EB2EE7}"/>
            </a:ext>
          </a:extLst>
        </p:cNvPr>
        <p:cNvGrpSpPr/>
        <p:nvPr/>
      </p:nvGrpSpPr>
      <p:grpSpPr>
        <a:xfrm>
          <a:off x="0" y="0"/>
          <a:ext cx="0" cy="0"/>
          <a:chOff x="0" y="0"/>
          <a:chExt cx="0" cy="0"/>
        </a:xfrm>
      </p:grpSpPr>
      <p:pic>
        <p:nvPicPr>
          <p:cNvPr id="10" name="Content Placeholder 9" descr="A graph showing the number of data&#10;&#10;AI-generated content may be incorrect.">
            <a:extLst>
              <a:ext uri="{FF2B5EF4-FFF2-40B4-BE49-F238E27FC236}">
                <a16:creationId xmlns:a16="http://schemas.microsoft.com/office/drawing/2014/main" id="{2649566F-79F3-117C-C150-D949DAE89B2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t="4598" b="3725"/>
          <a:stretch/>
        </p:blipFill>
        <p:spPr>
          <a:xfrm>
            <a:off x="247987" y="817385"/>
            <a:ext cx="7916139" cy="4559362"/>
          </a:xfrm>
        </p:spPr>
      </p:pic>
      <p:sp>
        <p:nvSpPr>
          <p:cNvPr id="4" name="TextBox 3">
            <a:extLst>
              <a:ext uri="{FF2B5EF4-FFF2-40B4-BE49-F238E27FC236}">
                <a16:creationId xmlns:a16="http://schemas.microsoft.com/office/drawing/2014/main" id="{0CFD012B-D853-7EEE-BDA1-2938C4D69385}"/>
              </a:ext>
            </a:extLst>
          </p:cNvPr>
          <p:cNvSpPr txBox="1"/>
          <p:nvPr/>
        </p:nvSpPr>
        <p:spPr>
          <a:xfrm>
            <a:off x="247987" y="5563997"/>
            <a:ext cx="11509699" cy="70788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GB" sz="800" baseline="30000" dirty="0" err="1">
                <a:cs typeface="Arial Narrow"/>
              </a:rPr>
              <a:t>a</a:t>
            </a:r>
            <a:r>
              <a:rPr lang="en-GB" sz="800" dirty="0" err="1">
                <a:cs typeface="Arial Narrow"/>
              </a:rPr>
              <a:t>From</a:t>
            </a:r>
            <a:r>
              <a:rPr lang="en-GB" sz="800" dirty="0">
                <a:cs typeface="Arial Narrow"/>
              </a:rPr>
              <a:t> the response-evaluable analysis set;</a:t>
            </a:r>
            <a:r>
              <a:rPr lang="en-US" sz="800" dirty="0">
                <a:cs typeface="Arial Narrow"/>
              </a:rPr>
              <a:t> response-evaluable patients were those who underwent at least 1 post-baseline response assessment per RECIST v1.1 or discontinued treatment due to clinical progression or death. One patient in the response-evaluable analysis set had a new lesion detected (deemed PD) on an unscheduled visit before the first scheduled tumor scan; however, measurements of this lesion were not available. Hence, this patient was not included in the waterfall plot given the missing post-baseline measurements.</a:t>
            </a:r>
            <a:r>
              <a:rPr lang="en-GB" sz="800" dirty="0">
                <a:cs typeface="Arial Narrow"/>
              </a:rPr>
              <a:t> </a:t>
            </a:r>
            <a:r>
              <a:rPr lang="en-GB" sz="800" baseline="30000" dirty="0" err="1">
                <a:cs typeface="Arial Narrow"/>
              </a:rPr>
              <a:t>b</a:t>
            </a:r>
            <a:r>
              <a:rPr lang="en-GB" sz="800" i="0" u="none" strike="noStrike" kern="1200" baseline="0" dirty="0" err="1">
                <a:latin typeface="+mn-lt"/>
                <a:ea typeface="+mn-ea"/>
                <a:cs typeface="Arial Narrow"/>
              </a:rPr>
              <a:t>Defined</a:t>
            </a:r>
            <a:r>
              <a:rPr lang="en-GB" sz="800" i="0" u="none" strike="noStrike" kern="1200" baseline="0" dirty="0">
                <a:latin typeface="+mn-lt"/>
                <a:ea typeface="+mn-ea"/>
                <a:cs typeface="Arial Narrow"/>
              </a:rPr>
              <a:t> as the time </a:t>
            </a:r>
            <a:r>
              <a:rPr lang="en-GB" sz="800" dirty="0">
                <a:cs typeface="Arial Narrow"/>
              </a:rPr>
              <a:t>from first dose to the first documented </a:t>
            </a:r>
            <a:r>
              <a:rPr lang="en-GB" sz="800" i="0" u="none" strike="noStrike" kern="1200" baseline="0" dirty="0">
                <a:latin typeface="+mn-lt"/>
                <a:ea typeface="+mn-ea"/>
                <a:cs typeface="Arial Narrow"/>
              </a:rPr>
              <a:t>complete response or partial </a:t>
            </a:r>
            <a:r>
              <a:rPr lang="en-GB" sz="800" dirty="0">
                <a:cs typeface="Arial Narrow"/>
              </a:rPr>
              <a:t>response per RECIST v1.1 confirmed </a:t>
            </a:r>
            <a:r>
              <a:rPr lang="en-GB" sz="800" i="0" u="none" strike="noStrike" kern="1200" baseline="0" dirty="0">
                <a:latin typeface="+mn-lt"/>
                <a:ea typeface="+mn-ea"/>
                <a:cs typeface="Arial Narrow"/>
              </a:rPr>
              <a:t>≥28 days after the first observed response; </a:t>
            </a:r>
            <a:r>
              <a:rPr lang="en-GB" sz="800" i="0" u="none" strike="noStrike" kern="1200" baseline="30000" dirty="0" err="1">
                <a:latin typeface="+mn-lt"/>
                <a:ea typeface="+mn-ea"/>
                <a:cs typeface="Arial Narrow"/>
              </a:rPr>
              <a:t>c</a:t>
            </a:r>
            <a:r>
              <a:rPr lang="en-GB" sz="800" dirty="0" err="1">
                <a:cs typeface="Arial Narrow"/>
              </a:rPr>
              <a:t>Assessed</a:t>
            </a:r>
            <a:r>
              <a:rPr lang="en-GB" sz="800" dirty="0">
                <a:cs typeface="Arial Narrow"/>
              </a:rPr>
              <a:t> in the 32 patients with a </a:t>
            </a:r>
            <a:r>
              <a:rPr lang="en-GB" sz="800" dirty="0" err="1">
                <a:cs typeface="Arial Narrow"/>
              </a:rPr>
              <a:t>cCR</a:t>
            </a:r>
            <a:r>
              <a:rPr lang="en-GB" sz="800" dirty="0">
                <a:cs typeface="Arial Narrow"/>
              </a:rPr>
              <a:t> or </a:t>
            </a:r>
            <a:r>
              <a:rPr lang="en-GB" sz="800" dirty="0" err="1">
                <a:cs typeface="Arial Narrow"/>
              </a:rPr>
              <a:t>cPR</a:t>
            </a:r>
            <a:r>
              <a:rPr lang="en-GB" sz="800" dirty="0">
                <a:cs typeface="Arial Narrow"/>
              </a:rPr>
              <a:t> (ccHER2+, n=31);</a:t>
            </a:r>
            <a:r>
              <a:rPr lang="en-GB" sz="800" i="0" u="none" strike="noStrike" kern="1200" baseline="30000" dirty="0">
                <a:latin typeface="+mn-lt"/>
                <a:ea typeface="+mn-ea"/>
                <a:cs typeface="Arial Narrow"/>
              </a:rPr>
              <a:t> </a:t>
            </a:r>
            <a:r>
              <a:rPr lang="en-GB" sz="800" i="0" u="none" strike="noStrike" kern="1200" baseline="30000" dirty="0" err="1">
                <a:latin typeface="+mn-lt"/>
                <a:ea typeface="+mn-ea"/>
                <a:cs typeface="Arial Narrow"/>
              </a:rPr>
              <a:t>d</a:t>
            </a:r>
            <a:r>
              <a:rPr lang="en-GB" sz="800" i="0" u="none" strike="noStrike" kern="1200" baseline="0" dirty="0" err="1">
                <a:latin typeface="+mn-lt"/>
                <a:ea typeface="+mn-ea"/>
                <a:cs typeface="Arial Narrow"/>
              </a:rPr>
              <a:t>Kaplan</a:t>
            </a:r>
            <a:r>
              <a:rPr lang="en-GB" sz="800" i="0" u="none" strike="noStrike" kern="1200" baseline="0" dirty="0">
                <a:latin typeface="+mn-lt"/>
                <a:ea typeface="+mn-ea"/>
                <a:cs typeface="Arial Narrow"/>
              </a:rPr>
              <a:t>-Meier probabilities.</a:t>
            </a:r>
          </a:p>
          <a:p>
            <a:pPr defTabSz="457200"/>
            <a:r>
              <a:rPr lang="en-GB" sz="800" i="0" u="none" strike="noStrike" kern="1200" baseline="0" dirty="0">
                <a:latin typeface="+mn-lt"/>
                <a:ea typeface="+mn-ea"/>
                <a:cs typeface="Arial Narrow"/>
              </a:rPr>
              <a:t>C, capecitabine plus oxaliplatin; </a:t>
            </a:r>
            <a:r>
              <a:rPr lang="en-GB" sz="800" dirty="0">
                <a:cs typeface="Arial Narrow"/>
              </a:rPr>
              <a:t>ccHER2+, centrally confirmed HER2-positive;</a:t>
            </a:r>
            <a:r>
              <a:rPr lang="en-GB" sz="800" i="0" u="none" strike="noStrike" kern="1200" baseline="0" dirty="0">
                <a:latin typeface="+mn-lt"/>
                <a:ea typeface="+mn-ea"/>
                <a:cs typeface="Arial Narrow"/>
              </a:rPr>
              <a:t> </a:t>
            </a:r>
            <a:r>
              <a:rPr lang="en-GB" sz="800" i="0" u="none" strike="noStrike" kern="1200" baseline="0" dirty="0" err="1">
                <a:latin typeface="+mn-lt"/>
                <a:ea typeface="+mn-ea"/>
                <a:cs typeface="Arial Narrow"/>
              </a:rPr>
              <a:t>cCR</a:t>
            </a:r>
            <a:r>
              <a:rPr lang="en-GB" sz="800" i="0" u="none" strike="noStrike" kern="1200" baseline="0" dirty="0">
                <a:latin typeface="+mn-lt"/>
                <a:ea typeface="+mn-ea"/>
                <a:cs typeface="Arial Narrow"/>
              </a:rPr>
              <a:t>, confirmed </a:t>
            </a:r>
            <a:r>
              <a:rPr lang="en-GB" sz="800" dirty="0">
                <a:cs typeface="Arial Narrow"/>
              </a:rPr>
              <a:t>complete response; </a:t>
            </a:r>
            <a:r>
              <a:rPr lang="en-GB" sz="800" dirty="0" err="1">
                <a:cs typeface="Arial Narrow"/>
              </a:rPr>
              <a:t>cPR</a:t>
            </a:r>
            <a:r>
              <a:rPr lang="en-GB" sz="800" dirty="0">
                <a:cs typeface="Arial Narrow"/>
              </a:rPr>
              <a:t>, confirmed partial response; </a:t>
            </a:r>
            <a:r>
              <a:rPr lang="en-GB" sz="800" i="0" u="none" strike="noStrike" kern="1200" baseline="0" dirty="0">
                <a:latin typeface="+mn-lt"/>
                <a:ea typeface="+mn-ea"/>
                <a:cs typeface="Arial Narrow"/>
              </a:rPr>
              <a:t>mF, modified 5-fluorouracil/leucovorin plus oxaliplatin; NA, not available; PD, progressive diseas</a:t>
            </a:r>
            <a:r>
              <a:rPr lang="en-GB" sz="800" dirty="0">
                <a:cs typeface="Arial Narrow"/>
              </a:rPr>
              <a:t>e.</a:t>
            </a:r>
            <a:endParaRPr lang="en-GB" sz="800" i="0" u="none" strike="noStrike" kern="1200" baseline="0" dirty="0">
              <a:latin typeface="+mn-lt"/>
              <a:ea typeface="+mn-ea"/>
              <a:cs typeface="Arial Narrow"/>
            </a:endParaRPr>
          </a:p>
        </p:txBody>
      </p:sp>
      <p:sp>
        <p:nvSpPr>
          <p:cNvPr id="2" name="Title 1">
            <a:extLst>
              <a:ext uri="{FF2B5EF4-FFF2-40B4-BE49-F238E27FC236}">
                <a16:creationId xmlns:a16="http://schemas.microsoft.com/office/drawing/2014/main" id="{C579AFCA-6BD7-C5F0-9BA5-BAD0DA67EA2B}"/>
              </a:ext>
            </a:extLst>
          </p:cNvPr>
          <p:cNvSpPr>
            <a:spLocks noGrp="1"/>
          </p:cNvSpPr>
          <p:nvPr>
            <p:ph type="title"/>
          </p:nvPr>
        </p:nvSpPr>
        <p:spPr>
          <a:xfrm>
            <a:off x="640080" y="265734"/>
            <a:ext cx="10972800" cy="1371600"/>
          </a:xfrm>
        </p:spPr>
        <p:txBody>
          <a:bodyPr anchor="t">
            <a:normAutofit/>
          </a:bodyPr>
          <a:lstStyle/>
          <a:p>
            <a:r>
              <a:rPr lang="en-US" dirty="0"/>
              <a:t>Duration of Treatment and Response</a:t>
            </a:r>
          </a:p>
        </p:txBody>
      </p:sp>
      <p:sp>
        <p:nvSpPr>
          <p:cNvPr id="3" name="Slide Number Placeholder 2">
            <a:extLst>
              <a:ext uri="{FF2B5EF4-FFF2-40B4-BE49-F238E27FC236}">
                <a16:creationId xmlns:a16="http://schemas.microsoft.com/office/drawing/2014/main" id="{6E06C3BC-3732-DDBA-75AC-DA6BD0EF1B8D}"/>
              </a:ext>
            </a:extLst>
          </p:cNvPr>
          <p:cNvSpPr>
            <a:spLocks noGrp="1"/>
          </p:cNvSpPr>
          <p:nvPr>
            <p:ph type="sldNum" sz="quarter" idx="12"/>
          </p:nvPr>
        </p:nvSpPr>
        <p:spPr>
          <a:xfrm>
            <a:off x="11083564" y="217034"/>
            <a:ext cx="874486" cy="365125"/>
          </a:xfrm>
        </p:spPr>
        <p:txBody>
          <a:bodyPr/>
          <a:lstStyle/>
          <a:p>
            <a:fld id="{BE33F7A0-71F0-446B-9DE8-6D75BE64EE0F}" type="slidenum">
              <a:rPr lang="en-US" smtClean="0">
                <a:solidFill>
                  <a:schemeClr val="tx1"/>
                </a:solidFill>
              </a:rPr>
              <a:pPr/>
              <a:t>7</a:t>
            </a:fld>
            <a:endParaRPr lang="en-US" dirty="0">
              <a:solidFill>
                <a:schemeClr val="tx1"/>
              </a:solidFill>
            </a:endParaRPr>
          </a:p>
        </p:txBody>
      </p:sp>
      <p:graphicFrame>
        <p:nvGraphicFramePr>
          <p:cNvPr id="7" name="Table 6">
            <a:extLst>
              <a:ext uri="{FF2B5EF4-FFF2-40B4-BE49-F238E27FC236}">
                <a16:creationId xmlns:a16="http://schemas.microsoft.com/office/drawing/2014/main" id="{5AD5E7F0-6102-D570-6DB6-602F7D66D99C}"/>
              </a:ext>
            </a:extLst>
          </p:cNvPr>
          <p:cNvGraphicFramePr>
            <a:graphicFrameLocks noGrp="1"/>
          </p:cNvGraphicFramePr>
          <p:nvPr>
            <p:extLst>
              <p:ext uri="{D42A27DB-BD31-4B8C-83A1-F6EECF244321}">
                <p14:modId xmlns:p14="http://schemas.microsoft.com/office/powerpoint/2010/main" val="1076362696"/>
              </p:ext>
            </p:extLst>
          </p:nvPr>
        </p:nvGraphicFramePr>
        <p:xfrm>
          <a:off x="5731929" y="2091357"/>
          <a:ext cx="6025757" cy="1764284"/>
        </p:xfrm>
        <a:graphic>
          <a:graphicData uri="http://schemas.openxmlformats.org/drawingml/2006/table">
            <a:tbl>
              <a:tblPr firstRow="1" firstCol="1" bandRow="1">
                <a:tableStyleId>{9D7B26C5-4107-4FEC-AEDC-1716B250A1EF}</a:tableStyleId>
              </a:tblPr>
              <a:tblGrid>
                <a:gridCol w="2804425">
                  <a:extLst>
                    <a:ext uri="{9D8B030D-6E8A-4147-A177-3AD203B41FA5}">
                      <a16:colId xmlns:a16="http://schemas.microsoft.com/office/drawing/2014/main" val="3950816490"/>
                    </a:ext>
                  </a:extLst>
                </a:gridCol>
                <a:gridCol w="1575412">
                  <a:extLst>
                    <a:ext uri="{9D8B030D-6E8A-4147-A177-3AD203B41FA5}">
                      <a16:colId xmlns:a16="http://schemas.microsoft.com/office/drawing/2014/main" val="3384329978"/>
                    </a:ext>
                  </a:extLst>
                </a:gridCol>
                <a:gridCol w="1645920">
                  <a:extLst>
                    <a:ext uri="{9D8B030D-6E8A-4147-A177-3AD203B41FA5}">
                      <a16:colId xmlns:a16="http://schemas.microsoft.com/office/drawing/2014/main" val="543698296"/>
                    </a:ext>
                  </a:extLst>
                </a:gridCol>
              </a:tblGrid>
              <a:tr h="520700">
                <a:tc>
                  <a:txBody>
                    <a:bodyPr/>
                    <a:lstStyle/>
                    <a:p>
                      <a:endParaRPr lang="en-US" sz="1200" dirty="0">
                        <a:solidFill>
                          <a:schemeClr val="tx1"/>
                        </a:solidFill>
                        <a:effectLst/>
                        <a:latin typeface="+mj-lt"/>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r>
                        <a:rPr lang="en-GB" sz="1200" dirty="0">
                          <a:solidFill>
                            <a:schemeClr val="bg1"/>
                          </a:solidFill>
                          <a:effectLst/>
                          <a:latin typeface="+mj-lt"/>
                        </a:rPr>
                        <a:t>All </a:t>
                      </a:r>
                      <a:r>
                        <a:rPr lang="en-GB" sz="1200" dirty="0" err="1">
                          <a:solidFill>
                            <a:schemeClr val="bg1"/>
                          </a:solidFill>
                          <a:effectLst/>
                          <a:latin typeface="+mj-lt"/>
                        </a:rPr>
                        <a:t>Patients</a:t>
                      </a:r>
                      <a:r>
                        <a:rPr lang="en-GB" sz="1200" baseline="30000" dirty="0" err="1">
                          <a:solidFill>
                            <a:schemeClr val="bg1"/>
                          </a:solidFill>
                          <a:effectLst/>
                          <a:latin typeface="+mj-lt"/>
                        </a:rPr>
                        <a:t>a</a:t>
                      </a:r>
                      <a:r>
                        <a:rPr lang="en-GB" sz="1200" dirty="0">
                          <a:solidFill>
                            <a:schemeClr val="bg1"/>
                          </a:solidFill>
                          <a:effectLst/>
                          <a:latin typeface="+mj-lt"/>
                        </a:rPr>
                        <a:t> </a:t>
                      </a:r>
                      <a:endParaRPr lang="en-US" sz="1200" dirty="0">
                        <a:solidFill>
                          <a:schemeClr val="bg1"/>
                        </a:solidFill>
                        <a:effectLst/>
                        <a:latin typeface="+mj-lt"/>
                      </a:endParaRPr>
                    </a:p>
                    <a:p>
                      <a:pPr marL="0" marR="0" algn="ctr">
                        <a:lnSpc>
                          <a:spcPct val="100000"/>
                        </a:lnSpc>
                        <a:spcAft>
                          <a:spcPts val="0"/>
                        </a:spcAft>
                      </a:pPr>
                      <a:r>
                        <a:rPr lang="en-GB" sz="1200" dirty="0">
                          <a:solidFill>
                            <a:schemeClr val="bg1"/>
                          </a:solidFill>
                          <a:effectLst/>
                          <a:latin typeface="+mj-lt"/>
                        </a:rPr>
                        <a:t>(N = 42)</a:t>
                      </a:r>
                      <a:endParaRPr lang="en-US" sz="1200" dirty="0">
                        <a:solidFill>
                          <a:schemeClr val="bg1"/>
                        </a:solidFill>
                        <a:effectLst/>
                        <a:latin typeface="+mj-lt"/>
                        <a:ea typeface="Calibri" panose="020F0502020204030204" pitchFamily="34" charset="0"/>
                        <a:cs typeface="Arial" panose="020B0604020202020204" pitchFamily="34" charset="0"/>
                      </a:endParaRP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0000"/>
                        </a:lnSpc>
                        <a:spcAft>
                          <a:spcPts val="0"/>
                        </a:spcAft>
                      </a:pPr>
                      <a:r>
                        <a:rPr lang="en-GB" sz="1200" dirty="0">
                          <a:solidFill>
                            <a:schemeClr val="bg1"/>
                          </a:solidFill>
                          <a:effectLst/>
                          <a:latin typeface="+mj-lt"/>
                        </a:rPr>
                        <a:t>ccHER2+ </a:t>
                      </a:r>
                      <a:r>
                        <a:rPr lang="en-GB" sz="1200" dirty="0" err="1">
                          <a:solidFill>
                            <a:schemeClr val="bg1"/>
                          </a:solidFill>
                          <a:effectLst/>
                          <a:latin typeface="+mj-lt"/>
                        </a:rPr>
                        <a:t>Subset</a:t>
                      </a:r>
                      <a:r>
                        <a:rPr lang="en-GB" sz="1200" baseline="30000" dirty="0" err="1">
                          <a:solidFill>
                            <a:schemeClr val="bg1"/>
                          </a:solidFill>
                          <a:effectLst/>
                          <a:latin typeface="+mj-lt"/>
                        </a:rPr>
                        <a:t>a</a:t>
                      </a:r>
                      <a:endParaRPr lang="en-US" sz="1200" dirty="0">
                        <a:solidFill>
                          <a:schemeClr val="bg1"/>
                        </a:solidFill>
                        <a:effectLst/>
                        <a:latin typeface="+mj-lt"/>
                      </a:endParaRPr>
                    </a:p>
                    <a:p>
                      <a:pPr marL="0" marR="0" algn="ctr">
                        <a:lnSpc>
                          <a:spcPct val="100000"/>
                        </a:lnSpc>
                        <a:spcAft>
                          <a:spcPts val="0"/>
                        </a:spcAft>
                      </a:pPr>
                      <a:r>
                        <a:rPr lang="en-GB" sz="1200" dirty="0">
                          <a:solidFill>
                            <a:schemeClr val="bg1"/>
                          </a:solidFill>
                          <a:effectLst/>
                          <a:latin typeface="+mj-lt"/>
                        </a:rPr>
                        <a:t>(n = 37)</a:t>
                      </a:r>
                      <a:endParaRPr lang="en-US" sz="1200" dirty="0">
                        <a:solidFill>
                          <a:schemeClr val="bg1"/>
                        </a:solidFill>
                        <a:effectLst/>
                        <a:latin typeface="+mj-lt"/>
                        <a:ea typeface="Calibri" panose="020F0502020204030204" pitchFamily="34" charset="0"/>
                        <a:cs typeface="Arial" panose="020B0604020202020204" pitchFamily="34" charset="0"/>
                      </a:endParaRP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extLst>
                  <a:ext uri="{0D108BD9-81ED-4DB2-BD59-A6C34878D82A}">
                    <a16:rowId xmlns:a16="http://schemas.microsoft.com/office/drawing/2014/main" val="2997118627"/>
                  </a:ext>
                </a:extLst>
              </a:tr>
              <a:tr h="378250">
                <a:tc>
                  <a:txBody>
                    <a:bodyPr/>
                    <a:lstStyle/>
                    <a:p>
                      <a:pPr marL="0" marR="0">
                        <a:lnSpc>
                          <a:spcPct val="100000"/>
                        </a:lnSpc>
                        <a:spcAft>
                          <a:spcPts val="0"/>
                        </a:spcAft>
                      </a:pPr>
                      <a:r>
                        <a:rPr lang="en-US" sz="1200" b="1" dirty="0">
                          <a:solidFill>
                            <a:schemeClr val="tx1"/>
                          </a:solidFill>
                          <a:effectLst/>
                          <a:latin typeface="+mj-lt"/>
                          <a:ea typeface="Calibri" panose="020F0502020204030204" pitchFamily="34" charset="0"/>
                          <a:cs typeface="Arial" panose="020B0604020202020204" pitchFamily="34" charset="0"/>
                        </a:rPr>
                        <a:t>Median time to first confirmed </a:t>
                      </a:r>
                      <a:r>
                        <a:rPr lang="en-US" sz="1200" b="1" dirty="0" err="1">
                          <a:solidFill>
                            <a:schemeClr val="tx1"/>
                          </a:solidFill>
                          <a:effectLst/>
                          <a:latin typeface="+mj-lt"/>
                          <a:ea typeface="Calibri" panose="020F0502020204030204" pitchFamily="34" charset="0"/>
                          <a:cs typeface="Arial" panose="020B0604020202020204" pitchFamily="34" charset="0"/>
                        </a:rPr>
                        <a:t>response,</a:t>
                      </a:r>
                      <a:r>
                        <a:rPr lang="en-US" sz="1200" b="0" kern="1200" baseline="30000" dirty="0" err="1">
                          <a:solidFill>
                            <a:schemeClr val="tx1"/>
                          </a:solidFill>
                          <a:effectLst/>
                          <a:latin typeface="+mn-lt"/>
                          <a:ea typeface="Calibri" panose="020F0502020204030204" pitchFamily="34" charset="0"/>
                          <a:cs typeface="Arial" panose="020B0604020202020204" pitchFamily="34" charset="0"/>
                        </a:rPr>
                        <a:t>b,c</a:t>
                      </a:r>
                      <a:r>
                        <a:rPr lang="en-US" sz="1200" b="1" dirty="0">
                          <a:solidFill>
                            <a:schemeClr val="tx1"/>
                          </a:solidFill>
                          <a:effectLst/>
                          <a:latin typeface="+mj-lt"/>
                          <a:ea typeface="Calibri" panose="020F0502020204030204" pitchFamily="34" charset="0"/>
                          <a:cs typeface="Arial" panose="020B0604020202020204" pitchFamily="34" charset="0"/>
                        </a:rPr>
                        <a:t> </a:t>
                      </a:r>
                      <a:r>
                        <a:rPr lang="en-US" sz="1200" b="0" dirty="0">
                          <a:solidFill>
                            <a:schemeClr val="tx1"/>
                          </a:solidFill>
                          <a:effectLst/>
                          <a:latin typeface="+mj-lt"/>
                          <a:ea typeface="Calibri" panose="020F0502020204030204" pitchFamily="34" charset="0"/>
                          <a:cs typeface="Arial" panose="020B0604020202020204" pitchFamily="34" charset="0"/>
                        </a:rPr>
                        <a:t>months (range)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endParaRPr lang="en-US" sz="1200" b="0" dirty="0">
                        <a:solidFill>
                          <a:schemeClr val="tx1"/>
                        </a:solidFill>
                        <a:effectLst/>
                        <a:latin typeface="+mj-lt"/>
                        <a:ea typeface="Calibri" panose="020F0502020204030204" pitchFamily="34" charset="0"/>
                        <a:cs typeface="Arial" panose="020B0604020202020204" pitchFamily="34" charset="0"/>
                      </a:endParaRPr>
                    </a:p>
                    <a:p>
                      <a:pPr marL="0" marR="0" algn="ctr">
                        <a:lnSpc>
                          <a:spcPct val="100000"/>
                        </a:lnSpc>
                        <a:spcAft>
                          <a:spcPts val="0"/>
                        </a:spcAft>
                      </a:pPr>
                      <a:r>
                        <a:rPr lang="en-US" sz="1200" b="0" dirty="0">
                          <a:solidFill>
                            <a:schemeClr val="tx1"/>
                          </a:solidFill>
                          <a:effectLst/>
                          <a:latin typeface="+mj-lt"/>
                          <a:ea typeface="Calibri" panose="020F0502020204030204" pitchFamily="34" charset="0"/>
                          <a:cs typeface="Arial" panose="020B0604020202020204" pitchFamily="34" charset="0"/>
                        </a:rPr>
                        <a:t>1.3 (1.3-1.4)</a:t>
                      </a: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endParaRPr lang="en-US" sz="1200" b="0" dirty="0">
                        <a:solidFill>
                          <a:schemeClr val="tx1"/>
                        </a:solidFill>
                        <a:effectLst/>
                        <a:latin typeface="+mj-lt"/>
                        <a:ea typeface="Calibri" panose="020F0502020204030204" pitchFamily="34" charset="0"/>
                        <a:cs typeface="Arial" panose="020B0604020202020204" pitchFamily="34" charset="0"/>
                      </a:endParaRPr>
                    </a:p>
                    <a:p>
                      <a:pPr marL="0" marR="0" algn="ctr">
                        <a:lnSpc>
                          <a:spcPct val="100000"/>
                        </a:lnSpc>
                        <a:spcAft>
                          <a:spcPts val="0"/>
                        </a:spcAft>
                      </a:pPr>
                      <a:r>
                        <a:rPr lang="en-US" sz="1200" b="0" dirty="0">
                          <a:solidFill>
                            <a:schemeClr val="tx1"/>
                          </a:solidFill>
                          <a:effectLst/>
                          <a:latin typeface="+mj-lt"/>
                          <a:ea typeface="Calibri" panose="020F0502020204030204" pitchFamily="34" charset="0"/>
                          <a:cs typeface="Arial" panose="020B0604020202020204" pitchFamily="34" charset="0"/>
                        </a:rPr>
                        <a:t>1.3 (1.3-1.4)</a:t>
                      </a: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16979"/>
                  </a:ext>
                </a:extLst>
              </a:tr>
              <a:tr h="560708">
                <a:tc>
                  <a:txBody>
                    <a:bodyPr/>
                    <a:lstStyle/>
                    <a:p>
                      <a:pPr marL="0" marR="0">
                        <a:lnSpc>
                          <a:spcPct val="100000"/>
                        </a:lnSpc>
                        <a:spcAft>
                          <a:spcPts val="0"/>
                        </a:spcAft>
                      </a:pPr>
                      <a:r>
                        <a:rPr lang="en-GB" sz="1200" b="1" dirty="0">
                          <a:solidFill>
                            <a:schemeClr val="tx1"/>
                          </a:solidFill>
                          <a:effectLst/>
                          <a:latin typeface="+mj-lt"/>
                        </a:rPr>
                        <a:t>Duration of </a:t>
                      </a:r>
                      <a:r>
                        <a:rPr lang="en-GB" sz="1200" b="1" dirty="0" err="1">
                          <a:solidFill>
                            <a:schemeClr val="tx1"/>
                          </a:solidFill>
                          <a:effectLst/>
                          <a:latin typeface="+mj-lt"/>
                        </a:rPr>
                        <a:t>response,</a:t>
                      </a:r>
                      <a:r>
                        <a:rPr lang="en-GB" sz="1200" b="1" baseline="30000" dirty="0" err="1">
                          <a:solidFill>
                            <a:schemeClr val="tx1"/>
                          </a:solidFill>
                          <a:effectLst/>
                          <a:latin typeface="+mj-lt"/>
                        </a:rPr>
                        <a:t>c</a:t>
                      </a:r>
                      <a:r>
                        <a:rPr lang="en-GB" sz="1200" b="1" dirty="0">
                          <a:solidFill>
                            <a:schemeClr val="tx1"/>
                          </a:solidFill>
                          <a:effectLst/>
                          <a:latin typeface="+mj-lt"/>
                        </a:rPr>
                        <a:t> </a:t>
                      </a:r>
                      <a:r>
                        <a:rPr lang="en-GB" sz="1200" b="0" dirty="0">
                          <a:solidFill>
                            <a:schemeClr val="tx1"/>
                          </a:solidFill>
                          <a:effectLst/>
                          <a:latin typeface="+mj-lt"/>
                        </a:rPr>
                        <a:t>months</a:t>
                      </a:r>
                    </a:p>
                    <a:p>
                      <a:pPr marL="100584" marR="0">
                        <a:lnSpc>
                          <a:spcPct val="100000"/>
                        </a:lnSpc>
                        <a:spcAft>
                          <a:spcPts val="0"/>
                        </a:spcAft>
                      </a:pPr>
                      <a:r>
                        <a:rPr lang="en-GB" sz="1200" b="0" dirty="0">
                          <a:solidFill>
                            <a:schemeClr val="tx1"/>
                          </a:solidFill>
                          <a:effectLst/>
                          <a:latin typeface="+mj-lt"/>
                          <a:ea typeface="Calibri" panose="020F0502020204030204" pitchFamily="34" charset="0"/>
                          <a:cs typeface="Arial" panose="020B0604020202020204" pitchFamily="34" charset="0"/>
                        </a:rPr>
                        <a:t>Median (95% CI)</a:t>
                      </a:r>
                    </a:p>
                    <a:p>
                      <a:pPr marL="100584"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latin typeface="+mj-lt"/>
                          <a:ea typeface="Calibri" panose="020F0502020204030204" pitchFamily="34" charset="0"/>
                          <a:cs typeface="Arial" panose="020B0604020202020204" pitchFamily="34" charset="0"/>
                        </a:rPr>
                        <a:t>≥12 months </a:t>
                      </a:r>
                      <a:r>
                        <a:rPr lang="en-GB" sz="1200" b="0" dirty="0" err="1">
                          <a:solidFill>
                            <a:schemeClr val="tx1"/>
                          </a:solidFill>
                          <a:effectLst/>
                          <a:latin typeface="+mj-lt"/>
                          <a:ea typeface="Calibri" panose="020F0502020204030204" pitchFamily="34" charset="0"/>
                          <a:cs typeface="Arial" panose="020B0604020202020204" pitchFamily="34" charset="0"/>
                        </a:rPr>
                        <a:t>rate,</a:t>
                      </a:r>
                      <a:r>
                        <a:rPr lang="en-GB" sz="1200" b="0" kern="1200" baseline="30000" dirty="0" err="1">
                          <a:solidFill>
                            <a:schemeClr val="tx1"/>
                          </a:solidFill>
                          <a:effectLst/>
                          <a:latin typeface="+mn-lt"/>
                          <a:ea typeface="+mn-ea"/>
                          <a:cs typeface="+mn-cs"/>
                        </a:rPr>
                        <a:t>d</a:t>
                      </a:r>
                      <a:r>
                        <a:rPr lang="en-GB" sz="1200" b="0" dirty="0">
                          <a:solidFill>
                            <a:schemeClr val="tx1"/>
                          </a:solidFill>
                          <a:effectLst/>
                          <a:latin typeface="+mj-lt"/>
                          <a:ea typeface="Calibri" panose="020F0502020204030204" pitchFamily="34" charset="0"/>
                          <a:cs typeface="Arial" panose="020B0604020202020204" pitchFamily="34" charset="0"/>
                        </a:rPr>
                        <a:t> % </a:t>
                      </a:r>
                      <a:r>
                        <a:rPr lang="en-GB" sz="1200" b="0" kern="1200" dirty="0">
                          <a:solidFill>
                            <a:schemeClr val="tx1"/>
                          </a:solidFill>
                          <a:effectLst/>
                          <a:latin typeface="+mj-lt"/>
                          <a:ea typeface="Calibri" panose="020F0502020204030204" pitchFamily="34" charset="0"/>
                          <a:cs typeface="Arial" panose="020B0604020202020204" pitchFamily="34" charset="0"/>
                        </a:rPr>
                        <a:t>(95% CI)</a:t>
                      </a:r>
                      <a:endParaRPr lang="en-GB" sz="1200" b="0" dirty="0">
                        <a:solidFill>
                          <a:schemeClr val="tx1"/>
                        </a:solidFill>
                        <a:effectLst/>
                        <a:latin typeface="+mj-lt"/>
                        <a:ea typeface="Calibri" panose="020F0502020204030204" pitchFamily="34" charset="0"/>
                        <a:cs typeface="Arial" panose="020B0604020202020204" pitchFamily="34" charset="0"/>
                      </a:endParaRPr>
                    </a:p>
                    <a:p>
                      <a:pPr marL="100584"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j-lt"/>
                          <a:ea typeface="Calibri" panose="020F0502020204030204" pitchFamily="34" charset="0"/>
                          <a:cs typeface="Arial" panose="020B0604020202020204" pitchFamily="34" charset="0"/>
                        </a:rPr>
                        <a:t>≥24 months </a:t>
                      </a:r>
                      <a:r>
                        <a:rPr lang="en-GB" sz="1200" b="0" kern="1200" dirty="0" err="1">
                          <a:solidFill>
                            <a:schemeClr val="tx1"/>
                          </a:solidFill>
                          <a:effectLst/>
                          <a:latin typeface="+mj-lt"/>
                          <a:ea typeface="Calibri" panose="020F0502020204030204" pitchFamily="34" charset="0"/>
                          <a:cs typeface="Arial" panose="020B0604020202020204" pitchFamily="34" charset="0"/>
                        </a:rPr>
                        <a:t>rate,</a:t>
                      </a:r>
                      <a:r>
                        <a:rPr lang="en-GB" sz="1200" b="0" kern="1200" baseline="30000" dirty="0" err="1">
                          <a:solidFill>
                            <a:schemeClr val="tx1"/>
                          </a:solidFill>
                          <a:effectLst/>
                          <a:latin typeface="+mn-lt"/>
                          <a:ea typeface="+mn-ea"/>
                          <a:cs typeface="+mn-cs"/>
                        </a:rPr>
                        <a:t>d</a:t>
                      </a:r>
                      <a:r>
                        <a:rPr lang="en-GB" sz="1200" b="0" kern="1200" dirty="0">
                          <a:solidFill>
                            <a:schemeClr val="tx1"/>
                          </a:solidFill>
                          <a:effectLst/>
                          <a:latin typeface="+mj-lt"/>
                          <a:ea typeface="Calibri" panose="020F0502020204030204" pitchFamily="34" charset="0"/>
                          <a:cs typeface="Arial" panose="020B0604020202020204" pitchFamily="34" charset="0"/>
                        </a:rPr>
                        <a:t> % (95% CI)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endParaRPr lang="en-GB" sz="1200" b="0" dirty="0">
                        <a:solidFill>
                          <a:schemeClr val="tx1"/>
                        </a:solidFill>
                        <a:effectLst/>
                        <a:latin typeface="+mj-lt"/>
                      </a:endParaRPr>
                    </a:p>
                    <a:p>
                      <a:pPr marL="0" marR="0" algn="ctr">
                        <a:lnSpc>
                          <a:spcPct val="100000"/>
                        </a:lnSpc>
                        <a:spcAft>
                          <a:spcPts val="0"/>
                        </a:spcAft>
                      </a:pPr>
                      <a:r>
                        <a:rPr lang="en-GB" sz="1200" b="0" dirty="0">
                          <a:solidFill>
                            <a:schemeClr val="tx1"/>
                          </a:solidFill>
                          <a:effectLst/>
                          <a:latin typeface="+mj-lt"/>
                        </a:rPr>
                        <a:t>18.7 (10.4, 44.1)</a:t>
                      </a:r>
                    </a:p>
                    <a:p>
                      <a:pPr marL="0" marR="0" algn="ctr">
                        <a:lnSpc>
                          <a:spcPct val="100000"/>
                        </a:lnSpc>
                        <a:spcAft>
                          <a:spcPts val="0"/>
                        </a:spcAft>
                      </a:pPr>
                      <a:r>
                        <a:rPr lang="en-GB" sz="1200" b="0" dirty="0">
                          <a:solidFill>
                            <a:schemeClr val="tx1"/>
                          </a:solidFill>
                          <a:effectLst/>
                          <a:latin typeface="+mj-lt"/>
                        </a:rPr>
                        <a:t>57 (37, 72)</a:t>
                      </a:r>
                    </a:p>
                    <a:p>
                      <a:pPr marL="0" marR="0" algn="ctr">
                        <a:lnSpc>
                          <a:spcPct val="100000"/>
                        </a:lnSpc>
                        <a:spcAft>
                          <a:spcPts val="0"/>
                        </a:spcAft>
                      </a:pPr>
                      <a:r>
                        <a:rPr lang="en-US" sz="1200" b="0" dirty="0">
                          <a:solidFill>
                            <a:schemeClr val="tx1"/>
                          </a:solidFill>
                          <a:effectLst/>
                          <a:latin typeface="+mj-lt"/>
                          <a:ea typeface="Calibri" panose="020F0502020204030204" pitchFamily="34" charset="0"/>
                          <a:cs typeface="Arial" panose="020B0604020202020204" pitchFamily="34" charset="0"/>
                        </a:rPr>
                        <a:t>40 (22, 58)</a:t>
                      </a: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Aft>
                          <a:spcPts val="0"/>
                        </a:spcAft>
                      </a:pPr>
                      <a:endParaRPr lang="en-GB" sz="1200" b="0" dirty="0">
                        <a:solidFill>
                          <a:schemeClr val="tx1"/>
                        </a:solidFill>
                        <a:effectLst/>
                        <a:latin typeface="+mj-lt"/>
                      </a:endParaRPr>
                    </a:p>
                    <a:p>
                      <a:pPr marL="0" marR="0" algn="ctr">
                        <a:lnSpc>
                          <a:spcPct val="100000"/>
                        </a:lnSpc>
                        <a:spcAft>
                          <a:spcPts val="0"/>
                        </a:spcAft>
                      </a:pPr>
                      <a:r>
                        <a:rPr lang="en-GB" sz="1200" b="0" dirty="0">
                          <a:solidFill>
                            <a:schemeClr val="tx1"/>
                          </a:solidFill>
                          <a:effectLst/>
                          <a:latin typeface="+mj-lt"/>
                        </a:rPr>
                        <a:t>20.4 (8.3, 44.1)</a:t>
                      </a:r>
                    </a:p>
                    <a:p>
                      <a:pPr marL="0" marR="0" algn="ctr">
                        <a:lnSpc>
                          <a:spcPct val="100000"/>
                        </a:lnSpc>
                        <a:spcAft>
                          <a:spcPts val="0"/>
                        </a:spcAft>
                      </a:pPr>
                      <a:r>
                        <a:rPr lang="en-GB" sz="1200" b="0" dirty="0">
                          <a:solidFill>
                            <a:schemeClr val="tx1"/>
                          </a:solidFill>
                          <a:effectLst/>
                          <a:latin typeface="+mj-lt"/>
                        </a:rPr>
                        <a:t>59 (39, 74)</a:t>
                      </a:r>
                    </a:p>
                    <a:p>
                      <a:pPr marL="0" marR="0" algn="ctr">
                        <a:lnSpc>
                          <a:spcPct val="100000"/>
                        </a:lnSpc>
                        <a:spcAft>
                          <a:spcPts val="0"/>
                        </a:spcAft>
                      </a:pPr>
                      <a:r>
                        <a:rPr lang="en-US" sz="1200" b="0" dirty="0">
                          <a:solidFill>
                            <a:schemeClr val="tx1"/>
                          </a:solidFill>
                          <a:effectLst/>
                          <a:latin typeface="+mj-lt"/>
                          <a:ea typeface="Calibri" panose="020F0502020204030204" pitchFamily="34" charset="0"/>
                          <a:cs typeface="Arial" panose="020B0604020202020204" pitchFamily="34" charset="0"/>
                        </a:rPr>
                        <a:t>41 (22, 59)</a:t>
                      </a:r>
                    </a:p>
                  </a:txBody>
                  <a:tcPr marL="68580" marR="68580"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9569"/>
                  </a:ext>
                </a:extLst>
              </a:tr>
            </a:tbl>
          </a:graphicData>
        </a:graphic>
      </p:graphicFrame>
      <p:sp>
        <p:nvSpPr>
          <p:cNvPr id="11" name="TextBox 10">
            <a:extLst>
              <a:ext uri="{FF2B5EF4-FFF2-40B4-BE49-F238E27FC236}">
                <a16:creationId xmlns:a16="http://schemas.microsoft.com/office/drawing/2014/main" id="{B21A9804-6100-95BA-9C41-CE07FE2104B7}"/>
              </a:ext>
            </a:extLst>
          </p:cNvPr>
          <p:cNvSpPr txBox="1"/>
          <p:nvPr/>
        </p:nvSpPr>
        <p:spPr>
          <a:xfrm>
            <a:off x="5640773" y="4028674"/>
            <a:ext cx="5542680" cy="1031051"/>
          </a:xfrm>
          <a:prstGeom prst="rect">
            <a:avLst/>
          </a:prstGeom>
          <a:noFill/>
        </p:spPr>
        <p:txBody>
          <a:bodyPr wrap="square" rtlCol="0">
            <a:spAutoFit/>
          </a:bodyPr>
          <a:lstStyle/>
          <a:p>
            <a:pPr marL="182880" indent="-182880">
              <a:spcBef>
                <a:spcPts val="300"/>
              </a:spcBef>
              <a:spcAft>
                <a:spcPts val="300"/>
              </a:spcAft>
              <a:buClr>
                <a:srgbClr val="008764"/>
              </a:buClr>
              <a:buFont typeface="Arial" panose="020B0604020202020204" pitchFamily="34" charset="0"/>
              <a:buChar char="•"/>
            </a:pPr>
            <a:r>
              <a:rPr lang="en-US" sz="1400" dirty="0">
                <a:solidFill>
                  <a:srgbClr val="002557"/>
                </a:solidFill>
              </a:rPr>
              <a:t>At data cutoff, zanidatamab treatment was ongoing in 8 (17%) of patients (all with ccHER2+ tumors)</a:t>
            </a:r>
          </a:p>
          <a:p>
            <a:pPr marL="182880" indent="-182880">
              <a:spcBef>
                <a:spcPts val="300"/>
              </a:spcBef>
              <a:spcAft>
                <a:spcPts val="300"/>
              </a:spcAft>
              <a:buClr>
                <a:srgbClr val="008764"/>
              </a:buClr>
              <a:buFont typeface="Arial" panose="020B0604020202020204" pitchFamily="34" charset="0"/>
              <a:buChar char="•"/>
            </a:pPr>
            <a:r>
              <a:rPr lang="en-US" sz="1400" dirty="0">
                <a:solidFill>
                  <a:srgbClr val="002557"/>
                </a:solidFill>
              </a:rPr>
              <a:t>19 (41%) patients overall and 18 (44%) patients in the ccHER2+ subset were in survival follow-up </a:t>
            </a:r>
          </a:p>
        </p:txBody>
      </p:sp>
      <p:sp>
        <p:nvSpPr>
          <p:cNvPr id="6" name="Text Placeholder 8">
            <a:extLst>
              <a:ext uri="{FF2B5EF4-FFF2-40B4-BE49-F238E27FC236}">
                <a16:creationId xmlns:a16="http://schemas.microsoft.com/office/drawing/2014/main" id="{5A94EB7D-40AD-78B1-85AE-55974A992E22}"/>
              </a:ext>
            </a:extLst>
          </p:cNvPr>
          <p:cNvSpPr>
            <a:spLocks noGrp="1"/>
          </p:cNvSpPr>
          <p:nvPr>
            <p:ph type="body" sz="quarter" idx="15"/>
          </p:nvPr>
        </p:nvSpPr>
        <p:spPr>
          <a:xfrm>
            <a:off x="3324225" y="6272213"/>
            <a:ext cx="5853113" cy="280987"/>
          </a:xfrm>
        </p:spPr>
        <p:txBody>
          <a:bodyPr/>
          <a:lstStyle/>
          <a:p>
            <a:r>
              <a:rPr lang="en-US" sz="1000" dirty="0"/>
              <a:t>Elena Elimova, MD, MSc</a:t>
            </a:r>
            <a:endParaRPr lang="en-US" dirty="0"/>
          </a:p>
        </p:txBody>
      </p:sp>
      <p:sp>
        <p:nvSpPr>
          <p:cNvPr id="8" name="TextBox 7">
            <a:extLst>
              <a:ext uri="{FF2B5EF4-FFF2-40B4-BE49-F238E27FC236}">
                <a16:creationId xmlns:a16="http://schemas.microsoft.com/office/drawing/2014/main" id="{5C4AC2AB-40F6-E845-887C-77E60B91449F}"/>
              </a:ext>
            </a:extLst>
          </p:cNvPr>
          <p:cNvSpPr txBox="1"/>
          <p:nvPr/>
        </p:nvSpPr>
        <p:spPr>
          <a:xfrm>
            <a:off x="3496733" y="5334725"/>
            <a:ext cx="2528256" cy="261610"/>
          </a:xfrm>
          <a:prstGeom prst="rect">
            <a:avLst/>
          </a:prstGeom>
          <a:noFill/>
        </p:spPr>
        <p:txBody>
          <a:bodyPr wrap="none" rtlCol="0">
            <a:spAutoFit/>
          </a:bodyPr>
          <a:lstStyle/>
          <a:p>
            <a:r>
              <a:rPr lang="en-US" sz="1100" b="1" dirty="0"/>
              <a:t>Time from treatment start (months)</a:t>
            </a:r>
          </a:p>
        </p:txBody>
      </p:sp>
      <p:sp>
        <p:nvSpPr>
          <p:cNvPr id="9" name="TextBox 8">
            <a:extLst>
              <a:ext uri="{FF2B5EF4-FFF2-40B4-BE49-F238E27FC236}">
                <a16:creationId xmlns:a16="http://schemas.microsoft.com/office/drawing/2014/main" id="{03779B0B-5D94-ABCC-1658-ACA1B6FCBBE0}"/>
              </a:ext>
            </a:extLst>
          </p:cNvPr>
          <p:cNvSpPr txBox="1"/>
          <p:nvPr/>
        </p:nvSpPr>
        <p:spPr>
          <a:xfrm>
            <a:off x="1101725" y="1958153"/>
            <a:ext cx="322524" cy="230832"/>
          </a:xfrm>
          <a:prstGeom prst="rect">
            <a:avLst/>
          </a:prstGeom>
          <a:noFill/>
        </p:spPr>
        <p:txBody>
          <a:bodyPr wrap="none" rtlCol="0">
            <a:spAutoFit/>
          </a:bodyPr>
          <a:lstStyle/>
          <a:p>
            <a:r>
              <a:rPr lang="en-US" sz="900" b="1" dirty="0">
                <a:latin typeface="Arial Narrow" panose="020B0606020202030204" pitchFamily="34" charset="0"/>
              </a:rPr>
              <a:t>NA</a:t>
            </a:r>
          </a:p>
        </p:txBody>
      </p:sp>
    </p:spTree>
    <p:extLst>
      <p:ext uri="{BB962C8B-B14F-4D97-AF65-F5344CB8AC3E}">
        <p14:creationId xmlns:p14="http://schemas.microsoft.com/office/powerpoint/2010/main" val="318180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7B65C-8BCA-FF80-CB46-602532D98E5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50FB4D-C492-33B2-6C87-8B81EF9BD0E7}"/>
              </a:ext>
            </a:extLst>
          </p:cNvPr>
          <p:cNvSpPr>
            <a:spLocks noGrp="1"/>
          </p:cNvSpPr>
          <p:nvPr>
            <p:ph type="sldNum" sz="quarter" idx="12"/>
          </p:nvPr>
        </p:nvSpPr>
        <p:spPr>
          <a:xfrm>
            <a:off x="11083564" y="217034"/>
            <a:ext cx="874486" cy="365125"/>
          </a:xfrm>
        </p:spPr>
        <p:txBody>
          <a:bodyPr/>
          <a:lstStyle/>
          <a:p>
            <a:fld id="{BE33F7A0-71F0-446B-9DE8-6D75BE64EE0F}" type="slidenum">
              <a:rPr lang="en-US" smtClean="0">
                <a:solidFill>
                  <a:schemeClr val="tx1"/>
                </a:solidFill>
              </a:rPr>
              <a:pPr/>
              <a:t>8</a:t>
            </a:fld>
            <a:endParaRPr lang="en-US" dirty="0">
              <a:solidFill>
                <a:schemeClr val="tx1"/>
              </a:solidFill>
            </a:endParaRPr>
          </a:p>
        </p:txBody>
      </p:sp>
      <p:sp>
        <p:nvSpPr>
          <p:cNvPr id="6" name="TextBox 5">
            <a:extLst>
              <a:ext uri="{FF2B5EF4-FFF2-40B4-BE49-F238E27FC236}">
                <a16:creationId xmlns:a16="http://schemas.microsoft.com/office/drawing/2014/main" id="{3682F067-497F-E366-DC41-D60416DE73EB}"/>
              </a:ext>
            </a:extLst>
          </p:cNvPr>
          <p:cNvSpPr txBox="1"/>
          <p:nvPr/>
        </p:nvSpPr>
        <p:spPr>
          <a:xfrm>
            <a:off x="161925" y="6075783"/>
            <a:ext cx="11865234" cy="215444"/>
          </a:xfrm>
          <a:prstGeom prst="rect">
            <a:avLst/>
          </a:prstGeom>
          <a:noFill/>
        </p:spPr>
        <p:txBody>
          <a:bodyPr wrap="square" rtlCol="0">
            <a:spAutoFit/>
          </a:bodyPr>
          <a:lstStyle/>
          <a:p>
            <a:pPr defTabSz="457200"/>
            <a:r>
              <a:rPr lang="en-GB" sz="800" i="0" u="none" strike="noStrike" kern="1200" baseline="0" dirty="0">
                <a:latin typeface="+mn-lt"/>
                <a:ea typeface="+mn-ea"/>
                <a:cs typeface="Arial Narrow"/>
              </a:rPr>
              <a:t>12- and 24-month PFS rates </a:t>
            </a:r>
            <a:r>
              <a:rPr lang="en-GB" sz="800" dirty="0">
                <a:cs typeface="Arial Narrow"/>
              </a:rPr>
              <a:t>are </a:t>
            </a:r>
            <a:r>
              <a:rPr lang="en-GB" sz="800" i="0" u="none" strike="noStrike" kern="1200" baseline="0" dirty="0">
                <a:latin typeface="+mn-lt"/>
                <a:ea typeface="+mn-ea"/>
                <a:cs typeface="Arial Narrow"/>
              </a:rPr>
              <a:t>Kaplan-Meier probabilities and reported along with 95% CIs.</a:t>
            </a:r>
          </a:p>
        </p:txBody>
      </p:sp>
      <p:pic>
        <p:nvPicPr>
          <p:cNvPr id="8" name="Picture 7">
            <a:extLst>
              <a:ext uri="{FF2B5EF4-FFF2-40B4-BE49-F238E27FC236}">
                <a16:creationId xmlns:a16="http://schemas.microsoft.com/office/drawing/2014/main" id="{D61D5186-6080-CC1C-40E8-08542AD7159A}"/>
              </a:ext>
            </a:extLst>
          </p:cNvPr>
          <p:cNvPicPr>
            <a:picLocks noChangeAspect="1"/>
          </p:cNvPicPr>
          <p:nvPr/>
        </p:nvPicPr>
        <p:blipFill>
          <a:blip r:embed="rId3">
            <a:alphaModFix/>
          </a:blip>
          <a:srcRect t="7565"/>
          <a:stretch/>
        </p:blipFill>
        <p:spPr>
          <a:xfrm>
            <a:off x="844190" y="1430868"/>
            <a:ext cx="10983610" cy="4228362"/>
          </a:xfrm>
          <a:prstGeom prst="rect">
            <a:avLst/>
          </a:prstGeom>
        </p:spPr>
      </p:pic>
      <p:sp>
        <p:nvSpPr>
          <p:cNvPr id="2" name="Text Placeholder 8">
            <a:extLst>
              <a:ext uri="{FF2B5EF4-FFF2-40B4-BE49-F238E27FC236}">
                <a16:creationId xmlns:a16="http://schemas.microsoft.com/office/drawing/2014/main" id="{A700FD61-685B-2ED8-675A-C1D08CB92BA4}"/>
              </a:ext>
            </a:extLst>
          </p:cNvPr>
          <p:cNvSpPr>
            <a:spLocks noGrp="1"/>
          </p:cNvSpPr>
          <p:nvPr>
            <p:ph type="body" sz="quarter" idx="15"/>
          </p:nvPr>
        </p:nvSpPr>
        <p:spPr>
          <a:xfrm>
            <a:off x="3324404" y="6271847"/>
            <a:ext cx="5852160" cy="281354"/>
          </a:xfrm>
        </p:spPr>
        <p:txBody>
          <a:bodyPr/>
          <a:lstStyle/>
          <a:p>
            <a:r>
              <a:rPr lang="en-US" sz="1000" dirty="0"/>
              <a:t>Elena Elimova, MD, MSc</a:t>
            </a:r>
            <a:endParaRPr lang="en-US" dirty="0"/>
          </a:p>
        </p:txBody>
      </p:sp>
      <p:sp>
        <p:nvSpPr>
          <p:cNvPr id="4" name="Title 1">
            <a:extLst>
              <a:ext uri="{FF2B5EF4-FFF2-40B4-BE49-F238E27FC236}">
                <a16:creationId xmlns:a16="http://schemas.microsoft.com/office/drawing/2014/main" id="{CF7A72FA-F284-FCBC-75E2-6D937296ABC5}"/>
              </a:ext>
            </a:extLst>
          </p:cNvPr>
          <p:cNvSpPr txBox="1">
            <a:spLocks/>
          </p:cNvSpPr>
          <p:nvPr/>
        </p:nvSpPr>
        <p:spPr>
          <a:xfrm>
            <a:off x="640080" y="265734"/>
            <a:ext cx="10972800" cy="1371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r>
              <a:rPr lang="en-US" dirty="0"/>
              <a:t>Progression-Free Survival</a:t>
            </a:r>
          </a:p>
        </p:txBody>
      </p:sp>
      <p:cxnSp>
        <p:nvCxnSpPr>
          <p:cNvPr id="7" name="Straight Connector 6">
            <a:extLst>
              <a:ext uri="{FF2B5EF4-FFF2-40B4-BE49-F238E27FC236}">
                <a16:creationId xmlns:a16="http://schemas.microsoft.com/office/drawing/2014/main" id="{0AABECF3-FC47-8EFD-B772-9BA2FBB097AF}"/>
              </a:ext>
            </a:extLst>
          </p:cNvPr>
          <p:cNvCxnSpPr/>
          <p:nvPr/>
        </p:nvCxnSpPr>
        <p:spPr>
          <a:xfrm>
            <a:off x="5935134" y="1371138"/>
            <a:ext cx="474133" cy="0"/>
          </a:xfrm>
          <a:prstGeom prst="line">
            <a:avLst/>
          </a:prstGeom>
          <a:ln w="38100">
            <a:solidFill>
              <a:srgbClr val="00876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D36FEB1-5225-B552-9ACB-BC6B8F9D024B}"/>
              </a:ext>
            </a:extLst>
          </p:cNvPr>
          <p:cNvSpPr txBox="1"/>
          <p:nvPr/>
        </p:nvSpPr>
        <p:spPr>
          <a:xfrm>
            <a:off x="6485467" y="1232638"/>
            <a:ext cx="1332416" cy="276999"/>
          </a:xfrm>
          <a:prstGeom prst="rect">
            <a:avLst/>
          </a:prstGeom>
          <a:noFill/>
        </p:spPr>
        <p:txBody>
          <a:bodyPr wrap="none" rtlCol="0">
            <a:spAutoFit/>
          </a:bodyPr>
          <a:lstStyle/>
          <a:p>
            <a:r>
              <a:rPr lang="en-US" sz="1200" dirty="0"/>
              <a:t>ccHER2+ subset</a:t>
            </a:r>
          </a:p>
        </p:txBody>
      </p:sp>
    </p:spTree>
    <p:extLst>
      <p:ext uri="{BB962C8B-B14F-4D97-AF65-F5344CB8AC3E}">
        <p14:creationId xmlns:p14="http://schemas.microsoft.com/office/powerpoint/2010/main" val="243007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84C8E-D87A-2771-B032-B843EEC4DB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3BFC8BC-BACE-2633-872C-07DFB580FC83}"/>
              </a:ext>
            </a:extLst>
          </p:cNvPr>
          <p:cNvSpPr txBox="1"/>
          <p:nvPr/>
        </p:nvSpPr>
        <p:spPr>
          <a:xfrm>
            <a:off x="209550" y="5952563"/>
            <a:ext cx="11748500" cy="338554"/>
          </a:xfrm>
          <a:prstGeom prst="rect">
            <a:avLst/>
          </a:prstGeom>
          <a:noFill/>
        </p:spPr>
        <p:txBody>
          <a:bodyPr wrap="square" rtlCol="0">
            <a:spAutoFit/>
          </a:bodyPr>
          <a:lstStyle/>
          <a:p>
            <a:pPr defTabSz="457200"/>
            <a:r>
              <a:rPr lang="en-GB" sz="800" i="0" u="none" strike="noStrike" kern="1200" baseline="0" dirty="0">
                <a:latin typeface="+mn-lt"/>
                <a:ea typeface="+mn-ea"/>
                <a:cs typeface="Arial Narrow"/>
              </a:rPr>
              <a:t>12- and 24-month OS rates </a:t>
            </a:r>
            <a:r>
              <a:rPr lang="en-GB" sz="800" dirty="0">
                <a:cs typeface="Arial Narrow"/>
              </a:rPr>
              <a:t>are </a:t>
            </a:r>
            <a:r>
              <a:rPr lang="en-GB" sz="800" i="0" u="none" strike="noStrike" kern="1200" baseline="0" dirty="0">
                <a:latin typeface="+mn-lt"/>
                <a:ea typeface="+mn-ea"/>
                <a:cs typeface="Arial Narrow"/>
              </a:rPr>
              <a:t>Kaplan-Meier probabilities and reported along with 95% CIs. </a:t>
            </a:r>
          </a:p>
          <a:p>
            <a:pPr defTabSz="457200"/>
            <a:r>
              <a:rPr lang="en-GB" sz="800" i="0" u="none" strike="noStrike" kern="1200" baseline="0" dirty="0">
                <a:latin typeface="+mn-lt"/>
                <a:ea typeface="+mn-ea"/>
                <a:cs typeface="Arial Narrow"/>
              </a:rPr>
              <a:t>NE</a:t>
            </a:r>
            <a:r>
              <a:rPr lang="en-GB" sz="800" dirty="0">
                <a:cs typeface="Arial Narrow"/>
              </a:rPr>
              <a:t>, </a:t>
            </a:r>
            <a:r>
              <a:rPr lang="en-GB" sz="800" i="0" u="none" strike="noStrike" kern="1200" baseline="0" dirty="0">
                <a:latin typeface="+mn-lt"/>
                <a:ea typeface="+mn-ea"/>
                <a:cs typeface="Arial Narrow"/>
              </a:rPr>
              <a:t>not estimable.</a:t>
            </a:r>
          </a:p>
        </p:txBody>
      </p:sp>
      <p:sp>
        <p:nvSpPr>
          <p:cNvPr id="3" name="Slide Number Placeholder 2">
            <a:extLst>
              <a:ext uri="{FF2B5EF4-FFF2-40B4-BE49-F238E27FC236}">
                <a16:creationId xmlns:a16="http://schemas.microsoft.com/office/drawing/2014/main" id="{0CEF5A40-88A9-4AEC-828A-907137A2FA68}"/>
              </a:ext>
            </a:extLst>
          </p:cNvPr>
          <p:cNvSpPr>
            <a:spLocks noGrp="1"/>
          </p:cNvSpPr>
          <p:nvPr>
            <p:ph type="sldNum" sz="quarter" idx="12"/>
          </p:nvPr>
        </p:nvSpPr>
        <p:spPr>
          <a:xfrm>
            <a:off x="11083564" y="217034"/>
            <a:ext cx="874486" cy="365125"/>
          </a:xfrm>
        </p:spPr>
        <p:txBody>
          <a:bodyPr/>
          <a:lstStyle/>
          <a:p>
            <a:fld id="{BE33F7A0-71F0-446B-9DE8-6D75BE64EE0F}" type="slidenum">
              <a:rPr lang="en-US" smtClean="0">
                <a:solidFill>
                  <a:schemeClr val="tx1"/>
                </a:solidFill>
              </a:rPr>
              <a:pPr/>
              <a:t>9</a:t>
            </a:fld>
            <a:endParaRPr lang="en-US" dirty="0">
              <a:solidFill>
                <a:schemeClr val="tx1"/>
              </a:solidFill>
            </a:endParaRPr>
          </a:p>
        </p:txBody>
      </p:sp>
      <p:pic>
        <p:nvPicPr>
          <p:cNvPr id="12" name="Picture 11" descr="A graph showing the rate of the us rate&#10;&#10;AI-generated content may be incorrect.">
            <a:extLst>
              <a:ext uri="{FF2B5EF4-FFF2-40B4-BE49-F238E27FC236}">
                <a16:creationId xmlns:a16="http://schemas.microsoft.com/office/drawing/2014/main" id="{F31320B4-A874-5040-E890-D42BDD10B311}"/>
              </a:ext>
            </a:extLst>
          </p:cNvPr>
          <p:cNvPicPr>
            <a:picLocks noChangeAspect="1"/>
          </p:cNvPicPr>
          <p:nvPr/>
        </p:nvPicPr>
        <p:blipFill>
          <a:blip r:embed="rId3">
            <a:extLst>
              <a:ext uri="{28A0092B-C50C-407E-A947-70E740481C1C}">
                <a14:useLocalDpi xmlns:a14="http://schemas.microsoft.com/office/drawing/2010/main" val="0"/>
              </a:ext>
            </a:extLst>
          </a:blip>
          <a:srcRect t="6160"/>
          <a:stretch/>
        </p:blipFill>
        <p:spPr>
          <a:xfrm>
            <a:off x="795528" y="1473199"/>
            <a:ext cx="11092393" cy="4204547"/>
          </a:xfrm>
          <a:prstGeom prst="rect">
            <a:avLst/>
          </a:prstGeom>
        </p:spPr>
      </p:pic>
      <p:sp>
        <p:nvSpPr>
          <p:cNvPr id="4" name="Text Placeholder 8">
            <a:extLst>
              <a:ext uri="{FF2B5EF4-FFF2-40B4-BE49-F238E27FC236}">
                <a16:creationId xmlns:a16="http://schemas.microsoft.com/office/drawing/2014/main" id="{EDC65CBE-5DE0-2870-D23C-14F55E96D4EB}"/>
              </a:ext>
            </a:extLst>
          </p:cNvPr>
          <p:cNvSpPr>
            <a:spLocks noGrp="1"/>
          </p:cNvSpPr>
          <p:nvPr>
            <p:ph type="body" sz="quarter" idx="15"/>
          </p:nvPr>
        </p:nvSpPr>
        <p:spPr>
          <a:xfrm>
            <a:off x="3324404" y="6271847"/>
            <a:ext cx="5852160" cy="281354"/>
          </a:xfrm>
        </p:spPr>
        <p:txBody>
          <a:bodyPr/>
          <a:lstStyle/>
          <a:p>
            <a:r>
              <a:rPr lang="en-US" sz="1000" dirty="0"/>
              <a:t>Elena Elimova, MD, MSc</a:t>
            </a:r>
            <a:endParaRPr lang="en-US" dirty="0"/>
          </a:p>
        </p:txBody>
      </p:sp>
      <p:cxnSp>
        <p:nvCxnSpPr>
          <p:cNvPr id="5" name="Straight Connector 4">
            <a:extLst>
              <a:ext uri="{FF2B5EF4-FFF2-40B4-BE49-F238E27FC236}">
                <a16:creationId xmlns:a16="http://schemas.microsoft.com/office/drawing/2014/main" id="{DEA0A796-AD11-6D34-090D-4C4D913DC807}"/>
              </a:ext>
            </a:extLst>
          </p:cNvPr>
          <p:cNvCxnSpPr/>
          <p:nvPr/>
        </p:nvCxnSpPr>
        <p:spPr>
          <a:xfrm>
            <a:off x="5935134" y="1371138"/>
            <a:ext cx="474133" cy="0"/>
          </a:xfrm>
          <a:prstGeom prst="line">
            <a:avLst/>
          </a:prstGeom>
          <a:ln w="38100">
            <a:solidFill>
              <a:srgbClr val="00876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9D1D212-D443-27B2-FC07-344D6AB6D089}"/>
              </a:ext>
            </a:extLst>
          </p:cNvPr>
          <p:cNvSpPr txBox="1"/>
          <p:nvPr/>
        </p:nvSpPr>
        <p:spPr>
          <a:xfrm>
            <a:off x="6485467" y="1232638"/>
            <a:ext cx="1332416" cy="276999"/>
          </a:xfrm>
          <a:prstGeom prst="rect">
            <a:avLst/>
          </a:prstGeom>
          <a:noFill/>
        </p:spPr>
        <p:txBody>
          <a:bodyPr wrap="none" rtlCol="0">
            <a:spAutoFit/>
          </a:bodyPr>
          <a:lstStyle/>
          <a:p>
            <a:r>
              <a:rPr lang="en-US" sz="1200" dirty="0"/>
              <a:t>ccHER2+ subset</a:t>
            </a:r>
          </a:p>
        </p:txBody>
      </p:sp>
      <p:sp>
        <p:nvSpPr>
          <p:cNvPr id="10" name="Title 1">
            <a:extLst>
              <a:ext uri="{FF2B5EF4-FFF2-40B4-BE49-F238E27FC236}">
                <a16:creationId xmlns:a16="http://schemas.microsoft.com/office/drawing/2014/main" id="{F04A05D1-A51C-AF5E-7377-2E0A940BE547}"/>
              </a:ext>
            </a:extLst>
          </p:cNvPr>
          <p:cNvSpPr txBox="1">
            <a:spLocks/>
          </p:cNvSpPr>
          <p:nvPr/>
        </p:nvSpPr>
        <p:spPr>
          <a:xfrm>
            <a:off x="640080" y="265734"/>
            <a:ext cx="10972800" cy="7048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r>
              <a:rPr lang="en-US" dirty="0"/>
              <a:t>Overall Survival</a:t>
            </a:r>
          </a:p>
        </p:txBody>
      </p:sp>
    </p:spTree>
    <p:extLst>
      <p:ext uri="{BB962C8B-B14F-4D97-AF65-F5344CB8AC3E}">
        <p14:creationId xmlns:p14="http://schemas.microsoft.com/office/powerpoint/2010/main" val="35758837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240a3d-23a8-4d0b-9d67-658ca6b8ff4f">
      <Terms xmlns="http://schemas.microsoft.com/office/infopath/2007/PartnerControls"/>
    </lcf76f155ced4ddcb4097134ff3c332f>
    <TaxCatchAll xmlns="0e1a2891-fcf8-4c18-a1f0-17676fe89fe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3B4E5C7ACF014D9848FB46BC582B4C" ma:contentTypeVersion="14" ma:contentTypeDescription="Crée un document." ma:contentTypeScope="" ma:versionID="fc08e5360732ba7a30ce25aecb7d74e6">
  <xsd:schema xmlns:xsd="http://www.w3.org/2001/XMLSchema" xmlns:xs="http://www.w3.org/2001/XMLSchema" xmlns:p="http://schemas.microsoft.com/office/2006/metadata/properties" xmlns:ns2="65240a3d-23a8-4d0b-9d67-658ca6b8ff4f" xmlns:ns3="0e1a2891-fcf8-4c18-a1f0-17676fe89feb" targetNamespace="http://schemas.microsoft.com/office/2006/metadata/properties" ma:root="true" ma:fieldsID="0d6901196cd6778d1169bcbc9c587890" ns2:_="" ns3:_="">
    <xsd:import namespace="65240a3d-23a8-4d0b-9d67-658ca6b8ff4f"/>
    <xsd:import namespace="0e1a2891-fcf8-4c18-a1f0-17676fe89fe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240a3d-23a8-4d0b-9d67-658ca6b8f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14d43178-7e78-4f33-b55a-4ef7f7bc406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1a2891-fcf8-4c18-a1f0-17676fe89feb"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18" nillable="true" ma:displayName="Taxonomy Catch All Column" ma:hidden="true" ma:list="{894ef5b3-9d10-4379-801c-6bc45e671ac7}" ma:internalName="TaxCatchAll" ma:showField="CatchAllData" ma:web="0e1a2891-fcf8-4c18-a1f0-17676fe89f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19182A-DA7B-4207-9429-0C428FE86EBA}">
  <ds:schemaRefs>
    <ds:schemaRef ds:uri="http://www.w3.org/XML/1998/namespace"/>
    <ds:schemaRef ds:uri="http://schemas.microsoft.com/office/2006/documentManagement/types"/>
    <ds:schemaRef ds:uri="http://purl.org/dc/dcmitype/"/>
    <ds:schemaRef ds:uri="http://purl.org/dc/elements/1.1/"/>
    <ds:schemaRef ds:uri="http://schemas.microsoft.com/office/2006/metadata/properties"/>
    <ds:schemaRef ds:uri="http://purl.org/dc/terms/"/>
    <ds:schemaRef ds:uri="7c3013fe-70f9-4ff4-8610-8d1cdb634c0d"/>
    <ds:schemaRef ds:uri="http://schemas.microsoft.com/office/infopath/2007/PartnerControls"/>
    <ds:schemaRef ds:uri="http://schemas.openxmlformats.org/package/2006/metadata/core-properties"/>
    <ds:schemaRef ds:uri="c358cfc3-f71e-41a5-9d77-25d9b3a30863"/>
  </ds:schemaRefs>
</ds:datastoreItem>
</file>

<file path=customXml/itemProps2.xml><?xml version="1.0" encoding="utf-8"?>
<ds:datastoreItem xmlns:ds="http://schemas.openxmlformats.org/officeDocument/2006/customXml" ds:itemID="{F8D5C891-51CE-4738-88ED-49167DC0213F}">
  <ds:schemaRefs>
    <ds:schemaRef ds:uri="http://schemas.microsoft.com/sharepoint/v3/contenttype/forms"/>
  </ds:schemaRefs>
</ds:datastoreItem>
</file>

<file path=customXml/itemProps3.xml><?xml version="1.0" encoding="utf-8"?>
<ds:datastoreItem xmlns:ds="http://schemas.openxmlformats.org/officeDocument/2006/customXml" ds:itemID="{124ECEEB-6B00-4E43-A505-A141B277C8F9}"/>
</file>

<file path=docMetadata/LabelInfo.xml><?xml version="1.0" encoding="utf-8"?>
<clbl:labelList xmlns:clbl="http://schemas.microsoft.com/office/2020/mipLabelMetadata">
  <clbl:label id="{d026e4c1-5892-497a-b9da-ee493c9f0364}" enabled="0" method="" siteId="{d026e4c1-5892-497a-b9da-ee493c9f0364}" removed="1"/>
</clbl:labelList>
</file>

<file path=docProps/app.xml><?xml version="1.0" encoding="utf-8"?>
<Properties xmlns="http://schemas.openxmlformats.org/officeDocument/2006/extended-properties" xmlns:vt="http://schemas.openxmlformats.org/officeDocument/2006/docPropsVTypes">
  <TotalTime>6203</TotalTime>
  <Words>3514</Words>
  <Application>Microsoft Office PowerPoint</Application>
  <PresentationFormat>Widescreen</PresentationFormat>
  <Paragraphs>396</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Courier New</vt:lpstr>
      <vt:lpstr>Wingdings</vt:lpstr>
      <vt:lpstr>1_Office Theme</vt:lpstr>
      <vt:lpstr>Long-term outcomes and overall survival for zanidatamab + chemotherapy in HER2-positive advanced or metastatic gastroesophageal adenocarcinoma: 4-year follow-up of a phase 2 trial</vt:lpstr>
      <vt:lpstr>Key Takeaways</vt:lpstr>
      <vt:lpstr>Background</vt:lpstr>
      <vt:lpstr>Methods</vt:lpstr>
      <vt:lpstr>Baseline Demographics and Disease Characteristics</vt:lpstr>
      <vt:lpstr>PowerPoint Presentation</vt:lpstr>
      <vt:lpstr>Duration of Treatment and Response</vt:lpstr>
      <vt:lpstr>PowerPoint Presentation</vt:lpstr>
      <vt:lpstr>PowerPoint Presentation</vt:lpstr>
      <vt:lpstr>ctDNA Levels and Molecular Response</vt:lpstr>
      <vt:lpstr>PowerPoint Presentation</vt:lpstr>
      <vt:lpstr>PowerPoint Presentation</vt:lpstr>
      <vt:lpstr>Acknowledgments</vt:lpstr>
      <vt:lpstr>Lay Summary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Wailoon Chan</dc:creator>
  <cp:lastModifiedBy>Cindy Rigby</cp:lastModifiedBy>
  <cp:revision>157</cp:revision>
  <dcterms:created xsi:type="dcterms:W3CDTF">2020-09-03T18:56:05Z</dcterms:created>
  <dcterms:modified xsi:type="dcterms:W3CDTF">2025-05-31T18:05:58Z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0x010100813B4E5C7ACF014D9848FB46BC582B4C</vt:lpwstr>
  </property>
  <property fmtid="{D5CDD505-2E9C-101B-9397-08002B2CF9AE}" pid="3" name="MediaServiceImageTags">
    <vt:lpwstr/>
  </property>
  <property fmtid="{D5CDD505-2E9C-101B-9397-08002B2CF9AE}" pid="4" name="MSIP_Label_a723fcdf-614d-486a-adad-e9094d65f24d_Enabled">
    <vt:lpwstr>True</vt:lpwstr>
  </property>
  <property fmtid="{D5CDD505-2E9C-101B-9397-08002B2CF9AE}" pid="5" name="MSIP_Label_a723fcdf-614d-486a-adad-e9094d65f24d_SiteId">
    <vt:lpwstr>ee09a3fc-a3f5-4d93-98c6-dac96059eeea</vt:lpwstr>
  </property>
  <property fmtid="{D5CDD505-2E9C-101B-9397-08002B2CF9AE}" pid="6" name="MSIP_Label_a723fcdf-614d-486a-adad-e9094d65f24d_SetDate">
    <vt:lpwstr>2025-05-28T21:33:35Z</vt:lpwstr>
  </property>
  <property fmtid="{D5CDD505-2E9C-101B-9397-08002B2CF9AE}" pid="7" name="MSIP_Label_a723fcdf-614d-486a-adad-e9094d65f24d_Name">
    <vt:lpwstr>Internal Use</vt:lpwstr>
  </property>
  <property fmtid="{D5CDD505-2E9C-101B-9397-08002B2CF9AE}" pid="8" name="MSIP_Label_a723fcdf-614d-486a-adad-e9094d65f24d_ActionId">
    <vt:lpwstr>71dc8ec4-ca4d-4861-9664-f03a020e0d66</vt:lpwstr>
  </property>
  <property fmtid="{D5CDD505-2E9C-101B-9397-08002B2CF9AE}" pid="9" name="MSIP_Label_a723fcdf-614d-486a-adad-e9094d65f24d_Removed">
    <vt:lpwstr>False</vt:lpwstr>
  </property>
  <property fmtid="{D5CDD505-2E9C-101B-9397-08002B2CF9AE}" pid="10" name="MSIP_Label_a723fcdf-614d-486a-adad-e9094d65f24d_Extended_MSFT_Method">
    <vt:lpwstr>Standard</vt:lpwstr>
  </property>
  <property fmtid="{D5CDD505-2E9C-101B-9397-08002B2CF9AE}" pid="11" name="Sensitivity">
    <vt:lpwstr>Internal Use</vt:lpwstr>
  </property>
</Properties>
</file>