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3" r:id="rId4"/>
  </p:sldMasterIdLst>
  <p:notesMasterIdLst>
    <p:notesMasterId r:id="rId33"/>
  </p:notesMasterIdLst>
  <p:handoutMasterIdLst>
    <p:handoutMasterId r:id="rId34"/>
  </p:handoutMasterIdLst>
  <p:sldIdLst>
    <p:sldId id="267" r:id="rId5"/>
    <p:sldId id="417" r:id="rId6"/>
    <p:sldId id="415" r:id="rId7"/>
    <p:sldId id="396" r:id="rId8"/>
    <p:sldId id="416" r:id="rId9"/>
    <p:sldId id="375" r:id="rId10"/>
    <p:sldId id="414" r:id="rId11"/>
    <p:sldId id="409" r:id="rId12"/>
    <p:sldId id="430" r:id="rId13"/>
    <p:sldId id="379" r:id="rId14"/>
    <p:sldId id="411" r:id="rId15"/>
    <p:sldId id="429" r:id="rId16"/>
    <p:sldId id="399" r:id="rId17"/>
    <p:sldId id="383" r:id="rId18"/>
    <p:sldId id="381" r:id="rId19"/>
    <p:sldId id="382" r:id="rId20"/>
    <p:sldId id="388" r:id="rId21"/>
    <p:sldId id="372" r:id="rId22"/>
    <p:sldId id="418" r:id="rId23"/>
    <p:sldId id="371" r:id="rId24"/>
    <p:sldId id="406" r:id="rId25"/>
    <p:sldId id="419" r:id="rId26"/>
    <p:sldId id="420" r:id="rId27"/>
    <p:sldId id="421" r:id="rId28"/>
    <p:sldId id="422" r:id="rId29"/>
    <p:sldId id="423" r:id="rId30"/>
    <p:sldId id="424" r:id="rId31"/>
    <p:sldId id="425" r:id="rId32"/>
  </p:sldIdLst>
  <p:sldSz cx="12192000" cy="6858000"/>
  <p:notesSz cx="7102475" cy="9369425"/>
  <p:custDataLst>
    <p:tags r:id="rId35"/>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4" pos="7536" userDrawn="1">
          <p15:clr>
            <a:srgbClr val="A4A3A4"/>
          </p15:clr>
        </p15:guide>
        <p15:guide id="11" orient="horz" pos="3168" userDrawn="1">
          <p15:clr>
            <a:srgbClr val="A4A3A4"/>
          </p15:clr>
        </p15:guide>
        <p15:guide id="12" pos="3672" userDrawn="1">
          <p15:clr>
            <a:srgbClr val="A4A3A4"/>
          </p15:clr>
        </p15:guide>
        <p15:guide id="14" pos="976" userDrawn="1">
          <p15:clr>
            <a:srgbClr val="A4A3A4"/>
          </p15:clr>
        </p15:guide>
        <p15:guide id="15" orient="horz" pos="840" userDrawn="1">
          <p15:clr>
            <a:srgbClr val="A4A3A4"/>
          </p15:clr>
        </p15:guide>
        <p15:guide id="16" pos="192" userDrawn="1">
          <p15:clr>
            <a:srgbClr val="A4A3A4"/>
          </p15:clr>
        </p15:guide>
        <p15:guide id="17" pos="5450" userDrawn="1">
          <p15:clr>
            <a:srgbClr val="A4A3A4"/>
          </p15:clr>
        </p15:guide>
        <p15:guide id="18" pos="2180" userDrawn="1">
          <p15:clr>
            <a:srgbClr val="A4A3A4"/>
          </p15:clr>
        </p15:guide>
        <p15:guide id="19" pos="1032" userDrawn="1">
          <p15:clr>
            <a:srgbClr val="A4A3A4"/>
          </p15:clr>
        </p15:guide>
        <p15:guide id="20" pos="360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349DD0F-757F-378A-2DBC-F973854F05B9}" name="Jessica Bessler, PhD, CMPP" initials="JBPC" userId="Jessica Bessler, PhD, CMPP" providerId="None"/>
  <p188:author id="{3339BC39-6B0C-B41D-64C2-07619C294E04}" name="Luis Paz-Ares" initials="LPA" userId="d599ede584e2e890" providerId="Windows Live"/>
  <p188:author id="{6C612F4C-691A-E5F6-23D6-C4C53D1CF6CE}" name="Lin, Lisa {TDGG~SOUTH SAN FRANCISCO}" initials="LL" userId="S::liny69@nala.roche.com::cbc20495-37c4-49cc-982e-7639957f24f4" providerId="AD"/>
  <p188:author id="{1400CF5F-7D79-5951-CBB2-51954077CC81}" name="Bena Lim (NG)" initials="BL" userId="Bena Lim (NG)" providerId="None"/>
  <p188:author id="{DCF25E69-7837-DDC5-31A8-687A9C110E44}" name="Kshipra Desai, PhD, CMPP" initials="KDPC" userId="Kshipra Desai, PhD, CMPP" providerId="None"/>
  <p188:author id="{2077AB69-AF1B-C1CA-5A1E-513A748FCDCF}" name="Nieto Archilla, Antonio" initials="NAA" userId="S::anieto@pharmamar.com::c173f882-647e-47e3-a690-1334c91cb8aa" providerId="AD"/>
  <p188:author id="{9F7DDF6E-A922-29DB-29F8-A7F746B10F13}" name="Bena Lim" initials="BL" userId="S::Bena.Lim@nucleusglobal.com::24fc6a19-80fa-465d-9a90-836095493299" providerId="AD"/>
  <p188:author id="{5133248C-29B0-A238-D720-2A5E7A11F682}" name="Kaul, Monika {TLSH~SOUTH SAN FRANCISCO}" initials="MK" userId="S::kaulm2@nala.roche.com::70eebfa8-01e4-4cf9-a2e3-6e014b49fea2" providerId="AD"/>
  <p188:author id="{70638AA8-CA27-2CF4-C811-1F02E8A9727F}" name="Akshaya Srinivasan" initials="AS" userId="Akshaya Srinivasan" providerId="None"/>
  <p188:author id="{636584AA-E1C0-B55D-4A47-BE19328869CB}" name="Graupner, Vilma {THFC~BASEL}" initials="VG" userId="S::graupnv1@emea.roche.com::b3a755f8-16af-4d44-a29a-09fbd6557092" providerId="AD"/>
  <p188:author id="{84BF9EC2-0D70-6E60-989D-4FC6B9F0BFF7}" name="Alex Reguant Majem" initials="AR" userId="f5a154fe9211e836" providerId="Windows Live"/>
  <p188:author id="{5A6410C3-B5D2-9EF1-2D8A-68F03A502971}" name="Jennifer Sollenberger" initials="JS" userId="Jennifer Sollenberger"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Christine Gould" initials="CG" lastIdx="4" clrIdx="0"/>
  <p:cmAuthor id="7" name="Ashley Pratt, PhD (HI)" initials="AP" lastIdx="132" clrIdx="7"/>
  <p:cmAuthor id="1" name="Jessica Bessler" initials="JB" lastIdx="74" clrIdx="1"/>
  <p:cmAuthor id="8" name="Kshipra Desai, PhD (HI)" initials="KDP(" lastIdx="120" clrIdx="8"/>
  <p:cmAuthor id="2" name="Larry Rosenberg (HI)" initials="LR(" lastIdx="51" clrIdx="2"/>
  <p:cmAuthor id="9" name="Marcella Fasso" initials="" lastIdx="23" clrIdx="9"/>
  <p:cmAuthor id="3" name="Christine Gould, PhD (HI)" initials="CGP(" lastIdx="18" clrIdx="3"/>
  <p:cmAuthor id="10" name="Liu, Bo {MDBA~South San Francisco}" initials="BO{SF" lastIdx="48" clrIdx="10"/>
  <p:cmAuthor id="4" name="Luciana Molinero" initials="" lastIdx="6" clrIdx="4"/>
  <p:cmAuthor id="11" name="Jessica Bessler, PhD, CMPP (HI)" initials="JBPC(" lastIdx="7" clrIdx="11"/>
  <p:cmAuthor id="5" name="Berger Dietmar" initials="" lastIdx="2" clrIdx="5"/>
  <p:cmAuthor id="6" name="Sue Landry" initials="SL" lastIdx="3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B59"/>
    <a:srgbClr val="4F6128"/>
    <a:srgbClr val="74913B"/>
    <a:srgbClr val="7C9B3F"/>
    <a:srgbClr val="D9D9D9"/>
    <a:srgbClr val="FFFFFF"/>
    <a:srgbClr val="3953A4"/>
    <a:srgbClr val="002557"/>
    <a:srgbClr val="028764"/>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63" autoAdjust="0"/>
    <p:restoredTop sz="95273" autoAdjust="0"/>
  </p:normalViewPr>
  <p:slideViewPr>
    <p:cSldViewPr snapToGrid="0">
      <p:cViewPr varScale="1">
        <p:scale>
          <a:sx n="54" d="100"/>
          <a:sy n="54" d="100"/>
        </p:scale>
        <p:origin x="559" y="55"/>
      </p:cViewPr>
      <p:guideLst>
        <p:guide pos="7536"/>
        <p:guide orient="horz" pos="3168"/>
        <p:guide pos="3672"/>
        <p:guide pos="976"/>
        <p:guide orient="horz" pos="840"/>
        <p:guide pos="192"/>
        <p:guide pos="5450"/>
        <p:guide pos="2180"/>
        <p:guide pos="1032"/>
        <p:guide pos="3600"/>
      </p:guideLst>
    </p:cSldViewPr>
  </p:slideViewPr>
  <p:outlineViewPr>
    <p:cViewPr>
      <p:scale>
        <a:sx n="33" d="100"/>
        <a:sy n="33" d="100"/>
      </p:scale>
      <p:origin x="0" y="-5659"/>
    </p:cViewPr>
  </p:outlineViewPr>
  <p:notesTextViewPr>
    <p:cViewPr>
      <p:scale>
        <a:sx n="3" d="2"/>
        <a:sy n="3" d="2"/>
      </p:scale>
      <p:origin x="0" y="0"/>
    </p:cViewPr>
  </p:notesTextViewPr>
  <p:sorterViewPr>
    <p:cViewPr>
      <p:scale>
        <a:sx n="100" d="100"/>
        <a:sy n="100" d="100"/>
      </p:scale>
      <p:origin x="0" y="-1308"/>
    </p:cViewPr>
  </p:sorterViewPr>
  <p:notesViewPr>
    <p:cSldViewPr snapToGrid="0">
      <p:cViewPr varScale="1">
        <p:scale>
          <a:sx n="86" d="100"/>
          <a:sy n="86" d="100"/>
        </p:scale>
        <p:origin x="3798"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gs" Target="tags/tag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8432784470895"/>
          <c:y val="3.6171347399209311E-2"/>
          <c:w val="0.77522831552252369"/>
          <c:h val="0.90929342332339835"/>
        </c:manualLayout>
      </c:layout>
      <c:scatterChart>
        <c:scatterStyle val="lineMarker"/>
        <c:varyColors val="0"/>
        <c:ser>
          <c:idx val="0"/>
          <c:order val="0"/>
          <c:spPr>
            <a:ln w="25400" cap="rnd">
              <a:noFill/>
              <a:round/>
            </a:ln>
            <a:effectLst/>
          </c:spPr>
          <c:marker>
            <c:symbol val="diamond"/>
            <c:size val="9"/>
            <c:spPr>
              <a:solidFill>
                <a:schemeClr val="tx1"/>
              </a:solidFill>
              <a:ln w="9525">
                <a:noFill/>
              </a:ln>
              <a:effectLst/>
            </c:spPr>
          </c:marker>
          <c:dPt>
            <c:idx val="0"/>
            <c:marker>
              <c:symbol val="diamond"/>
              <c:size val="12"/>
              <c:spPr>
                <a:solidFill>
                  <a:schemeClr val="tx1"/>
                </a:solidFill>
                <a:ln w="9525">
                  <a:solidFill>
                    <a:schemeClr val="tx1"/>
                  </a:solidFill>
                </a:ln>
                <a:effectLst/>
              </c:spPr>
            </c:marker>
            <c:bubble3D val="0"/>
            <c:spPr>
              <a:ln w="25400" cap="rnd">
                <a:solidFill>
                  <a:schemeClr val="tx1"/>
                </a:solidFill>
                <a:round/>
              </a:ln>
              <a:effectLst/>
            </c:spPr>
            <c:extLst>
              <c:ext xmlns:c16="http://schemas.microsoft.com/office/drawing/2014/chart" uri="{C3380CC4-5D6E-409C-BE32-E72D297353CC}">
                <c16:uniqueId val="{00000000-EAFA-44FD-BEBB-A525C6AAFE03}"/>
              </c:ext>
            </c:extLst>
          </c:dPt>
          <c:errBars>
            <c:errDir val="x"/>
            <c:errBarType val="both"/>
            <c:errValType val="cust"/>
            <c:noEndCap val="0"/>
            <c:plus>
              <c:numRef>
                <c:f>Sheet1!$M$2:$M$20</c:f>
                <c:numCache>
                  <c:formatCode>General</c:formatCode>
                  <c:ptCount val="19"/>
                  <c:pt idx="0">
                    <c:v>0.12999999999999989</c:v>
                  </c:pt>
                  <c:pt idx="1">
                    <c:v>0.22999999999999998</c:v>
                  </c:pt>
                  <c:pt idx="2">
                    <c:v>0.16000000000000003</c:v>
                  </c:pt>
                  <c:pt idx="3">
                    <c:v>0.15000000000000002</c:v>
                  </c:pt>
                  <c:pt idx="4">
                    <c:v>0.29000000000000004</c:v>
                  </c:pt>
                  <c:pt idx="5">
                    <c:v>0.15000000000000002</c:v>
                  </c:pt>
                  <c:pt idx="6">
                    <c:v>0.38</c:v>
                  </c:pt>
                  <c:pt idx="7">
                    <c:v>0.29999999999999993</c:v>
                  </c:pt>
                  <c:pt idx="8">
                    <c:v>0.15000000000000002</c:v>
                  </c:pt>
                  <c:pt idx="9">
                    <c:v>0.16999999999999998</c:v>
                  </c:pt>
                  <c:pt idx="10">
                    <c:v>0.19999999999999996</c:v>
                  </c:pt>
                  <c:pt idx="11">
                    <c:v>0.55000000000000004</c:v>
                  </c:pt>
                  <c:pt idx="12">
                    <c:v>0.13</c:v>
                  </c:pt>
                  <c:pt idx="13">
                    <c:v>0.22000000000000008</c:v>
                  </c:pt>
                  <c:pt idx="14">
                    <c:v>0.16999999999999993</c:v>
                  </c:pt>
                  <c:pt idx="15">
                    <c:v>0.14000000000000001</c:v>
                  </c:pt>
                  <c:pt idx="16">
                    <c:v>0.30999999999999994</c:v>
                  </c:pt>
                  <c:pt idx="17">
                    <c:v>0.14000000000000001</c:v>
                  </c:pt>
                  <c:pt idx="18">
                    <c:v>0.57000000000000006</c:v>
                  </c:pt>
                </c:numCache>
              </c:numRef>
            </c:plus>
            <c:minus>
              <c:numRef>
                <c:f>Sheet1!$L$2:$L$20</c:f>
                <c:numCache>
                  <c:formatCode>General</c:formatCode>
                  <c:ptCount val="19"/>
                  <c:pt idx="0">
                    <c:v>0.10000000000000003</c:v>
                  </c:pt>
                  <c:pt idx="1">
                    <c:v>0.18</c:v>
                  </c:pt>
                  <c:pt idx="2">
                    <c:v>0.13</c:v>
                  </c:pt>
                  <c:pt idx="3">
                    <c:v>0.10999999999999999</c:v>
                  </c:pt>
                  <c:pt idx="4">
                    <c:v>0.19999999999999996</c:v>
                  </c:pt>
                  <c:pt idx="5">
                    <c:v>0.11999999999999994</c:v>
                  </c:pt>
                  <c:pt idx="6">
                    <c:v>0.20999999999999996</c:v>
                  </c:pt>
                  <c:pt idx="7">
                    <c:v>0.2</c:v>
                  </c:pt>
                  <c:pt idx="8">
                    <c:v>0.12000000000000005</c:v>
                  </c:pt>
                  <c:pt idx="9">
                    <c:v>0.12</c:v>
                  </c:pt>
                  <c:pt idx="10">
                    <c:v>0.14000000000000001</c:v>
                  </c:pt>
                  <c:pt idx="11">
                    <c:v>0.32</c:v>
                  </c:pt>
                  <c:pt idx="12">
                    <c:v>0.11000000000000004</c:v>
                  </c:pt>
                  <c:pt idx="13">
                    <c:v>0.15999999999999998</c:v>
                  </c:pt>
                  <c:pt idx="14">
                    <c:v>0.13000000000000006</c:v>
                  </c:pt>
                  <c:pt idx="15">
                    <c:v>0.12000000000000005</c:v>
                  </c:pt>
                  <c:pt idx="16">
                    <c:v>0.21000000000000002</c:v>
                  </c:pt>
                  <c:pt idx="17">
                    <c:v>0.11000000000000004</c:v>
                  </c:pt>
                  <c:pt idx="18">
                    <c:v>0.31999999999999995</c:v>
                  </c:pt>
                </c:numCache>
              </c:numRef>
            </c:minus>
            <c:spPr>
              <a:noFill/>
              <a:ln w="9525" cap="flat" cmpd="sng" algn="ctr">
                <a:solidFill>
                  <a:schemeClr val="tx1"/>
                </a:solidFill>
                <a:round/>
              </a:ln>
              <a:effectLst/>
            </c:spPr>
          </c:errBars>
          <c:xVal>
            <c:numRef>
              <c:f>Sheet1!$C$2:$C$20</c:f>
              <c:numCache>
                <c:formatCode>General</c:formatCode>
                <c:ptCount val="19"/>
                <c:pt idx="0">
                  <c:v>0.56000000000000005</c:v>
                </c:pt>
                <c:pt idx="1">
                  <c:v>0.64</c:v>
                </c:pt>
                <c:pt idx="2">
                  <c:v>0.51</c:v>
                </c:pt>
                <c:pt idx="3">
                  <c:v>0.49</c:v>
                </c:pt>
                <c:pt idx="4">
                  <c:v>0.69</c:v>
                </c:pt>
                <c:pt idx="5">
                  <c:v>0.57999999999999996</c:v>
                </c:pt>
                <c:pt idx="6">
                  <c:v>0.48</c:v>
                </c:pt>
                <c:pt idx="7">
                  <c:v>0.65</c:v>
                </c:pt>
                <c:pt idx="8">
                  <c:v>0.53</c:v>
                </c:pt>
                <c:pt idx="9">
                  <c:v>0.45</c:v>
                </c:pt>
                <c:pt idx="10">
                  <c:v>0.62</c:v>
                </c:pt>
                <c:pt idx="11">
                  <c:v>0.76</c:v>
                </c:pt>
                <c:pt idx="12">
                  <c:v>0.53</c:v>
                </c:pt>
                <c:pt idx="13">
                  <c:v>0.57999999999999996</c:v>
                </c:pt>
                <c:pt idx="14">
                  <c:v>0.56000000000000005</c:v>
                </c:pt>
                <c:pt idx="15">
                  <c:v>0.53</c:v>
                </c:pt>
                <c:pt idx="16">
                  <c:v>0.65</c:v>
                </c:pt>
                <c:pt idx="17">
                  <c:v>0.53</c:v>
                </c:pt>
                <c:pt idx="18">
                  <c:v>0.72</c:v>
                </c:pt>
              </c:numCache>
            </c:numRef>
          </c:xVal>
          <c:yVal>
            <c:numRef>
              <c:f>Sheet1!$D$2:$D$20</c:f>
              <c:numCache>
                <c:formatCode>General</c:formatCode>
                <c:ptCount val="19"/>
                <c:pt idx="0">
                  <c:v>19</c:v>
                </c:pt>
                <c:pt idx="1">
                  <c:v>18</c:v>
                </c:pt>
                <c:pt idx="2">
                  <c:v>17</c:v>
                </c:pt>
                <c:pt idx="3">
                  <c:v>16</c:v>
                </c:pt>
                <c:pt idx="4">
                  <c:v>15</c:v>
                </c:pt>
                <c:pt idx="5">
                  <c:v>14</c:v>
                </c:pt>
                <c:pt idx="6">
                  <c:v>13</c:v>
                </c:pt>
                <c:pt idx="7">
                  <c:v>12</c:v>
                </c:pt>
                <c:pt idx="8">
                  <c:v>11</c:v>
                </c:pt>
                <c:pt idx="9">
                  <c:v>10</c:v>
                </c:pt>
                <c:pt idx="10">
                  <c:v>9</c:v>
                </c:pt>
                <c:pt idx="11">
                  <c:v>8</c:v>
                </c:pt>
                <c:pt idx="12">
                  <c:v>7</c:v>
                </c:pt>
                <c:pt idx="13">
                  <c:v>6</c:v>
                </c:pt>
                <c:pt idx="14">
                  <c:v>5</c:v>
                </c:pt>
                <c:pt idx="15">
                  <c:v>4</c:v>
                </c:pt>
                <c:pt idx="16">
                  <c:v>3</c:v>
                </c:pt>
                <c:pt idx="17">
                  <c:v>2</c:v>
                </c:pt>
                <c:pt idx="18">
                  <c:v>1</c:v>
                </c:pt>
              </c:numCache>
            </c:numRef>
          </c:yVal>
          <c:smooth val="0"/>
          <c:extLst>
            <c:ext xmlns:c16="http://schemas.microsoft.com/office/drawing/2014/chart" uri="{C3380CC4-5D6E-409C-BE32-E72D297353CC}">
              <c16:uniqueId val="{00000000-91A7-494C-AB94-47A7CA186E1B}"/>
            </c:ext>
          </c:extLst>
        </c:ser>
        <c:dLbls>
          <c:showLegendKey val="0"/>
          <c:showVal val="0"/>
          <c:showCatName val="0"/>
          <c:showSerName val="0"/>
          <c:showPercent val="0"/>
          <c:showBubbleSize val="0"/>
        </c:dLbls>
        <c:axId val="304527744"/>
        <c:axId val="304528224"/>
      </c:scatterChart>
      <c:valAx>
        <c:axId val="304527744"/>
        <c:scaling>
          <c:logBase val="10"/>
          <c:orientation val="minMax"/>
          <c:max val="4"/>
          <c:min val="0.1"/>
        </c:scaling>
        <c:delete val="0"/>
        <c:axPos val="b"/>
        <c:numFmt formatCode="General" sourceLinked="0"/>
        <c:majorTickMark val="out"/>
        <c:minorTickMark val="out"/>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050" b="0" i="0" u="none" strike="noStrike" kern="1200" baseline="0">
                <a:solidFill>
                  <a:schemeClr val="tx1"/>
                </a:solidFill>
                <a:latin typeface="+mn-lt"/>
                <a:ea typeface="+mn-ea"/>
                <a:cs typeface="+mn-cs"/>
              </a:defRPr>
            </a:pPr>
            <a:endParaRPr lang="en-US"/>
          </a:p>
        </c:txPr>
        <c:crossAx val="304528224"/>
        <c:crossesAt val="0"/>
        <c:crossBetween val="midCat"/>
      </c:valAx>
      <c:valAx>
        <c:axId val="304528224"/>
        <c:scaling>
          <c:orientation val="minMax"/>
          <c:max val="20"/>
          <c:min val="0"/>
        </c:scaling>
        <c:delete val="0"/>
        <c:axPos val="l"/>
        <c:numFmt formatCode="General" sourceLinked="1"/>
        <c:majorTickMark val="none"/>
        <c:minorTickMark val="none"/>
        <c:tickLblPos val="none"/>
        <c:spPr>
          <a:noFill/>
          <a:ln w="9525" cap="flat" cmpd="sng" algn="ctr">
            <a:solidFill>
              <a:schemeClr val="tx1"/>
            </a:solidFill>
            <a:round/>
          </a:ln>
          <a:effectLst/>
        </c:spPr>
        <c:txPr>
          <a:bodyPr rot="-60000000" spcFirstLastPara="1" vertOverflow="ellipsis" vert="horz" wrap="square" anchor="ctr" anchorCtr="1"/>
          <a:lstStyle/>
          <a:p>
            <a:pPr>
              <a:defRPr lang="ja-JP" sz="1197" b="0" i="0" u="none" strike="noStrike" kern="1200" baseline="0">
                <a:solidFill>
                  <a:schemeClr val="tx1">
                    <a:lumMod val="65000"/>
                    <a:lumOff val="35000"/>
                  </a:schemeClr>
                </a:solidFill>
                <a:latin typeface="+mn-lt"/>
                <a:ea typeface="+mn-ea"/>
                <a:cs typeface="+mn-cs"/>
              </a:defRPr>
            </a:pPr>
            <a:endParaRPr lang="en-US"/>
          </a:p>
        </c:txPr>
        <c:crossAx val="304527744"/>
        <c:crossesAt val="1"/>
        <c:crossBetween val="midCat"/>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65716756820148"/>
          <c:y val="3.1862176762081432E-2"/>
          <c:w val="0.77522831552252369"/>
          <c:h val="0.89426094349831242"/>
        </c:manualLayout>
      </c:layout>
      <c:scatterChart>
        <c:scatterStyle val="lineMarker"/>
        <c:varyColors val="0"/>
        <c:ser>
          <c:idx val="0"/>
          <c:order val="0"/>
          <c:spPr>
            <a:ln w="25400" cap="rnd">
              <a:noFill/>
              <a:round/>
            </a:ln>
            <a:effectLst/>
          </c:spPr>
          <c:marker>
            <c:symbol val="diamond"/>
            <c:size val="9"/>
            <c:spPr>
              <a:solidFill>
                <a:schemeClr val="tx1"/>
              </a:solidFill>
              <a:ln w="9525">
                <a:noFill/>
              </a:ln>
              <a:effectLst/>
            </c:spPr>
          </c:marker>
          <c:dPt>
            <c:idx val="0"/>
            <c:marker>
              <c:symbol val="diamond"/>
              <c:size val="12"/>
              <c:spPr>
                <a:solidFill>
                  <a:schemeClr val="tx1"/>
                </a:solidFill>
                <a:ln w="9525">
                  <a:noFill/>
                </a:ln>
                <a:effectLst/>
              </c:spPr>
            </c:marker>
            <c:bubble3D val="0"/>
            <c:extLst>
              <c:ext xmlns:c16="http://schemas.microsoft.com/office/drawing/2014/chart" uri="{C3380CC4-5D6E-409C-BE32-E72D297353CC}">
                <c16:uniqueId val="{00000001-B129-4794-B7B3-CBF90A080AE2}"/>
              </c:ext>
            </c:extLst>
          </c:dPt>
          <c:errBars>
            <c:errDir val="x"/>
            <c:errBarType val="both"/>
            <c:errValType val="cust"/>
            <c:noEndCap val="0"/>
            <c:plus>
              <c:numRef>
                <c:f>Sheet1!$M$2:$M$20</c:f>
                <c:numCache>
                  <c:formatCode>General</c:formatCode>
                  <c:ptCount val="19"/>
                  <c:pt idx="0">
                    <c:v>0.21999999999999997</c:v>
                  </c:pt>
                  <c:pt idx="1">
                    <c:v>0.36999999999999988</c:v>
                  </c:pt>
                  <c:pt idx="2">
                    <c:v>0.29000000000000004</c:v>
                  </c:pt>
                  <c:pt idx="3">
                    <c:v>0.26</c:v>
                  </c:pt>
                  <c:pt idx="4">
                    <c:v>0.40999999999999992</c:v>
                  </c:pt>
                  <c:pt idx="5">
                    <c:v>0.22999999999999998</c:v>
                  </c:pt>
                  <c:pt idx="6">
                    <c:v>0.98000000000000009</c:v>
                  </c:pt>
                  <c:pt idx="7">
                    <c:v>0.44999999999999996</c:v>
                  </c:pt>
                  <c:pt idx="8">
                    <c:v>0.27</c:v>
                  </c:pt>
                  <c:pt idx="9">
                    <c:v>0.30000000000000004</c:v>
                  </c:pt>
                  <c:pt idx="10">
                    <c:v>0.31000000000000005</c:v>
                  </c:pt>
                  <c:pt idx="11">
                    <c:v>0.98</c:v>
                  </c:pt>
                  <c:pt idx="12">
                    <c:v>0.22000000000000008</c:v>
                  </c:pt>
                  <c:pt idx="13">
                    <c:v>0.41000000000000003</c:v>
                  </c:pt>
                  <c:pt idx="14">
                    <c:v>0.26</c:v>
                  </c:pt>
                  <c:pt idx="15">
                    <c:v>0.24</c:v>
                  </c:pt>
                  <c:pt idx="16">
                    <c:v>0.54</c:v>
                  </c:pt>
                  <c:pt idx="17">
                    <c:v>0.22999999999999998</c:v>
                  </c:pt>
                  <c:pt idx="18">
                    <c:v>0.62</c:v>
                  </c:pt>
                </c:numCache>
              </c:numRef>
            </c:plus>
            <c:minus>
              <c:numRef>
                <c:f>Sheet1!$L$2:$L$20</c:f>
                <c:numCache>
                  <c:formatCode>General</c:formatCode>
                  <c:ptCount val="19"/>
                  <c:pt idx="0">
                    <c:v>0.16000000000000003</c:v>
                  </c:pt>
                  <c:pt idx="1">
                    <c:v>0.25</c:v>
                  </c:pt>
                  <c:pt idx="2">
                    <c:v>0.20999999999999996</c:v>
                  </c:pt>
                  <c:pt idx="3">
                    <c:v>0.18999999999999995</c:v>
                  </c:pt>
                  <c:pt idx="4">
                    <c:v>0.27</c:v>
                  </c:pt>
                  <c:pt idx="5">
                    <c:v>0.16999999999999993</c:v>
                  </c:pt>
                  <c:pt idx="6">
                    <c:v>0.45999999999999996</c:v>
                  </c:pt>
                  <c:pt idx="7">
                    <c:v>0.28000000000000003</c:v>
                  </c:pt>
                  <c:pt idx="8">
                    <c:v>0.19999999999999996</c:v>
                  </c:pt>
                  <c:pt idx="9">
                    <c:v>0.21999999999999997</c:v>
                  </c:pt>
                  <c:pt idx="10">
                    <c:v>0.21999999999999997</c:v>
                  </c:pt>
                  <c:pt idx="11">
                    <c:v>0.5</c:v>
                  </c:pt>
                  <c:pt idx="12">
                    <c:v>0.16999999999999993</c:v>
                  </c:pt>
                  <c:pt idx="13">
                    <c:v>0.28000000000000003</c:v>
                  </c:pt>
                  <c:pt idx="14">
                    <c:v>0.19000000000000006</c:v>
                  </c:pt>
                  <c:pt idx="15">
                    <c:v>0.17000000000000004</c:v>
                  </c:pt>
                  <c:pt idx="16">
                    <c:v>0.33999999999999997</c:v>
                  </c:pt>
                  <c:pt idx="17">
                    <c:v>0.19000000000000006</c:v>
                  </c:pt>
                  <c:pt idx="18">
                    <c:v>0.31</c:v>
                  </c:pt>
                </c:numCache>
              </c:numRef>
            </c:minus>
            <c:spPr>
              <a:noFill/>
              <a:ln w="9525" cap="flat" cmpd="sng" algn="ctr">
                <a:solidFill>
                  <a:schemeClr val="tx1"/>
                </a:solidFill>
                <a:round/>
              </a:ln>
              <a:effectLst/>
            </c:spPr>
          </c:errBars>
          <c:xVal>
            <c:numRef>
              <c:f>Sheet1!$C$2:$C$20</c:f>
              <c:numCache>
                <c:formatCode>General</c:formatCode>
                <c:ptCount val="19"/>
                <c:pt idx="0">
                  <c:v>0.74</c:v>
                </c:pt>
                <c:pt idx="1">
                  <c:v>0.77</c:v>
                </c:pt>
                <c:pt idx="2">
                  <c:v>0.76</c:v>
                </c:pt>
                <c:pt idx="3">
                  <c:v>0.72</c:v>
                </c:pt>
                <c:pt idx="4">
                  <c:v>0.78</c:v>
                </c:pt>
                <c:pt idx="5">
                  <c:v>0.71</c:v>
                </c:pt>
                <c:pt idx="6">
                  <c:v>0.86</c:v>
                </c:pt>
                <c:pt idx="7">
                  <c:v>0.79</c:v>
                </c:pt>
                <c:pt idx="8">
                  <c:v>0.76</c:v>
                </c:pt>
                <c:pt idx="9">
                  <c:v>0.7</c:v>
                </c:pt>
                <c:pt idx="10">
                  <c:v>0.76</c:v>
                </c:pt>
                <c:pt idx="11">
                  <c:v>1.02</c:v>
                </c:pt>
                <c:pt idx="12">
                  <c:v>0.7</c:v>
                </c:pt>
                <c:pt idx="13">
                  <c:v>0.88</c:v>
                </c:pt>
                <c:pt idx="14">
                  <c:v>0.66</c:v>
                </c:pt>
                <c:pt idx="15">
                  <c:v>0.66</c:v>
                </c:pt>
                <c:pt idx="16">
                  <c:v>0.96</c:v>
                </c:pt>
                <c:pt idx="17">
                  <c:v>0.76</c:v>
                </c:pt>
                <c:pt idx="18">
                  <c:v>0.62</c:v>
                </c:pt>
              </c:numCache>
            </c:numRef>
          </c:xVal>
          <c:yVal>
            <c:numRef>
              <c:f>Sheet1!$D$2:$D$20</c:f>
              <c:numCache>
                <c:formatCode>General</c:formatCode>
                <c:ptCount val="19"/>
                <c:pt idx="0">
                  <c:v>19</c:v>
                </c:pt>
                <c:pt idx="1">
                  <c:v>18</c:v>
                </c:pt>
                <c:pt idx="2">
                  <c:v>17</c:v>
                </c:pt>
                <c:pt idx="3">
                  <c:v>16</c:v>
                </c:pt>
                <c:pt idx="4">
                  <c:v>15</c:v>
                </c:pt>
                <c:pt idx="5">
                  <c:v>14</c:v>
                </c:pt>
                <c:pt idx="6">
                  <c:v>13</c:v>
                </c:pt>
                <c:pt idx="7">
                  <c:v>12</c:v>
                </c:pt>
                <c:pt idx="8">
                  <c:v>11</c:v>
                </c:pt>
                <c:pt idx="9">
                  <c:v>10</c:v>
                </c:pt>
                <c:pt idx="10">
                  <c:v>9</c:v>
                </c:pt>
                <c:pt idx="11">
                  <c:v>8</c:v>
                </c:pt>
                <c:pt idx="12">
                  <c:v>7</c:v>
                </c:pt>
                <c:pt idx="13">
                  <c:v>6</c:v>
                </c:pt>
                <c:pt idx="14">
                  <c:v>5</c:v>
                </c:pt>
                <c:pt idx="15">
                  <c:v>4</c:v>
                </c:pt>
                <c:pt idx="16">
                  <c:v>3</c:v>
                </c:pt>
                <c:pt idx="17">
                  <c:v>2</c:v>
                </c:pt>
                <c:pt idx="18">
                  <c:v>1</c:v>
                </c:pt>
              </c:numCache>
            </c:numRef>
          </c:yVal>
          <c:smooth val="0"/>
          <c:extLst>
            <c:ext xmlns:c16="http://schemas.microsoft.com/office/drawing/2014/chart" uri="{C3380CC4-5D6E-409C-BE32-E72D297353CC}">
              <c16:uniqueId val="{00000000-B129-4794-B7B3-CBF90A080AE2}"/>
            </c:ext>
          </c:extLst>
        </c:ser>
        <c:dLbls>
          <c:showLegendKey val="0"/>
          <c:showVal val="0"/>
          <c:showCatName val="0"/>
          <c:showSerName val="0"/>
          <c:showPercent val="0"/>
          <c:showBubbleSize val="0"/>
        </c:dLbls>
        <c:axId val="304527744"/>
        <c:axId val="304528224"/>
      </c:scatterChart>
      <c:valAx>
        <c:axId val="304527744"/>
        <c:scaling>
          <c:logBase val="10"/>
          <c:orientation val="minMax"/>
          <c:max val="4"/>
          <c:min val="0.1"/>
        </c:scaling>
        <c:delete val="0"/>
        <c:axPos val="b"/>
        <c:numFmt formatCode="General" sourceLinked="0"/>
        <c:majorTickMark val="out"/>
        <c:minorTickMark val="out"/>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050" b="0" i="0" u="none" strike="noStrike" kern="1200" baseline="0">
                <a:solidFill>
                  <a:schemeClr val="tx1"/>
                </a:solidFill>
                <a:latin typeface="+mn-lt"/>
                <a:ea typeface="+mn-ea"/>
                <a:cs typeface="+mn-cs"/>
              </a:defRPr>
            </a:pPr>
            <a:endParaRPr lang="en-US"/>
          </a:p>
        </c:txPr>
        <c:crossAx val="304528224"/>
        <c:crossesAt val="0"/>
        <c:crossBetween val="midCat"/>
      </c:valAx>
      <c:valAx>
        <c:axId val="304528224"/>
        <c:scaling>
          <c:orientation val="minMax"/>
          <c:max val="20"/>
          <c:min val="0"/>
        </c:scaling>
        <c:delete val="0"/>
        <c:axPos val="l"/>
        <c:numFmt formatCode="General" sourceLinked="1"/>
        <c:majorTickMark val="none"/>
        <c:minorTickMark val="none"/>
        <c:tickLblPos val="none"/>
        <c:spPr>
          <a:noFill/>
          <a:ln w="9525" cap="flat" cmpd="sng" algn="ctr">
            <a:solidFill>
              <a:schemeClr val="tx1"/>
            </a:solidFill>
            <a:round/>
          </a:ln>
          <a:effectLst/>
        </c:spPr>
        <c:txPr>
          <a:bodyPr rot="-60000000" spcFirstLastPara="1" vertOverflow="ellipsis" vert="horz" wrap="square" anchor="ctr" anchorCtr="1"/>
          <a:lstStyle/>
          <a:p>
            <a:pPr>
              <a:defRPr lang="ja-JP" sz="1197" b="0" i="0" u="none" strike="noStrike" kern="1200" baseline="0">
                <a:solidFill>
                  <a:schemeClr val="tx1">
                    <a:lumMod val="65000"/>
                    <a:lumOff val="35000"/>
                  </a:schemeClr>
                </a:solidFill>
                <a:latin typeface="+mn-lt"/>
                <a:ea typeface="+mn-ea"/>
                <a:cs typeface="+mn-cs"/>
              </a:defRPr>
            </a:pPr>
            <a:endParaRPr lang="en-US"/>
          </a:p>
        </c:txPr>
        <c:crossAx val="304527744"/>
        <c:crossesAt val="1"/>
        <c:crossBetween val="midCat"/>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88706910805141E-2"/>
          <c:y val="0.10082089681268869"/>
          <c:w val="0.91887269709699637"/>
          <c:h val="0.84447071216783642"/>
        </c:manualLayout>
      </c:layout>
      <c:barChart>
        <c:barDir val="bar"/>
        <c:grouping val="stacked"/>
        <c:varyColors val="0"/>
        <c:ser>
          <c:idx val="1"/>
          <c:order val="0"/>
          <c:tx>
            <c:strRef>
              <c:f>Sheet1!$G$2</c:f>
              <c:strCache>
                <c:ptCount val="1"/>
                <c:pt idx="0">
                  <c:v>Plot Lurbi + atezo (G3-4)</c:v>
                </c:pt>
              </c:strCache>
            </c:strRef>
          </c:tx>
          <c:spPr>
            <a:solidFill>
              <a:srgbClr val="3953A4"/>
            </a:solidFill>
            <a:ln>
              <a:noFill/>
            </a:ln>
            <a:effectLst/>
          </c:spPr>
          <c:invertIfNegative val="0"/>
          <c:dLbls>
            <c:delete val="1"/>
          </c:dLbls>
          <c:cat>
            <c:strRef>
              <c:f>Sheet1!$A$3:$A$15</c:f>
              <c:strCache>
                <c:ptCount val="13"/>
                <c:pt idx="0">
                  <c:v>Any AE</c:v>
                </c:pt>
                <c:pt idx="1">
                  <c:v>Nausea</c:v>
                </c:pt>
                <c:pt idx="2">
                  <c:v>Anaemia</c:v>
                </c:pt>
                <c:pt idx="3">
                  <c:v>Fatigue</c:v>
                </c:pt>
                <c:pt idx="4">
                  <c:v>Decreased appetite</c:v>
                </c:pt>
                <c:pt idx="5">
                  <c:v>Platelet count decreased</c:v>
                </c:pt>
                <c:pt idx="6">
                  <c:v>Diarrhoea  </c:v>
                </c:pt>
                <c:pt idx="7">
                  <c:v>Vomiting </c:v>
                </c:pt>
                <c:pt idx="8">
                  <c:v>Asthenia</c:v>
                </c:pt>
                <c:pt idx="9">
                  <c:v>Thrombocytopenia  </c:v>
                </c:pt>
                <c:pt idx="10">
                  <c:v>Neutrophil count decreased </c:v>
                </c:pt>
                <c:pt idx="11">
                  <c:v>Constipation  </c:v>
                </c:pt>
                <c:pt idx="12">
                  <c:v>Neutropenia </c:v>
                </c:pt>
              </c:strCache>
            </c:strRef>
          </c:cat>
          <c:val>
            <c:numRef>
              <c:f>Sheet1!$G$3:$G$15</c:f>
              <c:numCache>
                <c:formatCode>0.0%</c:formatCode>
                <c:ptCount val="13"/>
                <c:pt idx="0">
                  <c:v>-0.38</c:v>
                </c:pt>
                <c:pt idx="1">
                  <c:v>-2.5000000000000001E-2</c:v>
                </c:pt>
                <c:pt idx="2">
                  <c:v>-8.3000000000000004E-2</c:v>
                </c:pt>
                <c:pt idx="3">
                  <c:v>-3.3000000000000002E-2</c:v>
                </c:pt>
                <c:pt idx="4">
                  <c:v>-4.0000000000000001E-3</c:v>
                </c:pt>
                <c:pt idx="5">
                  <c:v>-7.0000000000000007E-2</c:v>
                </c:pt>
                <c:pt idx="6">
                  <c:v>0</c:v>
                </c:pt>
                <c:pt idx="7">
                  <c:v>-6.0000000000000001E-3</c:v>
                </c:pt>
                <c:pt idx="8">
                  <c:v>-1.2E-2</c:v>
                </c:pt>
                <c:pt idx="9">
                  <c:v>-4.4999999999999998E-2</c:v>
                </c:pt>
                <c:pt idx="10">
                  <c:v>-7.3999999999999996E-2</c:v>
                </c:pt>
                <c:pt idx="11">
                  <c:v>0</c:v>
                </c:pt>
                <c:pt idx="12">
                  <c:v>-4.4999999999999998E-2</c:v>
                </c:pt>
              </c:numCache>
            </c:numRef>
          </c:val>
          <c:extLst>
            <c:ext xmlns:c16="http://schemas.microsoft.com/office/drawing/2014/chart" uri="{C3380CC4-5D6E-409C-BE32-E72D297353CC}">
              <c16:uniqueId val="{00000000-E313-4423-ACAD-84F8F0BF92D0}"/>
            </c:ext>
          </c:extLst>
        </c:ser>
        <c:ser>
          <c:idx val="0"/>
          <c:order val="1"/>
          <c:tx>
            <c:strRef>
              <c:f>Sheet1!$F$2</c:f>
              <c:strCache>
                <c:ptCount val="1"/>
                <c:pt idx="0">
                  <c:v>Plot Lurbi + atezo (all grade)</c:v>
                </c:pt>
              </c:strCache>
            </c:strRef>
          </c:tx>
          <c:spPr>
            <a:solidFill>
              <a:srgbClr val="3953A4">
                <a:alpha val="40000"/>
              </a:srgbClr>
            </a:solidFill>
            <a:ln>
              <a:noFill/>
            </a:ln>
            <a:effectLst/>
          </c:spPr>
          <c:invertIfNegative val="0"/>
          <c:dLbls>
            <c:delete val="1"/>
          </c:dLbls>
          <c:cat>
            <c:strRef>
              <c:f>Sheet1!$A$3:$A$15</c:f>
              <c:strCache>
                <c:ptCount val="13"/>
                <c:pt idx="0">
                  <c:v>Any AE</c:v>
                </c:pt>
                <c:pt idx="1">
                  <c:v>Nausea</c:v>
                </c:pt>
                <c:pt idx="2">
                  <c:v>Anaemia</c:v>
                </c:pt>
                <c:pt idx="3">
                  <c:v>Fatigue</c:v>
                </c:pt>
                <c:pt idx="4">
                  <c:v>Decreased appetite</c:v>
                </c:pt>
                <c:pt idx="5">
                  <c:v>Platelet count decreased</c:v>
                </c:pt>
                <c:pt idx="6">
                  <c:v>Diarrhoea  </c:v>
                </c:pt>
                <c:pt idx="7">
                  <c:v>Vomiting </c:v>
                </c:pt>
                <c:pt idx="8">
                  <c:v>Asthenia</c:v>
                </c:pt>
                <c:pt idx="9">
                  <c:v>Thrombocytopenia  </c:v>
                </c:pt>
                <c:pt idx="10">
                  <c:v>Neutrophil count decreased </c:v>
                </c:pt>
                <c:pt idx="11">
                  <c:v>Constipation  </c:v>
                </c:pt>
                <c:pt idx="12">
                  <c:v>Neutropenia </c:v>
                </c:pt>
              </c:strCache>
            </c:strRef>
          </c:cat>
          <c:val>
            <c:numRef>
              <c:f>Sheet1!$F$3:$F$15</c:f>
              <c:numCache>
                <c:formatCode>0.0%</c:formatCode>
                <c:ptCount val="13"/>
                <c:pt idx="0">
                  <c:v>-0.59099999999999997</c:v>
                </c:pt>
                <c:pt idx="1">
                  <c:v>-0.33899999999999997</c:v>
                </c:pt>
                <c:pt idx="2">
                  <c:v>-0.23499999999999999</c:v>
                </c:pt>
                <c:pt idx="3">
                  <c:v>-0.16900000000000001</c:v>
                </c:pt>
                <c:pt idx="4">
                  <c:v>-0.16500000000000001</c:v>
                </c:pt>
                <c:pt idx="5">
                  <c:v>-8.299999999999999E-2</c:v>
                </c:pt>
                <c:pt idx="6">
                  <c:v>-0.14000000000000001</c:v>
                </c:pt>
                <c:pt idx="7">
                  <c:v>-0.13</c:v>
                </c:pt>
                <c:pt idx="8">
                  <c:v>-0.11600000000000001</c:v>
                </c:pt>
                <c:pt idx="9">
                  <c:v>-8.3000000000000004E-2</c:v>
                </c:pt>
                <c:pt idx="10">
                  <c:v>-5.4000000000000006E-2</c:v>
                </c:pt>
                <c:pt idx="11">
                  <c:v>-0.12</c:v>
                </c:pt>
                <c:pt idx="12">
                  <c:v>-6.2E-2</c:v>
                </c:pt>
              </c:numCache>
            </c:numRef>
          </c:val>
          <c:extLst>
            <c:ext xmlns:c16="http://schemas.microsoft.com/office/drawing/2014/chart" uri="{C3380CC4-5D6E-409C-BE32-E72D297353CC}">
              <c16:uniqueId val="{00000001-E313-4423-ACAD-84F8F0BF92D0}"/>
            </c:ext>
          </c:extLst>
        </c:ser>
        <c:ser>
          <c:idx val="5"/>
          <c:order val="2"/>
          <c:tx>
            <c:strRef>
              <c:f>Sheet1!$I$2</c:f>
              <c:strCache>
                <c:ptCount val="1"/>
                <c:pt idx="0">
                  <c:v>Plot Atezo (G3-4)</c:v>
                </c:pt>
              </c:strCache>
            </c:strRef>
          </c:tx>
          <c:spPr>
            <a:solidFill>
              <a:srgbClr val="CC0000"/>
            </a:solidFill>
            <a:ln>
              <a:noFill/>
            </a:ln>
            <a:effectLst/>
          </c:spPr>
          <c:invertIfNegative val="0"/>
          <c:dLbls>
            <c:delete val="1"/>
          </c:dLbls>
          <c:cat>
            <c:strRef>
              <c:f>Sheet1!$A$3:$A$15</c:f>
              <c:strCache>
                <c:ptCount val="13"/>
                <c:pt idx="0">
                  <c:v>Any AE</c:v>
                </c:pt>
                <c:pt idx="1">
                  <c:v>Nausea</c:v>
                </c:pt>
                <c:pt idx="2">
                  <c:v>Anaemia</c:v>
                </c:pt>
                <c:pt idx="3">
                  <c:v>Fatigue</c:v>
                </c:pt>
                <c:pt idx="4">
                  <c:v>Decreased appetite</c:v>
                </c:pt>
                <c:pt idx="5">
                  <c:v>Platelet count decreased</c:v>
                </c:pt>
                <c:pt idx="6">
                  <c:v>Diarrhoea  </c:v>
                </c:pt>
                <c:pt idx="7">
                  <c:v>Vomiting </c:v>
                </c:pt>
                <c:pt idx="8">
                  <c:v>Asthenia</c:v>
                </c:pt>
                <c:pt idx="9">
                  <c:v>Thrombocytopenia  </c:v>
                </c:pt>
                <c:pt idx="10">
                  <c:v>Neutrophil count decreased </c:v>
                </c:pt>
                <c:pt idx="11">
                  <c:v>Constipation  </c:v>
                </c:pt>
                <c:pt idx="12">
                  <c:v>Neutropenia </c:v>
                </c:pt>
              </c:strCache>
            </c:strRef>
          </c:cat>
          <c:val>
            <c:numRef>
              <c:f>Sheet1!$I$3:$I$15</c:f>
              <c:numCache>
                <c:formatCode>0.0%</c:formatCode>
                <c:ptCount val="13"/>
                <c:pt idx="0">
                  <c:v>0.221</c:v>
                </c:pt>
                <c:pt idx="1">
                  <c:v>8.0000000000000002E-3</c:v>
                </c:pt>
                <c:pt idx="2">
                  <c:v>8.0000000000000002E-3</c:v>
                </c:pt>
                <c:pt idx="3">
                  <c:v>1.2999999999999999E-2</c:v>
                </c:pt>
                <c:pt idx="4">
                  <c:v>0</c:v>
                </c:pt>
                <c:pt idx="5">
                  <c:v>0</c:v>
                </c:pt>
                <c:pt idx="6">
                  <c:v>4.0000000000000001E-3</c:v>
                </c:pt>
                <c:pt idx="7">
                  <c:v>0</c:v>
                </c:pt>
                <c:pt idx="8">
                  <c:v>4.0000000000000001E-3</c:v>
                </c:pt>
                <c:pt idx="9">
                  <c:v>4.0000000000000001E-3</c:v>
                </c:pt>
                <c:pt idx="10">
                  <c:v>0</c:v>
                </c:pt>
                <c:pt idx="11">
                  <c:v>8.0000000000000002E-3</c:v>
                </c:pt>
                <c:pt idx="12">
                  <c:v>4.0000000000000001E-3</c:v>
                </c:pt>
              </c:numCache>
            </c:numRef>
          </c:val>
          <c:extLst>
            <c:ext xmlns:c16="http://schemas.microsoft.com/office/drawing/2014/chart" uri="{C3380CC4-5D6E-409C-BE32-E72D297353CC}">
              <c16:uniqueId val="{00000002-E313-4423-ACAD-84F8F0BF92D0}"/>
            </c:ext>
          </c:extLst>
        </c:ser>
        <c:ser>
          <c:idx val="2"/>
          <c:order val="3"/>
          <c:tx>
            <c:strRef>
              <c:f>Sheet1!$H$2</c:f>
              <c:strCache>
                <c:ptCount val="1"/>
                <c:pt idx="0">
                  <c:v>Plot Atezo (all grade)</c:v>
                </c:pt>
              </c:strCache>
            </c:strRef>
          </c:tx>
          <c:spPr>
            <a:solidFill>
              <a:srgbClr val="CC0000">
                <a:alpha val="40000"/>
              </a:srgbClr>
            </a:solidFill>
            <a:ln>
              <a:noFill/>
            </a:ln>
            <a:effectLst/>
          </c:spPr>
          <c:invertIfNegative val="0"/>
          <c:dLbls>
            <c:delete val="1"/>
          </c:dLbls>
          <c:cat>
            <c:strRef>
              <c:f>Sheet1!$A$3:$A$15</c:f>
              <c:strCache>
                <c:ptCount val="13"/>
                <c:pt idx="0">
                  <c:v>Any AE</c:v>
                </c:pt>
                <c:pt idx="1">
                  <c:v>Nausea</c:v>
                </c:pt>
                <c:pt idx="2">
                  <c:v>Anaemia</c:v>
                </c:pt>
                <c:pt idx="3">
                  <c:v>Fatigue</c:v>
                </c:pt>
                <c:pt idx="4">
                  <c:v>Decreased appetite</c:v>
                </c:pt>
                <c:pt idx="5">
                  <c:v>Platelet count decreased</c:v>
                </c:pt>
                <c:pt idx="6">
                  <c:v>Diarrhoea  </c:v>
                </c:pt>
                <c:pt idx="7">
                  <c:v>Vomiting </c:v>
                </c:pt>
                <c:pt idx="8">
                  <c:v>Asthenia</c:v>
                </c:pt>
                <c:pt idx="9">
                  <c:v>Thrombocytopenia  </c:v>
                </c:pt>
                <c:pt idx="10">
                  <c:v>Neutrophil count decreased </c:v>
                </c:pt>
                <c:pt idx="11">
                  <c:v>Constipation  </c:v>
                </c:pt>
                <c:pt idx="12">
                  <c:v>Neutropenia </c:v>
                </c:pt>
              </c:strCache>
            </c:strRef>
          </c:cat>
          <c:val>
            <c:numRef>
              <c:f>Sheet1!$H$3:$H$15</c:f>
              <c:numCache>
                <c:formatCode>0.0%</c:formatCode>
                <c:ptCount val="13"/>
                <c:pt idx="0">
                  <c:v>0.58700000000000008</c:v>
                </c:pt>
                <c:pt idx="1">
                  <c:v>3.4000000000000002E-2</c:v>
                </c:pt>
                <c:pt idx="2">
                  <c:v>5.9000000000000004E-2</c:v>
                </c:pt>
                <c:pt idx="3">
                  <c:v>6.6000000000000003E-2</c:v>
                </c:pt>
                <c:pt idx="4">
                  <c:v>6.7000000000000004E-2</c:v>
                </c:pt>
                <c:pt idx="5">
                  <c:v>2.9000000000000001E-2</c:v>
                </c:pt>
                <c:pt idx="6">
                  <c:v>7.0999999999999994E-2</c:v>
                </c:pt>
                <c:pt idx="7">
                  <c:v>2.5000000000000001E-2</c:v>
                </c:pt>
                <c:pt idx="8">
                  <c:v>5.8999999999999997E-2</c:v>
                </c:pt>
                <c:pt idx="9">
                  <c:v>1.3000000000000001E-2</c:v>
                </c:pt>
                <c:pt idx="10">
                  <c:v>1.2999999999999999E-2</c:v>
                </c:pt>
                <c:pt idx="11">
                  <c:v>5.5E-2</c:v>
                </c:pt>
                <c:pt idx="12">
                  <c:v>1.3000000000000001E-2</c:v>
                </c:pt>
              </c:numCache>
            </c:numRef>
          </c:val>
          <c:extLst>
            <c:ext xmlns:c16="http://schemas.microsoft.com/office/drawing/2014/chart" uri="{C3380CC4-5D6E-409C-BE32-E72D297353CC}">
              <c16:uniqueId val="{00000003-E313-4423-ACAD-84F8F0BF92D0}"/>
            </c:ext>
          </c:extLst>
        </c:ser>
        <c:dLbls>
          <c:dLblPos val="ctr"/>
          <c:showLegendKey val="0"/>
          <c:showVal val="1"/>
          <c:showCatName val="0"/>
          <c:showSerName val="0"/>
          <c:showPercent val="0"/>
          <c:showBubbleSize val="0"/>
        </c:dLbls>
        <c:gapWidth val="50"/>
        <c:overlap val="100"/>
        <c:axId val="2079802367"/>
        <c:axId val="2079795167"/>
      </c:barChart>
      <c:catAx>
        <c:axId val="2079802367"/>
        <c:scaling>
          <c:orientation val="maxMin"/>
        </c:scaling>
        <c:delete val="1"/>
        <c:axPos val="l"/>
        <c:numFmt formatCode="General" sourceLinked="1"/>
        <c:majorTickMark val="out"/>
        <c:minorTickMark val="none"/>
        <c:tickLblPos val="nextTo"/>
        <c:crossAx val="2079795167"/>
        <c:crosses val="autoZero"/>
        <c:auto val="1"/>
        <c:lblAlgn val="ctr"/>
        <c:lblOffset val="100"/>
        <c:noMultiLvlLbl val="0"/>
      </c:catAx>
      <c:valAx>
        <c:axId val="2079795167"/>
        <c:scaling>
          <c:orientation val="minMax"/>
          <c:max val="1"/>
          <c:min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lang="ja-JP" sz="1100" b="0" i="0" u="none" strike="noStrike" kern="1200" baseline="0">
                <a:solidFill>
                  <a:schemeClr val="tx1"/>
                </a:solidFill>
                <a:latin typeface="+mn-lt"/>
                <a:ea typeface="+mn-ea"/>
                <a:cs typeface="+mn-cs"/>
              </a:defRPr>
            </a:pPr>
            <a:endParaRPr lang="en-US"/>
          </a:p>
        </c:txPr>
        <c:crossAx val="2079802367"/>
        <c:crosses val="max"/>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0098"/>
          </a:xfrm>
          <a:prstGeom prst="rect">
            <a:avLst/>
          </a:prstGeom>
        </p:spPr>
        <p:txBody>
          <a:bodyPr vert="horz" lIns="94119" tIns="47060" rIns="94119" bIns="47060"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70098"/>
          </a:xfrm>
          <a:prstGeom prst="rect">
            <a:avLst/>
          </a:prstGeom>
        </p:spPr>
        <p:txBody>
          <a:bodyPr vert="horz" lIns="94119" tIns="47060" rIns="94119" bIns="47060" rtlCol="0"/>
          <a:lstStyle>
            <a:lvl1pPr algn="r">
              <a:defRPr sz="1200"/>
            </a:lvl1pPr>
          </a:lstStyle>
          <a:p>
            <a:fld id="{7880F779-9714-4D0E-8035-E378D43B7783}" type="datetimeFigureOut">
              <a:rPr lang="en-US" smtClean="0"/>
              <a:t>7/7/2025</a:t>
            </a:fld>
            <a:endParaRPr lang="en-US" dirty="0"/>
          </a:p>
        </p:txBody>
      </p:sp>
      <p:sp>
        <p:nvSpPr>
          <p:cNvPr id="4" name="Footer Placeholder 3"/>
          <p:cNvSpPr>
            <a:spLocks noGrp="1"/>
          </p:cNvSpPr>
          <p:nvPr>
            <p:ph type="ftr" sz="quarter" idx="2"/>
          </p:nvPr>
        </p:nvSpPr>
        <p:spPr>
          <a:xfrm>
            <a:off x="0" y="8899328"/>
            <a:ext cx="3077739" cy="470097"/>
          </a:xfrm>
          <a:prstGeom prst="rect">
            <a:avLst/>
          </a:prstGeom>
        </p:spPr>
        <p:txBody>
          <a:bodyPr vert="horz" lIns="94119" tIns="47060" rIns="94119" bIns="4706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899328"/>
            <a:ext cx="3077739" cy="470097"/>
          </a:xfrm>
          <a:prstGeom prst="rect">
            <a:avLst/>
          </a:prstGeom>
        </p:spPr>
        <p:txBody>
          <a:bodyPr vert="horz" lIns="94119" tIns="47060" rIns="94119" bIns="47060" rtlCol="0" anchor="b"/>
          <a:lstStyle>
            <a:lvl1pPr algn="r">
              <a:defRPr sz="1200"/>
            </a:lvl1pPr>
          </a:lstStyle>
          <a:p>
            <a:fld id="{ABF44E4E-BCE8-41E6-84C6-ED1D885AB5E1}" type="slidenum">
              <a:rPr lang="en-US" smtClean="0"/>
              <a:t>‹N°›</a:t>
            </a:fld>
            <a:endParaRPr lang="en-US" dirty="0"/>
          </a:p>
        </p:txBody>
      </p:sp>
    </p:spTree>
    <p:extLst>
      <p:ext uri="{BB962C8B-B14F-4D97-AF65-F5344CB8AC3E}">
        <p14:creationId xmlns:p14="http://schemas.microsoft.com/office/powerpoint/2010/main" val="10953995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8471"/>
          </a:xfrm>
          <a:prstGeom prst="rect">
            <a:avLst/>
          </a:prstGeom>
        </p:spPr>
        <p:txBody>
          <a:bodyPr vert="horz" lIns="94119" tIns="47060" rIns="94119" bIns="4706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4023092" y="0"/>
            <a:ext cx="3077739" cy="468471"/>
          </a:xfrm>
          <a:prstGeom prst="rect">
            <a:avLst/>
          </a:prstGeom>
        </p:spPr>
        <p:txBody>
          <a:bodyPr vert="horz" lIns="94119" tIns="47060" rIns="94119" bIns="47060" rtlCol="0"/>
          <a:lstStyle>
            <a:lvl1pPr algn="r" fontAlgn="auto">
              <a:spcBef>
                <a:spcPts val="0"/>
              </a:spcBef>
              <a:spcAft>
                <a:spcPts val="0"/>
              </a:spcAft>
              <a:defRPr sz="1200" smtClean="0">
                <a:latin typeface="+mn-lt"/>
                <a:cs typeface="+mn-cs"/>
              </a:defRPr>
            </a:lvl1pPr>
          </a:lstStyle>
          <a:p>
            <a:pPr>
              <a:defRPr/>
            </a:pPr>
            <a:fld id="{4EF30DAD-9835-40D4-B0CA-0EFD3EC46EE9}" type="datetimeFigureOut">
              <a:rPr lang="en-US"/>
              <a:pPr>
                <a:defRPr/>
              </a:pPr>
              <a:t>7/7/2025</a:t>
            </a:fld>
            <a:endParaRPr lang="en-US" dirty="0"/>
          </a:p>
        </p:txBody>
      </p:sp>
      <p:sp>
        <p:nvSpPr>
          <p:cNvPr id="4" name="Slide Image Placeholder 3"/>
          <p:cNvSpPr>
            <a:spLocks noGrp="1" noRot="1" noChangeAspect="1"/>
          </p:cNvSpPr>
          <p:nvPr>
            <p:ph type="sldImg" idx="2"/>
          </p:nvPr>
        </p:nvSpPr>
        <p:spPr>
          <a:xfrm>
            <a:off x="428625" y="703263"/>
            <a:ext cx="6245225" cy="3513137"/>
          </a:xfrm>
          <a:prstGeom prst="rect">
            <a:avLst/>
          </a:prstGeom>
          <a:noFill/>
          <a:ln w="12700">
            <a:solidFill>
              <a:prstClr val="black"/>
            </a:solidFill>
          </a:ln>
        </p:spPr>
        <p:txBody>
          <a:bodyPr vert="horz" lIns="94119" tIns="47060" rIns="94119" bIns="47060" rtlCol="0" anchor="ctr"/>
          <a:lstStyle/>
          <a:p>
            <a:pPr lvl="0"/>
            <a:endParaRPr lang="en-US" noProof="0" dirty="0"/>
          </a:p>
        </p:txBody>
      </p:sp>
      <p:sp>
        <p:nvSpPr>
          <p:cNvPr id="5" name="Notes Placeholder 4"/>
          <p:cNvSpPr>
            <a:spLocks noGrp="1"/>
          </p:cNvSpPr>
          <p:nvPr>
            <p:ph type="body" sz="quarter" idx="3"/>
          </p:nvPr>
        </p:nvSpPr>
        <p:spPr>
          <a:xfrm>
            <a:off x="710248" y="4450477"/>
            <a:ext cx="5681980" cy="4216241"/>
          </a:xfrm>
          <a:prstGeom prst="rect">
            <a:avLst/>
          </a:prstGeom>
        </p:spPr>
        <p:txBody>
          <a:bodyPr vert="horz" lIns="94119" tIns="47060" rIns="94119" bIns="4706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99328"/>
            <a:ext cx="3077739" cy="468471"/>
          </a:xfrm>
          <a:prstGeom prst="rect">
            <a:avLst/>
          </a:prstGeom>
        </p:spPr>
        <p:txBody>
          <a:bodyPr vert="horz" lIns="94119" tIns="47060" rIns="94119" bIns="4706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4023092" y="8899328"/>
            <a:ext cx="3077739" cy="468471"/>
          </a:xfrm>
          <a:prstGeom prst="rect">
            <a:avLst/>
          </a:prstGeom>
        </p:spPr>
        <p:txBody>
          <a:bodyPr vert="horz" lIns="94119" tIns="47060" rIns="94119" bIns="47060" rtlCol="0" anchor="b"/>
          <a:lstStyle>
            <a:lvl1pPr algn="r" fontAlgn="auto">
              <a:spcBef>
                <a:spcPts val="0"/>
              </a:spcBef>
              <a:spcAft>
                <a:spcPts val="0"/>
              </a:spcAft>
              <a:defRPr sz="1200" smtClean="0">
                <a:latin typeface="+mn-lt"/>
                <a:cs typeface="+mn-cs"/>
              </a:defRPr>
            </a:lvl1pPr>
          </a:lstStyle>
          <a:p>
            <a:pPr>
              <a:defRPr/>
            </a:pPr>
            <a:fld id="{D6667852-9EE7-4E8A-ADB3-EE9C354245F3}" type="slidenum">
              <a:rPr lang="en-US"/>
              <a:pPr>
                <a:defRPr/>
              </a:pPr>
              <a:t>‹N°›</a:t>
            </a:fld>
            <a:endParaRPr lang="en-US" dirty="0"/>
          </a:p>
        </p:txBody>
      </p:sp>
    </p:spTree>
    <p:extLst>
      <p:ext uri="{BB962C8B-B14F-4D97-AF65-F5344CB8AC3E}">
        <p14:creationId xmlns:p14="http://schemas.microsoft.com/office/powerpoint/2010/main" val="13997081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a:extLst>
            <a:ext uri="{FF2B5EF4-FFF2-40B4-BE49-F238E27FC236}">
              <a16:creationId xmlns:a16="http://schemas.microsoft.com/office/drawing/2014/main" id="{A61CF745-0F32-8576-CE98-2E2FB698781D}"/>
            </a:ext>
          </a:extLst>
        </p:cNvPr>
        <p:cNvGrpSpPr/>
        <p:nvPr/>
      </p:nvGrpSpPr>
      <p:grpSpPr>
        <a:xfrm>
          <a:off x="0" y="0"/>
          <a:ext cx="0" cy="0"/>
          <a:chOff x="0" y="0"/>
          <a:chExt cx="0" cy="0"/>
        </a:xfrm>
      </p:grpSpPr>
      <p:sp>
        <p:nvSpPr>
          <p:cNvPr id="63" name="Google Shape;63;p3:notes">
            <a:extLst>
              <a:ext uri="{FF2B5EF4-FFF2-40B4-BE49-F238E27FC236}">
                <a16:creationId xmlns:a16="http://schemas.microsoft.com/office/drawing/2014/main" id="{4A42C4DA-69A1-0174-05C1-7E659A4E3894}"/>
              </a:ext>
            </a:extLst>
          </p:cNvPr>
          <p:cNvSpPr txBox="1">
            <a:spLocks noGrp="1"/>
          </p:cNvSpPr>
          <p:nvPr>
            <p:ph type="body" idx="1"/>
          </p:nvPr>
        </p:nvSpPr>
        <p:spPr>
          <a:xfrm>
            <a:off x="710248" y="4450477"/>
            <a:ext cx="5681980" cy="4216241"/>
          </a:xfrm>
          <a:prstGeom prst="rect">
            <a:avLst/>
          </a:prstGeom>
        </p:spPr>
        <p:txBody>
          <a:bodyPr spcFirstLastPara="1" wrap="square" lIns="94100" tIns="47050" rIns="94100" bIns="47050" anchor="t" anchorCtr="0">
            <a:noAutofit/>
          </a:bodyPr>
          <a:lstStyle/>
          <a:p>
            <a:pPr marL="0" lvl="0" indent="0" algn="l" rtl="0">
              <a:spcBef>
                <a:spcPts val="360"/>
              </a:spcBef>
              <a:spcAft>
                <a:spcPts val="0"/>
              </a:spcAft>
              <a:buNone/>
            </a:pPr>
            <a:endParaRPr/>
          </a:p>
        </p:txBody>
      </p:sp>
      <p:sp>
        <p:nvSpPr>
          <p:cNvPr id="64" name="Google Shape;64;p3:notes">
            <a:extLst>
              <a:ext uri="{FF2B5EF4-FFF2-40B4-BE49-F238E27FC236}">
                <a16:creationId xmlns:a16="http://schemas.microsoft.com/office/drawing/2014/main" id="{E6840D48-CAA6-58A8-0209-609A18592D9B}"/>
              </a:ext>
            </a:extLst>
          </p:cNvPr>
          <p:cNvSpPr>
            <a:spLocks noGrp="1" noRot="1" noChangeAspect="1"/>
          </p:cNvSpPr>
          <p:nvPr>
            <p:ph type="sldImg" idx="2"/>
          </p:nvPr>
        </p:nvSpPr>
        <p:spPr>
          <a:xfrm>
            <a:off x="428625" y="703263"/>
            <a:ext cx="6245225" cy="35131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72890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a:extLst>
            <a:ext uri="{FF2B5EF4-FFF2-40B4-BE49-F238E27FC236}">
              <a16:creationId xmlns:a16="http://schemas.microsoft.com/office/drawing/2014/main" id="{9F25F8E8-645A-F267-F4B8-D8E2DCED78C9}"/>
            </a:ext>
          </a:extLst>
        </p:cNvPr>
        <p:cNvGrpSpPr/>
        <p:nvPr/>
      </p:nvGrpSpPr>
      <p:grpSpPr>
        <a:xfrm>
          <a:off x="0" y="0"/>
          <a:ext cx="0" cy="0"/>
          <a:chOff x="0" y="0"/>
          <a:chExt cx="0" cy="0"/>
        </a:xfrm>
      </p:grpSpPr>
      <p:sp>
        <p:nvSpPr>
          <p:cNvPr id="63" name="Google Shape;63;p3:notes">
            <a:extLst>
              <a:ext uri="{FF2B5EF4-FFF2-40B4-BE49-F238E27FC236}">
                <a16:creationId xmlns:a16="http://schemas.microsoft.com/office/drawing/2014/main" id="{FCD871C9-98FB-CB26-B626-112F3EA75F9F}"/>
              </a:ext>
            </a:extLst>
          </p:cNvPr>
          <p:cNvSpPr txBox="1">
            <a:spLocks noGrp="1"/>
          </p:cNvSpPr>
          <p:nvPr>
            <p:ph type="body" idx="1"/>
          </p:nvPr>
        </p:nvSpPr>
        <p:spPr>
          <a:xfrm>
            <a:off x="710248" y="4450477"/>
            <a:ext cx="5681980" cy="4216241"/>
          </a:xfrm>
          <a:prstGeom prst="rect">
            <a:avLst/>
          </a:prstGeom>
        </p:spPr>
        <p:txBody>
          <a:bodyPr spcFirstLastPara="1" wrap="square" lIns="94100" tIns="47050" rIns="94100" bIns="47050" anchor="t" anchorCtr="0">
            <a:noAutofit/>
          </a:bodyPr>
          <a:lstStyle/>
          <a:p>
            <a:pPr marL="0" lvl="0" indent="0" algn="l" rtl="0">
              <a:spcBef>
                <a:spcPts val="360"/>
              </a:spcBef>
              <a:spcAft>
                <a:spcPts val="0"/>
              </a:spcAft>
              <a:buNone/>
            </a:pPr>
            <a:endParaRPr/>
          </a:p>
        </p:txBody>
      </p:sp>
      <p:sp>
        <p:nvSpPr>
          <p:cNvPr id="64" name="Google Shape;64;p3:notes">
            <a:extLst>
              <a:ext uri="{FF2B5EF4-FFF2-40B4-BE49-F238E27FC236}">
                <a16:creationId xmlns:a16="http://schemas.microsoft.com/office/drawing/2014/main" id="{04B5ED29-5873-C136-4CAF-4CB3AE0095EE}"/>
              </a:ext>
            </a:extLst>
          </p:cNvPr>
          <p:cNvSpPr>
            <a:spLocks noGrp="1" noRot="1" noChangeAspect="1"/>
          </p:cNvSpPr>
          <p:nvPr>
            <p:ph type="sldImg" idx="2"/>
          </p:nvPr>
        </p:nvSpPr>
        <p:spPr>
          <a:xfrm>
            <a:off x="428625" y="703263"/>
            <a:ext cx="6245225" cy="35131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5794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6667852-9EE7-4E8A-ADB3-EE9C354245F3}" type="slidenum">
              <a:rPr lang="en-US" smtClean="0"/>
              <a:pPr>
                <a:defRPr/>
              </a:pPr>
              <a:t>20</a:t>
            </a:fld>
            <a:endParaRPr lang="en-US" dirty="0"/>
          </a:p>
        </p:txBody>
      </p:sp>
    </p:spTree>
    <p:extLst>
      <p:ext uri="{BB962C8B-B14F-4D97-AF65-F5344CB8AC3E}">
        <p14:creationId xmlns:p14="http://schemas.microsoft.com/office/powerpoint/2010/main" val="2611032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BDE7A-85D9-41DD-86FC-5A5E00CB01EC}"/>
              </a:ext>
            </a:extLst>
          </p:cNvPr>
          <p:cNvSpPr>
            <a:spLocks noGrp="1"/>
          </p:cNvSpPr>
          <p:nvPr>
            <p:ph type="ctrTitle" hasCustomPrompt="1"/>
          </p:nvPr>
        </p:nvSpPr>
        <p:spPr>
          <a:xfrm>
            <a:off x="300037" y="1489130"/>
            <a:ext cx="11591925" cy="2223261"/>
          </a:xfrm>
        </p:spPr>
        <p:txBody>
          <a:bodyPr anchor="b">
            <a:normAutofit/>
          </a:bodyPr>
          <a:lstStyle>
            <a:lvl1pPr algn="l">
              <a:defRPr sz="5400" b="1">
                <a:solidFill>
                  <a:srgbClr val="002557"/>
                </a:solidFill>
                <a:latin typeface="Arial" panose="020B0604020202020204" pitchFamily="34" charset="0"/>
                <a:cs typeface="Arial" panose="020B0604020202020204" pitchFamily="34" charset="0"/>
              </a:defRPr>
            </a:lvl1pPr>
          </a:lstStyle>
          <a:p>
            <a:r>
              <a:rPr lang="en-US" dirty="0"/>
              <a:t>TITLE OF MODULE/LECTURE</a:t>
            </a:r>
          </a:p>
        </p:txBody>
      </p:sp>
      <p:sp>
        <p:nvSpPr>
          <p:cNvPr id="3" name="Subtitle 2">
            <a:extLst>
              <a:ext uri="{FF2B5EF4-FFF2-40B4-BE49-F238E27FC236}">
                <a16:creationId xmlns:a16="http://schemas.microsoft.com/office/drawing/2014/main" id="{144CC758-05CD-498C-B7EA-1421DD07FBAE}"/>
              </a:ext>
            </a:extLst>
          </p:cNvPr>
          <p:cNvSpPr>
            <a:spLocks noGrp="1"/>
          </p:cNvSpPr>
          <p:nvPr>
            <p:ph type="subTitle" idx="1"/>
          </p:nvPr>
        </p:nvSpPr>
        <p:spPr>
          <a:xfrm>
            <a:off x="300037" y="3797535"/>
            <a:ext cx="11591925" cy="948671"/>
          </a:xfrm>
        </p:spPr>
        <p:txBody>
          <a:bodyPr>
            <a:normAutofit/>
          </a:bodyPr>
          <a:lstStyle>
            <a:lvl1pPr marL="0" indent="0" algn="l">
              <a:buNone/>
              <a:defRPr sz="2800">
                <a:solidFill>
                  <a:srgbClr val="002557"/>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3" name="Text Placeholder 8">
            <a:extLst>
              <a:ext uri="{FF2B5EF4-FFF2-40B4-BE49-F238E27FC236}">
                <a16:creationId xmlns:a16="http://schemas.microsoft.com/office/drawing/2014/main" id="{1D9F7408-FA39-411A-B427-9F7A5AE9AC1D}"/>
              </a:ext>
            </a:extLst>
          </p:cNvPr>
          <p:cNvSpPr>
            <a:spLocks noGrp="1"/>
          </p:cNvSpPr>
          <p:nvPr>
            <p:ph type="body" sz="quarter" idx="14" hasCustomPrompt="1"/>
          </p:nvPr>
        </p:nvSpPr>
        <p:spPr>
          <a:xfrm>
            <a:off x="300037" y="5142187"/>
            <a:ext cx="11591925" cy="594131"/>
          </a:xfrm>
        </p:spPr>
        <p:txBody>
          <a:bodyPr>
            <a:noAutofit/>
          </a:bodyPr>
          <a:lstStyle>
            <a:lvl1pPr marL="0" indent="0">
              <a:buFontTx/>
              <a:buNone/>
              <a:defRPr sz="2000">
                <a:solidFill>
                  <a:srgbClr val="002557"/>
                </a:solidFill>
              </a:defRPr>
            </a:lvl1pPr>
            <a:lvl2pPr marL="457200" indent="0">
              <a:buFontTx/>
              <a:buNone/>
              <a:defRPr sz="1400">
                <a:solidFill>
                  <a:schemeClr val="bg1"/>
                </a:solidFill>
              </a:defRPr>
            </a:lvl2pPr>
            <a:lvl3pPr marL="914400" indent="0">
              <a:buFontTx/>
              <a:buNone/>
              <a:defRPr sz="1400">
                <a:solidFill>
                  <a:schemeClr val="bg1"/>
                </a:solidFill>
              </a:defRPr>
            </a:lvl3pPr>
            <a:lvl4pPr marL="1371600" indent="0">
              <a:buFontTx/>
              <a:buNone/>
              <a:defRPr sz="1400">
                <a:solidFill>
                  <a:schemeClr val="bg1"/>
                </a:solidFill>
              </a:defRPr>
            </a:lvl4pPr>
            <a:lvl5pPr marL="1828800" indent="0">
              <a:buFontTx/>
              <a:buNone/>
              <a:defRPr sz="1400">
                <a:solidFill>
                  <a:schemeClr val="bg1"/>
                </a:solidFill>
              </a:defRPr>
            </a:lvl5pPr>
          </a:lstStyle>
          <a:p>
            <a:pPr lvl="0"/>
            <a:r>
              <a:rPr lang="en-US" dirty="0"/>
              <a:t>Click to Edit Speaker</a:t>
            </a:r>
          </a:p>
        </p:txBody>
      </p:sp>
      <p:pic>
        <p:nvPicPr>
          <p:cNvPr id="6" name="Picture 5">
            <a:extLst>
              <a:ext uri="{FF2B5EF4-FFF2-40B4-BE49-F238E27FC236}">
                <a16:creationId xmlns:a16="http://schemas.microsoft.com/office/drawing/2014/main" id="{567FB3A7-0AD3-4819-9FFB-85C98D4281E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640083" y="490957"/>
            <a:ext cx="2233778" cy="632904"/>
          </a:xfrm>
          <a:prstGeom prst="rect">
            <a:avLst/>
          </a:prstGeom>
        </p:spPr>
      </p:pic>
      <p:sp>
        <p:nvSpPr>
          <p:cNvPr id="8" name="Text Placeholder 4">
            <a:extLst>
              <a:ext uri="{FF2B5EF4-FFF2-40B4-BE49-F238E27FC236}">
                <a16:creationId xmlns:a16="http://schemas.microsoft.com/office/drawing/2014/main" id="{17D14182-7338-E24A-A336-65D15A265736}"/>
              </a:ext>
            </a:extLst>
          </p:cNvPr>
          <p:cNvSpPr>
            <a:spLocks noGrp="1"/>
          </p:cNvSpPr>
          <p:nvPr>
            <p:ph type="body" sz="quarter" idx="15" hasCustomPrompt="1"/>
          </p:nvPr>
        </p:nvSpPr>
        <p:spPr>
          <a:xfrm>
            <a:off x="3324404" y="6271847"/>
            <a:ext cx="5852160" cy="281354"/>
          </a:xfrm>
        </p:spPr>
        <p:txBody>
          <a:bodyPr lIns="0" tIns="0" rIns="0" bIns="0" anchor="b" anchorCtr="0">
            <a:noAutofit/>
          </a:bodyPr>
          <a:lstStyle>
            <a:lvl1pPr marL="0" indent="0">
              <a:spcBef>
                <a:spcPts val="0"/>
              </a:spcBef>
              <a:buFontTx/>
              <a:buNone/>
              <a:defRPr sz="1000">
                <a:solidFill>
                  <a:srgbClr val="002557"/>
                </a:solidFill>
              </a:defRPr>
            </a:lvl1pPr>
            <a:lvl2pPr>
              <a:defRPr sz="900">
                <a:solidFill>
                  <a:srgbClr val="002557"/>
                </a:solidFill>
              </a:defRPr>
            </a:lvl2pPr>
            <a:lvl3pPr>
              <a:defRPr sz="900">
                <a:solidFill>
                  <a:srgbClr val="002557"/>
                </a:solidFill>
              </a:defRPr>
            </a:lvl3pPr>
            <a:lvl4pPr>
              <a:defRPr sz="900">
                <a:solidFill>
                  <a:srgbClr val="002557"/>
                </a:solidFill>
              </a:defRPr>
            </a:lvl4pPr>
            <a:lvl5pPr>
              <a:defRPr sz="900">
                <a:solidFill>
                  <a:srgbClr val="002557"/>
                </a:solidFill>
              </a:defRPr>
            </a:lvl5pPr>
          </a:lstStyle>
          <a:p>
            <a:pPr lvl="0"/>
            <a:r>
              <a:rPr lang="en-US" dirty="0"/>
              <a:t>Insert Speaker Name and Title</a:t>
            </a:r>
          </a:p>
        </p:txBody>
      </p:sp>
      <p:sp>
        <p:nvSpPr>
          <p:cNvPr id="4" name="Slide Number Placeholder 6">
            <a:extLst>
              <a:ext uri="{FF2B5EF4-FFF2-40B4-BE49-F238E27FC236}">
                <a16:creationId xmlns:a16="http://schemas.microsoft.com/office/drawing/2014/main" id="{662EAA1E-350A-1AE9-D784-49CDC4CD8F9A}"/>
              </a:ext>
            </a:extLst>
          </p:cNvPr>
          <p:cNvSpPr>
            <a:spLocks noGrp="1"/>
          </p:cNvSpPr>
          <p:nvPr>
            <p:ph type="sldNum" sz="quarter" idx="4"/>
          </p:nvPr>
        </p:nvSpPr>
        <p:spPr>
          <a:xfrm>
            <a:off x="11317857" y="-5224"/>
            <a:ext cx="574106" cy="365125"/>
          </a:xfrm>
          <a:prstGeom prst="rect">
            <a:avLst/>
          </a:prstGeom>
        </p:spPr>
        <p:txBody>
          <a:bodyPr anchor="b"/>
          <a:lstStyle>
            <a:lvl1pPr algn="r" defTabSz="914400" fontAlgn="auto">
              <a:spcBef>
                <a:spcPts val="0"/>
              </a:spcBef>
              <a:spcAft>
                <a:spcPts val="0"/>
              </a:spcAft>
              <a:defRPr sz="1200">
                <a:solidFill>
                  <a:schemeClr val="tx1"/>
                </a:solidFill>
                <a:ea typeface="+mn-ea"/>
              </a:defRPr>
            </a:lvl1pPr>
          </a:lstStyle>
          <a:p>
            <a:pPr>
              <a:defRPr/>
            </a:pPr>
            <a:fld id="{4B8B4A8A-1121-483C-86FC-27031977109E}" type="slidenum">
              <a:rPr lang="en-US" smtClean="0"/>
              <a:pPr>
                <a:defRPr/>
              </a:pPr>
              <a:t>‹N°›</a:t>
            </a:fld>
            <a:endParaRPr lang="en-US" dirty="0"/>
          </a:p>
        </p:txBody>
      </p:sp>
    </p:spTree>
    <p:extLst>
      <p:ext uri="{BB962C8B-B14F-4D97-AF65-F5344CB8AC3E}">
        <p14:creationId xmlns:p14="http://schemas.microsoft.com/office/powerpoint/2010/main" val="3395315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DF019-F863-44AE-B94B-A2CDE4263E74}"/>
              </a:ext>
            </a:extLst>
          </p:cNvPr>
          <p:cNvSpPr>
            <a:spLocks noGrp="1"/>
          </p:cNvSpPr>
          <p:nvPr>
            <p:ph type="title"/>
          </p:nvPr>
        </p:nvSpPr>
        <p:spPr/>
        <p:txBody>
          <a:bodyPr lIns="0" rIns="0"/>
          <a:lstStyle/>
          <a:p>
            <a:r>
              <a:rPr lang="en-US" dirty="0"/>
              <a:t>Click to edit Master title style</a:t>
            </a:r>
          </a:p>
        </p:txBody>
      </p:sp>
      <p:sp>
        <p:nvSpPr>
          <p:cNvPr id="8" name="Content Placeholder 7">
            <a:extLst>
              <a:ext uri="{FF2B5EF4-FFF2-40B4-BE49-F238E27FC236}">
                <a16:creationId xmlns:a16="http://schemas.microsoft.com/office/drawing/2014/main" id="{BB8C6B39-612B-4E29-BDFC-1129EF94D685}"/>
              </a:ext>
            </a:extLst>
          </p:cNvPr>
          <p:cNvSpPr>
            <a:spLocks noGrp="1"/>
          </p:cNvSpPr>
          <p:nvPr>
            <p:ph sz="quarter" idx="13"/>
          </p:nvPr>
        </p:nvSpPr>
        <p:spPr>
          <a:xfrm>
            <a:off x="300038" y="890627"/>
            <a:ext cx="11591924" cy="4631285"/>
          </a:xfrm>
        </p:spPr>
        <p:txBody>
          <a:bodyPr lIns="0" rIns="0"/>
          <a:lstStyle>
            <a:lvl2pPr marL="541338" indent="-274638">
              <a:buFont typeface="Arial" panose="020B0604020202020204" pitchFamily="34" charset="0"/>
              <a:buChar char="‒"/>
              <a:defRPr/>
            </a:lvl2pPr>
          </a:lstStyle>
          <a:p>
            <a:pPr lvl="0"/>
            <a:r>
              <a:rPr lang="en-US" dirty="0"/>
              <a:t>Click to edit Master text styles</a:t>
            </a:r>
          </a:p>
          <a:p>
            <a:pPr lvl="1"/>
            <a:r>
              <a:rPr lang="en-US" dirty="0"/>
              <a:t>Second level</a:t>
            </a:r>
          </a:p>
          <a:p>
            <a:pPr lvl="2"/>
            <a:r>
              <a:rPr lang="en-US" dirty="0"/>
              <a:t>Third level</a:t>
            </a:r>
          </a:p>
        </p:txBody>
      </p:sp>
      <p:sp>
        <p:nvSpPr>
          <p:cNvPr id="7" name="Text Placeholder 4">
            <a:extLst>
              <a:ext uri="{FF2B5EF4-FFF2-40B4-BE49-F238E27FC236}">
                <a16:creationId xmlns:a16="http://schemas.microsoft.com/office/drawing/2014/main" id="{07BC0B0E-85B0-5647-8D1C-9EE40FB0FA12}"/>
              </a:ext>
            </a:extLst>
          </p:cNvPr>
          <p:cNvSpPr>
            <a:spLocks noGrp="1"/>
          </p:cNvSpPr>
          <p:nvPr>
            <p:ph type="body" sz="quarter" idx="15" hasCustomPrompt="1"/>
          </p:nvPr>
        </p:nvSpPr>
        <p:spPr>
          <a:xfrm>
            <a:off x="3324404" y="6271847"/>
            <a:ext cx="5852160" cy="281354"/>
          </a:xfrm>
        </p:spPr>
        <p:txBody>
          <a:bodyPr lIns="0" tIns="0" rIns="0" bIns="0" anchor="b" anchorCtr="0">
            <a:noAutofit/>
          </a:bodyPr>
          <a:lstStyle>
            <a:lvl1pPr marL="0" indent="0">
              <a:spcBef>
                <a:spcPts val="0"/>
              </a:spcBef>
              <a:buFontTx/>
              <a:buNone/>
              <a:defRPr sz="1000">
                <a:solidFill>
                  <a:srgbClr val="002557"/>
                </a:solidFill>
              </a:defRPr>
            </a:lvl1pPr>
            <a:lvl2pPr>
              <a:defRPr sz="900">
                <a:solidFill>
                  <a:srgbClr val="002557"/>
                </a:solidFill>
              </a:defRPr>
            </a:lvl2pPr>
            <a:lvl3pPr>
              <a:defRPr sz="900">
                <a:solidFill>
                  <a:srgbClr val="002557"/>
                </a:solidFill>
              </a:defRPr>
            </a:lvl3pPr>
            <a:lvl4pPr>
              <a:defRPr sz="900">
                <a:solidFill>
                  <a:srgbClr val="002557"/>
                </a:solidFill>
              </a:defRPr>
            </a:lvl4pPr>
            <a:lvl5pPr>
              <a:defRPr sz="900">
                <a:solidFill>
                  <a:srgbClr val="002557"/>
                </a:solidFill>
              </a:defRPr>
            </a:lvl5pPr>
          </a:lstStyle>
          <a:p>
            <a:pPr lvl="0"/>
            <a:r>
              <a:rPr lang="en-US" dirty="0"/>
              <a:t>Insert Speaker Name and Title</a:t>
            </a:r>
          </a:p>
        </p:txBody>
      </p:sp>
      <p:sp>
        <p:nvSpPr>
          <p:cNvPr id="10" name="Text Placeholder 9">
            <a:extLst>
              <a:ext uri="{FF2B5EF4-FFF2-40B4-BE49-F238E27FC236}">
                <a16:creationId xmlns:a16="http://schemas.microsoft.com/office/drawing/2014/main" id="{52A10601-35E8-6ED7-85B8-39EA00BA3BF8}"/>
              </a:ext>
            </a:extLst>
          </p:cNvPr>
          <p:cNvSpPr>
            <a:spLocks noGrp="1"/>
          </p:cNvSpPr>
          <p:nvPr>
            <p:ph type="body" sz="quarter" idx="17"/>
          </p:nvPr>
        </p:nvSpPr>
        <p:spPr>
          <a:xfrm>
            <a:off x="300036" y="6051603"/>
            <a:ext cx="11591925" cy="153888"/>
          </a:xfrm>
        </p:spPr>
        <p:txBody>
          <a:bodyPr lIns="0" tIns="0" rIns="0" bIns="0" anchor="b" anchorCtr="0">
            <a:spAutoFit/>
          </a:bodyPr>
          <a:lstStyle>
            <a:lvl1pPr marL="0" indent="0">
              <a:spcBef>
                <a:spcPts val="0"/>
              </a:spcBef>
              <a:buNone/>
              <a:defRPr sz="1000">
                <a:solidFill>
                  <a:schemeClr val="tx1">
                    <a:lumMod val="65000"/>
                    <a:lumOff val="35000"/>
                  </a:schemeClr>
                </a:solidFill>
              </a:defRPr>
            </a:lvl1pPr>
          </a:lstStyle>
          <a:p>
            <a:pPr lvl="0"/>
            <a:endParaRPr lang="en-SG" dirty="0"/>
          </a:p>
        </p:txBody>
      </p:sp>
      <p:sp>
        <p:nvSpPr>
          <p:cNvPr id="3" name="Slide Number Placeholder 6">
            <a:extLst>
              <a:ext uri="{FF2B5EF4-FFF2-40B4-BE49-F238E27FC236}">
                <a16:creationId xmlns:a16="http://schemas.microsoft.com/office/drawing/2014/main" id="{E29F740A-CF01-9750-B35A-D0C31E79F1B1}"/>
              </a:ext>
            </a:extLst>
          </p:cNvPr>
          <p:cNvSpPr>
            <a:spLocks noGrp="1"/>
          </p:cNvSpPr>
          <p:nvPr>
            <p:ph type="sldNum" sz="quarter" idx="4"/>
          </p:nvPr>
        </p:nvSpPr>
        <p:spPr>
          <a:xfrm>
            <a:off x="11317857" y="-5224"/>
            <a:ext cx="574106" cy="365125"/>
          </a:xfrm>
          <a:prstGeom prst="rect">
            <a:avLst/>
          </a:prstGeom>
        </p:spPr>
        <p:txBody>
          <a:bodyPr anchor="b"/>
          <a:lstStyle>
            <a:lvl1pPr algn="r" defTabSz="914400" fontAlgn="auto">
              <a:spcBef>
                <a:spcPts val="0"/>
              </a:spcBef>
              <a:spcAft>
                <a:spcPts val="0"/>
              </a:spcAft>
              <a:defRPr sz="1200">
                <a:solidFill>
                  <a:schemeClr val="tx1"/>
                </a:solidFill>
                <a:ea typeface="+mn-ea"/>
              </a:defRPr>
            </a:lvl1pPr>
          </a:lstStyle>
          <a:p>
            <a:pPr>
              <a:defRPr/>
            </a:pPr>
            <a:fld id="{4B8B4A8A-1121-483C-86FC-27031977109E}" type="slidenum">
              <a:rPr lang="en-US" smtClean="0"/>
              <a:pPr>
                <a:defRPr/>
              </a:pPr>
              <a:t>‹N°›</a:t>
            </a:fld>
            <a:endParaRPr lang="en-US" dirty="0"/>
          </a:p>
        </p:txBody>
      </p:sp>
    </p:spTree>
    <p:extLst>
      <p:ext uri="{BB962C8B-B14F-4D97-AF65-F5344CB8AC3E}">
        <p14:creationId xmlns:p14="http://schemas.microsoft.com/office/powerpoint/2010/main" val="3297582779"/>
      </p:ext>
    </p:extLst>
  </p:cSld>
  <p:clrMapOvr>
    <a:masterClrMapping/>
  </p:clrMapOvr>
  <p:extLst>
    <p:ext uri="{DCECCB84-F9BA-43D5-87BE-67443E8EF086}">
      <p15:sldGuideLst xmlns:p15="http://schemas.microsoft.com/office/powerpoint/2012/main">
        <p15:guide id="1" orient="horz" pos="348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157A794-B351-4E1D-AC06-88E609E324B6}"/>
              </a:ext>
            </a:extLst>
          </p:cNvPr>
          <p:cNvSpPr>
            <a:spLocks noGrp="1"/>
          </p:cNvSpPr>
          <p:nvPr>
            <p:ph type="ctrTitle" hasCustomPrompt="1"/>
          </p:nvPr>
        </p:nvSpPr>
        <p:spPr>
          <a:xfrm>
            <a:off x="667512" y="2257671"/>
            <a:ext cx="10972800" cy="1970998"/>
          </a:xfrm>
        </p:spPr>
        <p:txBody>
          <a:bodyPr anchor="ctr" anchorCtr="0">
            <a:normAutofit/>
          </a:bodyPr>
          <a:lstStyle>
            <a:lvl1pPr algn="l">
              <a:defRPr sz="4000" b="1">
                <a:solidFill>
                  <a:srgbClr val="002557"/>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7" name="Text Placeholder 4">
            <a:extLst>
              <a:ext uri="{FF2B5EF4-FFF2-40B4-BE49-F238E27FC236}">
                <a16:creationId xmlns:a16="http://schemas.microsoft.com/office/drawing/2014/main" id="{7CB67DAE-E1EF-8040-9240-16BFD8EDA7AE}"/>
              </a:ext>
            </a:extLst>
          </p:cNvPr>
          <p:cNvSpPr>
            <a:spLocks noGrp="1"/>
          </p:cNvSpPr>
          <p:nvPr>
            <p:ph type="body" sz="quarter" idx="15" hasCustomPrompt="1"/>
          </p:nvPr>
        </p:nvSpPr>
        <p:spPr>
          <a:xfrm>
            <a:off x="3324404" y="6271847"/>
            <a:ext cx="5852160" cy="281354"/>
          </a:xfrm>
        </p:spPr>
        <p:txBody>
          <a:bodyPr lIns="0" tIns="0" rIns="0" bIns="0" anchor="b" anchorCtr="0">
            <a:noAutofit/>
          </a:bodyPr>
          <a:lstStyle>
            <a:lvl1pPr marL="0" indent="0">
              <a:spcBef>
                <a:spcPts val="0"/>
              </a:spcBef>
              <a:buFontTx/>
              <a:buNone/>
              <a:defRPr sz="1000">
                <a:solidFill>
                  <a:srgbClr val="002557"/>
                </a:solidFill>
              </a:defRPr>
            </a:lvl1pPr>
            <a:lvl2pPr>
              <a:defRPr sz="900">
                <a:solidFill>
                  <a:srgbClr val="002557"/>
                </a:solidFill>
              </a:defRPr>
            </a:lvl2pPr>
            <a:lvl3pPr>
              <a:defRPr sz="900">
                <a:solidFill>
                  <a:srgbClr val="002557"/>
                </a:solidFill>
              </a:defRPr>
            </a:lvl3pPr>
            <a:lvl4pPr>
              <a:defRPr sz="900">
                <a:solidFill>
                  <a:srgbClr val="002557"/>
                </a:solidFill>
              </a:defRPr>
            </a:lvl4pPr>
            <a:lvl5pPr>
              <a:defRPr sz="900">
                <a:solidFill>
                  <a:srgbClr val="002557"/>
                </a:solidFill>
              </a:defRPr>
            </a:lvl5pPr>
          </a:lstStyle>
          <a:p>
            <a:pPr lvl="0"/>
            <a:r>
              <a:rPr lang="en-US" dirty="0"/>
              <a:t>Insert Speaker Name and Title</a:t>
            </a:r>
          </a:p>
        </p:txBody>
      </p:sp>
      <p:sp>
        <p:nvSpPr>
          <p:cNvPr id="2" name="Slide Number Placeholder 6">
            <a:extLst>
              <a:ext uri="{FF2B5EF4-FFF2-40B4-BE49-F238E27FC236}">
                <a16:creationId xmlns:a16="http://schemas.microsoft.com/office/drawing/2014/main" id="{D1BB57BC-B42A-5686-FA75-7760ACDF7F15}"/>
              </a:ext>
            </a:extLst>
          </p:cNvPr>
          <p:cNvSpPr>
            <a:spLocks noGrp="1"/>
          </p:cNvSpPr>
          <p:nvPr>
            <p:ph type="sldNum" sz="quarter" idx="4"/>
          </p:nvPr>
        </p:nvSpPr>
        <p:spPr>
          <a:xfrm>
            <a:off x="11317857" y="-5224"/>
            <a:ext cx="574106" cy="365125"/>
          </a:xfrm>
          <a:prstGeom prst="rect">
            <a:avLst/>
          </a:prstGeom>
        </p:spPr>
        <p:txBody>
          <a:bodyPr anchor="b"/>
          <a:lstStyle>
            <a:lvl1pPr algn="r" defTabSz="914400" fontAlgn="auto">
              <a:spcBef>
                <a:spcPts val="0"/>
              </a:spcBef>
              <a:spcAft>
                <a:spcPts val="0"/>
              </a:spcAft>
              <a:defRPr sz="1200">
                <a:solidFill>
                  <a:schemeClr val="tx1"/>
                </a:solidFill>
                <a:ea typeface="+mn-ea"/>
              </a:defRPr>
            </a:lvl1pPr>
          </a:lstStyle>
          <a:p>
            <a:pPr>
              <a:defRPr/>
            </a:pPr>
            <a:fld id="{4B8B4A8A-1121-483C-86FC-27031977109E}" type="slidenum">
              <a:rPr lang="en-US" smtClean="0"/>
              <a:pPr>
                <a:defRPr/>
              </a:pPr>
              <a:t>‹N°›</a:t>
            </a:fld>
            <a:endParaRPr lang="en-US" dirty="0"/>
          </a:p>
        </p:txBody>
      </p:sp>
    </p:spTree>
    <p:extLst>
      <p:ext uri="{BB962C8B-B14F-4D97-AF65-F5344CB8AC3E}">
        <p14:creationId xmlns:p14="http://schemas.microsoft.com/office/powerpoint/2010/main" val="2571460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90609FE5-2F18-684C-97F3-2F85F052DB04}"/>
              </a:ext>
            </a:extLst>
          </p:cNvPr>
          <p:cNvSpPr>
            <a:spLocks noGrp="1"/>
          </p:cNvSpPr>
          <p:nvPr>
            <p:ph type="body" sz="quarter" idx="15" hasCustomPrompt="1"/>
          </p:nvPr>
        </p:nvSpPr>
        <p:spPr>
          <a:xfrm>
            <a:off x="3324404" y="6271847"/>
            <a:ext cx="5852160" cy="281354"/>
          </a:xfrm>
        </p:spPr>
        <p:txBody>
          <a:bodyPr lIns="0" tIns="0" rIns="0" bIns="0" anchor="b" anchorCtr="0">
            <a:noAutofit/>
          </a:bodyPr>
          <a:lstStyle>
            <a:lvl1pPr marL="0" indent="0">
              <a:spcBef>
                <a:spcPts val="0"/>
              </a:spcBef>
              <a:buFontTx/>
              <a:buNone/>
              <a:defRPr sz="1000">
                <a:solidFill>
                  <a:srgbClr val="002557"/>
                </a:solidFill>
              </a:defRPr>
            </a:lvl1pPr>
            <a:lvl2pPr>
              <a:defRPr sz="900">
                <a:solidFill>
                  <a:srgbClr val="002557"/>
                </a:solidFill>
              </a:defRPr>
            </a:lvl2pPr>
            <a:lvl3pPr>
              <a:defRPr sz="900">
                <a:solidFill>
                  <a:srgbClr val="002557"/>
                </a:solidFill>
              </a:defRPr>
            </a:lvl3pPr>
            <a:lvl4pPr>
              <a:defRPr sz="900">
                <a:solidFill>
                  <a:srgbClr val="002557"/>
                </a:solidFill>
              </a:defRPr>
            </a:lvl4pPr>
            <a:lvl5pPr>
              <a:defRPr sz="900">
                <a:solidFill>
                  <a:srgbClr val="002557"/>
                </a:solidFill>
              </a:defRPr>
            </a:lvl5pPr>
          </a:lstStyle>
          <a:p>
            <a:pPr lvl="0"/>
            <a:r>
              <a:rPr lang="en-US" dirty="0"/>
              <a:t>Insert Speaker Name and Title</a:t>
            </a:r>
          </a:p>
        </p:txBody>
      </p:sp>
      <p:sp>
        <p:nvSpPr>
          <p:cNvPr id="2" name="Slide Number Placeholder 6">
            <a:extLst>
              <a:ext uri="{FF2B5EF4-FFF2-40B4-BE49-F238E27FC236}">
                <a16:creationId xmlns:a16="http://schemas.microsoft.com/office/drawing/2014/main" id="{57E9C873-837F-4F16-790D-5D3757AF21A0}"/>
              </a:ext>
            </a:extLst>
          </p:cNvPr>
          <p:cNvSpPr>
            <a:spLocks noGrp="1"/>
          </p:cNvSpPr>
          <p:nvPr>
            <p:ph type="sldNum" sz="quarter" idx="4"/>
          </p:nvPr>
        </p:nvSpPr>
        <p:spPr>
          <a:xfrm>
            <a:off x="11317857" y="-5224"/>
            <a:ext cx="574106" cy="365125"/>
          </a:xfrm>
          <a:prstGeom prst="rect">
            <a:avLst/>
          </a:prstGeom>
        </p:spPr>
        <p:txBody>
          <a:bodyPr anchor="b"/>
          <a:lstStyle>
            <a:lvl1pPr algn="r" defTabSz="914400" fontAlgn="auto">
              <a:spcBef>
                <a:spcPts val="0"/>
              </a:spcBef>
              <a:spcAft>
                <a:spcPts val="0"/>
              </a:spcAft>
              <a:defRPr sz="1200">
                <a:solidFill>
                  <a:schemeClr val="tx1"/>
                </a:solidFill>
                <a:ea typeface="+mn-ea"/>
              </a:defRPr>
            </a:lvl1pPr>
          </a:lstStyle>
          <a:p>
            <a:pPr>
              <a:defRPr/>
            </a:pPr>
            <a:fld id="{4B8B4A8A-1121-483C-86FC-27031977109E}" type="slidenum">
              <a:rPr lang="en-US" smtClean="0"/>
              <a:pPr>
                <a:defRPr/>
              </a:pPr>
              <a:t>‹N°›</a:t>
            </a:fld>
            <a:endParaRPr lang="en-US" dirty="0"/>
          </a:p>
        </p:txBody>
      </p:sp>
    </p:spTree>
    <p:extLst>
      <p:ext uri="{BB962C8B-B14F-4D97-AF65-F5344CB8AC3E}">
        <p14:creationId xmlns:p14="http://schemas.microsoft.com/office/powerpoint/2010/main" val="2058160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E7D2D6-7C48-4E81-B298-73268FCAC58B}"/>
              </a:ext>
            </a:extLst>
          </p:cNvPr>
          <p:cNvSpPr>
            <a:spLocks noGrp="1"/>
          </p:cNvSpPr>
          <p:nvPr userDrawn="1">
            <p:ph type="title"/>
          </p:nvPr>
        </p:nvSpPr>
        <p:spPr>
          <a:xfrm>
            <a:off x="300037" y="166726"/>
            <a:ext cx="11591925" cy="723901"/>
          </a:xfrm>
          <a:prstGeom prst="rect">
            <a:avLst/>
          </a:prstGeom>
        </p:spPr>
        <p:txBody>
          <a:bodyPr vert="horz" lIns="0" tIns="45720" rIns="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3C2BD162-260B-459B-AFCC-55DA16A13613}"/>
              </a:ext>
            </a:extLst>
          </p:cNvPr>
          <p:cNvSpPr>
            <a:spLocks noGrp="1"/>
          </p:cNvSpPr>
          <p:nvPr userDrawn="1">
            <p:ph type="body" idx="1"/>
          </p:nvPr>
        </p:nvSpPr>
        <p:spPr>
          <a:xfrm>
            <a:off x="300038" y="890627"/>
            <a:ext cx="11591924" cy="4828686"/>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p:txBody>
      </p:sp>
      <p:pic>
        <p:nvPicPr>
          <p:cNvPr id="15" name="Picture 14">
            <a:extLst>
              <a:ext uri="{FF2B5EF4-FFF2-40B4-BE49-F238E27FC236}">
                <a16:creationId xmlns:a16="http://schemas.microsoft.com/office/drawing/2014/main" id="{32823C6C-73E3-42A3-83A3-6A4C934D2334}"/>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a:stretch/>
        </p:blipFill>
        <p:spPr>
          <a:xfrm>
            <a:off x="31" y="6238560"/>
            <a:ext cx="12198031" cy="628961"/>
          </a:xfrm>
          <a:prstGeom prst="rect">
            <a:avLst/>
          </a:prstGeom>
        </p:spPr>
      </p:pic>
      <p:sp>
        <p:nvSpPr>
          <p:cNvPr id="4" name="TextBox 3">
            <a:extLst>
              <a:ext uri="{FF2B5EF4-FFF2-40B4-BE49-F238E27FC236}">
                <a16:creationId xmlns:a16="http://schemas.microsoft.com/office/drawing/2014/main" id="{3C84D898-A908-4F9B-8BFC-D0A350053FE5}"/>
              </a:ext>
            </a:extLst>
          </p:cNvPr>
          <p:cNvSpPr txBox="1"/>
          <p:nvPr userDrawn="1"/>
        </p:nvSpPr>
        <p:spPr>
          <a:xfrm>
            <a:off x="2659934" y="6446454"/>
            <a:ext cx="696546" cy="92333"/>
          </a:xfrm>
          <a:prstGeom prst="rect">
            <a:avLst/>
          </a:prstGeom>
          <a:noFill/>
        </p:spPr>
        <p:txBody>
          <a:bodyPr wrap="square" lIns="0" tIns="0" rIns="0" bIns="0" rtlCol="0">
            <a:spAutoFit/>
          </a:bodyPr>
          <a:lstStyle/>
          <a:p>
            <a:r>
              <a:rPr lang="en-US" sz="600" b="1" dirty="0">
                <a:solidFill>
                  <a:srgbClr val="002557"/>
                </a:solidFill>
              </a:rPr>
              <a:t>PRESENTED BY:</a:t>
            </a:r>
          </a:p>
        </p:txBody>
      </p:sp>
      <p:sp>
        <p:nvSpPr>
          <p:cNvPr id="7" name="Slide Number Placeholder 6">
            <a:extLst>
              <a:ext uri="{FF2B5EF4-FFF2-40B4-BE49-F238E27FC236}">
                <a16:creationId xmlns:a16="http://schemas.microsoft.com/office/drawing/2014/main" id="{98C5D41C-0D33-5F99-A8B3-165FC77DDFAD}"/>
              </a:ext>
            </a:extLst>
          </p:cNvPr>
          <p:cNvSpPr>
            <a:spLocks noGrp="1"/>
          </p:cNvSpPr>
          <p:nvPr>
            <p:ph type="sldNum" sz="quarter" idx="4"/>
          </p:nvPr>
        </p:nvSpPr>
        <p:spPr>
          <a:xfrm>
            <a:off x="11317857" y="-5224"/>
            <a:ext cx="574106" cy="365125"/>
          </a:xfrm>
          <a:prstGeom prst="rect">
            <a:avLst/>
          </a:prstGeom>
        </p:spPr>
        <p:txBody>
          <a:bodyPr anchor="b"/>
          <a:lstStyle>
            <a:lvl1pPr algn="r" defTabSz="914400" fontAlgn="auto">
              <a:spcBef>
                <a:spcPts val="0"/>
              </a:spcBef>
              <a:spcAft>
                <a:spcPts val="0"/>
              </a:spcAft>
              <a:defRPr sz="1200">
                <a:solidFill>
                  <a:schemeClr val="tx1"/>
                </a:solidFill>
                <a:ea typeface="+mn-ea"/>
              </a:defRPr>
            </a:lvl1pPr>
          </a:lstStyle>
          <a:p>
            <a:pPr>
              <a:defRPr/>
            </a:pPr>
            <a:fld id="{4B8B4A8A-1121-483C-86FC-27031977109E}" type="slidenum">
              <a:rPr lang="en-US" smtClean="0"/>
              <a:pPr>
                <a:defRPr/>
              </a:pPr>
              <a:t>‹N°›</a:t>
            </a:fld>
            <a:endParaRPr lang="en-US" dirty="0"/>
          </a:p>
        </p:txBody>
      </p:sp>
    </p:spTree>
    <p:extLst>
      <p:ext uri="{BB962C8B-B14F-4D97-AF65-F5344CB8AC3E}">
        <p14:creationId xmlns:p14="http://schemas.microsoft.com/office/powerpoint/2010/main" val="4281688383"/>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Lst>
  <p:hf hdr="0" ftr="0" dt="0"/>
  <p:txStyles>
    <p:titleStyle>
      <a:lvl1pPr algn="l" defTabSz="914400" rtl="0" eaLnBrk="1" latinLnBrk="0" hangingPunct="1">
        <a:lnSpc>
          <a:spcPct val="90000"/>
        </a:lnSpc>
        <a:spcBef>
          <a:spcPct val="0"/>
        </a:spcBef>
        <a:buNone/>
        <a:defRPr sz="3200" b="1" kern="1200">
          <a:solidFill>
            <a:srgbClr val="002557"/>
          </a:solidFill>
          <a:latin typeface="Arial" panose="020B0604020202020204" pitchFamily="34" charset="0"/>
          <a:ea typeface="+mj-ea"/>
          <a:cs typeface="Arial" panose="020B0604020202020204" pitchFamily="34" charset="0"/>
        </a:defRPr>
      </a:lvl1pPr>
    </p:titleStyle>
    <p:bodyStyle>
      <a:lvl1pPr marL="266700" indent="-266700" algn="l" defTabSz="914400" rtl="0" eaLnBrk="1" latinLnBrk="0" hangingPunct="1">
        <a:lnSpc>
          <a:spcPct val="100000"/>
        </a:lnSpc>
        <a:spcBef>
          <a:spcPts val="1000"/>
        </a:spcBef>
        <a:buClr>
          <a:srgbClr val="008764"/>
        </a:buClr>
        <a:buFont typeface="Arial" panose="020B0604020202020204" pitchFamily="34" charset="0"/>
        <a:buChar char="•"/>
        <a:defRPr lang="en-US" sz="1800" kern="1200" dirty="0">
          <a:solidFill>
            <a:schemeClr val="tx1"/>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1800" kern="1200" dirty="0">
          <a:solidFill>
            <a:schemeClr val="tx1"/>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1800" kern="1200" dirty="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1800" kern="1200" dirty="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1800" kern="120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189">
          <p15:clr>
            <a:srgbClr val="F26B43"/>
          </p15:clr>
        </p15:guide>
        <p15:guide id="4" pos="7491">
          <p15:clr>
            <a:srgbClr val="F26B43"/>
          </p15:clr>
        </p15:guide>
        <p15:guide id="5" orient="horz" pos="5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C547DC2-FA46-1E43-ACEB-5B3F813F8D33}"/>
              </a:ext>
            </a:extLst>
          </p:cNvPr>
          <p:cNvSpPr>
            <a:spLocks noGrp="1"/>
          </p:cNvSpPr>
          <p:nvPr>
            <p:ph type="ctrTitle"/>
          </p:nvPr>
        </p:nvSpPr>
        <p:spPr>
          <a:xfrm>
            <a:off x="300037" y="1219096"/>
            <a:ext cx="11591925" cy="2223261"/>
          </a:xfrm>
        </p:spPr>
        <p:txBody>
          <a:bodyPr>
            <a:noAutofit/>
          </a:bodyPr>
          <a:lstStyle/>
          <a:p>
            <a:r>
              <a:rPr lang="en-US" sz="3600" dirty="0"/>
              <a:t>Lurbinectedin + atezolizumab as first-line maintenance treatment in patients with </a:t>
            </a:r>
            <a:br>
              <a:rPr lang="en-US" sz="3600" dirty="0"/>
            </a:br>
            <a:r>
              <a:rPr lang="en-US" sz="3600" dirty="0"/>
              <a:t>extensive-stage small cell lung cancer: </a:t>
            </a:r>
            <a:br>
              <a:rPr lang="en-US" sz="3600" dirty="0"/>
            </a:br>
            <a:r>
              <a:rPr lang="en-US" sz="3600" dirty="0"/>
              <a:t>Primary results of the Phase 3 IMforte trial</a:t>
            </a:r>
          </a:p>
        </p:txBody>
      </p:sp>
      <p:sp>
        <p:nvSpPr>
          <p:cNvPr id="7" name="Subtitle 6">
            <a:extLst>
              <a:ext uri="{FF2B5EF4-FFF2-40B4-BE49-F238E27FC236}">
                <a16:creationId xmlns:a16="http://schemas.microsoft.com/office/drawing/2014/main" id="{C1752C48-15AF-6745-A0FC-0782A2A94D40}"/>
              </a:ext>
            </a:extLst>
          </p:cNvPr>
          <p:cNvSpPr>
            <a:spLocks noGrp="1"/>
          </p:cNvSpPr>
          <p:nvPr>
            <p:ph type="subTitle" idx="1"/>
          </p:nvPr>
        </p:nvSpPr>
        <p:spPr>
          <a:xfrm>
            <a:off x="300037" y="3443067"/>
            <a:ext cx="11591925" cy="1077218"/>
          </a:xfrm>
        </p:spPr>
        <p:txBody>
          <a:bodyPr>
            <a:spAutoFit/>
          </a:bodyPr>
          <a:lstStyle/>
          <a:p>
            <a:r>
              <a:rPr lang="en-GB" sz="1600" dirty="0">
                <a:solidFill>
                  <a:srgbClr val="000000"/>
                </a:solidFill>
                <a:effectLst/>
                <a:latin typeface="Arial" panose="020B0604020202020204" pitchFamily="34" charset="0"/>
                <a:ea typeface="Arial" panose="020B0604020202020204" pitchFamily="34" charset="0"/>
              </a:rPr>
              <a:t>Luis Paz-Ares,</a:t>
            </a:r>
            <a:r>
              <a:rPr lang="en-GB" sz="1600" baseline="30000" dirty="0">
                <a:solidFill>
                  <a:srgbClr val="000000"/>
                </a:solidFill>
                <a:effectLst/>
                <a:latin typeface="Arial" panose="020B0604020202020204" pitchFamily="34" charset="0"/>
                <a:ea typeface="Arial" panose="020B0604020202020204" pitchFamily="34" charset="0"/>
              </a:rPr>
              <a:t>1</a:t>
            </a:r>
            <a:r>
              <a:rPr lang="en-GB" sz="1600" dirty="0">
                <a:solidFill>
                  <a:srgbClr val="000000"/>
                </a:solidFill>
                <a:effectLst/>
                <a:latin typeface="Arial" panose="020B0604020202020204" pitchFamily="34" charset="0"/>
                <a:ea typeface="Arial" panose="020B0604020202020204" pitchFamily="34" charset="0"/>
              </a:rPr>
              <a:t> Hossein Borghaei,</a:t>
            </a:r>
            <a:r>
              <a:rPr lang="en-GB" sz="1600" baseline="30000" dirty="0">
                <a:solidFill>
                  <a:srgbClr val="000000"/>
                </a:solidFill>
                <a:effectLst/>
                <a:latin typeface="Arial" panose="020B0604020202020204" pitchFamily="34" charset="0"/>
                <a:ea typeface="Arial" panose="020B0604020202020204" pitchFamily="34" charset="0"/>
              </a:rPr>
              <a:t>2</a:t>
            </a:r>
            <a:r>
              <a:rPr lang="en-GB" sz="1600" dirty="0">
                <a:solidFill>
                  <a:srgbClr val="000000"/>
                </a:solidFill>
                <a:effectLst/>
                <a:latin typeface="Arial" panose="020B0604020202020204" pitchFamily="34" charset="0"/>
                <a:ea typeface="Arial" panose="020B0604020202020204" pitchFamily="34" charset="0"/>
              </a:rPr>
              <a:t> Stephen V. Liu,</a:t>
            </a:r>
            <a:r>
              <a:rPr lang="en-GB" sz="1600" baseline="30000" dirty="0">
                <a:solidFill>
                  <a:srgbClr val="000000"/>
                </a:solidFill>
                <a:effectLst/>
                <a:latin typeface="Arial" panose="020B0604020202020204" pitchFamily="34" charset="0"/>
                <a:ea typeface="Arial" panose="020B0604020202020204" pitchFamily="34" charset="0"/>
              </a:rPr>
              <a:t>3</a:t>
            </a:r>
            <a:r>
              <a:rPr lang="en-GB" sz="1600" dirty="0">
                <a:solidFill>
                  <a:srgbClr val="000000"/>
                </a:solidFill>
                <a:effectLst/>
                <a:latin typeface="Arial" panose="020B0604020202020204" pitchFamily="34" charset="0"/>
                <a:ea typeface="Arial" panose="020B0604020202020204" pitchFamily="34" charset="0"/>
              </a:rPr>
              <a:t> Solange Peters,</a:t>
            </a:r>
            <a:r>
              <a:rPr lang="en-GB" sz="1600" baseline="30000" dirty="0">
                <a:solidFill>
                  <a:srgbClr val="000000"/>
                </a:solidFill>
                <a:effectLst/>
                <a:latin typeface="Arial" panose="020B0604020202020204" pitchFamily="34" charset="0"/>
                <a:ea typeface="Arial" panose="020B0604020202020204" pitchFamily="34" charset="0"/>
              </a:rPr>
              <a:t>4</a:t>
            </a:r>
            <a:r>
              <a:rPr lang="en-GB" sz="1600" dirty="0">
                <a:solidFill>
                  <a:srgbClr val="000000"/>
                </a:solidFill>
                <a:effectLst/>
                <a:latin typeface="Arial" panose="020B0604020202020204" pitchFamily="34" charset="0"/>
                <a:ea typeface="Arial" panose="020B0604020202020204" pitchFamily="34" charset="0"/>
              </a:rPr>
              <a:t> Roy S. Herbst,</a:t>
            </a:r>
            <a:r>
              <a:rPr lang="en-GB" sz="1600" baseline="30000" dirty="0">
                <a:solidFill>
                  <a:srgbClr val="000000"/>
                </a:solidFill>
                <a:effectLst/>
                <a:latin typeface="Arial" panose="020B0604020202020204" pitchFamily="34" charset="0"/>
                <a:ea typeface="Arial" panose="020B0604020202020204" pitchFamily="34" charset="0"/>
              </a:rPr>
              <a:t>5</a:t>
            </a:r>
            <a:r>
              <a:rPr lang="en-GB" sz="1600" dirty="0">
                <a:solidFill>
                  <a:srgbClr val="000000"/>
                </a:solidFill>
                <a:effectLst/>
                <a:latin typeface="Arial" panose="020B0604020202020204" pitchFamily="34" charset="0"/>
                <a:ea typeface="Arial" panose="020B0604020202020204" pitchFamily="34" charset="0"/>
              </a:rPr>
              <a:t> Katarzyna Stencel,</a:t>
            </a:r>
            <a:r>
              <a:rPr lang="en-GB" sz="1600" baseline="30000" dirty="0">
                <a:solidFill>
                  <a:srgbClr val="000000"/>
                </a:solidFill>
                <a:effectLst/>
                <a:latin typeface="Arial" panose="020B0604020202020204" pitchFamily="34" charset="0"/>
                <a:ea typeface="Arial" panose="020B0604020202020204" pitchFamily="34" charset="0"/>
              </a:rPr>
              <a:t>6</a:t>
            </a:r>
            <a:r>
              <a:rPr lang="en-GB" sz="1600" dirty="0">
                <a:solidFill>
                  <a:srgbClr val="000000"/>
                </a:solidFill>
                <a:effectLst/>
                <a:latin typeface="Arial" panose="020B0604020202020204" pitchFamily="34" charset="0"/>
                <a:ea typeface="Arial" panose="020B0604020202020204" pitchFamily="34" charset="0"/>
              </a:rPr>
              <a:t> </a:t>
            </a:r>
            <a:br>
              <a:rPr lang="en-GB" sz="1600" dirty="0">
                <a:solidFill>
                  <a:srgbClr val="000000"/>
                </a:solidFill>
                <a:effectLst/>
                <a:latin typeface="Arial" panose="020B0604020202020204" pitchFamily="34" charset="0"/>
                <a:ea typeface="Arial" panose="020B0604020202020204" pitchFamily="34" charset="0"/>
              </a:rPr>
            </a:br>
            <a:r>
              <a:rPr lang="en-GB" sz="1600" dirty="0">
                <a:solidFill>
                  <a:srgbClr val="000000"/>
                </a:solidFill>
                <a:effectLst/>
                <a:latin typeface="Arial" panose="020B0604020202020204" pitchFamily="34" charset="0"/>
                <a:ea typeface="Arial" panose="020B0604020202020204" pitchFamily="34" charset="0"/>
              </a:rPr>
              <a:t>Margarita Majem,</a:t>
            </a:r>
            <a:r>
              <a:rPr lang="en-GB" sz="1600" baseline="30000" dirty="0">
                <a:solidFill>
                  <a:srgbClr val="000000"/>
                </a:solidFill>
                <a:effectLst/>
                <a:latin typeface="Arial" panose="020B0604020202020204" pitchFamily="34" charset="0"/>
                <a:ea typeface="Arial" panose="020B0604020202020204" pitchFamily="34" charset="0"/>
              </a:rPr>
              <a:t>7</a:t>
            </a:r>
            <a:r>
              <a:rPr lang="en-GB" sz="1600" dirty="0">
                <a:solidFill>
                  <a:srgbClr val="000000"/>
                </a:solidFill>
                <a:effectLst/>
                <a:latin typeface="Arial" panose="020B0604020202020204" pitchFamily="34" charset="0"/>
                <a:ea typeface="Arial" panose="020B0604020202020204" pitchFamily="34" charset="0"/>
              </a:rPr>
              <a:t> Grzegorz Czyżewicz,</a:t>
            </a:r>
            <a:r>
              <a:rPr lang="en-GB" sz="1600" baseline="30000" dirty="0">
                <a:solidFill>
                  <a:srgbClr val="000000"/>
                </a:solidFill>
                <a:effectLst/>
                <a:latin typeface="Arial" panose="020B0604020202020204" pitchFamily="34" charset="0"/>
                <a:ea typeface="Arial" panose="020B0604020202020204" pitchFamily="34" charset="0"/>
              </a:rPr>
              <a:t>8</a:t>
            </a:r>
            <a:r>
              <a:rPr lang="en-GB" sz="1600" dirty="0">
                <a:solidFill>
                  <a:srgbClr val="000000"/>
                </a:solidFill>
                <a:effectLst/>
                <a:latin typeface="Arial" panose="020B0604020202020204" pitchFamily="34" charset="0"/>
                <a:ea typeface="Arial" panose="020B0604020202020204" pitchFamily="34" charset="0"/>
              </a:rPr>
              <a:t> Reyes Bernabé Caro,</a:t>
            </a:r>
            <a:r>
              <a:rPr lang="en-GB" sz="1600" baseline="30000" dirty="0">
                <a:solidFill>
                  <a:srgbClr val="000000"/>
                </a:solidFill>
                <a:effectLst/>
                <a:latin typeface="Arial" panose="020B0604020202020204" pitchFamily="34" charset="0"/>
                <a:ea typeface="Arial" panose="020B0604020202020204" pitchFamily="34" charset="0"/>
              </a:rPr>
              <a:t>9</a:t>
            </a:r>
            <a:r>
              <a:rPr lang="en-GB" sz="1600" dirty="0">
                <a:solidFill>
                  <a:srgbClr val="000000"/>
                </a:solidFill>
                <a:effectLst/>
                <a:latin typeface="Arial" panose="020B0604020202020204" pitchFamily="34" charset="0"/>
                <a:ea typeface="Arial" panose="020B0604020202020204" pitchFamily="34" charset="0"/>
              </a:rPr>
              <a:t> Ki Hyeong Lee,</a:t>
            </a:r>
            <a:r>
              <a:rPr lang="en-GB" sz="1600" baseline="30000" dirty="0">
                <a:solidFill>
                  <a:srgbClr val="000000"/>
                </a:solidFill>
                <a:effectLst/>
                <a:latin typeface="Arial" panose="020B0604020202020204" pitchFamily="34" charset="0"/>
                <a:ea typeface="Arial" panose="020B0604020202020204" pitchFamily="34" charset="0"/>
              </a:rPr>
              <a:t>10</a:t>
            </a:r>
            <a:r>
              <a:rPr lang="en-GB" sz="1600" dirty="0">
                <a:solidFill>
                  <a:srgbClr val="000000"/>
                </a:solidFill>
                <a:effectLst/>
                <a:latin typeface="Arial" panose="020B0604020202020204" pitchFamily="34" charset="0"/>
                <a:ea typeface="Arial" panose="020B0604020202020204" pitchFamily="34" charset="0"/>
              </a:rPr>
              <a:t> Melissa L. Johnson,</a:t>
            </a:r>
            <a:r>
              <a:rPr lang="en-GB" sz="1600" baseline="30000" dirty="0">
                <a:solidFill>
                  <a:srgbClr val="000000"/>
                </a:solidFill>
                <a:effectLst/>
                <a:latin typeface="Arial" panose="020B0604020202020204" pitchFamily="34" charset="0"/>
                <a:ea typeface="Arial" panose="020B0604020202020204" pitchFamily="34" charset="0"/>
              </a:rPr>
              <a:t>11</a:t>
            </a:r>
            <a:r>
              <a:rPr lang="en-GB" sz="1600" dirty="0">
                <a:solidFill>
                  <a:srgbClr val="000000"/>
                </a:solidFill>
                <a:effectLst/>
                <a:latin typeface="Arial" panose="020B0604020202020204" pitchFamily="34" charset="0"/>
                <a:ea typeface="Arial" panose="020B0604020202020204" pitchFamily="34" charset="0"/>
              </a:rPr>
              <a:t> Nuri Karadurmuş,</a:t>
            </a:r>
            <a:r>
              <a:rPr lang="en-GB" sz="1600" baseline="30000" dirty="0">
                <a:solidFill>
                  <a:srgbClr val="000000"/>
                </a:solidFill>
                <a:effectLst/>
                <a:latin typeface="Arial" panose="020B0604020202020204" pitchFamily="34" charset="0"/>
                <a:ea typeface="Arial" panose="020B0604020202020204" pitchFamily="34" charset="0"/>
              </a:rPr>
              <a:t>12</a:t>
            </a:r>
            <a:r>
              <a:rPr lang="en-GB" sz="1600" dirty="0">
                <a:solidFill>
                  <a:srgbClr val="000000"/>
                </a:solidFill>
                <a:effectLst/>
                <a:latin typeface="Arial" panose="020B0604020202020204" pitchFamily="34" charset="0"/>
                <a:ea typeface="Arial" panose="020B0604020202020204" pitchFamily="34" charset="0"/>
              </a:rPr>
              <a:t> Christian Grohé,</a:t>
            </a:r>
            <a:r>
              <a:rPr lang="en-GB" sz="1600" baseline="30000" dirty="0">
                <a:solidFill>
                  <a:srgbClr val="000000"/>
                </a:solidFill>
                <a:effectLst/>
                <a:latin typeface="Arial" panose="020B0604020202020204" pitchFamily="34" charset="0"/>
                <a:ea typeface="Arial" panose="020B0604020202020204" pitchFamily="34" charset="0"/>
              </a:rPr>
              <a:t>13</a:t>
            </a:r>
            <a:r>
              <a:rPr lang="en-GB" sz="1600" dirty="0">
                <a:solidFill>
                  <a:srgbClr val="000000"/>
                </a:solidFill>
                <a:effectLst/>
                <a:latin typeface="Arial" panose="020B0604020202020204" pitchFamily="34" charset="0"/>
                <a:ea typeface="Arial" panose="020B0604020202020204" pitchFamily="34" charset="0"/>
              </a:rPr>
              <a:t> Vaikunth Cuchelkar,</a:t>
            </a:r>
            <a:r>
              <a:rPr lang="en-GB" sz="1600" baseline="30000" dirty="0">
                <a:solidFill>
                  <a:srgbClr val="000000"/>
                </a:solidFill>
                <a:effectLst/>
                <a:latin typeface="Arial" panose="020B0604020202020204" pitchFamily="34" charset="0"/>
                <a:ea typeface="Arial" panose="020B0604020202020204" pitchFamily="34" charset="0"/>
              </a:rPr>
              <a:t>14</a:t>
            </a:r>
            <a:r>
              <a:rPr lang="en-GB" sz="1600" dirty="0">
                <a:solidFill>
                  <a:srgbClr val="000000"/>
                </a:solidFill>
                <a:effectLst/>
                <a:latin typeface="Arial" panose="020B0604020202020204" pitchFamily="34" charset="0"/>
                <a:ea typeface="Arial" panose="020B0604020202020204" pitchFamily="34" charset="0"/>
              </a:rPr>
              <a:t> Vilma Graupner,</a:t>
            </a:r>
            <a:r>
              <a:rPr lang="en-GB" sz="1600" baseline="30000" dirty="0">
                <a:solidFill>
                  <a:srgbClr val="000000"/>
                </a:solidFill>
                <a:effectLst/>
                <a:latin typeface="Arial" panose="020B0604020202020204" pitchFamily="34" charset="0"/>
                <a:ea typeface="Arial" panose="020B0604020202020204" pitchFamily="34" charset="0"/>
              </a:rPr>
              <a:t>15</a:t>
            </a:r>
            <a:r>
              <a:rPr lang="en-GB" sz="1600" dirty="0">
                <a:solidFill>
                  <a:srgbClr val="000000"/>
                </a:solidFill>
                <a:effectLst/>
                <a:latin typeface="Arial" panose="020B0604020202020204" pitchFamily="34" charset="0"/>
                <a:ea typeface="Arial" panose="020B0604020202020204" pitchFamily="34" charset="0"/>
              </a:rPr>
              <a:t> Monika Kaul,</a:t>
            </a:r>
            <a:r>
              <a:rPr lang="en-GB" sz="1600" baseline="30000" dirty="0">
                <a:solidFill>
                  <a:srgbClr val="000000"/>
                </a:solidFill>
                <a:effectLst/>
                <a:latin typeface="Arial" panose="020B0604020202020204" pitchFamily="34" charset="0"/>
                <a:ea typeface="Arial" panose="020B0604020202020204" pitchFamily="34" charset="0"/>
              </a:rPr>
              <a:t>14</a:t>
            </a:r>
            <a:r>
              <a:rPr lang="en-GB" sz="1600" dirty="0">
                <a:solidFill>
                  <a:srgbClr val="000000"/>
                </a:solidFill>
                <a:effectLst/>
                <a:latin typeface="Arial" panose="020B0604020202020204" pitchFamily="34" charset="0"/>
                <a:ea typeface="Arial" panose="020B0604020202020204" pitchFamily="34" charset="0"/>
              </a:rPr>
              <a:t> Ya-Chen Lin,</a:t>
            </a:r>
            <a:r>
              <a:rPr lang="en-GB" sz="1600" baseline="30000" dirty="0">
                <a:solidFill>
                  <a:srgbClr val="000000"/>
                </a:solidFill>
                <a:effectLst/>
                <a:latin typeface="Arial" panose="020B0604020202020204" pitchFamily="34" charset="0"/>
                <a:ea typeface="Arial" panose="020B0604020202020204" pitchFamily="34" charset="0"/>
              </a:rPr>
              <a:t>14</a:t>
            </a:r>
            <a:r>
              <a:rPr lang="en-GB" sz="1600" dirty="0">
                <a:solidFill>
                  <a:srgbClr val="000000"/>
                </a:solidFill>
                <a:effectLst/>
                <a:latin typeface="Arial" panose="020B0604020202020204" pitchFamily="34" charset="0"/>
                <a:ea typeface="Arial" panose="020B0604020202020204" pitchFamily="34" charset="0"/>
              </a:rPr>
              <a:t> Debasis Chakrabarti,</a:t>
            </a:r>
            <a:r>
              <a:rPr lang="en-GB" sz="1600" baseline="30000" dirty="0">
                <a:solidFill>
                  <a:srgbClr val="000000"/>
                </a:solidFill>
                <a:effectLst/>
                <a:latin typeface="Arial" panose="020B0604020202020204" pitchFamily="34" charset="0"/>
                <a:ea typeface="Arial" panose="020B0604020202020204" pitchFamily="34" charset="0"/>
              </a:rPr>
              <a:t>16</a:t>
            </a:r>
            <a:r>
              <a:rPr lang="en-GB" sz="1600" dirty="0">
                <a:solidFill>
                  <a:srgbClr val="000000"/>
                </a:solidFill>
                <a:effectLst/>
                <a:latin typeface="Arial" panose="020B0604020202020204" pitchFamily="34" charset="0"/>
                <a:ea typeface="Arial" panose="020B0604020202020204" pitchFamily="34" charset="0"/>
              </a:rPr>
              <a:t> </a:t>
            </a:r>
            <a:br>
              <a:rPr lang="en-GB" sz="1600" dirty="0">
                <a:solidFill>
                  <a:srgbClr val="000000"/>
                </a:solidFill>
                <a:effectLst/>
                <a:latin typeface="Arial" panose="020B0604020202020204" pitchFamily="34" charset="0"/>
                <a:ea typeface="Arial" panose="020B0604020202020204" pitchFamily="34" charset="0"/>
              </a:rPr>
            </a:br>
            <a:r>
              <a:rPr lang="en-GB" sz="1600" dirty="0">
                <a:solidFill>
                  <a:srgbClr val="000000"/>
                </a:solidFill>
                <a:effectLst/>
                <a:latin typeface="Arial" panose="020B0604020202020204" pitchFamily="34" charset="0"/>
                <a:ea typeface="Arial" panose="020B0604020202020204" pitchFamily="34" charset="0"/>
              </a:rPr>
              <a:t>Kamalnayan Bhatt,</a:t>
            </a:r>
            <a:r>
              <a:rPr lang="en-GB" sz="1600" baseline="30000" dirty="0">
                <a:solidFill>
                  <a:srgbClr val="000000"/>
                </a:solidFill>
                <a:effectLst/>
                <a:latin typeface="Arial" panose="020B0604020202020204" pitchFamily="34" charset="0"/>
                <a:ea typeface="Arial" panose="020B0604020202020204" pitchFamily="34" charset="0"/>
              </a:rPr>
              <a:t>16</a:t>
            </a:r>
            <a:r>
              <a:rPr lang="en-GB" sz="1600" dirty="0">
                <a:solidFill>
                  <a:srgbClr val="000000"/>
                </a:solidFill>
                <a:effectLst/>
                <a:latin typeface="Arial" panose="020B0604020202020204" pitchFamily="34" charset="0"/>
                <a:ea typeface="Arial" panose="020B0604020202020204" pitchFamily="34" charset="0"/>
              </a:rPr>
              <a:t> Martin Reck</a:t>
            </a:r>
            <a:r>
              <a:rPr lang="en-GB" sz="1600" baseline="30000" dirty="0">
                <a:solidFill>
                  <a:srgbClr val="000000"/>
                </a:solidFill>
                <a:effectLst/>
                <a:latin typeface="Arial" panose="020B0604020202020204" pitchFamily="34" charset="0"/>
                <a:ea typeface="Arial" panose="020B0604020202020204" pitchFamily="34" charset="0"/>
              </a:rPr>
              <a:t>17</a:t>
            </a:r>
            <a:r>
              <a:rPr lang="en-GB" sz="1600" dirty="0">
                <a:solidFill>
                  <a:srgbClr val="000000"/>
                </a:solidFill>
                <a:effectLst/>
                <a:latin typeface="Arial" panose="020B0604020202020204" pitchFamily="34" charset="0"/>
                <a:ea typeface="Arial" panose="020B0604020202020204" pitchFamily="34" charset="0"/>
              </a:rPr>
              <a:t> </a:t>
            </a:r>
            <a:endParaRPr lang="en-US" sz="1600" dirty="0">
              <a:effectLst/>
              <a:latin typeface="Calibri" panose="020F0502020204030204" pitchFamily="34" charset="0"/>
              <a:ea typeface="Calibri" panose="020F0502020204030204" pitchFamily="34" charset="0"/>
            </a:endParaRPr>
          </a:p>
        </p:txBody>
      </p:sp>
      <p:sp>
        <p:nvSpPr>
          <p:cNvPr id="8" name="Text Placeholder 7">
            <a:extLst>
              <a:ext uri="{FF2B5EF4-FFF2-40B4-BE49-F238E27FC236}">
                <a16:creationId xmlns:a16="http://schemas.microsoft.com/office/drawing/2014/main" id="{824A33FD-CA43-2C4B-B5C0-F98F8056172A}"/>
              </a:ext>
            </a:extLst>
          </p:cNvPr>
          <p:cNvSpPr>
            <a:spLocks noGrp="1"/>
          </p:cNvSpPr>
          <p:nvPr>
            <p:ph type="body" sz="quarter" idx="14"/>
          </p:nvPr>
        </p:nvSpPr>
        <p:spPr>
          <a:xfrm>
            <a:off x="300037" y="4515555"/>
            <a:ext cx="11591925" cy="594131"/>
          </a:xfrm>
        </p:spPr>
        <p:txBody>
          <a:bodyPr/>
          <a:lstStyle/>
          <a:p>
            <a:pPr lvl="0">
              <a:lnSpc>
                <a:spcPct val="115000"/>
              </a:lnSpc>
              <a:spcBef>
                <a:spcPts val="1200"/>
              </a:spcBef>
              <a:spcAft>
                <a:spcPts val="1000"/>
              </a:spcAft>
            </a:pPr>
            <a:r>
              <a:rPr lang="en-GB" sz="1100" baseline="30000" dirty="0">
                <a:solidFill>
                  <a:srgbClr val="000000"/>
                </a:solidFill>
                <a:effectLst/>
                <a:latin typeface="+mn-lt"/>
                <a:ea typeface="Arial" panose="020B0604020202020204" pitchFamily="34" charset="0"/>
              </a:rPr>
              <a:t>1</a:t>
            </a:r>
            <a:r>
              <a:rPr lang="en-GB" sz="1100" dirty="0">
                <a:solidFill>
                  <a:srgbClr val="000000"/>
                </a:solidFill>
                <a:effectLst/>
                <a:latin typeface="+mn-lt"/>
                <a:ea typeface="Arial" panose="020B0604020202020204" pitchFamily="34" charset="0"/>
              </a:rPr>
              <a:t>Hospital Universitario 12 de Octubre, H12O-CNIO Lung Cancer Unit, Universidad Complutense and Ciberonc, Madrid, Spain;</a:t>
            </a:r>
            <a:r>
              <a:rPr lang="en-US" sz="1100" dirty="0">
                <a:latin typeface="+mn-lt"/>
                <a:ea typeface="Arial" panose="020B0604020202020204" pitchFamily="34" charset="0"/>
              </a:rPr>
              <a:t> </a:t>
            </a:r>
            <a:r>
              <a:rPr lang="en-GB" sz="1100" baseline="30000" dirty="0">
                <a:solidFill>
                  <a:srgbClr val="000000"/>
                </a:solidFill>
                <a:effectLst/>
                <a:latin typeface="+mn-lt"/>
                <a:ea typeface="Arial" panose="020B0604020202020204" pitchFamily="34" charset="0"/>
              </a:rPr>
              <a:t>2</a:t>
            </a:r>
            <a:r>
              <a:rPr lang="en-GB" sz="1100" dirty="0">
                <a:solidFill>
                  <a:srgbClr val="000000"/>
                </a:solidFill>
                <a:effectLst/>
                <a:latin typeface="+mn-lt"/>
                <a:ea typeface="Arial" panose="020B0604020202020204" pitchFamily="34" charset="0"/>
              </a:rPr>
              <a:t>Fox Chase Cancer Center, Philadelphia, PA, USA;</a:t>
            </a:r>
            <a:r>
              <a:rPr lang="en-US" sz="1100" dirty="0">
                <a:latin typeface="+mn-lt"/>
                <a:ea typeface="Arial" panose="020B0604020202020204" pitchFamily="34" charset="0"/>
              </a:rPr>
              <a:t> </a:t>
            </a:r>
            <a:r>
              <a:rPr lang="en-GB" sz="1100" baseline="30000" dirty="0">
                <a:solidFill>
                  <a:srgbClr val="000000"/>
                </a:solidFill>
                <a:effectLst/>
                <a:latin typeface="+mn-lt"/>
                <a:ea typeface="Arial" panose="020B0604020202020204" pitchFamily="34" charset="0"/>
              </a:rPr>
              <a:t>3</a:t>
            </a:r>
            <a:r>
              <a:rPr lang="en-GB" sz="1100" dirty="0">
                <a:solidFill>
                  <a:srgbClr val="000000"/>
                </a:solidFill>
                <a:effectLst/>
                <a:latin typeface="+mn-lt"/>
                <a:ea typeface="Arial" panose="020B0604020202020204" pitchFamily="34" charset="0"/>
              </a:rPr>
              <a:t>Lombardi Comprehensive Cancer Center, Georgetown University, Washington, DC, USA;</a:t>
            </a:r>
            <a:r>
              <a:rPr lang="en-US" sz="1100" dirty="0">
                <a:latin typeface="+mn-lt"/>
                <a:ea typeface="Arial" panose="020B0604020202020204" pitchFamily="34" charset="0"/>
              </a:rPr>
              <a:t> </a:t>
            </a:r>
            <a:r>
              <a:rPr lang="en-GB" sz="1100" baseline="30000" dirty="0">
                <a:solidFill>
                  <a:srgbClr val="000000"/>
                </a:solidFill>
                <a:effectLst/>
                <a:latin typeface="+mn-lt"/>
                <a:ea typeface="Arial" panose="020B0604020202020204" pitchFamily="34" charset="0"/>
              </a:rPr>
              <a:t>4</a:t>
            </a:r>
            <a:r>
              <a:rPr lang="en-GB" sz="1100" dirty="0">
                <a:solidFill>
                  <a:srgbClr val="000000"/>
                </a:solidFill>
                <a:effectLst/>
                <a:latin typeface="+mn-lt"/>
                <a:ea typeface="Arial" panose="020B0604020202020204" pitchFamily="34" charset="0"/>
              </a:rPr>
              <a:t>University Hospital CHUV, Lausanne, Switzerland;</a:t>
            </a:r>
            <a:r>
              <a:rPr lang="en-US" sz="1100" dirty="0">
                <a:latin typeface="+mn-lt"/>
                <a:ea typeface="Arial" panose="020B0604020202020204" pitchFamily="34" charset="0"/>
              </a:rPr>
              <a:t> </a:t>
            </a:r>
            <a:r>
              <a:rPr lang="en-GB" sz="1100" baseline="30000" dirty="0">
                <a:solidFill>
                  <a:srgbClr val="000000"/>
                </a:solidFill>
                <a:effectLst/>
                <a:latin typeface="+mn-lt"/>
                <a:ea typeface="Arial" panose="020B0604020202020204" pitchFamily="34" charset="0"/>
              </a:rPr>
              <a:t>5</a:t>
            </a:r>
            <a:r>
              <a:rPr lang="en-GB" sz="1100" dirty="0">
                <a:solidFill>
                  <a:srgbClr val="000000"/>
                </a:solidFill>
                <a:effectLst/>
                <a:latin typeface="+mn-lt"/>
                <a:ea typeface="Arial" panose="020B0604020202020204" pitchFamily="34" charset="0"/>
              </a:rPr>
              <a:t>Yale School of Medicine, New Haven, </a:t>
            </a:r>
            <a:br>
              <a:rPr lang="en-GB" sz="1100" dirty="0">
                <a:solidFill>
                  <a:srgbClr val="000000"/>
                </a:solidFill>
                <a:effectLst/>
                <a:latin typeface="+mn-lt"/>
                <a:ea typeface="Arial" panose="020B0604020202020204" pitchFamily="34" charset="0"/>
              </a:rPr>
            </a:br>
            <a:r>
              <a:rPr lang="en-GB" sz="1100" dirty="0">
                <a:solidFill>
                  <a:srgbClr val="000000"/>
                </a:solidFill>
                <a:effectLst/>
                <a:latin typeface="+mn-lt"/>
                <a:ea typeface="Arial" panose="020B0604020202020204" pitchFamily="34" charset="0"/>
              </a:rPr>
              <a:t>CT, USA; </a:t>
            </a:r>
            <a:r>
              <a:rPr lang="en-GB" sz="1100" baseline="30000" dirty="0">
                <a:solidFill>
                  <a:srgbClr val="000000"/>
                </a:solidFill>
                <a:effectLst/>
                <a:latin typeface="+mn-lt"/>
                <a:ea typeface="Arial" panose="020B0604020202020204" pitchFamily="34" charset="0"/>
              </a:rPr>
              <a:t>6</a:t>
            </a:r>
            <a:r>
              <a:rPr lang="en-GB" sz="1100" dirty="0">
                <a:solidFill>
                  <a:srgbClr val="000000"/>
                </a:solidFill>
                <a:effectLst/>
                <a:latin typeface="+mn-lt"/>
                <a:ea typeface="Arial" panose="020B0604020202020204" pitchFamily="34" charset="0"/>
              </a:rPr>
              <a:t>Wielkopolska Center of Pulmonology and Thoracic Surgery of Eugenia and Janusz Zeyland, Poznan, Poland; </a:t>
            </a:r>
            <a:r>
              <a:rPr lang="pt-BR" sz="1100" baseline="30000" dirty="0">
                <a:solidFill>
                  <a:srgbClr val="000000"/>
                </a:solidFill>
                <a:effectLst/>
                <a:latin typeface="+mn-lt"/>
                <a:ea typeface="Arial" panose="020B0604020202020204" pitchFamily="34" charset="0"/>
              </a:rPr>
              <a:t>7</a:t>
            </a:r>
            <a:r>
              <a:rPr lang="pt-BR" sz="1100" dirty="0">
                <a:solidFill>
                  <a:srgbClr val="000000"/>
                </a:solidFill>
                <a:effectLst/>
                <a:latin typeface="+mn-lt"/>
                <a:ea typeface="Arial" panose="020B0604020202020204" pitchFamily="34" charset="0"/>
              </a:rPr>
              <a:t>Hospital de la Santa Creu i Sant Pau, Barcelona, Spain;</a:t>
            </a:r>
            <a:r>
              <a:rPr lang="en-US" sz="1100" dirty="0">
                <a:latin typeface="+mn-lt"/>
                <a:ea typeface="Arial" panose="020B0604020202020204" pitchFamily="34" charset="0"/>
              </a:rPr>
              <a:t> </a:t>
            </a:r>
            <a:br>
              <a:rPr lang="en-US" sz="1100" dirty="0">
                <a:latin typeface="+mn-lt"/>
                <a:ea typeface="Arial" panose="020B0604020202020204" pitchFamily="34" charset="0"/>
              </a:rPr>
            </a:br>
            <a:r>
              <a:rPr lang="en-GB" sz="1100" baseline="30000" dirty="0">
                <a:solidFill>
                  <a:srgbClr val="000000"/>
                </a:solidFill>
                <a:effectLst/>
                <a:latin typeface="+mn-lt"/>
                <a:ea typeface="Arial" panose="020B0604020202020204" pitchFamily="34" charset="0"/>
              </a:rPr>
              <a:t>8</a:t>
            </a:r>
            <a:r>
              <a:rPr lang="en-GB" sz="1100" dirty="0">
                <a:solidFill>
                  <a:srgbClr val="000000"/>
                </a:solidFill>
                <a:effectLst/>
                <a:latin typeface="+mn-lt"/>
                <a:ea typeface="Arial" panose="020B0604020202020204" pitchFamily="34" charset="0"/>
              </a:rPr>
              <a:t>The John Paul II Specialist Hospital, Kraków, Poland;</a:t>
            </a:r>
            <a:r>
              <a:rPr lang="en-US" sz="1100" dirty="0">
                <a:latin typeface="+mn-lt"/>
                <a:ea typeface="Arial" panose="020B0604020202020204" pitchFamily="34" charset="0"/>
              </a:rPr>
              <a:t> </a:t>
            </a:r>
            <a:r>
              <a:rPr lang="en-GB" sz="1100" baseline="30000" dirty="0">
                <a:solidFill>
                  <a:srgbClr val="000000"/>
                </a:solidFill>
                <a:effectLst/>
                <a:latin typeface="+mn-lt"/>
                <a:ea typeface="Arial" panose="020B0604020202020204" pitchFamily="34" charset="0"/>
              </a:rPr>
              <a:t>9</a:t>
            </a:r>
            <a:r>
              <a:rPr lang="en-GB" sz="1100" dirty="0">
                <a:solidFill>
                  <a:srgbClr val="000000"/>
                </a:solidFill>
                <a:effectLst/>
                <a:latin typeface="+mn-lt"/>
                <a:ea typeface="Arial" panose="020B0604020202020204" pitchFamily="34" charset="0"/>
              </a:rPr>
              <a:t>Hospital Universitario Virgen del Rocío, Seville, Spain;</a:t>
            </a:r>
            <a:r>
              <a:rPr lang="en-US" sz="1100" dirty="0">
                <a:latin typeface="+mn-lt"/>
                <a:ea typeface="Arial" panose="020B0604020202020204" pitchFamily="34" charset="0"/>
              </a:rPr>
              <a:t> </a:t>
            </a:r>
            <a:r>
              <a:rPr lang="en-GB" sz="1100" baseline="30000" dirty="0">
                <a:solidFill>
                  <a:srgbClr val="000000"/>
                </a:solidFill>
                <a:effectLst/>
                <a:latin typeface="+mn-lt"/>
                <a:ea typeface="Arial" panose="020B0604020202020204" pitchFamily="34" charset="0"/>
              </a:rPr>
              <a:t>10</a:t>
            </a:r>
            <a:r>
              <a:rPr lang="en-GB" sz="1100" dirty="0">
                <a:solidFill>
                  <a:srgbClr val="000000"/>
                </a:solidFill>
                <a:effectLst/>
                <a:latin typeface="+mn-lt"/>
                <a:ea typeface="Arial" panose="020B0604020202020204" pitchFamily="34" charset="0"/>
              </a:rPr>
              <a:t>Chungbuk National University Hospital, Cheongju, South Korea;</a:t>
            </a:r>
            <a:r>
              <a:rPr lang="en-US" sz="1100" dirty="0">
                <a:latin typeface="+mn-lt"/>
                <a:ea typeface="Arial" panose="020B0604020202020204" pitchFamily="34" charset="0"/>
              </a:rPr>
              <a:t> </a:t>
            </a:r>
            <a:r>
              <a:rPr lang="en-GB" sz="1100" baseline="30000" dirty="0">
                <a:solidFill>
                  <a:srgbClr val="000000"/>
                </a:solidFill>
                <a:effectLst/>
                <a:latin typeface="+mn-lt"/>
                <a:ea typeface="Arial" panose="020B0604020202020204" pitchFamily="34" charset="0"/>
              </a:rPr>
              <a:t>11</a:t>
            </a:r>
            <a:r>
              <a:rPr lang="en-GB" sz="1100" dirty="0">
                <a:solidFill>
                  <a:srgbClr val="000000"/>
                </a:solidFill>
                <a:effectLst/>
                <a:latin typeface="+mn-lt"/>
                <a:ea typeface="Arial" panose="020B0604020202020204" pitchFamily="34" charset="0"/>
              </a:rPr>
              <a:t>Tennessee Oncology, Sarah Cannon Research Institute, Nashville, TN, USA;</a:t>
            </a:r>
            <a:r>
              <a:rPr lang="en-US" sz="1100" dirty="0">
                <a:latin typeface="+mn-lt"/>
                <a:ea typeface="Arial" panose="020B0604020202020204" pitchFamily="34" charset="0"/>
              </a:rPr>
              <a:t> </a:t>
            </a:r>
            <a:r>
              <a:rPr lang="en-GB" sz="1100" baseline="30000" dirty="0">
                <a:solidFill>
                  <a:srgbClr val="000000"/>
                </a:solidFill>
                <a:effectLst/>
                <a:latin typeface="+mn-lt"/>
                <a:ea typeface="Arial" panose="020B0604020202020204" pitchFamily="34" charset="0"/>
              </a:rPr>
              <a:t>12</a:t>
            </a:r>
            <a:r>
              <a:rPr lang="en-GB" sz="1100" dirty="0">
                <a:solidFill>
                  <a:srgbClr val="000000"/>
                </a:solidFill>
                <a:effectLst/>
                <a:latin typeface="+mn-lt"/>
                <a:ea typeface="Arial" panose="020B0604020202020204" pitchFamily="34" charset="0"/>
              </a:rPr>
              <a:t>University of Health Sciences, Gülhane Training and Research Hospital, Ankara, Türkiye; </a:t>
            </a:r>
            <a:br>
              <a:rPr lang="en-GB" sz="1100" dirty="0">
                <a:solidFill>
                  <a:srgbClr val="000000"/>
                </a:solidFill>
                <a:effectLst/>
                <a:latin typeface="+mn-lt"/>
                <a:ea typeface="Arial" panose="020B0604020202020204" pitchFamily="34" charset="0"/>
              </a:rPr>
            </a:br>
            <a:r>
              <a:rPr lang="en-GB" sz="1100" baseline="30000" dirty="0">
                <a:solidFill>
                  <a:srgbClr val="000000"/>
                </a:solidFill>
                <a:effectLst/>
                <a:latin typeface="+mn-lt"/>
                <a:ea typeface="Arial" panose="020B0604020202020204" pitchFamily="34" charset="0"/>
              </a:rPr>
              <a:t>13</a:t>
            </a:r>
            <a:r>
              <a:rPr lang="en-GB" sz="1100" dirty="0">
                <a:solidFill>
                  <a:srgbClr val="000000"/>
                </a:solidFill>
                <a:effectLst/>
                <a:latin typeface="+mn-lt"/>
                <a:ea typeface="Arial" panose="020B0604020202020204" pitchFamily="34" charset="0"/>
              </a:rPr>
              <a:t>Klinik für Pneumologie, Evangelische Lungenklinik Berlin, Berlin, Germany; </a:t>
            </a:r>
            <a:r>
              <a:rPr lang="en-GB" sz="1100" baseline="30000" dirty="0">
                <a:solidFill>
                  <a:srgbClr val="000000"/>
                </a:solidFill>
                <a:effectLst/>
                <a:latin typeface="+mn-lt"/>
                <a:ea typeface="Arial" panose="020B0604020202020204" pitchFamily="34" charset="0"/>
              </a:rPr>
              <a:t>14</a:t>
            </a:r>
            <a:r>
              <a:rPr lang="en-GB" sz="1100" dirty="0">
                <a:solidFill>
                  <a:srgbClr val="000000"/>
                </a:solidFill>
                <a:effectLst/>
                <a:latin typeface="+mn-lt"/>
                <a:ea typeface="Arial" panose="020B0604020202020204" pitchFamily="34" charset="0"/>
              </a:rPr>
              <a:t>Genentech Inc, South San Francisco, CA, USA;</a:t>
            </a:r>
            <a:r>
              <a:rPr lang="en-US" sz="1100" dirty="0">
                <a:latin typeface="+mn-lt"/>
                <a:ea typeface="Arial" panose="020B0604020202020204" pitchFamily="34" charset="0"/>
              </a:rPr>
              <a:t> </a:t>
            </a:r>
            <a:r>
              <a:rPr lang="en-US" sz="1100" baseline="30000" dirty="0">
                <a:latin typeface="+mn-lt"/>
                <a:ea typeface="Arial" panose="020B0604020202020204" pitchFamily="34" charset="0"/>
              </a:rPr>
              <a:t>15</a:t>
            </a:r>
            <a:r>
              <a:rPr lang="en-GB" sz="1100" dirty="0">
                <a:solidFill>
                  <a:srgbClr val="000000"/>
                </a:solidFill>
                <a:effectLst/>
                <a:latin typeface="+mn-lt"/>
                <a:ea typeface="Arial" panose="020B0604020202020204" pitchFamily="34" charset="0"/>
              </a:rPr>
              <a:t>F. Hoffmann-La Roche Ltd, Basel, Switzerland; </a:t>
            </a:r>
            <a:br>
              <a:rPr lang="en-GB" sz="1100" dirty="0">
                <a:solidFill>
                  <a:srgbClr val="000000"/>
                </a:solidFill>
                <a:effectLst/>
                <a:latin typeface="+mn-lt"/>
                <a:ea typeface="Arial" panose="020B0604020202020204" pitchFamily="34" charset="0"/>
              </a:rPr>
            </a:br>
            <a:r>
              <a:rPr lang="en-US" sz="1100" baseline="30000" dirty="0">
                <a:latin typeface="+mn-lt"/>
                <a:ea typeface="Arial" panose="020B0604020202020204" pitchFamily="34" charset="0"/>
              </a:rPr>
              <a:t>16</a:t>
            </a:r>
            <a:r>
              <a:rPr lang="en-GB" sz="1100" dirty="0">
                <a:solidFill>
                  <a:srgbClr val="000000"/>
                </a:solidFill>
                <a:effectLst/>
                <a:latin typeface="+mn-lt"/>
                <a:ea typeface="Arial" panose="020B0604020202020204" pitchFamily="34" charset="0"/>
              </a:rPr>
              <a:t>Jazz Pharmaceuticals plc, Dublin, Ireland; </a:t>
            </a:r>
            <a:r>
              <a:rPr lang="en-GB" sz="1100" baseline="30000" dirty="0">
                <a:solidFill>
                  <a:srgbClr val="000000"/>
                </a:solidFill>
                <a:effectLst/>
                <a:latin typeface="+mn-lt"/>
                <a:ea typeface="Arial" panose="020B0604020202020204" pitchFamily="34" charset="0"/>
              </a:rPr>
              <a:t>17</a:t>
            </a:r>
            <a:r>
              <a:rPr lang="en-GB" sz="1100" dirty="0">
                <a:solidFill>
                  <a:srgbClr val="000000"/>
                </a:solidFill>
                <a:effectLst/>
                <a:latin typeface="+mn-lt"/>
                <a:ea typeface="Arial" panose="020B0604020202020204" pitchFamily="34" charset="0"/>
              </a:rPr>
              <a:t>Lung Clinic Grosshansdorf, Airway Research Center North, German Center of Lung Research, Grosshansdorf, Germany</a:t>
            </a:r>
            <a:endParaRPr lang="en-US" sz="1100" dirty="0">
              <a:effectLst/>
              <a:latin typeface="+mn-lt"/>
              <a:ea typeface="Calibri" panose="020F0502020204030204" pitchFamily="34" charset="0"/>
            </a:endParaRPr>
          </a:p>
        </p:txBody>
      </p:sp>
      <p:sp>
        <p:nvSpPr>
          <p:cNvPr id="9" name="Text Placeholder 8">
            <a:extLst>
              <a:ext uri="{FF2B5EF4-FFF2-40B4-BE49-F238E27FC236}">
                <a16:creationId xmlns:a16="http://schemas.microsoft.com/office/drawing/2014/main" id="{99049D70-7153-8B48-B8D1-D157862402A4}"/>
              </a:ext>
            </a:extLst>
          </p:cNvPr>
          <p:cNvSpPr>
            <a:spLocks noGrp="1"/>
          </p:cNvSpPr>
          <p:nvPr>
            <p:ph type="body" sz="quarter" idx="15"/>
          </p:nvPr>
        </p:nvSpPr>
        <p:spPr>
          <a:xfrm>
            <a:off x="3324404" y="6271847"/>
            <a:ext cx="1904821" cy="281354"/>
          </a:xfrm>
        </p:spPr>
        <p:txBody>
          <a:bodyPr/>
          <a:lstStyle/>
          <a:p>
            <a:r>
              <a:rPr lang="en-US" dirty="0"/>
              <a:t>Luis Paz-Ares, MD, PhD </a:t>
            </a:r>
          </a:p>
        </p:txBody>
      </p:sp>
      <p:sp>
        <p:nvSpPr>
          <p:cNvPr id="4" name="Text Placeholder 8">
            <a:extLst>
              <a:ext uri="{FF2B5EF4-FFF2-40B4-BE49-F238E27FC236}">
                <a16:creationId xmlns:a16="http://schemas.microsoft.com/office/drawing/2014/main" id="{66791598-B9E8-DBFD-62D2-F32F6F62B5EE}"/>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26007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E84897-772F-CE93-D733-00304D1D8CEC}"/>
            </a:ext>
          </a:extLst>
        </p:cNvPr>
        <p:cNvGrpSpPr/>
        <p:nvPr/>
      </p:nvGrpSpPr>
      <p:grpSpPr>
        <a:xfrm>
          <a:off x="0" y="0"/>
          <a:ext cx="0" cy="0"/>
          <a:chOff x="0" y="0"/>
          <a:chExt cx="0" cy="0"/>
        </a:xfrm>
      </p:grpSpPr>
      <p:graphicFrame>
        <p:nvGraphicFramePr>
          <p:cNvPr id="15" name="Table 14">
            <a:extLst>
              <a:ext uri="{FF2B5EF4-FFF2-40B4-BE49-F238E27FC236}">
                <a16:creationId xmlns:a16="http://schemas.microsoft.com/office/drawing/2014/main" id="{A76DD7CC-2292-4EC5-AC7D-6C86CA3B24FD}"/>
              </a:ext>
            </a:extLst>
          </p:cNvPr>
          <p:cNvGraphicFramePr>
            <a:graphicFrameLocks noGrp="1" noDrilldown="1" noMove="1" noResize="1"/>
          </p:cNvGraphicFramePr>
          <p:nvPr>
            <p:extLst>
              <p:ext uri="{D42A27DB-BD31-4B8C-83A1-F6EECF244321}">
                <p14:modId xmlns:p14="http://schemas.microsoft.com/office/powerpoint/2010/main" val="256056572"/>
              </p:ext>
            </p:extLst>
          </p:nvPr>
        </p:nvGraphicFramePr>
        <p:xfrm>
          <a:off x="1571625" y="842396"/>
          <a:ext cx="9296400" cy="4479237"/>
        </p:xfrm>
        <a:graphic>
          <a:graphicData uri="http://schemas.openxmlformats.org/drawingml/2006/table">
            <a:tbl>
              <a:tblPr firstRow="1" bandRow="1">
                <a:tableStyleId>{5940675A-B579-460E-94D1-54222C63F5DA}</a:tableStyleId>
              </a:tblPr>
              <a:tblGrid>
                <a:gridCol w="1607294">
                  <a:extLst>
                    <a:ext uri="{9D8B030D-6E8A-4147-A177-3AD203B41FA5}">
                      <a16:colId xmlns:a16="http://schemas.microsoft.com/office/drawing/2014/main" val="1917155715"/>
                    </a:ext>
                  </a:extLst>
                </a:gridCol>
                <a:gridCol w="964456">
                  <a:extLst>
                    <a:ext uri="{9D8B030D-6E8A-4147-A177-3AD203B41FA5}">
                      <a16:colId xmlns:a16="http://schemas.microsoft.com/office/drawing/2014/main" val="297457710"/>
                    </a:ext>
                  </a:extLst>
                </a:gridCol>
                <a:gridCol w="1219200">
                  <a:extLst>
                    <a:ext uri="{9D8B030D-6E8A-4147-A177-3AD203B41FA5}">
                      <a16:colId xmlns:a16="http://schemas.microsoft.com/office/drawing/2014/main" val="2348458772"/>
                    </a:ext>
                  </a:extLst>
                </a:gridCol>
                <a:gridCol w="1219200">
                  <a:extLst>
                    <a:ext uri="{9D8B030D-6E8A-4147-A177-3AD203B41FA5}">
                      <a16:colId xmlns:a16="http://schemas.microsoft.com/office/drawing/2014/main" val="1465079369"/>
                    </a:ext>
                  </a:extLst>
                </a:gridCol>
                <a:gridCol w="2625735">
                  <a:extLst>
                    <a:ext uri="{9D8B030D-6E8A-4147-A177-3AD203B41FA5}">
                      <a16:colId xmlns:a16="http://schemas.microsoft.com/office/drawing/2014/main" val="368128416"/>
                    </a:ext>
                  </a:extLst>
                </a:gridCol>
                <a:gridCol w="1660515">
                  <a:extLst>
                    <a:ext uri="{9D8B030D-6E8A-4147-A177-3AD203B41FA5}">
                      <a16:colId xmlns:a16="http://schemas.microsoft.com/office/drawing/2014/main" val="2427774495"/>
                    </a:ext>
                  </a:extLst>
                </a:gridCol>
              </a:tblGrid>
              <a:tr h="213297">
                <a:tc rowSpan="2">
                  <a:txBody>
                    <a:bodyPr/>
                    <a:lstStyle/>
                    <a:p>
                      <a:r>
                        <a:rPr lang="en-US" sz="1100" b="1" u="none" dirty="0">
                          <a:solidFill>
                            <a:schemeClr val="tx1"/>
                          </a:solidFill>
                          <a:latin typeface="+mn-lt"/>
                          <a:cs typeface="Arial" panose="020B0604020202020204" pitchFamily="34" charset="0"/>
                        </a:rPr>
                        <a:t>Baseline risk factors</a:t>
                      </a:r>
                      <a:endParaRPr lang="en-US" sz="1100"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100"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indent="114300" algn="ctr">
                        <a:lnSpc>
                          <a:spcPct val="90000"/>
                        </a:lnSpc>
                        <a:spcAft>
                          <a:spcPts val="600"/>
                        </a:spcAft>
                      </a:pPr>
                      <a:r>
                        <a:rPr lang="en-US" sz="1100" b="1" u="none" baseline="0" dirty="0">
                          <a:solidFill>
                            <a:schemeClr val="tx1"/>
                          </a:solidFill>
                          <a:latin typeface="+mn-lt"/>
                          <a:cs typeface="Arial" panose="020B0604020202020204" pitchFamily="34" charset="0"/>
                        </a:rPr>
                        <a:t>Events/patients, n/N</a:t>
                      </a:r>
                      <a:endParaRPr lang="en-US" sz="1100" b="1" u="sng"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sz="1200"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US" sz="1100" b="1" u="none" dirty="0">
                          <a:latin typeface="+mn-lt"/>
                          <a:cs typeface="Arial" panose="020B0604020202020204" pitchFamily="34" charset="0"/>
                        </a:rPr>
                        <a:t>Unstratified</a:t>
                      </a:r>
                      <a:br>
                        <a:rPr lang="en-US" sz="1100" b="1" u="none" dirty="0">
                          <a:latin typeface="+mn-lt"/>
                          <a:cs typeface="Arial" panose="020B0604020202020204" pitchFamily="34" charset="0"/>
                        </a:rPr>
                      </a:br>
                      <a:r>
                        <a:rPr lang="en-US" sz="1100" b="1" u="none" dirty="0">
                          <a:latin typeface="+mn-lt"/>
                          <a:cs typeface="Arial" panose="020B0604020202020204" pitchFamily="34" charset="0"/>
                        </a:rPr>
                        <a:t>IRF-PFS HR (95% CI)</a:t>
                      </a:r>
                      <a:endParaRPr lang="en-US" sz="1100" b="1" u="none" strike="sngStrike" baseline="30000" dirty="0">
                        <a:solidFill>
                          <a:srgbClr val="FF0000"/>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72576474"/>
                  </a:ext>
                </a:extLst>
              </a:tr>
              <a:tr h="213297">
                <a:tc vMerge="1">
                  <a:txBody>
                    <a:bodyPr/>
                    <a:lstStyle/>
                    <a:p>
                      <a:endParaRPr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100"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100" b="1" dirty="0">
                          <a:solidFill>
                            <a:srgbClr val="3953A4"/>
                          </a:solidFill>
                          <a:effectLst/>
                          <a:latin typeface="+mn-lt"/>
                          <a:ea typeface="Arial" panose="020B0604020202020204" pitchFamily="34" charset="0"/>
                        </a:rPr>
                        <a:t>Lurbi + atezo</a:t>
                      </a:r>
                      <a:endParaRPr lang="en-US" sz="1100" dirty="0">
                        <a:solidFill>
                          <a:srgbClr val="3953A4"/>
                        </a:solidFill>
                        <a:effectLst/>
                        <a:latin typeface="+mn-lt"/>
                        <a:ea typeface="Calibri" panose="020F050202020403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b="1" dirty="0">
                          <a:solidFill>
                            <a:srgbClr val="CC0000"/>
                          </a:solidFill>
                          <a:effectLst/>
                          <a:latin typeface="+mn-lt"/>
                          <a:ea typeface="Arial" panose="020B0604020202020204" pitchFamily="34" charset="0"/>
                        </a:rPr>
                        <a:t>Atezo </a:t>
                      </a:r>
                      <a:endParaRPr lang="en-GB" sz="1100"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048650"/>
                  </a:ext>
                </a:extLst>
              </a:tr>
              <a:tr h="2132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mn-lt"/>
                          <a:cs typeface="Arial" panose="020B0604020202020204" pitchFamily="34" charset="0"/>
                        </a:rPr>
                        <a:t>All patients</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l">
                        <a:lnSpc>
                          <a:spcPct val="100000"/>
                        </a:lnSpc>
                        <a:spcAft>
                          <a:spcPts val="0"/>
                        </a:spcAft>
                      </a:pPr>
                      <a:endParaRPr lang="en-US" sz="1100" b="1"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a:lnSpc>
                          <a:spcPct val="100000"/>
                        </a:lnSpc>
                        <a:spcAft>
                          <a:spcPts val="0"/>
                        </a:spcAft>
                      </a:pPr>
                      <a:r>
                        <a:rPr lang="en-US" sz="1100" b="0" dirty="0">
                          <a:solidFill>
                            <a:schemeClr val="tx1"/>
                          </a:solidFill>
                          <a:latin typeface="+mn-lt"/>
                          <a:cs typeface="Arial" panose="020B0604020202020204" pitchFamily="34" charset="0"/>
                        </a:rPr>
                        <a:t>174/242</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US" sz="1100" b="0" dirty="0">
                          <a:solidFill>
                            <a:schemeClr val="tx1"/>
                          </a:solidFill>
                          <a:latin typeface="+mn-lt"/>
                          <a:cs typeface="Arial" panose="020B0604020202020204" pitchFamily="34" charset="0"/>
                        </a:rPr>
                        <a:t>202/241</a:t>
                      </a: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US" sz="1100" b="0" u="none" dirty="0">
                          <a:solidFill>
                            <a:schemeClr val="tx1"/>
                          </a:solidFill>
                          <a:latin typeface="+mn-lt"/>
                          <a:cs typeface="Arial" panose="020B0604020202020204" pitchFamily="34" charset="0"/>
                        </a:rPr>
                        <a:t>0.56 (0.46, 0.69)</a:t>
                      </a: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382786714"/>
                  </a:ext>
                </a:extLst>
              </a:tr>
              <a:tr h="2132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mn-lt"/>
                          <a:cs typeface="Arial" panose="020B0604020202020204" pitchFamily="34" charset="0"/>
                        </a:rPr>
                        <a:t>Age, years</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lvl="0" indent="0" algn="l">
                        <a:lnSpc>
                          <a:spcPct val="100000"/>
                        </a:lnSpc>
                        <a:spcBef>
                          <a:spcPts val="0"/>
                        </a:spcBef>
                        <a:spcAft>
                          <a:spcPts val="0"/>
                        </a:spcAft>
                      </a:pPr>
                      <a:r>
                        <a:rPr lang="en-US" sz="1100" b="0" dirty="0">
                          <a:solidFill>
                            <a:schemeClr val="tx1"/>
                          </a:solidFill>
                          <a:latin typeface="+mn-lt"/>
                          <a:cs typeface="Arial" panose="020B0604020202020204" pitchFamily="34" charset="0"/>
                        </a:rPr>
                        <a:t>&lt;65</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spcBef>
                          <a:spcPts val="0"/>
                        </a:spcBef>
                        <a:spcAft>
                          <a:spcPts val="0"/>
                        </a:spcAft>
                      </a:pPr>
                      <a:r>
                        <a:rPr lang="en-PH" sz="1100" b="0" dirty="0">
                          <a:solidFill>
                            <a:schemeClr val="tx1"/>
                          </a:solidFill>
                          <a:latin typeface="+mn-lt"/>
                          <a:cs typeface="Arial" panose="020B0604020202020204" pitchFamily="34" charset="0"/>
                        </a:rPr>
                        <a:t>86/118</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600"/>
                        </a:spcBef>
                        <a:spcAft>
                          <a:spcPts val="600"/>
                        </a:spcAft>
                        <a:buClr>
                          <a:srgbClr val="000000"/>
                        </a:buClr>
                        <a:buSzTx/>
                        <a:buFont typeface="Arial"/>
                        <a:buNone/>
                        <a:tabLst/>
                        <a:defRPr/>
                      </a:pPr>
                      <a:r>
                        <a:rPr kumimoji="0" lang="en-PH" sz="1100" b="0" i="0" u="none" strike="noStrike" kern="0" cap="none" spc="0" normalizeH="0" baseline="0" noProof="0" dirty="0">
                          <a:ln>
                            <a:noFill/>
                          </a:ln>
                          <a:solidFill>
                            <a:srgbClr val="000000"/>
                          </a:solidFill>
                          <a:effectLst/>
                          <a:uLnTx/>
                          <a:uFillTx/>
                          <a:latin typeface="+mn-lt"/>
                          <a:ea typeface="+mn-ea"/>
                          <a:cs typeface="Arial" panose="020B0604020202020204" pitchFamily="34" charset="0"/>
                          <a:sym typeface="Arial"/>
                        </a:rPr>
                        <a:t>73/90</a:t>
                      </a:r>
                      <a:endParaRPr kumimoji="0" lang="en-US" sz="1100" b="0" i="0" u="none" strike="noStrike" kern="0" cap="none" spc="0" normalizeH="0" baseline="0" noProof="0" dirty="0">
                        <a:ln>
                          <a:noFill/>
                        </a:ln>
                        <a:solidFill>
                          <a:srgbClr val="000000"/>
                        </a:solidFill>
                        <a:effectLst/>
                        <a:uLnTx/>
                        <a:uFillTx/>
                        <a:latin typeface="+mn-lt"/>
                        <a:ea typeface="+mn-ea"/>
                        <a:cs typeface="Arial" panose="020B0604020202020204" pitchFamily="34" charset="0"/>
                        <a:sym typeface="Arial"/>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lvl="0" indent="0" algn="l">
                        <a:lnSpc>
                          <a:spcPct val="100000"/>
                        </a:lnSpc>
                        <a:spcBef>
                          <a:spcPts val="0"/>
                        </a:spcBef>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600"/>
                        </a:spcBef>
                        <a:spcAft>
                          <a:spcPts val="600"/>
                        </a:spcAft>
                        <a:buClrTx/>
                        <a:buSzTx/>
                        <a:buFontTx/>
                        <a:buNone/>
                        <a:tabLst/>
                        <a:defRPr/>
                      </a:pPr>
                      <a:r>
                        <a:rPr lang="en-PH" sz="1100" b="0" u="none" dirty="0">
                          <a:solidFill>
                            <a:schemeClr val="tx1"/>
                          </a:solidFill>
                          <a:latin typeface="+mn-lt"/>
                          <a:cs typeface="Arial" panose="020B0604020202020204" pitchFamily="34" charset="0"/>
                        </a:rPr>
                        <a:t>0.64 (0.46, 0.87)</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1140423"/>
                  </a:ext>
                </a:extLst>
              </a:tr>
              <a:tr h="213297">
                <a:tc>
                  <a:txBody>
                    <a:bodyPr/>
                    <a:lstStyle/>
                    <a:p>
                      <a:pPr marL="0" lvl="0" indent="0"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lvl="0" indent="0" algn="l">
                        <a:lnSpc>
                          <a:spcPct val="100000"/>
                        </a:lnSpc>
                        <a:spcAft>
                          <a:spcPts val="0"/>
                        </a:spcAft>
                      </a:pPr>
                      <a:r>
                        <a:rPr lang="en-US" sz="1100" b="0" dirty="0">
                          <a:solidFill>
                            <a:schemeClr val="tx1"/>
                          </a:solidFill>
                          <a:latin typeface="+mn-lt"/>
                          <a:cs typeface="Arial" panose="020B0604020202020204" pitchFamily="34" charset="0"/>
                        </a:rPr>
                        <a:t>≥65</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spcAft>
                          <a:spcPts val="0"/>
                        </a:spcAft>
                      </a:pPr>
                      <a:r>
                        <a:rPr lang="en-PH" sz="1100" b="0" dirty="0">
                          <a:solidFill>
                            <a:schemeClr val="tx1"/>
                          </a:solidFill>
                          <a:latin typeface="+mn-lt"/>
                          <a:cs typeface="Arial" panose="020B0604020202020204" pitchFamily="34" charset="0"/>
                        </a:rPr>
                        <a:t>88/124</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600"/>
                        </a:spcBef>
                        <a:spcAft>
                          <a:spcPts val="600"/>
                        </a:spcAft>
                        <a:buClr>
                          <a:srgbClr val="000000"/>
                        </a:buClr>
                        <a:buSzTx/>
                        <a:buFont typeface="Arial"/>
                        <a:buNone/>
                        <a:tabLst/>
                        <a:defRPr/>
                      </a:pPr>
                      <a:r>
                        <a:rPr kumimoji="0" lang="en-PH" sz="1100" b="0" i="0" u="none" strike="noStrike" kern="0" cap="none" spc="0" normalizeH="0" baseline="0" noProof="0" dirty="0">
                          <a:ln>
                            <a:noFill/>
                          </a:ln>
                          <a:solidFill>
                            <a:srgbClr val="000000"/>
                          </a:solidFill>
                          <a:effectLst/>
                          <a:uLnTx/>
                          <a:uFillTx/>
                          <a:latin typeface="+mn-lt"/>
                          <a:ea typeface="+mn-ea"/>
                          <a:cs typeface="Arial" panose="020B0604020202020204" pitchFamily="34" charset="0"/>
                          <a:sym typeface="Arial"/>
                        </a:rPr>
                        <a:t>129/151</a:t>
                      </a:r>
                      <a:endParaRPr kumimoji="0" lang="en-US" sz="1100" b="0" i="0" u="none" strike="noStrike" kern="0" cap="none" spc="0" normalizeH="0" baseline="0" noProof="0" dirty="0">
                        <a:ln>
                          <a:noFill/>
                        </a:ln>
                        <a:solidFill>
                          <a:srgbClr val="000000"/>
                        </a:solidFill>
                        <a:effectLst/>
                        <a:uLnTx/>
                        <a:uFillTx/>
                        <a:latin typeface="+mn-lt"/>
                        <a:ea typeface="+mn-ea"/>
                        <a:cs typeface="Arial" panose="020B0604020202020204" pitchFamily="34" charset="0"/>
                        <a:sym typeface="Arial"/>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lvl="0" indent="0"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rtl="0">
                        <a:lnSpc>
                          <a:spcPct val="90000"/>
                        </a:lnSpc>
                        <a:spcBef>
                          <a:spcPts val="600"/>
                        </a:spcBef>
                        <a:spcAft>
                          <a:spcPts val="600"/>
                        </a:spcAft>
                        <a:buClrTx/>
                        <a:buSzTx/>
                        <a:buFontTx/>
                        <a:buNone/>
                      </a:pPr>
                      <a:r>
                        <a:rPr lang="en-PH" sz="1100" b="0" u="none" dirty="0">
                          <a:solidFill>
                            <a:schemeClr val="tx1"/>
                          </a:solidFill>
                          <a:latin typeface="+mn-lt"/>
                          <a:cs typeface="Arial" panose="020B0604020202020204" pitchFamily="34" charset="0"/>
                        </a:rPr>
                        <a:t>0.51 (0.38, 0.67)</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94255577"/>
                  </a:ext>
                </a:extLst>
              </a:tr>
              <a:tr h="2132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mn-lt"/>
                          <a:cs typeface="Arial" panose="020B0604020202020204" pitchFamily="34" charset="0"/>
                        </a:rPr>
                        <a:t>Sex</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Male</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ctr">
                        <a:lnSpc>
                          <a:spcPct val="100000"/>
                        </a:lnSpc>
                        <a:spcAft>
                          <a:spcPts val="0"/>
                        </a:spcAft>
                      </a:pPr>
                      <a:r>
                        <a:rPr lang="en-PH" sz="1100" b="0" dirty="0">
                          <a:solidFill>
                            <a:schemeClr val="tx1"/>
                          </a:solidFill>
                          <a:latin typeface="+mn-lt"/>
                          <a:cs typeface="Arial" panose="020B0604020202020204" pitchFamily="34" charset="0"/>
                        </a:rPr>
                        <a:t>110/151</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131/151</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0.49 (0.38, 0.64)</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430344876"/>
                  </a:ext>
                </a:extLst>
              </a:tr>
              <a:tr h="213297">
                <a:tc>
                  <a:txBody>
                    <a:bodyPr/>
                    <a:lstStyle/>
                    <a:p>
                      <a:pPr marL="0"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l">
                        <a:lnSpc>
                          <a:spcPct val="100000"/>
                        </a:lnSpc>
                        <a:spcAft>
                          <a:spcPts val="0"/>
                        </a:spcAft>
                      </a:pPr>
                      <a:r>
                        <a:rPr lang="en-US" sz="1100" b="0" dirty="0">
                          <a:solidFill>
                            <a:schemeClr val="tx1"/>
                          </a:solidFill>
                          <a:latin typeface="+mn-lt"/>
                          <a:cs typeface="Arial" panose="020B0604020202020204" pitchFamily="34" charset="0"/>
                        </a:rPr>
                        <a:t>Female</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a:lnSpc>
                          <a:spcPct val="100000"/>
                        </a:lnSpc>
                        <a:spcAft>
                          <a:spcPts val="0"/>
                        </a:spcAft>
                      </a:pPr>
                      <a:r>
                        <a:rPr lang="en-PH" sz="1100" b="0" dirty="0">
                          <a:solidFill>
                            <a:schemeClr val="tx1"/>
                          </a:solidFill>
                          <a:latin typeface="+mn-lt"/>
                          <a:cs typeface="Arial" panose="020B0604020202020204" pitchFamily="34" charset="0"/>
                        </a:rPr>
                        <a:t>64/91</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71/90</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0.69 (0.49, 0.98)</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267694776"/>
                  </a:ext>
                </a:extLst>
              </a:tr>
              <a:tr h="213297">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100" b="1" dirty="0">
                          <a:solidFill>
                            <a:schemeClr val="tx1"/>
                          </a:solidFill>
                          <a:latin typeface="+mn-lt"/>
                          <a:cs typeface="Arial" panose="020B0604020202020204" pitchFamily="34" charset="0"/>
                        </a:rPr>
                        <a:t>Race</a:t>
                      </a:r>
                      <a:r>
                        <a:rPr lang="en-US" sz="1100" b="1" baseline="30000" dirty="0">
                          <a:solidFill>
                            <a:schemeClr val="tx1"/>
                          </a:solidFill>
                          <a:latin typeface="+mn-lt"/>
                          <a:cs typeface="Arial" panose="020B0604020202020204" pitchFamily="34" charset="0"/>
                        </a:rPr>
                        <a:t>a</a:t>
                      </a: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rtl="0" fontAlgn="ctr"/>
                      <a:r>
                        <a:rPr lang="en-US" sz="1100" b="0" i="0" u="none" strike="noStrike" dirty="0">
                          <a:solidFill>
                            <a:srgbClr val="222222"/>
                          </a:solidFill>
                          <a:effectLst/>
                          <a:latin typeface="+mn-lt"/>
                          <a:cs typeface="Arial" panose="020B0604020202020204" pitchFamily="34" charset="0"/>
                        </a:rPr>
                        <a:t>White</a:t>
                      </a:r>
                      <a:endParaRPr lang="en-US" sz="11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140/195</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167/199</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0.58 (0.46, 0.73)</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7963823"/>
                  </a:ext>
                </a:extLst>
              </a:tr>
              <a:tr h="213297">
                <a:tc>
                  <a:txBody>
                    <a:bodyPr/>
                    <a:lstStyle/>
                    <a:p>
                      <a:pPr marL="0" algn="l" rtl="0" fontAlgn="ctr"/>
                      <a:endParaRPr lang="en-US" sz="11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rtl="0" fontAlgn="ctr"/>
                      <a:r>
                        <a:rPr lang="en-US" sz="1100" b="0" i="0" u="none" strike="noStrike" dirty="0">
                          <a:solidFill>
                            <a:srgbClr val="222222"/>
                          </a:solidFill>
                          <a:effectLst/>
                          <a:latin typeface="+mn-lt"/>
                          <a:cs typeface="Arial" panose="020B0604020202020204" pitchFamily="34" charset="0"/>
                        </a:rPr>
                        <a:t>Asian</a:t>
                      </a:r>
                      <a:endParaRPr lang="en-US" sz="11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22/31</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26/31</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0.48 (0.27, 0.86)</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94258153"/>
                  </a:ext>
                </a:extLst>
              </a:tr>
              <a:tr h="213297">
                <a:tc>
                  <a:txBody>
                    <a:bodyPr/>
                    <a:lstStyle/>
                    <a:p>
                      <a:pPr marL="0" marR="0" lvl="0" indent="-90488" algn="l" defTabSz="9144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mn-lt"/>
                          <a:cs typeface="Arial" panose="020B0604020202020204" pitchFamily="34" charset="0"/>
                        </a:rPr>
                        <a:t>Tobacco use history</a:t>
                      </a:r>
                      <a:r>
                        <a:rPr lang="en-US" sz="1100" b="1" baseline="30000" dirty="0">
                          <a:solidFill>
                            <a:schemeClr val="tx1"/>
                          </a:solidFill>
                          <a:latin typeface="+mn-lt"/>
                          <a:cs typeface="Arial" panose="020B0604020202020204" pitchFamily="34" charset="0"/>
                        </a:rPr>
                        <a:t>a</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Current</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61/88</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57/73</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0.65 (0.45, 0.95)</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238537096"/>
                  </a:ext>
                </a:extLst>
              </a:tr>
              <a:tr h="213297">
                <a:tc>
                  <a:txBody>
                    <a:bodyPr/>
                    <a:lstStyle/>
                    <a:p>
                      <a:pPr marL="0"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Previous</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107/147</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141/163</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0.53 (0.41, 0.68)</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606238111"/>
                  </a:ext>
                </a:extLst>
              </a:tr>
              <a:tr h="213297">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1" i="0" u="none" strike="noStrike" kern="1200" dirty="0">
                          <a:solidFill>
                            <a:srgbClr val="000000"/>
                          </a:solidFill>
                          <a:effectLst/>
                          <a:latin typeface="+mn-lt"/>
                          <a:ea typeface="+mn-ea"/>
                          <a:cs typeface="Arial" panose="020B0604020202020204" pitchFamily="34" charset="0"/>
                        </a:rPr>
                        <a:t>Liver metastases at induction </a:t>
                      </a:r>
                      <a:r>
                        <a:rPr lang="en-GB" sz="1100" b="1" dirty="0">
                          <a:solidFill>
                            <a:srgbClr val="222222"/>
                          </a:solidFill>
                          <a:effectLst/>
                          <a:latin typeface="+mn-lt"/>
                          <a:ea typeface="Arial" panose="020B0604020202020204" pitchFamily="34" charset="0"/>
                        </a:rPr>
                        <a:t>BL</a:t>
                      </a:r>
                      <a:r>
                        <a:rPr lang="en-US" sz="1100" b="1" i="0" u="none" strike="noStrike" kern="1200" baseline="30000" dirty="0">
                          <a:solidFill>
                            <a:srgbClr val="000000"/>
                          </a:solidFill>
                          <a:effectLst/>
                          <a:latin typeface="+mn-lt"/>
                          <a:ea typeface="+mn-ea"/>
                          <a:cs typeface="Arial" panose="020B0604020202020204" pitchFamily="34" charset="0"/>
                        </a:rPr>
                        <a:t>b</a:t>
                      </a:r>
                    </a:p>
                  </a:txBody>
                  <a:tcPr marL="24686" marR="0" marT="3600" marB="3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Yes</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75/100</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87/94</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0.45 (0.33, 0.62)</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10956657"/>
                  </a:ext>
                </a:extLst>
              </a:tr>
              <a:tr h="213297">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800" b="1" i="0" u="none" strike="noStrike" kern="1200" dirty="0">
                        <a:solidFill>
                          <a:srgbClr val="000000"/>
                        </a:solidFill>
                        <a:effectLst/>
                        <a:latin typeface="+mn-lt"/>
                        <a:ea typeface="+mn-ea"/>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No</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99/142</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115/147</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0.62 (0.48, 0.82)</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13489284"/>
                  </a:ext>
                </a:extLst>
              </a:tr>
              <a:tr h="213297">
                <a:tc>
                  <a:txBody>
                    <a:bodyPr/>
                    <a:lstStyle/>
                    <a:p>
                      <a:pPr marL="0" marR="0" lvl="0" indent="-90488" algn="l" defTabSz="4572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mn-lt"/>
                          <a:cs typeface="Arial" panose="020B0604020202020204" pitchFamily="34" charset="0"/>
                        </a:rPr>
                        <a:t>Prior PCI</a:t>
                      </a:r>
                      <a:r>
                        <a:rPr lang="en-US" sz="1100" b="1" i="0" u="none" strike="noStrike" kern="1200" baseline="30000" dirty="0">
                          <a:solidFill>
                            <a:srgbClr val="000000"/>
                          </a:solidFill>
                          <a:effectLst/>
                          <a:latin typeface="+mn-lt"/>
                          <a:ea typeface="+mn-ea"/>
                          <a:cs typeface="Arial" panose="020B0604020202020204" pitchFamily="34" charset="0"/>
                        </a:rPr>
                        <a:t>b</a:t>
                      </a:r>
                      <a:endParaRPr lang="en-US" sz="1100" b="1" baseline="3000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Yes</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25/34</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29/37</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0.76 (0.44, 1.31)</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396948627"/>
                  </a:ext>
                </a:extLst>
              </a:tr>
              <a:tr h="213297">
                <a:tc>
                  <a:txBody>
                    <a:bodyPr/>
                    <a:lstStyle/>
                    <a:p>
                      <a:pPr marL="0"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No</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149/208</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173/204</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0.53 (0.42, 0.66)</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960472618"/>
                  </a:ext>
                </a:extLst>
              </a:tr>
              <a:tr h="213297">
                <a:tc>
                  <a:txBody>
                    <a:bodyPr/>
                    <a:lstStyle/>
                    <a:p>
                      <a:pPr marL="0" marR="0" lvl="0" indent="-90488" algn="l" defTabSz="4572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mn-lt"/>
                          <a:cs typeface="Arial" panose="020B0604020202020204" pitchFamily="34" charset="0"/>
                        </a:rPr>
                        <a:t>ECOG PS</a:t>
                      </a:r>
                      <a:r>
                        <a:rPr lang="en-US" sz="1100" b="1" i="0" u="none" strike="noStrike" kern="1200" baseline="30000" dirty="0">
                          <a:solidFill>
                            <a:srgbClr val="000000"/>
                          </a:solidFill>
                          <a:effectLst/>
                          <a:latin typeface="+mn-lt"/>
                          <a:ea typeface="+mn-ea"/>
                          <a:cs typeface="Arial" panose="020B0604020202020204" pitchFamily="34" charset="0"/>
                        </a:rPr>
                        <a:t>b</a:t>
                      </a:r>
                      <a:endParaRPr lang="en-US" sz="1100" b="1"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0</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76/105</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82/102</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0.58 (0.42, 0.80)</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5329203"/>
                  </a:ext>
                </a:extLst>
              </a:tr>
              <a:tr h="213297">
                <a:tc>
                  <a:txBody>
                    <a:bodyPr/>
                    <a:lstStyle/>
                    <a:p>
                      <a:pPr marL="0"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1</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98/137</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120/139</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US" sz="1100" b="0" u="none" dirty="0">
                          <a:solidFill>
                            <a:schemeClr val="tx1"/>
                          </a:solidFill>
                          <a:latin typeface="+mn-lt"/>
                          <a:cs typeface="Arial" panose="020B0604020202020204" pitchFamily="34" charset="0"/>
                        </a:rPr>
                        <a:t>0.56 (0.43, 0.73)</a:t>
                      </a: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3678612"/>
                  </a:ext>
                </a:extLst>
              </a:tr>
              <a:tr h="213297">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fr-FR" sz="1100" b="1" dirty="0">
                          <a:solidFill>
                            <a:schemeClr val="tx1"/>
                          </a:solidFill>
                          <a:latin typeface="+mn-lt"/>
                          <a:cs typeface="Arial" panose="020B0604020202020204" pitchFamily="34" charset="0"/>
                        </a:rPr>
                        <a:t>LDH</a:t>
                      </a:r>
                      <a:r>
                        <a:rPr lang="en-US" sz="1100" b="1" i="0" u="none" strike="noStrike" kern="1200" baseline="30000" dirty="0">
                          <a:solidFill>
                            <a:srgbClr val="000000"/>
                          </a:solidFill>
                          <a:effectLst/>
                          <a:latin typeface="+mn-lt"/>
                          <a:ea typeface="+mn-ea"/>
                          <a:cs typeface="Arial" panose="020B0604020202020204" pitchFamily="34" charset="0"/>
                        </a:rPr>
                        <a:t>b</a:t>
                      </a:r>
                      <a:endParaRPr lang="en-US" sz="1100" b="1" dirty="0">
                        <a:solidFill>
                          <a:schemeClr val="tx1"/>
                        </a:solidFill>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rtl="0" fontAlgn="ctr"/>
                      <a:r>
                        <a:rPr lang="en-US" sz="1100" b="0" i="0" u="none" strike="noStrike" dirty="0">
                          <a:solidFill>
                            <a:srgbClr val="222222"/>
                          </a:solidFill>
                          <a:effectLst/>
                          <a:latin typeface="+mn-lt"/>
                          <a:cs typeface="Arial" panose="020B0604020202020204" pitchFamily="34" charset="0"/>
                        </a:rPr>
                        <a:t>≤ULN</a:t>
                      </a:r>
                      <a:endParaRPr lang="en-US" sz="11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123/176</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150/179</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0.53 (0.41, 0.67)</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60307550"/>
                  </a:ext>
                </a:extLst>
              </a:tr>
              <a:tr h="213297">
                <a:tc>
                  <a:txBody>
                    <a:bodyPr/>
                    <a:lstStyle/>
                    <a:p>
                      <a:pPr marL="0" algn="l" rtl="0" fontAlgn="ctr"/>
                      <a:endParaRPr lang="en-US" sz="11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rtl="0" fontAlgn="ctr"/>
                      <a:r>
                        <a:rPr lang="en-US" sz="1100" b="0" i="0" u="none" strike="noStrike" dirty="0">
                          <a:solidFill>
                            <a:srgbClr val="222222"/>
                          </a:solidFill>
                          <a:effectLst/>
                          <a:latin typeface="+mn-lt"/>
                          <a:cs typeface="Arial" panose="020B0604020202020204" pitchFamily="34" charset="0"/>
                        </a:rPr>
                        <a:t>&gt;ULN</a:t>
                      </a:r>
                      <a:endParaRPr lang="en-US" sz="11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51/66</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52/62</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0.65 (0.44, 0.96)</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834794194"/>
                  </a:ext>
                </a:extLst>
              </a:tr>
              <a:tr h="213297">
                <a:tc rowSpan="2">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100" b="1" dirty="0">
                          <a:solidFill>
                            <a:schemeClr val="tx1"/>
                          </a:solidFill>
                          <a:latin typeface="+mn-lt"/>
                          <a:cs typeface="Arial" panose="020B0604020202020204" pitchFamily="34" charset="0"/>
                        </a:rPr>
                        <a:t>Response to </a:t>
                      </a:r>
                      <a:br>
                        <a:rPr lang="en-US" sz="1100" b="1" dirty="0">
                          <a:solidFill>
                            <a:schemeClr val="tx1"/>
                          </a:solidFill>
                          <a:latin typeface="+mn-lt"/>
                          <a:cs typeface="Arial" panose="020B0604020202020204" pitchFamily="34" charset="0"/>
                        </a:rPr>
                      </a:br>
                      <a:r>
                        <a:rPr lang="en-US" sz="1100" b="1" dirty="0">
                          <a:solidFill>
                            <a:schemeClr val="tx1"/>
                          </a:solidFill>
                          <a:latin typeface="+mn-lt"/>
                          <a:cs typeface="Arial" panose="020B0604020202020204" pitchFamily="34" charset="0"/>
                        </a:rPr>
                        <a:t>induction </a:t>
                      </a:r>
                      <a:r>
                        <a:rPr lang="en-US" sz="1100" b="1" dirty="0" err="1">
                          <a:solidFill>
                            <a:schemeClr val="tx1"/>
                          </a:solidFill>
                          <a:latin typeface="+mn-lt"/>
                          <a:cs typeface="Arial" panose="020B0604020202020204" pitchFamily="34" charset="0"/>
                        </a:rPr>
                        <a:t>therapy</a:t>
                      </a:r>
                      <a:r>
                        <a:rPr lang="en-US" sz="1100" b="1" i="0" u="none" strike="noStrike" kern="1200" baseline="30000" dirty="0" err="1">
                          <a:solidFill>
                            <a:schemeClr val="tx1"/>
                          </a:solidFill>
                          <a:effectLst/>
                          <a:latin typeface="+mn-lt"/>
                          <a:ea typeface="+mn-ea"/>
                          <a:cs typeface="Arial" panose="020B0604020202020204" pitchFamily="34" charset="0"/>
                        </a:rPr>
                        <a:t>a,c</a:t>
                      </a:r>
                      <a:endParaRPr lang="en-US" sz="1100" b="1" baseline="30000" dirty="0">
                        <a:solidFill>
                          <a:schemeClr val="tx1"/>
                        </a:solidFill>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rtl="0" fontAlgn="ctr"/>
                      <a:r>
                        <a:rPr lang="en-US" sz="1100" b="0" i="0" u="none" strike="noStrike" dirty="0">
                          <a:solidFill>
                            <a:srgbClr val="222222"/>
                          </a:solidFill>
                          <a:effectLst/>
                          <a:latin typeface="+mn-lt"/>
                          <a:cs typeface="Arial" panose="020B0604020202020204" pitchFamily="34" charset="0"/>
                        </a:rPr>
                        <a:t>CR/PR</a:t>
                      </a:r>
                      <a:endParaRPr lang="en-US" sz="11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143/206</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176/213</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0.53 (0.42, 0.67)</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9680189"/>
                  </a:ext>
                </a:extLst>
              </a:tr>
              <a:tr h="213297">
                <a:tc vMerge="1">
                  <a:txBody>
                    <a:bodyPr/>
                    <a:lstStyle/>
                    <a:p>
                      <a:pPr marL="0" algn="l" rtl="0" fontAlgn="ctr"/>
                      <a:endParaRPr lang="en-US" sz="12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rtl="0" fontAlgn="ctr"/>
                      <a:r>
                        <a:rPr lang="en-US" sz="1100" b="0" i="0" u="none" strike="noStrike" dirty="0">
                          <a:solidFill>
                            <a:srgbClr val="222222"/>
                          </a:solidFill>
                          <a:effectLst/>
                          <a:latin typeface="+mn-lt"/>
                          <a:cs typeface="Arial" panose="020B0604020202020204" pitchFamily="34" charset="0"/>
                        </a:rPr>
                        <a:t>SD</a:t>
                      </a:r>
                      <a:endParaRPr lang="en-US" sz="11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26/28</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23/25</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0.72 (0.40, 1.29)</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69003463"/>
                  </a:ext>
                </a:extLst>
              </a:tr>
            </a:tbl>
          </a:graphicData>
        </a:graphic>
      </p:graphicFrame>
      <p:grpSp>
        <p:nvGrpSpPr>
          <p:cNvPr id="17" name="Group 16">
            <a:extLst>
              <a:ext uri="{FF2B5EF4-FFF2-40B4-BE49-F238E27FC236}">
                <a16:creationId xmlns:a16="http://schemas.microsoft.com/office/drawing/2014/main" id="{EC196A51-A655-7A02-17D3-8781D355B014}"/>
              </a:ext>
            </a:extLst>
          </p:cNvPr>
          <p:cNvGrpSpPr>
            <a:grpSpLocks noGrp="1" noUngrp="1" noRot="1" noMove="1" noResize="1"/>
          </p:cNvGrpSpPr>
          <p:nvPr/>
        </p:nvGrpSpPr>
        <p:grpSpPr>
          <a:xfrm>
            <a:off x="6574359" y="978850"/>
            <a:ext cx="2747163" cy="4742252"/>
            <a:chOff x="5549309" y="1309701"/>
            <a:chExt cx="2616522" cy="8555033"/>
          </a:xfrm>
        </p:grpSpPr>
        <p:graphicFrame>
          <p:nvGraphicFramePr>
            <p:cNvPr id="23" name="Chart 22">
              <a:extLst>
                <a:ext uri="{FF2B5EF4-FFF2-40B4-BE49-F238E27FC236}">
                  <a16:creationId xmlns:a16="http://schemas.microsoft.com/office/drawing/2014/main" id="{0713B53A-016C-F699-ED9C-3939AD86A339}"/>
                </a:ext>
              </a:extLst>
            </p:cNvPr>
            <p:cNvGraphicFramePr>
              <a:graphicFrameLocks noGrp="1" noDrilldown="1" noMove="1" noResize="1"/>
            </p:cNvGraphicFramePr>
            <p:nvPr>
              <p:extLst>
                <p:ext uri="{D42A27DB-BD31-4B8C-83A1-F6EECF244321}">
                  <p14:modId xmlns:p14="http://schemas.microsoft.com/office/powerpoint/2010/main" val="3645354895"/>
                </p:ext>
              </p:extLst>
            </p:nvPr>
          </p:nvGraphicFramePr>
          <p:xfrm>
            <a:off x="5549309" y="1309701"/>
            <a:ext cx="2601796" cy="8517506"/>
          </p:xfrm>
          <a:graphic>
            <a:graphicData uri="http://schemas.openxmlformats.org/drawingml/2006/chart">
              <c:chart xmlns:c="http://schemas.openxmlformats.org/drawingml/2006/chart" xmlns:r="http://schemas.openxmlformats.org/officeDocument/2006/relationships" r:id="rId2"/>
            </a:graphicData>
          </a:graphic>
        </p:graphicFrame>
        <p:sp>
          <p:nvSpPr>
            <p:cNvPr id="24" name="TextBox 23">
              <a:extLst>
                <a:ext uri="{FF2B5EF4-FFF2-40B4-BE49-F238E27FC236}">
                  <a16:creationId xmlns:a16="http://schemas.microsoft.com/office/drawing/2014/main" id="{5F8E8631-F725-D8C0-E7A2-C18626A18244}"/>
                </a:ext>
              </a:extLst>
            </p:cNvPr>
            <p:cNvSpPr txBox="1">
              <a:spLocks noGrp="1" noRot="1" noMove="1" noResize="1" noEditPoints="1" noAdjustHandles="1" noChangeArrowheads="1" noChangeShapeType="1"/>
            </p:cNvSpPr>
            <p:nvPr/>
          </p:nvSpPr>
          <p:spPr>
            <a:xfrm>
              <a:off x="7739797" y="9420551"/>
              <a:ext cx="426034" cy="444183"/>
            </a:xfrm>
            <a:prstGeom prst="rect">
              <a:avLst/>
            </a:prstGeom>
            <a:noFill/>
          </p:spPr>
          <p:txBody>
            <a:bodyPr wrap="square" rtlCol="0">
              <a:spAutoFit/>
            </a:bodyPr>
            <a:lstStyle/>
            <a:p>
              <a:pPr algn="ctr"/>
              <a:r>
                <a:rPr lang="en-US" sz="1000" dirty="0">
                  <a:latin typeface="Arial" panose="020B0604020202020204" pitchFamily="34" charset="0"/>
                  <a:cs typeface="Arial" panose="020B0604020202020204" pitchFamily="34" charset="0"/>
                </a:rPr>
                <a:t>4</a:t>
              </a:r>
            </a:p>
          </p:txBody>
        </p:sp>
      </p:grpSp>
      <p:sp>
        <p:nvSpPr>
          <p:cNvPr id="5" name="Title 4">
            <a:extLst>
              <a:ext uri="{FF2B5EF4-FFF2-40B4-BE49-F238E27FC236}">
                <a16:creationId xmlns:a16="http://schemas.microsoft.com/office/drawing/2014/main" id="{7193EAC5-48A9-6121-3115-CF5F7659C57D}"/>
              </a:ext>
            </a:extLst>
          </p:cNvPr>
          <p:cNvSpPr>
            <a:spLocks noGrp="1"/>
          </p:cNvSpPr>
          <p:nvPr>
            <p:ph type="title"/>
          </p:nvPr>
        </p:nvSpPr>
        <p:spPr/>
        <p:txBody>
          <a:bodyPr/>
          <a:lstStyle/>
          <a:p>
            <a:r>
              <a:rPr lang="en-US" dirty="0"/>
              <a:t>IRF-PFS subgroup analysis</a:t>
            </a:r>
          </a:p>
        </p:txBody>
      </p:sp>
      <p:sp>
        <p:nvSpPr>
          <p:cNvPr id="6" name="Text Placeholder 5">
            <a:extLst>
              <a:ext uri="{FF2B5EF4-FFF2-40B4-BE49-F238E27FC236}">
                <a16:creationId xmlns:a16="http://schemas.microsoft.com/office/drawing/2014/main" id="{6BE90DEB-7D51-8C78-CD39-B28E7B6F8E84}"/>
              </a:ext>
            </a:extLst>
          </p:cNvPr>
          <p:cNvSpPr>
            <a:spLocks noGrp="1"/>
          </p:cNvSpPr>
          <p:nvPr>
            <p:ph type="body" sz="quarter" idx="17"/>
          </p:nvPr>
        </p:nvSpPr>
        <p:spPr>
          <a:xfrm>
            <a:off x="300036" y="5743826"/>
            <a:ext cx="11591925" cy="461665"/>
          </a:xfrm>
        </p:spPr>
        <p:txBody>
          <a:bodyPr/>
          <a:lstStyle/>
          <a:p>
            <a:r>
              <a:rPr lang="en-US" dirty="0"/>
              <a:t>Clinical cutoff:</a:t>
            </a:r>
            <a:r>
              <a:rPr lang="en-US" sz="1000" dirty="0"/>
              <a:t> July 29, 2024; </a:t>
            </a:r>
            <a:r>
              <a:rPr lang="en-GB" sz="1000" dirty="0"/>
              <a:t>median survival follow-up: 15.0 </a:t>
            </a:r>
            <a:r>
              <a:rPr lang="en-GB" sz="1000" dirty="0" err="1"/>
              <a:t>mo</a:t>
            </a:r>
            <a:r>
              <a:rPr lang="en-GB" sz="1000" dirty="0"/>
              <a:t> (minimum follow-up: 3.0 </a:t>
            </a:r>
            <a:r>
              <a:rPr lang="en-GB" sz="1000" dirty="0" err="1"/>
              <a:t>mo</a:t>
            </a:r>
            <a:r>
              <a:rPr lang="en-GB" sz="1000" dirty="0"/>
              <a:t>).</a:t>
            </a:r>
            <a:br>
              <a:rPr lang="en-US" dirty="0"/>
            </a:br>
            <a:r>
              <a:rPr lang="en-US" sz="1000" b="1" i="0" u="none" strike="noStrike" kern="1200" baseline="30000" dirty="0">
                <a:effectLst/>
                <a:latin typeface="+mn-lt"/>
                <a:ea typeface="+mn-ea"/>
                <a:cs typeface="Arial" panose="020B0604020202020204" pitchFamily="34" charset="0"/>
              </a:rPr>
              <a:t>a</a:t>
            </a:r>
            <a:r>
              <a:rPr lang="en-US" dirty="0"/>
              <a:t> Data from subgroups with small numbers are not displayed. </a:t>
            </a:r>
            <a:r>
              <a:rPr lang="en-US" baseline="30000" dirty="0"/>
              <a:t>b</a:t>
            </a:r>
            <a:r>
              <a:rPr lang="en-US" dirty="0"/>
              <a:t> Stratification factor for randomization; data determined from electronic case-report forms. </a:t>
            </a:r>
            <a:r>
              <a:rPr lang="en-US" baseline="30000" dirty="0"/>
              <a:t>c</a:t>
            </a:r>
            <a:r>
              <a:rPr lang="en-US" dirty="0"/>
              <a:t> n=236 in the lurbi + atezo arm and n=240 </a:t>
            </a:r>
            <a:r>
              <a:rPr lang="en-GB" sz="1000" dirty="0">
                <a:effectLst/>
                <a:latin typeface="+mn-lt"/>
                <a:ea typeface="Arial" panose="020B0604020202020204" pitchFamily="34" charset="0"/>
              </a:rPr>
              <a:t>in the atezo arm; </a:t>
            </a:r>
            <a:r>
              <a:rPr lang="en-US" dirty="0"/>
              <a:t>7 randomized patients did not have a maintenance screening tumor assessment.</a:t>
            </a:r>
          </a:p>
        </p:txBody>
      </p:sp>
      <p:sp>
        <p:nvSpPr>
          <p:cNvPr id="3" name="Slide Number Placeholder 2">
            <a:extLst>
              <a:ext uri="{FF2B5EF4-FFF2-40B4-BE49-F238E27FC236}">
                <a16:creationId xmlns:a16="http://schemas.microsoft.com/office/drawing/2014/main" id="{B3BA6B26-4686-1492-7F9C-6B08E4FEE351}"/>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10</a:t>
            </a:fld>
            <a:endParaRPr lang="en-US" dirty="0"/>
          </a:p>
        </p:txBody>
      </p:sp>
      <p:cxnSp>
        <p:nvCxnSpPr>
          <p:cNvPr id="22" name="Straight Connector 21">
            <a:extLst>
              <a:ext uri="{FF2B5EF4-FFF2-40B4-BE49-F238E27FC236}">
                <a16:creationId xmlns:a16="http://schemas.microsoft.com/office/drawing/2014/main" id="{C3B5B89E-9D64-BE91-3B2C-935731421BF6}"/>
              </a:ext>
            </a:extLst>
          </p:cNvPr>
          <p:cNvCxnSpPr>
            <a:cxnSpLocks noGrp="1" noRot="1" noMove="1" noResize="1" noEditPoints="1" noAdjustHandles="1" noChangeArrowheads="1" noChangeShapeType="1"/>
          </p:cNvCxnSpPr>
          <p:nvPr/>
        </p:nvCxnSpPr>
        <p:spPr>
          <a:xfrm>
            <a:off x="7964067" y="1263210"/>
            <a:ext cx="0" cy="4176000"/>
          </a:xfrm>
          <a:prstGeom prst="line">
            <a:avLst/>
          </a:prstGeom>
          <a:ln w="1905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grpSp>
        <p:nvGrpSpPr>
          <p:cNvPr id="25" name="Group 24">
            <a:extLst>
              <a:ext uri="{FF2B5EF4-FFF2-40B4-BE49-F238E27FC236}">
                <a16:creationId xmlns:a16="http://schemas.microsoft.com/office/drawing/2014/main" id="{4AAB928D-EC1D-C3F5-A7BB-1BA479DEC1FA}"/>
              </a:ext>
            </a:extLst>
          </p:cNvPr>
          <p:cNvGrpSpPr>
            <a:grpSpLocks noGrp="1" noUngrp="1" noRot="1" noMove="1" noResize="1"/>
          </p:cNvGrpSpPr>
          <p:nvPr/>
        </p:nvGrpSpPr>
        <p:grpSpPr>
          <a:xfrm>
            <a:off x="6668451" y="842396"/>
            <a:ext cx="2554260" cy="240339"/>
            <a:chOff x="7793766" y="6437300"/>
            <a:chExt cx="2554260" cy="244019"/>
          </a:xfrm>
        </p:grpSpPr>
        <p:cxnSp>
          <p:nvCxnSpPr>
            <p:cNvPr id="26" name="Straight Connector 25">
              <a:extLst>
                <a:ext uri="{FF2B5EF4-FFF2-40B4-BE49-F238E27FC236}">
                  <a16:creationId xmlns:a16="http://schemas.microsoft.com/office/drawing/2014/main" id="{1390B8BB-B566-EE17-FBE4-F5949C66266A}"/>
                </a:ext>
              </a:extLst>
            </p:cNvPr>
            <p:cNvCxnSpPr>
              <a:cxnSpLocks noGrp="1" noRot="1" noMove="1" noResize="1" noEditPoints="1" noAdjustHandles="1" noChangeArrowheads="1" noChangeShapeType="1"/>
            </p:cNvCxnSpPr>
            <p:nvPr/>
          </p:nvCxnSpPr>
          <p:spPr>
            <a:xfrm>
              <a:off x="8536230" y="6660910"/>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5287B66A-0B2B-2D13-4DE8-E0F64942C82E}"/>
                </a:ext>
              </a:extLst>
            </p:cNvPr>
            <p:cNvSpPr txBox="1">
              <a:spLocks noGrp="1" noRot="1" noMove="1" noResize="1" noEditPoints="1" noAdjustHandles="1" noChangeArrowheads="1" noChangeShapeType="1"/>
            </p:cNvSpPr>
            <p:nvPr/>
          </p:nvSpPr>
          <p:spPr>
            <a:xfrm>
              <a:off x="9485610" y="6437300"/>
              <a:ext cx="862416" cy="218743"/>
            </a:xfrm>
            <a:prstGeom prst="rect">
              <a:avLst/>
            </a:prstGeom>
            <a:noFill/>
          </p:spPr>
          <p:txBody>
            <a:bodyPr wrap="none" lIns="0" tIns="0" rIns="0" rtlCol="0">
              <a:spAutoFit/>
            </a:bodyPr>
            <a:lstStyle/>
            <a:p>
              <a:pPr defTabSz="246825">
                <a:defRPr/>
              </a:pPr>
              <a:r>
                <a:rPr lang="en-US" sz="1100" b="1" kern="0" dirty="0">
                  <a:solidFill>
                    <a:srgbClr val="CC0000"/>
                  </a:solidFill>
                  <a:latin typeface="Arial" panose="020B0604020202020204" pitchFamily="34" charset="0"/>
                  <a:cs typeface="Arial" panose="020B0604020202020204" pitchFamily="34" charset="0"/>
                </a:rPr>
                <a:t>Favors </a:t>
              </a:r>
              <a:r>
                <a:rPr lang="en-US" sz="1100" b="1" kern="0" dirty="0">
                  <a:solidFill>
                    <a:srgbClr val="CC0000"/>
                  </a:solidFill>
                </a:rPr>
                <a:t>a</a:t>
              </a:r>
              <a:r>
                <a:rPr lang="en-US" sz="1100" b="1" kern="0" dirty="0">
                  <a:solidFill>
                    <a:srgbClr val="CC0000"/>
                  </a:solidFill>
                  <a:latin typeface="Arial" panose="020B0604020202020204" pitchFamily="34" charset="0"/>
                  <a:cs typeface="Arial" panose="020B0604020202020204" pitchFamily="34" charset="0"/>
                </a:rPr>
                <a:t>tezo</a:t>
              </a:r>
            </a:p>
          </p:txBody>
        </p:sp>
        <p:cxnSp>
          <p:nvCxnSpPr>
            <p:cNvPr id="28" name="Straight Connector 27">
              <a:extLst>
                <a:ext uri="{FF2B5EF4-FFF2-40B4-BE49-F238E27FC236}">
                  <a16:creationId xmlns:a16="http://schemas.microsoft.com/office/drawing/2014/main" id="{0D253005-BBD0-D241-DD45-3FBB8E47B814}"/>
                </a:ext>
              </a:extLst>
            </p:cNvPr>
            <p:cNvCxnSpPr>
              <a:cxnSpLocks noGrp="1" noRot="1" noMove="1" noResize="1" noEditPoints="1" noAdjustHandles="1" noChangeArrowheads="1" noChangeShapeType="1"/>
            </p:cNvCxnSpPr>
            <p:nvPr/>
          </p:nvCxnSpPr>
          <p:spPr>
            <a:xfrm flipH="1">
              <a:off x="8706361" y="6681319"/>
              <a:ext cx="661900" cy="0"/>
            </a:xfrm>
            <a:prstGeom prst="line">
              <a:avLst/>
            </a:prstGeom>
            <a:noFill/>
            <a:ln w="19050" cap="flat" cmpd="sng" algn="ctr">
              <a:solidFill>
                <a:sysClr val="windowText" lastClr="000000"/>
              </a:solidFill>
              <a:prstDash val="solid"/>
              <a:tailEnd type="triangle"/>
            </a:ln>
            <a:effectLst/>
          </p:spPr>
        </p:cxnSp>
        <p:cxnSp>
          <p:nvCxnSpPr>
            <p:cNvPr id="29" name="Straight Connector 28">
              <a:extLst>
                <a:ext uri="{FF2B5EF4-FFF2-40B4-BE49-F238E27FC236}">
                  <a16:creationId xmlns:a16="http://schemas.microsoft.com/office/drawing/2014/main" id="{56DD5118-889B-0E32-1631-4FA20A610D55}"/>
                </a:ext>
              </a:extLst>
            </p:cNvPr>
            <p:cNvCxnSpPr>
              <a:cxnSpLocks noGrp="1" noRot="1" noMove="1" noResize="1" noEditPoints="1" noAdjustHandles="1" noChangeArrowheads="1" noChangeShapeType="1"/>
            </p:cNvCxnSpPr>
            <p:nvPr/>
          </p:nvCxnSpPr>
          <p:spPr>
            <a:xfrm>
              <a:off x="9485610" y="6681319"/>
              <a:ext cx="665382" cy="0"/>
            </a:xfrm>
            <a:prstGeom prst="line">
              <a:avLst/>
            </a:prstGeom>
            <a:noFill/>
            <a:ln w="19050" cap="flat" cmpd="sng" algn="ctr">
              <a:solidFill>
                <a:sysClr val="windowText" lastClr="000000"/>
              </a:solidFill>
              <a:prstDash val="solid"/>
              <a:tailEnd type="triangle"/>
            </a:ln>
            <a:effectLst/>
          </p:spPr>
        </p:cxnSp>
        <p:sp>
          <p:nvSpPr>
            <p:cNvPr id="30" name="TextBox 29">
              <a:extLst>
                <a:ext uri="{FF2B5EF4-FFF2-40B4-BE49-F238E27FC236}">
                  <a16:creationId xmlns:a16="http://schemas.microsoft.com/office/drawing/2014/main" id="{866179BD-782B-B443-F7F5-BF2DEC023C5A}"/>
                </a:ext>
              </a:extLst>
            </p:cNvPr>
            <p:cNvSpPr txBox="1">
              <a:spLocks noGrp="1" noRot="1" noMove="1" noResize="1" noEditPoints="1" noAdjustHandles="1" noChangeArrowheads="1" noChangeShapeType="1"/>
            </p:cNvSpPr>
            <p:nvPr/>
          </p:nvSpPr>
          <p:spPr>
            <a:xfrm>
              <a:off x="7793766" y="6437301"/>
              <a:ext cx="1574496" cy="218743"/>
            </a:xfrm>
            <a:prstGeom prst="rect">
              <a:avLst/>
            </a:prstGeom>
            <a:noFill/>
          </p:spPr>
          <p:txBody>
            <a:bodyPr wrap="square" lIns="0" tIns="0" rIns="0" rtlCol="0">
              <a:spAutoFit/>
            </a:bodyPr>
            <a:lstStyle/>
            <a:p>
              <a:pPr algn="r" defTabSz="246825">
                <a:defRPr/>
              </a:pPr>
              <a:r>
                <a:rPr lang="en-US" sz="1100" b="1" kern="0" dirty="0">
                  <a:solidFill>
                    <a:srgbClr val="3953A4"/>
                  </a:solidFill>
                  <a:latin typeface="Arial" panose="020B0604020202020204" pitchFamily="34" charset="0"/>
                  <a:cs typeface="Arial" panose="020B0604020202020204" pitchFamily="34" charset="0"/>
                </a:rPr>
                <a:t>Favors </a:t>
              </a:r>
              <a:r>
                <a:rPr lang="en-US" sz="1100" b="1" kern="0" dirty="0">
                  <a:solidFill>
                    <a:srgbClr val="3953A4"/>
                  </a:solidFill>
                </a:rPr>
                <a:t>l</a:t>
              </a:r>
              <a:r>
                <a:rPr lang="en-US" sz="1100" b="1" kern="0" dirty="0">
                  <a:solidFill>
                    <a:srgbClr val="3953A4"/>
                  </a:solidFill>
                  <a:latin typeface="Arial" panose="020B0604020202020204" pitchFamily="34" charset="0"/>
                  <a:cs typeface="Arial" panose="020B0604020202020204" pitchFamily="34" charset="0"/>
                </a:rPr>
                <a:t>urbi + atezo</a:t>
              </a:r>
            </a:p>
          </p:txBody>
        </p:sp>
      </p:grpSp>
      <p:sp>
        <p:nvSpPr>
          <p:cNvPr id="9" name="Text Placeholder 8">
            <a:extLst>
              <a:ext uri="{FF2B5EF4-FFF2-40B4-BE49-F238E27FC236}">
                <a16:creationId xmlns:a16="http://schemas.microsoft.com/office/drawing/2014/main" id="{36AE6FF0-3057-A78A-4AF1-F6FBCEF8744C}"/>
              </a:ext>
            </a:extLst>
          </p:cNvPr>
          <p:cNvSpPr>
            <a:spLocks noGrp="1"/>
          </p:cNvSpPr>
          <p:nvPr>
            <p:ph type="body" sz="quarter" idx="15"/>
          </p:nvPr>
        </p:nvSpPr>
        <p:spPr/>
        <p:txBody>
          <a:bodyPr/>
          <a:lstStyle/>
          <a:p>
            <a:r>
              <a:rPr lang="en-US" dirty="0"/>
              <a:t>Luis Paz-Ares, MD, PhD </a:t>
            </a:r>
          </a:p>
        </p:txBody>
      </p:sp>
      <p:sp>
        <p:nvSpPr>
          <p:cNvPr id="4" name="Text Placeholder 8">
            <a:extLst>
              <a:ext uri="{FF2B5EF4-FFF2-40B4-BE49-F238E27FC236}">
                <a16:creationId xmlns:a16="http://schemas.microsoft.com/office/drawing/2014/main" id="{A8018BBC-BF66-C047-2FA2-37F1CB0F3645}"/>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3295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E2D312-7147-6A4C-F79D-0A3AC3BE8AAB}"/>
            </a:ext>
          </a:extLst>
        </p:cNvPr>
        <p:cNvGrpSpPr/>
        <p:nvPr/>
      </p:nvGrpSpPr>
      <p:grpSpPr>
        <a:xfrm>
          <a:off x="0" y="0"/>
          <a:ext cx="0" cy="0"/>
          <a:chOff x="0" y="0"/>
          <a:chExt cx="0" cy="0"/>
        </a:xfrm>
      </p:grpSpPr>
      <p:grpSp>
        <p:nvGrpSpPr>
          <p:cNvPr id="13" name="Group 12">
            <a:extLst>
              <a:ext uri="{FF2B5EF4-FFF2-40B4-BE49-F238E27FC236}">
                <a16:creationId xmlns:a16="http://schemas.microsoft.com/office/drawing/2014/main" id="{A6BC4AF2-F734-3A36-5B9E-EF1E32B1F642}"/>
              </a:ext>
            </a:extLst>
          </p:cNvPr>
          <p:cNvGrpSpPr>
            <a:grpSpLocks noGrp="1" noUngrp="1" noRot="1" noMove="1" noResize="1"/>
          </p:cNvGrpSpPr>
          <p:nvPr/>
        </p:nvGrpSpPr>
        <p:grpSpPr>
          <a:xfrm>
            <a:off x="40434" y="710935"/>
            <a:ext cx="8738964" cy="5181724"/>
            <a:chOff x="40434" y="710935"/>
            <a:chExt cx="8738964" cy="5181724"/>
          </a:xfrm>
        </p:grpSpPr>
        <p:pic>
          <p:nvPicPr>
            <p:cNvPr id="9" name="Picture 8">
              <a:extLst>
                <a:ext uri="{FF2B5EF4-FFF2-40B4-BE49-F238E27FC236}">
                  <a16:creationId xmlns:a16="http://schemas.microsoft.com/office/drawing/2014/main" id="{24511D53-3DE5-45CC-359A-59DED2F744AF}"/>
                </a:ext>
              </a:extLst>
            </p:cNvPr>
            <p:cNvPicPr>
              <a:picLocks noGrp="1" noRot="1" noChangeAspect="1" noMove="1" noResize="1" noEditPoints="1" noAdjustHandles="1" noChangeArrowheads="1" noChangeShapeType="1" noCrop="1"/>
            </p:cNvPicPr>
            <p:nvPr/>
          </p:nvPicPr>
          <p:blipFill>
            <a:blip r:embed="rId2"/>
            <a:srcRect b="15929"/>
            <a:stretch/>
          </p:blipFill>
          <p:spPr>
            <a:xfrm>
              <a:off x="790269" y="1196340"/>
              <a:ext cx="7987971" cy="4099095"/>
            </a:xfrm>
            <a:prstGeom prst="rect">
              <a:avLst/>
            </a:prstGeom>
          </p:spPr>
        </p:pic>
        <p:sp>
          <p:nvSpPr>
            <p:cNvPr id="35" name="TextBox 34">
              <a:extLst>
                <a:ext uri="{FF2B5EF4-FFF2-40B4-BE49-F238E27FC236}">
                  <a16:creationId xmlns:a16="http://schemas.microsoft.com/office/drawing/2014/main" id="{7F02391B-AC88-29A6-CDFC-95B0803E6557}"/>
                </a:ext>
              </a:extLst>
            </p:cNvPr>
            <p:cNvSpPr txBox="1">
              <a:spLocks noGrp="1" noRot="1" noMove="1" noResize="1" noEditPoints="1" noAdjustHandles="1" noChangeArrowheads="1" noChangeShapeType="1"/>
            </p:cNvSpPr>
            <p:nvPr/>
          </p:nvSpPr>
          <p:spPr>
            <a:xfrm>
              <a:off x="4823834" y="3241593"/>
              <a:ext cx="419678" cy="144000"/>
            </a:xfrm>
            <a:prstGeom prst="rect">
              <a:avLst/>
            </a:prstGeom>
            <a:solidFill>
              <a:schemeClr val="bg1"/>
            </a:solidFill>
          </p:spPr>
          <p:txBody>
            <a:bodyPr wrap="square" lIns="0" tIns="0" rIns="0" bIns="0" rtlCol="0" anchor="ctr">
              <a:spAutoFit/>
            </a:bodyPr>
            <a:lstStyle/>
            <a:p>
              <a:r>
                <a:rPr lang="en-US" sz="1100" u="none" strike="noStrike" cap="none" dirty="0">
                  <a:solidFill>
                    <a:srgbClr val="CC0000"/>
                  </a:solidFill>
                  <a:latin typeface="Arial" panose="020B0604020202020204" pitchFamily="34" charset="0"/>
                  <a:cs typeface="Arial" panose="020B0604020202020204" pitchFamily="34" charset="0"/>
                </a:rPr>
                <a:t>44.1%</a:t>
              </a:r>
            </a:p>
          </p:txBody>
        </p:sp>
        <p:sp>
          <p:nvSpPr>
            <p:cNvPr id="36" name="Rectangle 35">
              <a:extLst>
                <a:ext uri="{FF2B5EF4-FFF2-40B4-BE49-F238E27FC236}">
                  <a16:creationId xmlns:a16="http://schemas.microsoft.com/office/drawing/2014/main" id="{8A0F4FA2-B3B0-33F0-7829-7249726FF133}"/>
                </a:ext>
              </a:extLst>
            </p:cNvPr>
            <p:cNvSpPr>
              <a:spLocks noGrp="1" noRot="1" noMove="1" noResize="1" noEditPoints="1" noAdjustHandles="1" noChangeArrowheads="1" noChangeShapeType="1"/>
            </p:cNvSpPr>
            <p:nvPr/>
          </p:nvSpPr>
          <p:spPr bwMode="auto">
            <a:xfrm>
              <a:off x="4804782" y="2763883"/>
              <a:ext cx="403804" cy="169277"/>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ts val="3800"/>
                </a:lnSpc>
                <a:spcBef>
                  <a:spcPct val="0"/>
                </a:spcBef>
                <a:spcAft>
                  <a:spcPts val="1500"/>
                </a:spcAft>
                <a:buClrTx/>
                <a:buSzTx/>
                <a:buFontTx/>
                <a:buNone/>
                <a:tabLst/>
              </a:pPr>
              <a:endParaRPr kumimoji="0" lang="en-US" sz="1200" b="0" i="0" u="none" strike="noStrike" cap="none" normalizeH="0" baseline="0" dirty="0">
                <a:ln>
                  <a:noFill/>
                </a:ln>
                <a:solidFill>
                  <a:schemeClr val="tx1"/>
                </a:solidFill>
                <a:effectLst/>
                <a:latin typeface="Verdana" pitchFamily="-112" charset="0"/>
              </a:endParaRPr>
            </a:p>
          </p:txBody>
        </p:sp>
        <p:sp>
          <p:nvSpPr>
            <p:cNvPr id="37" name="TextBox 36">
              <a:extLst>
                <a:ext uri="{FF2B5EF4-FFF2-40B4-BE49-F238E27FC236}">
                  <a16:creationId xmlns:a16="http://schemas.microsoft.com/office/drawing/2014/main" id="{03DF4C3E-289C-2473-488A-68C6990C2D1F}"/>
                </a:ext>
              </a:extLst>
            </p:cNvPr>
            <p:cNvSpPr txBox="1">
              <a:spLocks noGrp="1" noRot="1" noMove="1" noResize="1" noEditPoints="1" noAdjustHandles="1" noChangeArrowheads="1" noChangeShapeType="1"/>
            </p:cNvSpPr>
            <p:nvPr/>
          </p:nvSpPr>
          <p:spPr>
            <a:xfrm>
              <a:off x="4823834" y="2769306"/>
              <a:ext cx="527628" cy="169277"/>
            </a:xfrm>
            <a:prstGeom prst="rect">
              <a:avLst/>
            </a:prstGeom>
            <a:solidFill>
              <a:schemeClr val="bg1"/>
            </a:solidFill>
          </p:spPr>
          <p:txBody>
            <a:bodyPr wrap="square" lIns="0" tIns="0" rIns="0" bIns="0" rtlCol="0">
              <a:spAutoFit/>
            </a:bodyPr>
            <a:lstStyle/>
            <a:p>
              <a:r>
                <a:rPr lang="en-US" sz="1100" u="none" strike="noStrike" cap="none" dirty="0">
                  <a:solidFill>
                    <a:srgbClr val="3953A4"/>
                  </a:solidFill>
                  <a:latin typeface="Arial" panose="020B0604020202020204" pitchFamily="34" charset="0"/>
                  <a:cs typeface="Arial" panose="020B0604020202020204" pitchFamily="34" charset="0"/>
                </a:rPr>
                <a:t>56.3%</a:t>
              </a:r>
            </a:p>
          </p:txBody>
        </p:sp>
        <p:sp>
          <p:nvSpPr>
            <p:cNvPr id="38" name="Rectangle 37">
              <a:extLst>
                <a:ext uri="{FF2B5EF4-FFF2-40B4-BE49-F238E27FC236}">
                  <a16:creationId xmlns:a16="http://schemas.microsoft.com/office/drawing/2014/main" id="{2240E021-4286-2210-63AD-49120A3FAC4F}"/>
                </a:ext>
              </a:extLst>
            </p:cNvPr>
            <p:cNvSpPr>
              <a:spLocks noGrp="1" noRot="1" noMove="1" noResize="1" noEditPoints="1" noAdjustHandles="1" noChangeArrowheads="1" noChangeShapeType="1"/>
            </p:cNvSpPr>
            <p:nvPr/>
          </p:nvSpPr>
          <p:spPr>
            <a:xfrm>
              <a:off x="40434" y="5101779"/>
              <a:ext cx="1219728" cy="79088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39" name="Google Shape;166;p5">
              <a:extLst>
                <a:ext uri="{FF2B5EF4-FFF2-40B4-BE49-F238E27FC236}">
                  <a16:creationId xmlns:a16="http://schemas.microsoft.com/office/drawing/2014/main" id="{406ABB3A-E7DF-9320-ACF8-3FC8C64BB537}"/>
                </a:ext>
              </a:extLst>
            </p:cNvPr>
            <p:cNvSpPr txBox="1">
              <a:spLocks noGrp="1" noRot="1" noMove="1" noResize="1" noEditPoints="1" noAdjustHandles="1" noChangeArrowheads="1" noChangeShapeType="1"/>
            </p:cNvSpPr>
            <p:nvPr/>
          </p:nvSpPr>
          <p:spPr>
            <a:xfrm>
              <a:off x="186992" y="5411136"/>
              <a:ext cx="996073" cy="161583"/>
            </a:xfrm>
            <a:prstGeom prst="rect">
              <a:avLst/>
            </a:prstGeom>
            <a:noFill/>
            <a:ln>
              <a:noFill/>
            </a:ln>
          </p:spPr>
          <p:txBody>
            <a:bodyPr spcFirstLastPara="1" wrap="square" lIns="91425" tIns="0" rIns="91425" bIns="0" anchor="t" anchorCtr="0">
              <a:spAutoFit/>
            </a:bodyPr>
            <a:lstStyle/>
            <a:p>
              <a:pPr marL="0" marR="0" lvl="0" indent="0" algn="r" rtl="0">
                <a:lnSpc>
                  <a:spcPct val="100000"/>
                </a:lnSpc>
                <a:spcBef>
                  <a:spcPts val="0"/>
                </a:spcBef>
                <a:spcAft>
                  <a:spcPts val="0"/>
                </a:spcAft>
                <a:buNone/>
              </a:pPr>
              <a:r>
                <a:rPr lang="en-US" sz="1050" b="1" u="none" strike="noStrike" cap="none" dirty="0">
                  <a:solidFill>
                    <a:srgbClr val="000000"/>
                  </a:solidFill>
                  <a:latin typeface="Arial"/>
                  <a:ea typeface="Arial"/>
                  <a:cs typeface="Arial"/>
                  <a:sym typeface="Arial"/>
                </a:rPr>
                <a:t>No. at risk</a:t>
              </a:r>
              <a:endParaRPr sz="1050" b="1" u="none" strike="noStrike" cap="none" dirty="0">
                <a:solidFill>
                  <a:srgbClr val="000000"/>
                </a:solidFill>
                <a:latin typeface="Arial"/>
                <a:ea typeface="Arial"/>
                <a:cs typeface="Arial"/>
                <a:sym typeface="Arial"/>
              </a:endParaRPr>
            </a:p>
          </p:txBody>
        </p:sp>
        <p:sp>
          <p:nvSpPr>
            <p:cNvPr id="40" name="Google Shape;166;p5">
              <a:extLst>
                <a:ext uri="{FF2B5EF4-FFF2-40B4-BE49-F238E27FC236}">
                  <a16:creationId xmlns:a16="http://schemas.microsoft.com/office/drawing/2014/main" id="{A05A7B44-76F4-42D5-D13F-D2C54050D8FA}"/>
                </a:ext>
              </a:extLst>
            </p:cNvPr>
            <p:cNvSpPr txBox="1">
              <a:spLocks noGrp="1" noRot="1" noMove="1" noResize="1" noEditPoints="1" noAdjustHandles="1" noChangeArrowheads="1" noChangeShapeType="1"/>
            </p:cNvSpPr>
            <p:nvPr/>
          </p:nvSpPr>
          <p:spPr>
            <a:xfrm>
              <a:off x="548969" y="5694886"/>
              <a:ext cx="634096" cy="161583"/>
            </a:xfrm>
            <a:prstGeom prst="rect">
              <a:avLst/>
            </a:prstGeom>
            <a:noFill/>
            <a:ln>
              <a:noFill/>
            </a:ln>
          </p:spPr>
          <p:txBody>
            <a:bodyPr spcFirstLastPara="1" wrap="square" lIns="91425" tIns="0" rIns="91425" bIns="0" anchor="t" anchorCtr="0">
              <a:spAutoFit/>
            </a:bodyPr>
            <a:lstStyle/>
            <a:p>
              <a:pPr marL="0" marR="0" lvl="0" indent="0" algn="r" rtl="0">
                <a:lnSpc>
                  <a:spcPct val="100000"/>
                </a:lnSpc>
                <a:spcBef>
                  <a:spcPts val="0"/>
                </a:spcBef>
                <a:spcAft>
                  <a:spcPts val="0"/>
                </a:spcAft>
                <a:buNone/>
              </a:pPr>
              <a:r>
                <a:rPr lang="en-US" sz="1050" u="none" strike="noStrike" cap="none" dirty="0">
                  <a:solidFill>
                    <a:srgbClr val="CC0000"/>
                  </a:solidFill>
                  <a:latin typeface="Arial"/>
                  <a:ea typeface="Arial"/>
                  <a:cs typeface="Arial"/>
                  <a:sym typeface="Arial"/>
                </a:rPr>
                <a:t>Atezo</a:t>
              </a:r>
              <a:endParaRPr sz="1050" u="none" strike="noStrike" cap="none" dirty="0">
                <a:solidFill>
                  <a:srgbClr val="CC0000"/>
                </a:solidFill>
                <a:latin typeface="Arial"/>
                <a:ea typeface="Arial"/>
                <a:cs typeface="Arial"/>
                <a:sym typeface="Arial"/>
              </a:endParaRPr>
            </a:p>
          </p:txBody>
        </p:sp>
        <p:sp>
          <p:nvSpPr>
            <p:cNvPr id="41" name="Google Shape;166;p5">
              <a:extLst>
                <a:ext uri="{FF2B5EF4-FFF2-40B4-BE49-F238E27FC236}">
                  <a16:creationId xmlns:a16="http://schemas.microsoft.com/office/drawing/2014/main" id="{75905F29-8814-4F55-3EC8-169795573A8D}"/>
                </a:ext>
              </a:extLst>
            </p:cNvPr>
            <p:cNvSpPr txBox="1">
              <a:spLocks noGrp="1" noRot="1" noMove="1" noResize="1" noEditPoints="1" noAdjustHandles="1" noChangeArrowheads="1" noChangeShapeType="1"/>
            </p:cNvSpPr>
            <p:nvPr/>
          </p:nvSpPr>
          <p:spPr>
            <a:xfrm>
              <a:off x="40434" y="5543486"/>
              <a:ext cx="1142631" cy="161583"/>
            </a:xfrm>
            <a:prstGeom prst="rect">
              <a:avLst/>
            </a:prstGeom>
            <a:noFill/>
            <a:ln>
              <a:noFill/>
            </a:ln>
          </p:spPr>
          <p:txBody>
            <a:bodyPr spcFirstLastPara="1" wrap="square" lIns="91425" tIns="0" rIns="91425" bIns="0" anchor="t" anchorCtr="0">
              <a:spAutoFit/>
            </a:bodyPr>
            <a:lstStyle/>
            <a:p>
              <a:pPr marL="0" marR="0" lvl="0" indent="0" algn="r" rtl="0">
                <a:lnSpc>
                  <a:spcPct val="100000"/>
                </a:lnSpc>
                <a:spcBef>
                  <a:spcPts val="0"/>
                </a:spcBef>
                <a:spcAft>
                  <a:spcPts val="0"/>
                </a:spcAft>
                <a:buNone/>
              </a:pPr>
              <a:r>
                <a:rPr lang="en-US" sz="1050" u="none" strike="noStrike" cap="none" dirty="0">
                  <a:solidFill>
                    <a:srgbClr val="3953A4"/>
                  </a:solidFill>
                  <a:latin typeface="Arial"/>
                  <a:ea typeface="Arial"/>
                  <a:cs typeface="Arial"/>
                  <a:sym typeface="Arial"/>
                </a:rPr>
                <a:t>Lurbi + atezo</a:t>
              </a:r>
              <a:endParaRPr sz="1050" u="none" strike="noStrike" cap="none" dirty="0">
                <a:solidFill>
                  <a:srgbClr val="3953A4"/>
                </a:solidFill>
                <a:latin typeface="Arial"/>
                <a:ea typeface="Arial"/>
                <a:cs typeface="Arial"/>
                <a:sym typeface="Arial"/>
              </a:endParaRPr>
            </a:p>
          </p:txBody>
        </p:sp>
        <p:sp>
          <p:nvSpPr>
            <p:cNvPr id="42" name="TextBox 41">
              <a:extLst>
                <a:ext uri="{FF2B5EF4-FFF2-40B4-BE49-F238E27FC236}">
                  <a16:creationId xmlns:a16="http://schemas.microsoft.com/office/drawing/2014/main" id="{73E73F23-CAB0-C02A-FC39-CFB119106C68}"/>
                </a:ext>
              </a:extLst>
            </p:cNvPr>
            <p:cNvSpPr txBox="1">
              <a:spLocks noGrp="1" noRot="1" noMove="1" noResize="1" noEditPoints="1" noAdjustHandles="1" noChangeArrowheads="1" noChangeShapeType="1"/>
            </p:cNvSpPr>
            <p:nvPr/>
          </p:nvSpPr>
          <p:spPr>
            <a:xfrm>
              <a:off x="4252184" y="2265818"/>
              <a:ext cx="1005616" cy="184666"/>
            </a:xfrm>
            <a:prstGeom prst="rect">
              <a:avLst/>
            </a:prstGeom>
            <a:solidFill>
              <a:schemeClr val="bg1"/>
            </a:solidFill>
          </p:spPr>
          <p:txBody>
            <a:bodyPr wrap="square" lIns="0" tIns="0" rIns="0" bIns="0" rtlCol="0">
              <a:spAutoFit/>
            </a:bodyPr>
            <a:lstStyle/>
            <a:p>
              <a:pPr algn="ctr"/>
              <a:r>
                <a:rPr lang="en-US" sz="1200" b="1" dirty="0"/>
                <a:t>12-mo OS</a:t>
              </a:r>
            </a:p>
          </p:txBody>
        </p:sp>
        <p:sp>
          <p:nvSpPr>
            <p:cNvPr id="43" name="TextBox 42">
              <a:extLst>
                <a:ext uri="{FF2B5EF4-FFF2-40B4-BE49-F238E27FC236}">
                  <a16:creationId xmlns:a16="http://schemas.microsoft.com/office/drawing/2014/main" id="{605E4446-26EF-12C3-6833-63CF1E79B188}"/>
                </a:ext>
              </a:extLst>
            </p:cNvPr>
            <p:cNvSpPr txBox="1">
              <a:spLocks noGrp="1" noRot="1" noMove="1" noResize="1" noEditPoints="1" noAdjustHandles="1" noChangeArrowheads="1" noChangeShapeType="1"/>
            </p:cNvSpPr>
            <p:nvPr/>
          </p:nvSpPr>
          <p:spPr>
            <a:xfrm rot="16200000">
              <a:off x="370207" y="3020173"/>
              <a:ext cx="1172770" cy="276999"/>
            </a:xfrm>
            <a:prstGeom prst="rect">
              <a:avLst/>
            </a:prstGeom>
            <a:solidFill>
              <a:schemeClr val="bg1"/>
            </a:solidFill>
          </p:spPr>
          <p:txBody>
            <a:bodyPr wrap="square" rtlCol="0">
              <a:spAutoFit/>
            </a:bodyPr>
            <a:lstStyle/>
            <a:p>
              <a:pPr algn="ctr"/>
              <a:r>
                <a:rPr lang="en-US" sz="1200" b="1" dirty="0"/>
                <a:t>OS (%)</a:t>
              </a:r>
            </a:p>
          </p:txBody>
        </p:sp>
        <p:sp>
          <p:nvSpPr>
            <p:cNvPr id="44" name="TextBox 43">
              <a:extLst>
                <a:ext uri="{FF2B5EF4-FFF2-40B4-BE49-F238E27FC236}">
                  <a16:creationId xmlns:a16="http://schemas.microsoft.com/office/drawing/2014/main" id="{BE90B49D-3B3A-CC82-FEB1-2EB7BE305E32}"/>
                </a:ext>
              </a:extLst>
            </p:cNvPr>
            <p:cNvSpPr txBox="1">
              <a:spLocks noGrp="1" noRot="1" noMove="1" noResize="1" noEditPoints="1" noAdjustHandles="1" noChangeArrowheads="1" noChangeShapeType="1"/>
            </p:cNvSpPr>
            <p:nvPr/>
          </p:nvSpPr>
          <p:spPr>
            <a:xfrm>
              <a:off x="3346727" y="5271333"/>
              <a:ext cx="3609699" cy="276999"/>
            </a:xfrm>
            <a:prstGeom prst="rect">
              <a:avLst/>
            </a:prstGeom>
            <a:solidFill>
              <a:schemeClr val="bg1"/>
            </a:solidFill>
          </p:spPr>
          <p:txBody>
            <a:bodyPr wrap="square" rtlCol="0">
              <a:spAutoFit/>
            </a:bodyPr>
            <a:lstStyle/>
            <a:p>
              <a:pPr algn="ctr"/>
              <a:r>
                <a:rPr lang="en-US" sz="1200" b="1" dirty="0"/>
                <a:t>Time from randomization (months)</a:t>
              </a:r>
            </a:p>
          </p:txBody>
        </p:sp>
        <p:grpSp>
          <p:nvGrpSpPr>
            <p:cNvPr id="45" name="Group 44">
              <a:extLst>
                <a:ext uri="{FF2B5EF4-FFF2-40B4-BE49-F238E27FC236}">
                  <a16:creationId xmlns:a16="http://schemas.microsoft.com/office/drawing/2014/main" id="{7356D5E9-2FAC-433C-44BB-7AB158FF1EA2}"/>
                </a:ext>
              </a:extLst>
            </p:cNvPr>
            <p:cNvGrpSpPr>
              <a:grpSpLocks noGrp="1" noUngrp="1" noRot="1" noMove="1" noResize="1"/>
            </p:cNvGrpSpPr>
            <p:nvPr/>
          </p:nvGrpSpPr>
          <p:grpSpPr>
            <a:xfrm>
              <a:off x="1498377" y="710935"/>
              <a:ext cx="5772593" cy="524439"/>
              <a:chOff x="1421647" y="1053835"/>
              <a:chExt cx="5982734" cy="524439"/>
            </a:xfrm>
          </p:grpSpPr>
          <p:sp>
            <p:nvSpPr>
              <p:cNvPr id="47" name="Google Shape;74;p3">
                <a:extLst>
                  <a:ext uri="{FF2B5EF4-FFF2-40B4-BE49-F238E27FC236}">
                    <a16:creationId xmlns:a16="http://schemas.microsoft.com/office/drawing/2014/main" id="{B41A42A2-F049-99C3-33D5-945E337D9F9E}"/>
                  </a:ext>
                </a:extLst>
              </p:cNvPr>
              <p:cNvSpPr>
                <a:spLocks noGrp="1" noRot="1" noMove="1" noResize="1" noEditPoints="1" noAdjustHandles="1" noChangeArrowheads="1" noChangeShapeType="1"/>
              </p:cNvSpPr>
              <p:nvPr/>
            </p:nvSpPr>
            <p:spPr>
              <a:xfrm>
                <a:off x="1421647" y="1143854"/>
                <a:ext cx="283328" cy="283328"/>
              </a:xfrm>
              <a:prstGeom prst="ellipse">
                <a:avLst/>
              </a:prstGeom>
              <a:solidFill>
                <a:srgbClr val="604A7B"/>
              </a:solidFill>
              <a:ln w="1270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1" i="0" u="none" strike="noStrike" kern="0" cap="none" spc="0" normalizeH="0" baseline="0" noProof="0" dirty="0">
                    <a:ln>
                      <a:noFill/>
                    </a:ln>
                    <a:solidFill>
                      <a:schemeClr val="bg1"/>
                    </a:solidFill>
                    <a:effectLst/>
                    <a:uLnTx/>
                    <a:uFillTx/>
                    <a:latin typeface="Arial"/>
                    <a:ea typeface="Arial"/>
                    <a:cs typeface="Arial"/>
                    <a:sym typeface="Arial"/>
                  </a:rPr>
                  <a:t>R</a:t>
                </a:r>
                <a:endParaRPr kumimoji="0" sz="1200" b="0" i="0" u="none" strike="noStrike" kern="0" cap="none" spc="0" normalizeH="0" baseline="0" noProof="0" dirty="0">
                  <a:ln>
                    <a:noFill/>
                  </a:ln>
                  <a:solidFill>
                    <a:schemeClr val="bg1"/>
                  </a:solidFill>
                  <a:effectLst/>
                  <a:uLnTx/>
                  <a:uFillTx/>
                  <a:latin typeface="Arial"/>
                  <a:ea typeface="Arial"/>
                  <a:cs typeface="Arial"/>
                  <a:sym typeface="Arial"/>
                </a:endParaRPr>
              </a:p>
            </p:txBody>
          </p:sp>
          <p:grpSp>
            <p:nvGrpSpPr>
              <p:cNvPr id="48" name="Google Shape;92;p3">
                <a:extLst>
                  <a:ext uri="{FF2B5EF4-FFF2-40B4-BE49-F238E27FC236}">
                    <a16:creationId xmlns:a16="http://schemas.microsoft.com/office/drawing/2014/main" id="{CB88A405-27B0-A21C-CE47-A9200F74E5DA}"/>
                  </a:ext>
                </a:extLst>
              </p:cNvPr>
              <p:cNvGrpSpPr>
                <a:grpSpLocks noGrp="1" noUngrp="1" noRot="1" noMove="1" noResize="1"/>
              </p:cNvGrpSpPr>
              <p:nvPr/>
            </p:nvGrpSpPr>
            <p:grpSpPr>
              <a:xfrm>
                <a:off x="1562052" y="1463009"/>
                <a:ext cx="5783130" cy="115265"/>
                <a:chOff x="7238995" y="4361992"/>
                <a:chExt cx="4988470" cy="388593"/>
              </a:xfrm>
            </p:grpSpPr>
            <p:cxnSp>
              <p:nvCxnSpPr>
                <p:cNvPr id="50" name="Google Shape;93;p3">
                  <a:extLst>
                    <a:ext uri="{FF2B5EF4-FFF2-40B4-BE49-F238E27FC236}">
                      <a16:creationId xmlns:a16="http://schemas.microsoft.com/office/drawing/2014/main" id="{20505B4D-B104-7A8E-A542-92FA6D557BBB}"/>
                    </a:ext>
                  </a:extLst>
                </p:cNvPr>
                <p:cNvCxnSpPr>
                  <a:cxnSpLocks noGrp="1" noRot="1" noMove="1" noResize="1" noEditPoints="1" noAdjustHandles="1" noChangeArrowheads="1" noChangeShapeType="1"/>
                </p:cNvCxnSpPr>
                <p:nvPr/>
              </p:nvCxnSpPr>
              <p:spPr>
                <a:xfrm>
                  <a:off x="7239000" y="4361992"/>
                  <a:ext cx="0" cy="388593"/>
                </a:xfrm>
                <a:prstGeom prst="straightConnector1">
                  <a:avLst/>
                </a:prstGeom>
                <a:noFill/>
                <a:ln w="38100" cap="flat" cmpd="sng">
                  <a:solidFill>
                    <a:srgbClr val="604A7B"/>
                  </a:solidFill>
                  <a:prstDash val="solid"/>
                  <a:round/>
                  <a:headEnd type="none" w="sm" len="sm"/>
                  <a:tailEnd type="none" w="sm" len="sm"/>
                </a:ln>
              </p:spPr>
            </p:cxnSp>
            <p:cxnSp>
              <p:nvCxnSpPr>
                <p:cNvPr id="51" name="Google Shape;94;p3">
                  <a:extLst>
                    <a:ext uri="{FF2B5EF4-FFF2-40B4-BE49-F238E27FC236}">
                      <a16:creationId xmlns:a16="http://schemas.microsoft.com/office/drawing/2014/main" id="{5A40787C-2EC1-D157-C19F-09D8CF9264EB}"/>
                    </a:ext>
                  </a:extLst>
                </p:cNvPr>
                <p:cNvCxnSpPr>
                  <a:cxnSpLocks noGrp="1" noRot="1" noMove="1" noResize="1" noEditPoints="1" noAdjustHandles="1" noChangeArrowheads="1" noChangeShapeType="1"/>
                </p:cNvCxnSpPr>
                <p:nvPr/>
              </p:nvCxnSpPr>
              <p:spPr>
                <a:xfrm>
                  <a:off x="7238995" y="4576845"/>
                  <a:ext cx="4988470" cy="0"/>
                </a:xfrm>
                <a:prstGeom prst="straightConnector1">
                  <a:avLst/>
                </a:prstGeom>
                <a:noFill/>
                <a:ln w="38100" cap="flat" cmpd="sng">
                  <a:solidFill>
                    <a:srgbClr val="604A7B"/>
                  </a:solidFill>
                  <a:prstDash val="solid"/>
                  <a:round/>
                  <a:headEnd type="none" w="sm" len="sm"/>
                  <a:tailEnd type="triangle" w="med" len="med"/>
                </a:ln>
              </p:spPr>
            </p:cxnSp>
          </p:grpSp>
          <p:sp>
            <p:nvSpPr>
              <p:cNvPr id="49" name="Google Shape;95;p3">
                <a:extLst>
                  <a:ext uri="{FF2B5EF4-FFF2-40B4-BE49-F238E27FC236}">
                    <a16:creationId xmlns:a16="http://schemas.microsoft.com/office/drawing/2014/main" id="{EAD11833-1F3C-E60B-CF97-BD6185C92435}"/>
                  </a:ext>
                </a:extLst>
              </p:cNvPr>
              <p:cNvSpPr txBox="1">
                <a:spLocks noGrp="1" noRot="1" noMove="1" noResize="1" noEditPoints="1" noAdjustHandles="1" noChangeArrowheads="1" noChangeShapeType="1"/>
              </p:cNvSpPr>
              <p:nvPr/>
            </p:nvSpPr>
            <p:spPr>
              <a:xfrm>
                <a:off x="1750229" y="1053835"/>
                <a:ext cx="5654152" cy="461624"/>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300"/>
                  <a:buFont typeface="Arial"/>
                  <a:buNone/>
                  <a:tabLst/>
                  <a:defRPr/>
                </a:pPr>
                <a:r>
                  <a:rPr kumimoji="0" lang="en-US" sz="1200" b="0" i="0" u="none" strike="noStrike" kern="0" cap="none" spc="0" normalizeH="0" baseline="0" noProof="0" dirty="0">
                    <a:ln>
                      <a:noFill/>
                    </a:ln>
                    <a:solidFill>
                      <a:srgbClr val="604A7B"/>
                    </a:solidFill>
                    <a:effectLst/>
                    <a:uLnTx/>
                    <a:uFillTx/>
                    <a:latin typeface="Arial"/>
                    <a:ea typeface="Arial"/>
                    <a:cs typeface="Arial"/>
                    <a:sym typeface="Arial"/>
                  </a:rPr>
                  <a:t>OS assessment started from randomization into the maintenance phase </a:t>
                </a:r>
                <a:r>
                  <a:rPr kumimoji="0" lang="en-GB" sz="1200" b="0" i="0" u="none" strike="noStrike" kern="0" cap="none" spc="0" normalizeH="0" baseline="0" noProof="0" dirty="0">
                    <a:ln>
                      <a:noFill/>
                    </a:ln>
                    <a:solidFill>
                      <a:srgbClr val="604A7B"/>
                    </a:solidFill>
                    <a:effectLst/>
                    <a:uLnTx/>
                    <a:uFillTx/>
                    <a:latin typeface="Arial"/>
                    <a:ea typeface="Arial"/>
                    <a:cs typeface="Arial"/>
                    <a:sym typeface="Arial"/>
                  </a:rPr>
                  <a:t>(median time from induction C1D1 to randomization: 3.2 months in each arm)</a:t>
                </a:r>
                <a:endParaRPr kumimoji="0" sz="1200" b="0" i="0" u="none" strike="noStrike" kern="0" cap="none" spc="0" normalizeH="0" baseline="0" noProof="0" dirty="0">
                  <a:ln>
                    <a:noFill/>
                  </a:ln>
                  <a:solidFill>
                    <a:srgbClr val="604A7B"/>
                  </a:solidFill>
                  <a:effectLst/>
                  <a:uLnTx/>
                  <a:uFillTx/>
                  <a:latin typeface="Arial"/>
                  <a:ea typeface="Arial"/>
                  <a:cs typeface="Arial"/>
                  <a:sym typeface="Arial"/>
                </a:endParaRPr>
              </a:p>
            </p:txBody>
          </p:sp>
        </p:grpSp>
        <p:pic>
          <p:nvPicPr>
            <p:cNvPr id="10" name="Picture 9">
              <a:extLst>
                <a:ext uri="{FF2B5EF4-FFF2-40B4-BE49-F238E27FC236}">
                  <a16:creationId xmlns:a16="http://schemas.microsoft.com/office/drawing/2014/main" id="{F743098C-64F8-BAB1-BDA3-50494FEAEAD6}"/>
                </a:ext>
              </a:extLst>
            </p:cNvPr>
            <p:cNvPicPr>
              <a:picLocks noGrp="1" noRot="1" noChangeAspect="1" noMove="1" noResize="1" noEditPoints="1" noAdjustHandles="1" noChangeArrowheads="1" noChangeShapeType="1" noCrop="1"/>
            </p:cNvPicPr>
            <p:nvPr/>
          </p:nvPicPr>
          <p:blipFill>
            <a:blip r:embed="rId2"/>
            <a:srcRect l="9118" t="93648"/>
            <a:stretch/>
          </p:blipFill>
          <p:spPr>
            <a:xfrm>
              <a:off x="1519764" y="5552787"/>
              <a:ext cx="7259634" cy="309444"/>
            </a:xfrm>
            <a:prstGeom prst="rect">
              <a:avLst/>
            </a:prstGeom>
          </p:spPr>
        </p:pic>
      </p:grpSp>
      <p:sp>
        <p:nvSpPr>
          <p:cNvPr id="5" name="Title 4">
            <a:extLst>
              <a:ext uri="{FF2B5EF4-FFF2-40B4-BE49-F238E27FC236}">
                <a16:creationId xmlns:a16="http://schemas.microsoft.com/office/drawing/2014/main" id="{198DE896-CA79-4F10-9B89-ECE08F0918E5}"/>
              </a:ext>
            </a:extLst>
          </p:cNvPr>
          <p:cNvSpPr>
            <a:spLocks noGrp="1"/>
          </p:cNvSpPr>
          <p:nvPr>
            <p:ph type="title"/>
          </p:nvPr>
        </p:nvSpPr>
        <p:spPr/>
        <p:txBody>
          <a:bodyPr/>
          <a:lstStyle/>
          <a:p>
            <a:r>
              <a:rPr lang="en-US" dirty="0"/>
              <a:t>OS from randomization into maintenance phase </a:t>
            </a:r>
          </a:p>
        </p:txBody>
      </p:sp>
      <p:sp>
        <p:nvSpPr>
          <p:cNvPr id="7" name="Text Placeholder 6">
            <a:extLst>
              <a:ext uri="{FF2B5EF4-FFF2-40B4-BE49-F238E27FC236}">
                <a16:creationId xmlns:a16="http://schemas.microsoft.com/office/drawing/2014/main" id="{3C7B0A04-1B50-DD68-F37A-B6733B5135C7}"/>
              </a:ext>
            </a:extLst>
          </p:cNvPr>
          <p:cNvSpPr>
            <a:spLocks noGrp="1"/>
          </p:cNvSpPr>
          <p:nvPr>
            <p:ph type="body" sz="quarter" idx="17"/>
          </p:nvPr>
        </p:nvSpPr>
        <p:spPr>
          <a:xfrm>
            <a:off x="300036" y="5897714"/>
            <a:ext cx="11591925" cy="307777"/>
          </a:xfrm>
        </p:spPr>
        <p:txBody>
          <a:bodyPr/>
          <a:lstStyle/>
          <a:p>
            <a:r>
              <a:rPr lang="en-US" dirty="0"/>
              <a:t>Clinical cutoff:</a:t>
            </a:r>
            <a:r>
              <a:rPr lang="en-US" sz="1000" dirty="0"/>
              <a:t> July 29, 2024; </a:t>
            </a:r>
            <a:r>
              <a:rPr lang="en-GB" sz="1000" dirty="0"/>
              <a:t>median survival follow-up: 15.0 </a:t>
            </a:r>
            <a:r>
              <a:rPr lang="en-GB" sz="1000" dirty="0" err="1"/>
              <a:t>mo</a:t>
            </a:r>
            <a:r>
              <a:rPr lang="en-GB" sz="1000" dirty="0"/>
              <a:t> (minimum follow-up: 3.0 </a:t>
            </a:r>
            <a:r>
              <a:rPr lang="en-GB" sz="1000" dirty="0" err="1"/>
              <a:t>mo</a:t>
            </a:r>
            <a:r>
              <a:rPr lang="en-GB" sz="1000" dirty="0"/>
              <a:t>).</a:t>
            </a:r>
            <a:br>
              <a:rPr lang="en-US" sz="1000" dirty="0"/>
            </a:br>
            <a:r>
              <a:rPr lang="en-US" sz="1000" baseline="30000" dirty="0"/>
              <a:t>a</a:t>
            </a:r>
            <a:r>
              <a:rPr lang="en-US" sz="1000" dirty="0"/>
              <a:t> A</a:t>
            </a:r>
            <a:r>
              <a:rPr lang="en-US" dirty="0"/>
              <a:t>s determined by the Hwang-Shih-Decani alpha spending function with the gamma parameter of </a:t>
            </a:r>
            <a:r>
              <a:rPr lang="en-US" dirty="0">
                <a:latin typeface="Matura MT Script Capitals" panose="03020802060602070202" pitchFamily="66" charset="0"/>
              </a:rPr>
              <a:t>−</a:t>
            </a:r>
            <a:r>
              <a:rPr lang="en-US" dirty="0"/>
              <a:t>1.5.</a:t>
            </a:r>
            <a:endParaRPr lang="en-SG" dirty="0"/>
          </a:p>
        </p:txBody>
      </p:sp>
      <p:sp>
        <p:nvSpPr>
          <p:cNvPr id="3" name="Slide Number Placeholder 2">
            <a:extLst>
              <a:ext uri="{FF2B5EF4-FFF2-40B4-BE49-F238E27FC236}">
                <a16:creationId xmlns:a16="http://schemas.microsoft.com/office/drawing/2014/main" id="{E8710D51-C629-81E3-DCD9-38D7DA637F63}"/>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11</a:t>
            </a:fld>
            <a:endParaRPr lang="en-US" dirty="0"/>
          </a:p>
        </p:txBody>
      </p:sp>
      <p:sp>
        <p:nvSpPr>
          <p:cNvPr id="12" name="Text Placeholder 11">
            <a:extLst>
              <a:ext uri="{FF2B5EF4-FFF2-40B4-BE49-F238E27FC236}">
                <a16:creationId xmlns:a16="http://schemas.microsoft.com/office/drawing/2014/main" id="{30D710B4-2F51-17D3-D904-3BDD1F51D36D}"/>
              </a:ext>
            </a:extLst>
          </p:cNvPr>
          <p:cNvSpPr>
            <a:spLocks noGrp="1"/>
          </p:cNvSpPr>
          <p:nvPr>
            <p:ph type="body" sz="quarter" idx="15"/>
          </p:nvPr>
        </p:nvSpPr>
        <p:spPr/>
        <p:txBody>
          <a:bodyPr/>
          <a:lstStyle/>
          <a:p>
            <a:r>
              <a:rPr lang="en-US" dirty="0"/>
              <a:t>Luis Paz-Ares, MD, PhD </a:t>
            </a:r>
          </a:p>
        </p:txBody>
      </p:sp>
      <p:sp>
        <p:nvSpPr>
          <p:cNvPr id="4" name="Text Placeholder 8">
            <a:extLst>
              <a:ext uri="{FF2B5EF4-FFF2-40B4-BE49-F238E27FC236}">
                <a16:creationId xmlns:a16="http://schemas.microsoft.com/office/drawing/2014/main" id="{D99150A0-49D6-8433-AEF8-431B7D21D825}"/>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graphicFrame>
        <p:nvGraphicFramePr>
          <p:cNvPr id="23" name="Google Shape;274;p16">
            <a:extLst>
              <a:ext uri="{FF2B5EF4-FFF2-40B4-BE49-F238E27FC236}">
                <a16:creationId xmlns:a16="http://schemas.microsoft.com/office/drawing/2014/main" id="{95845076-7DE8-E0FA-4F2E-33771570E9E4}"/>
              </a:ext>
            </a:extLst>
          </p:cNvPr>
          <p:cNvGraphicFramePr/>
          <p:nvPr>
            <p:extLst>
              <p:ext uri="{D42A27DB-BD31-4B8C-83A1-F6EECF244321}">
                <p14:modId xmlns:p14="http://schemas.microsoft.com/office/powerpoint/2010/main" val="3805411952"/>
              </p:ext>
            </p:extLst>
          </p:nvPr>
        </p:nvGraphicFramePr>
        <p:xfrm>
          <a:off x="7270970" y="1346083"/>
          <a:ext cx="4652436" cy="1702062"/>
        </p:xfrm>
        <a:graphic>
          <a:graphicData uri="http://schemas.openxmlformats.org/drawingml/2006/table">
            <a:tbl>
              <a:tblPr>
                <a:noFill/>
              </a:tblPr>
              <a:tblGrid>
                <a:gridCol w="2151008">
                  <a:extLst>
                    <a:ext uri="{9D8B030D-6E8A-4147-A177-3AD203B41FA5}">
                      <a16:colId xmlns:a16="http://schemas.microsoft.com/office/drawing/2014/main" val="20000"/>
                    </a:ext>
                  </a:extLst>
                </a:gridCol>
                <a:gridCol w="1250714">
                  <a:extLst>
                    <a:ext uri="{9D8B030D-6E8A-4147-A177-3AD203B41FA5}">
                      <a16:colId xmlns:a16="http://schemas.microsoft.com/office/drawing/2014/main" val="20001"/>
                    </a:ext>
                  </a:extLst>
                </a:gridCol>
                <a:gridCol w="1250714">
                  <a:extLst>
                    <a:ext uri="{9D8B030D-6E8A-4147-A177-3AD203B41FA5}">
                      <a16:colId xmlns:a16="http://schemas.microsoft.com/office/drawing/2014/main" val="20002"/>
                    </a:ext>
                  </a:extLst>
                </a:gridCol>
              </a:tblGrid>
              <a:tr h="348347">
                <a:tc>
                  <a:txBody>
                    <a:bodyPr/>
                    <a:lstStyle/>
                    <a:p>
                      <a:pPr marL="215900" marR="0" lvl="0" indent="-215900" algn="l" rtl="0">
                        <a:lnSpc>
                          <a:spcPct val="100000"/>
                        </a:lnSpc>
                        <a:spcBef>
                          <a:spcPts val="0"/>
                        </a:spcBef>
                        <a:spcAft>
                          <a:spcPts val="0"/>
                        </a:spcAft>
                        <a:buClr>
                          <a:srgbClr val="000000"/>
                        </a:buClr>
                        <a:buSzPts val="800"/>
                        <a:buFont typeface="Arial"/>
                        <a:buNone/>
                      </a:pPr>
                      <a:r>
                        <a:rPr lang="en-SG" sz="1200" b="1" i="0" u="none" strike="noStrike" cap="none" dirty="0">
                          <a:solidFill>
                            <a:schemeClr val="tx1"/>
                          </a:solidFill>
                          <a:latin typeface="Arial" panose="020B0604020202020204" pitchFamily="34" charset="0"/>
                          <a:ea typeface="Tahoma"/>
                          <a:cs typeface="Arial" panose="020B0604020202020204" pitchFamily="34" charset="0"/>
                          <a:sym typeface="Tahoma"/>
                        </a:rPr>
                        <a:t>OS</a:t>
                      </a:r>
                      <a:endParaRPr sz="1200" b="1" i="0" u="none" strike="noStrike" cap="none" dirty="0">
                        <a:solidFill>
                          <a:schemeClr val="tx1"/>
                        </a:solidFill>
                        <a:latin typeface="Arial" panose="020B0604020202020204" pitchFamily="34" charset="0"/>
                        <a:ea typeface="Tahoma"/>
                        <a:cs typeface="Arial" panose="020B0604020202020204" pitchFamily="34" charset="0"/>
                        <a:sym typeface="Tahoma"/>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lt1"/>
                    </a:solidFill>
                  </a:tcPr>
                </a:tc>
                <a:tc>
                  <a:txBody>
                    <a:bodyPr/>
                    <a:lstStyle/>
                    <a:p>
                      <a:pPr marL="0" marR="0" lvl="0" indent="0" algn="ctr" rtl="0">
                        <a:lnSpc>
                          <a:spcPct val="100000"/>
                        </a:lnSpc>
                        <a:spcBef>
                          <a:spcPts val="0"/>
                        </a:spcBef>
                        <a:spcAft>
                          <a:spcPts val="0"/>
                        </a:spcAft>
                        <a:buClr>
                          <a:srgbClr val="1E1E20"/>
                        </a:buClr>
                        <a:buSzPts val="900"/>
                        <a:buFont typeface="Arial"/>
                        <a:buNone/>
                      </a:pPr>
                      <a:r>
                        <a:rPr lang="en-US" sz="1200" b="1" u="none" strike="noStrike" cap="none" dirty="0">
                          <a:solidFill>
                            <a:schemeClr val="bg1"/>
                          </a:solidFill>
                          <a:latin typeface="Arial" panose="020B0604020202020204" pitchFamily="34" charset="0"/>
                          <a:cs typeface="Arial" panose="020B0604020202020204" pitchFamily="34" charset="0"/>
                        </a:rPr>
                        <a:t>Lurbi + atezo</a:t>
                      </a:r>
                    </a:p>
                    <a:p>
                      <a:pPr marL="0" marR="0" lvl="0" indent="0" algn="ctr" rtl="0">
                        <a:lnSpc>
                          <a:spcPct val="100000"/>
                        </a:lnSpc>
                        <a:spcBef>
                          <a:spcPts val="0"/>
                        </a:spcBef>
                        <a:spcAft>
                          <a:spcPts val="0"/>
                        </a:spcAft>
                        <a:buClr>
                          <a:srgbClr val="1E1E20"/>
                        </a:buClr>
                        <a:buSzPts val="900"/>
                        <a:buFont typeface="Arial"/>
                        <a:buNone/>
                      </a:pPr>
                      <a:r>
                        <a:rPr lang="en-US" sz="1200" b="1" u="none" strike="noStrike" cap="none" dirty="0">
                          <a:solidFill>
                            <a:schemeClr val="bg1"/>
                          </a:solidFill>
                          <a:latin typeface="Arial" panose="020B0604020202020204" pitchFamily="34" charset="0"/>
                          <a:cs typeface="Arial" panose="020B0604020202020204" pitchFamily="34" charset="0"/>
                        </a:rPr>
                        <a:t> (n=242)</a:t>
                      </a:r>
                      <a:endParaRPr lang="en-US" sz="1200" b="1" i="0" u="none" strike="noStrike" cap="none" dirty="0">
                        <a:solidFill>
                          <a:schemeClr val="bg1"/>
                        </a:solidFill>
                        <a:latin typeface="Arial" panose="020B0604020202020204" pitchFamily="34" charset="0"/>
                        <a:ea typeface="Tahoma"/>
                        <a:cs typeface="Arial" panose="020B0604020202020204" pitchFamily="34" charset="0"/>
                        <a:sym typeface="Tahoma"/>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953A4"/>
                    </a:solidFill>
                  </a:tcPr>
                </a:tc>
                <a:tc>
                  <a:txBody>
                    <a:bodyPr/>
                    <a:lstStyle/>
                    <a:p>
                      <a:pPr marL="0" marR="0" lvl="0" indent="0" algn="ctr" rtl="0">
                        <a:lnSpc>
                          <a:spcPct val="100000"/>
                        </a:lnSpc>
                        <a:spcBef>
                          <a:spcPts val="0"/>
                        </a:spcBef>
                        <a:spcAft>
                          <a:spcPts val="0"/>
                        </a:spcAft>
                        <a:buClr>
                          <a:srgbClr val="1E1E20"/>
                        </a:buClr>
                        <a:buSzPts val="900"/>
                        <a:buFont typeface="Arial"/>
                        <a:buNone/>
                      </a:pPr>
                      <a:r>
                        <a:rPr lang="en-US" sz="1200" b="1" u="none" strike="noStrike" cap="none" dirty="0">
                          <a:solidFill>
                            <a:schemeClr val="bg1"/>
                          </a:solidFill>
                          <a:latin typeface="Arial" panose="020B0604020202020204" pitchFamily="34" charset="0"/>
                          <a:cs typeface="Arial" panose="020B0604020202020204" pitchFamily="34" charset="0"/>
                        </a:rPr>
                        <a:t>Atezo</a:t>
                      </a:r>
                    </a:p>
                    <a:p>
                      <a:pPr marL="0" marR="0" lvl="0" indent="0" algn="ctr" rtl="0">
                        <a:lnSpc>
                          <a:spcPct val="100000"/>
                        </a:lnSpc>
                        <a:spcBef>
                          <a:spcPts val="0"/>
                        </a:spcBef>
                        <a:spcAft>
                          <a:spcPts val="0"/>
                        </a:spcAft>
                        <a:buClr>
                          <a:srgbClr val="1E1E20"/>
                        </a:buClr>
                        <a:buSzPts val="900"/>
                        <a:buFont typeface="Arial"/>
                        <a:buNone/>
                      </a:pPr>
                      <a:r>
                        <a:rPr lang="en-US" sz="1200" b="1" u="none" strike="noStrike" cap="none" dirty="0">
                          <a:solidFill>
                            <a:schemeClr val="bg1"/>
                          </a:solidFill>
                          <a:latin typeface="Arial" panose="020B0604020202020204" pitchFamily="34" charset="0"/>
                          <a:cs typeface="Arial" panose="020B0604020202020204" pitchFamily="34" charset="0"/>
                        </a:rPr>
                        <a:t>(n=241)</a:t>
                      </a:r>
                      <a:endParaRPr lang="en-US" sz="1200" b="1" i="0" u="none" strike="noStrike" cap="none" dirty="0">
                        <a:solidFill>
                          <a:schemeClr val="bg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00"/>
                    </a:solidFill>
                  </a:tcPr>
                </a:tc>
                <a:extLst>
                  <a:ext uri="{0D108BD9-81ED-4DB2-BD59-A6C34878D82A}">
                    <a16:rowId xmlns:a16="http://schemas.microsoft.com/office/drawing/2014/main" val="10000"/>
                  </a:ext>
                </a:extLst>
              </a:tr>
              <a:tr h="200679">
                <a:tc>
                  <a:txBody>
                    <a:bodyPr/>
                    <a:lstStyle/>
                    <a:p>
                      <a:pPr marL="215900" marR="0" lvl="0" indent="-215900" algn="l" rtl="0">
                        <a:lnSpc>
                          <a:spcPct val="100000"/>
                        </a:lnSpc>
                        <a:spcBef>
                          <a:spcPts val="0"/>
                        </a:spcBef>
                        <a:spcAft>
                          <a:spcPts val="0"/>
                        </a:spcAft>
                        <a:buClr>
                          <a:srgbClr val="1E1E20"/>
                        </a:buClr>
                        <a:buSzPts val="800"/>
                        <a:buFont typeface="Arial"/>
                        <a:buNone/>
                      </a:pPr>
                      <a:r>
                        <a:rPr lang="en-US" sz="1200" b="0" i="0" u="none" strike="noStrike" cap="none" dirty="0">
                          <a:solidFill>
                            <a:schemeClr val="tx1"/>
                          </a:solidFill>
                          <a:latin typeface="Arial" panose="020B0604020202020204" pitchFamily="34" charset="0"/>
                          <a:ea typeface="Arial"/>
                          <a:cs typeface="Arial" panose="020B0604020202020204" pitchFamily="34" charset="0"/>
                          <a:sym typeface="Arial"/>
                        </a:rPr>
                        <a:t>Events, n (%)</a:t>
                      </a:r>
                      <a:endParaRPr sz="1200" b="0" i="0" u="none" strike="noStrike" cap="none"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685800" rtl="0" eaLnBrk="1" fontAlgn="auto" latinLnBrk="0" hangingPunct="1">
                        <a:lnSpc>
                          <a:spcPct val="100000"/>
                        </a:lnSpc>
                        <a:spcBef>
                          <a:spcPts val="0"/>
                        </a:spcBef>
                        <a:spcAft>
                          <a:spcPts val="0"/>
                        </a:spcAft>
                        <a:buClr>
                          <a:srgbClr val="000000"/>
                        </a:buClr>
                        <a:buSzPts val="1400"/>
                        <a:buFont typeface="Arial"/>
                        <a:buNone/>
                        <a:tabLst/>
                        <a:defRPr/>
                      </a:pPr>
                      <a:r>
                        <a:rPr lang="en" sz="1200" u="none" strike="noStrike" cap="none" dirty="0">
                          <a:solidFill>
                            <a:schemeClr val="tx1"/>
                          </a:solidFill>
                          <a:latin typeface="Arial" panose="020B0604020202020204" pitchFamily="34" charset="0"/>
                          <a:cs typeface="Arial" panose="020B0604020202020204" pitchFamily="34" charset="0"/>
                        </a:rPr>
                        <a:t>113 (46.7)</a:t>
                      </a: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685800" rtl="0" eaLnBrk="1" fontAlgn="auto" latinLnBrk="0" hangingPunct="1">
                        <a:lnSpc>
                          <a:spcPct val="100000"/>
                        </a:lnSpc>
                        <a:spcBef>
                          <a:spcPts val="0"/>
                        </a:spcBef>
                        <a:spcAft>
                          <a:spcPts val="0"/>
                        </a:spcAft>
                        <a:buClr>
                          <a:srgbClr val="000000"/>
                        </a:buClr>
                        <a:buSzPts val="1400"/>
                        <a:buFont typeface="Arial"/>
                        <a:buNone/>
                        <a:tabLst/>
                        <a:defRPr/>
                      </a:pPr>
                      <a:r>
                        <a:rPr lang="en" sz="1200" u="none" strike="noStrike" cap="none" dirty="0">
                          <a:solidFill>
                            <a:schemeClr val="tx1"/>
                          </a:solidFill>
                          <a:latin typeface="Arial" panose="020B0604020202020204" pitchFamily="34" charset="0"/>
                          <a:cs typeface="Arial" panose="020B0604020202020204" pitchFamily="34" charset="0"/>
                        </a:rPr>
                        <a:t>136 (56.4)</a:t>
                      </a: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15970593"/>
                  </a:ext>
                </a:extLst>
              </a:tr>
              <a:tr h="200679">
                <a:tc>
                  <a:txBody>
                    <a:bodyPr/>
                    <a:lstStyle/>
                    <a:p>
                      <a:pPr marL="215900" marR="0" lvl="0" indent="-215900" algn="l" rtl="0">
                        <a:lnSpc>
                          <a:spcPct val="100000"/>
                        </a:lnSpc>
                        <a:spcBef>
                          <a:spcPts val="0"/>
                        </a:spcBef>
                        <a:spcAft>
                          <a:spcPts val="0"/>
                        </a:spcAft>
                        <a:buClr>
                          <a:srgbClr val="1E1E20"/>
                        </a:buClr>
                        <a:buSzPts val="800"/>
                        <a:buFont typeface="Arial"/>
                        <a:buNone/>
                      </a:pPr>
                      <a:r>
                        <a:rPr lang="en" sz="1200" u="none" strike="noStrike" cap="none" dirty="0">
                          <a:solidFill>
                            <a:schemeClr val="tx1"/>
                          </a:solidFill>
                          <a:latin typeface="Arial" panose="020B0604020202020204" pitchFamily="34" charset="0"/>
                          <a:cs typeface="Arial" panose="020B0604020202020204" pitchFamily="34" charset="0"/>
                        </a:rPr>
                        <a:t>OS, median (95% CI), mo</a:t>
                      </a:r>
                      <a:endParaRPr sz="1200" b="0" i="0" u="none" strike="noStrike" cap="none"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tc>
                  <a:txBody>
                    <a:bodyPr/>
                    <a:lstStyle/>
                    <a:p>
                      <a:pPr algn="ctr">
                        <a:lnSpc>
                          <a:spcPct val="115000"/>
                        </a:lnSpc>
                        <a:spcBef>
                          <a:spcPts val="600"/>
                        </a:spcBef>
                        <a:spcAft>
                          <a:spcPts val="1000"/>
                        </a:spcAft>
                      </a:pPr>
                      <a:r>
                        <a:rPr lang="en-US"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13.2 (11.9, 16.4)</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tc>
                  <a:txBody>
                    <a:bodyPr/>
                    <a:lstStyle/>
                    <a:p>
                      <a:pPr algn="ctr">
                        <a:lnSpc>
                          <a:spcPct val="115000"/>
                        </a:lnSpc>
                        <a:spcBef>
                          <a:spcPts val="600"/>
                        </a:spcBef>
                        <a:spcAft>
                          <a:spcPts val="1000"/>
                        </a:spcAft>
                      </a:pPr>
                      <a:r>
                        <a:rPr lang="en-US"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10.6 (9.5, 12.2)</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extLst>
                  <a:ext uri="{0D108BD9-81ED-4DB2-BD59-A6C34878D82A}">
                    <a16:rowId xmlns:a16="http://schemas.microsoft.com/office/drawing/2014/main" val="10001"/>
                  </a:ext>
                </a:extLst>
              </a:tr>
              <a:tr h="218534">
                <a:tc>
                  <a:txBody>
                    <a:bodyPr/>
                    <a:lstStyle/>
                    <a:p>
                      <a:pPr marL="215900" marR="0" lvl="0" indent="-215900" algn="l" rtl="0">
                        <a:lnSpc>
                          <a:spcPct val="100000"/>
                        </a:lnSpc>
                        <a:spcBef>
                          <a:spcPts val="0"/>
                        </a:spcBef>
                        <a:spcAft>
                          <a:spcPts val="0"/>
                        </a:spcAft>
                        <a:buClr>
                          <a:srgbClr val="1E1E20"/>
                        </a:buClr>
                        <a:buSzPts val="800"/>
                        <a:buFont typeface="Arial"/>
                        <a:buNone/>
                      </a:pPr>
                      <a:r>
                        <a:rPr lang="en" sz="1200" u="none" strike="noStrike" cap="none" dirty="0">
                          <a:solidFill>
                            <a:schemeClr val="tx1"/>
                          </a:solidFill>
                          <a:latin typeface="Arial" panose="020B0604020202020204" pitchFamily="34" charset="0"/>
                          <a:cs typeface="Arial" panose="020B0604020202020204" pitchFamily="34" charset="0"/>
                        </a:rPr>
                        <a:t>Stratified HR (95% CI)</a:t>
                      </a:r>
                      <a:endParaRPr sz="1200" b="0" i="0" u="none" strike="noStrike" cap="none"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US" sz="1200" b="1" kern="1200" dirty="0">
                          <a:solidFill>
                            <a:schemeClr val="tx1"/>
                          </a:solidFill>
                          <a:effectLst/>
                          <a:latin typeface="Arial" panose="020B0604020202020204" pitchFamily="34" charset="0"/>
                          <a:ea typeface="+mn-ea"/>
                          <a:cs typeface="Arial" panose="020B0604020202020204" pitchFamily="34" charset="0"/>
                        </a:rPr>
                        <a:t>0.73 (0.57, 0.95)</a:t>
                      </a:r>
                      <a:endParaRPr sz="1200" b="1" u="none" strike="noStrike" cap="none" dirty="0">
                        <a:solidFill>
                          <a:schemeClr val="tx1"/>
                        </a:solidFill>
                        <a:latin typeface="Arial" panose="020B0604020202020204" pitchFamily="34" charset="0"/>
                        <a:cs typeface="Arial" panose="020B0604020202020204" pitchFamily="34" charset="0"/>
                      </a:endParaRPr>
                    </a:p>
                  </a:txBody>
                  <a:tcPr marL="80453" marR="80453" marT="40226" marB="4022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hMerge="1">
                  <a:txBody>
                    <a:bodyPr/>
                    <a:lstStyle/>
                    <a:p>
                      <a:endParaRPr lang="en-US"/>
                    </a:p>
                  </a:txBody>
                  <a:tcPr/>
                </a:tc>
                <a:extLst>
                  <a:ext uri="{0D108BD9-81ED-4DB2-BD59-A6C34878D82A}">
                    <a16:rowId xmlns:a16="http://schemas.microsoft.com/office/drawing/2014/main" val="10002"/>
                  </a:ext>
                </a:extLst>
              </a:tr>
              <a:tr h="218534">
                <a:tc>
                  <a:txBody>
                    <a:bodyPr/>
                    <a:lstStyle/>
                    <a:p>
                      <a:pPr marL="215900" marR="0" lvl="0" indent="-215900" algn="l" rtl="0">
                        <a:lnSpc>
                          <a:spcPct val="100000"/>
                        </a:lnSpc>
                        <a:spcBef>
                          <a:spcPts val="0"/>
                        </a:spcBef>
                        <a:spcAft>
                          <a:spcPts val="0"/>
                        </a:spcAft>
                        <a:buClr>
                          <a:srgbClr val="1E1E20"/>
                        </a:buClr>
                        <a:buSzPts val="800"/>
                        <a:buFont typeface="Arial"/>
                        <a:buNone/>
                      </a:pPr>
                      <a:r>
                        <a:rPr lang="en" sz="1200" u="none" strike="noStrike" cap="none" dirty="0">
                          <a:solidFill>
                            <a:schemeClr val="tx1"/>
                          </a:solidFill>
                          <a:latin typeface="Arial" panose="020B0604020202020204" pitchFamily="34" charset="0"/>
                          <a:cs typeface="Arial" panose="020B0604020202020204" pitchFamily="34" charset="0"/>
                        </a:rPr>
                        <a:t>Stratified </a:t>
                      </a:r>
                      <a:r>
                        <a:rPr lang="en" sz="1200" i="1" u="none" strike="noStrike" cap="none" dirty="0">
                          <a:solidFill>
                            <a:schemeClr val="tx1"/>
                          </a:solidFill>
                          <a:latin typeface="Arial" panose="020B0604020202020204" pitchFamily="34" charset="0"/>
                          <a:cs typeface="Arial" panose="020B0604020202020204" pitchFamily="34" charset="0"/>
                        </a:rPr>
                        <a:t>P</a:t>
                      </a:r>
                      <a:r>
                        <a:rPr lang="en" sz="1200" u="none" strike="noStrike" cap="none" dirty="0">
                          <a:solidFill>
                            <a:schemeClr val="tx1"/>
                          </a:solidFill>
                          <a:latin typeface="Arial" panose="020B0604020202020204" pitchFamily="34" charset="0"/>
                          <a:cs typeface="Arial" panose="020B0604020202020204" pitchFamily="34" charset="0"/>
                        </a:rPr>
                        <a:t> value (2-sided)</a:t>
                      </a:r>
                      <a:endParaRPr sz="1200" b="0" i="0" u="none" strike="noStrike" cap="none"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tc gridSpan="2">
                  <a:txBody>
                    <a:bodyPr/>
                    <a:lstStyle/>
                    <a:p>
                      <a:pPr marL="215900" marR="0" lvl="0" indent="-215900" algn="ctr" rtl="0">
                        <a:lnSpc>
                          <a:spcPct val="100000"/>
                        </a:lnSpc>
                        <a:spcBef>
                          <a:spcPts val="0"/>
                        </a:spcBef>
                        <a:spcAft>
                          <a:spcPts val="0"/>
                        </a:spcAft>
                        <a:buClr>
                          <a:srgbClr val="1E1E20"/>
                        </a:buClr>
                        <a:buSzPts val="800"/>
                        <a:buFont typeface="Arial"/>
                        <a:buNone/>
                      </a:pPr>
                      <a:r>
                        <a:rPr lang="en-US" sz="1200" kern="1200" dirty="0">
                          <a:solidFill>
                            <a:schemeClr val="tx1"/>
                          </a:solidFill>
                          <a:effectLst/>
                          <a:latin typeface="Arial" panose="020B0604020202020204" pitchFamily="34" charset="0"/>
                          <a:ea typeface="+mn-ea"/>
                          <a:cs typeface="Arial" panose="020B0604020202020204" pitchFamily="34" charset="0"/>
                        </a:rPr>
                        <a:t>0.0174</a:t>
                      </a:r>
                      <a:endParaRPr sz="1200" u="none" strike="noStrike" cap="none" dirty="0">
                        <a:solidFill>
                          <a:schemeClr val="tx1"/>
                        </a:solidFill>
                        <a:latin typeface="Arial" panose="020B0604020202020204" pitchFamily="34" charset="0"/>
                        <a:cs typeface="Arial" panose="020B0604020202020204" pitchFamily="34" charset="0"/>
                      </a:endParaRPr>
                    </a:p>
                  </a:txBody>
                  <a:tcPr marL="80453" marR="80453" marT="40226" marB="4022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tc hMerge="1">
                  <a:txBody>
                    <a:bodyPr/>
                    <a:lstStyle/>
                    <a:p>
                      <a:endParaRPr lang="en-US"/>
                    </a:p>
                  </a:txBody>
                  <a:tcPr/>
                </a:tc>
                <a:extLst>
                  <a:ext uri="{0D108BD9-81ED-4DB2-BD59-A6C34878D82A}">
                    <a16:rowId xmlns:a16="http://schemas.microsoft.com/office/drawing/2014/main" val="10003"/>
                  </a:ext>
                </a:extLst>
              </a:tr>
              <a:tr h="218534">
                <a:tc>
                  <a:txBody>
                    <a:bodyPr/>
                    <a:lstStyle/>
                    <a:p>
                      <a:pPr marL="215900" marR="0" lvl="0" indent="-215900" algn="l" rtl="0">
                        <a:lnSpc>
                          <a:spcPct val="100000"/>
                        </a:lnSpc>
                        <a:spcBef>
                          <a:spcPts val="0"/>
                        </a:spcBef>
                        <a:spcAft>
                          <a:spcPts val="0"/>
                        </a:spcAft>
                        <a:buClr>
                          <a:srgbClr val="1E1E20"/>
                        </a:buClr>
                        <a:buSzPts val="800"/>
                        <a:buFont typeface="Arial"/>
                        <a:buNone/>
                      </a:pPr>
                      <a:r>
                        <a:rPr lang="el-GR" sz="1200" b="0" i="0" u="none" strike="noStrike" cap="none" dirty="0">
                          <a:solidFill>
                            <a:schemeClr val="tx1"/>
                          </a:solidFill>
                          <a:latin typeface="Arial" panose="020B0604020202020204" pitchFamily="34" charset="0"/>
                          <a:ea typeface="Arial"/>
                          <a:cs typeface="Arial" panose="020B0604020202020204" pitchFamily="34" charset="0"/>
                          <a:sym typeface="Arial"/>
                        </a:rPr>
                        <a:t>α </a:t>
                      </a:r>
                      <a:r>
                        <a:rPr lang="en-US" sz="1200" b="0" i="0" u="none" strike="noStrike" cap="none" dirty="0">
                          <a:solidFill>
                            <a:schemeClr val="tx1"/>
                          </a:solidFill>
                          <a:latin typeface="Arial" panose="020B0604020202020204" pitchFamily="34" charset="0"/>
                          <a:ea typeface="Arial"/>
                          <a:cs typeface="Arial" panose="020B0604020202020204" pitchFamily="34" charset="0"/>
                          <a:sym typeface="Arial"/>
                        </a:rPr>
                        <a:t>boundary </a:t>
                      </a:r>
                      <a:r>
                        <a:rPr lang="en" sz="1200" u="none" strike="noStrike" cap="none" dirty="0">
                          <a:solidFill>
                            <a:schemeClr val="tx1"/>
                          </a:solidFill>
                          <a:latin typeface="Arial" panose="020B0604020202020204" pitchFamily="34" charset="0"/>
                          <a:cs typeface="Arial" panose="020B0604020202020204" pitchFamily="34" charset="0"/>
                        </a:rPr>
                        <a:t>(2-sided)</a:t>
                      </a:r>
                      <a:r>
                        <a:rPr lang="en" sz="1200" u="none" strike="noStrike" cap="none" baseline="30000" dirty="0">
                          <a:solidFill>
                            <a:schemeClr val="tx1"/>
                          </a:solidFill>
                          <a:latin typeface="Arial" panose="020B0604020202020204" pitchFamily="34" charset="0"/>
                          <a:cs typeface="Arial" panose="020B0604020202020204" pitchFamily="34" charset="0"/>
                        </a:rPr>
                        <a:t>a</a:t>
                      </a:r>
                      <a:endParaRPr sz="1200" b="0" i="0" u="none" strike="noStrike" cap="none" baseline="30000"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marL="215900" marR="0" lvl="0" indent="-215900" algn="ctr" rtl="0">
                        <a:lnSpc>
                          <a:spcPct val="100000"/>
                        </a:lnSpc>
                        <a:spcBef>
                          <a:spcPts val="0"/>
                        </a:spcBef>
                        <a:spcAft>
                          <a:spcPts val="0"/>
                        </a:spcAft>
                        <a:buClr>
                          <a:srgbClr val="1E1E20"/>
                        </a:buClr>
                        <a:buSzPts val="800"/>
                        <a:buFont typeface="Arial"/>
                        <a:buNone/>
                      </a:pPr>
                      <a:r>
                        <a:rPr lang="en-US" sz="1200" kern="1200" dirty="0">
                          <a:solidFill>
                            <a:schemeClr val="tx1"/>
                          </a:solidFill>
                          <a:effectLst/>
                          <a:latin typeface="Arial" panose="020B0604020202020204" pitchFamily="34" charset="0"/>
                          <a:ea typeface="+mn-ea"/>
                          <a:cs typeface="Arial" panose="020B0604020202020204" pitchFamily="34" charset="0"/>
                        </a:rPr>
                        <a:t>0.0313</a:t>
                      </a:r>
                      <a:endParaRPr sz="1200" u="none" strike="noStrike" cap="none" dirty="0">
                        <a:solidFill>
                          <a:schemeClr val="tx1"/>
                        </a:solidFill>
                        <a:latin typeface="Arial" panose="020B0604020202020204" pitchFamily="34" charset="0"/>
                        <a:cs typeface="Arial" panose="020B0604020202020204" pitchFamily="34" charset="0"/>
                      </a:endParaRPr>
                    </a:p>
                  </a:txBody>
                  <a:tcPr marL="80453" marR="80453" marT="40226" marB="4022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extLst>
                  <a:ext uri="{0D108BD9-81ED-4DB2-BD59-A6C34878D82A}">
                    <a16:rowId xmlns:a16="http://schemas.microsoft.com/office/drawing/2014/main" val="2979158004"/>
                  </a:ext>
                </a:extLst>
              </a:tr>
            </a:tbl>
          </a:graphicData>
        </a:graphic>
      </p:graphicFrame>
    </p:spTree>
    <p:extLst>
      <p:ext uri="{BB962C8B-B14F-4D97-AF65-F5344CB8AC3E}">
        <p14:creationId xmlns:p14="http://schemas.microsoft.com/office/powerpoint/2010/main" val="1453436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A1B9CC-8442-0D53-493F-FAA0B4940C2B}"/>
            </a:ext>
          </a:extLst>
        </p:cNvPr>
        <p:cNvGrpSpPr/>
        <p:nvPr/>
      </p:nvGrpSpPr>
      <p:grpSpPr>
        <a:xfrm>
          <a:off x="0" y="0"/>
          <a:ext cx="0" cy="0"/>
          <a:chOff x="0" y="0"/>
          <a:chExt cx="0" cy="0"/>
        </a:xfrm>
      </p:grpSpPr>
      <p:sp>
        <p:nvSpPr>
          <p:cNvPr id="7" name="Text Placeholder 6">
            <a:extLst>
              <a:ext uri="{FF2B5EF4-FFF2-40B4-BE49-F238E27FC236}">
                <a16:creationId xmlns:a16="http://schemas.microsoft.com/office/drawing/2014/main" id="{5052571F-0DBC-C282-7D18-B47369AFCFDD}"/>
              </a:ext>
            </a:extLst>
          </p:cNvPr>
          <p:cNvSpPr>
            <a:spLocks noGrp="1"/>
          </p:cNvSpPr>
          <p:nvPr>
            <p:ph type="body" sz="quarter" idx="17"/>
          </p:nvPr>
        </p:nvSpPr>
        <p:spPr>
          <a:xfrm>
            <a:off x="312448" y="5932709"/>
            <a:ext cx="11591925" cy="307777"/>
          </a:xfrm>
        </p:spPr>
        <p:txBody>
          <a:bodyPr/>
          <a:lstStyle/>
          <a:p>
            <a:pPr marL="0" lvl="0" indent="0" algn="l" rtl="0">
              <a:lnSpc>
                <a:spcPct val="100000"/>
              </a:lnSpc>
              <a:spcBef>
                <a:spcPts val="0"/>
              </a:spcBef>
              <a:spcAft>
                <a:spcPts val="0"/>
              </a:spcAft>
              <a:buSzPts val="1000"/>
              <a:buNone/>
            </a:pPr>
            <a:r>
              <a:rPr lang="en-US" baseline="30000" dirty="0"/>
              <a:t>a</a:t>
            </a:r>
            <a:r>
              <a:rPr lang="en-US" dirty="0"/>
              <a:t> </a:t>
            </a:r>
            <a:r>
              <a:rPr lang="en-US" sz="1000" dirty="0"/>
              <a:t>Median time from start of induction treatment to randomization was analyzed for 483 randomized patients. Note: 660 patients were enrolled into the induction phase, out of whom 177 patients were not randomized into the maintenance phase.</a:t>
            </a:r>
            <a:endParaRPr lang="en-SG" baseline="30000" dirty="0"/>
          </a:p>
        </p:txBody>
      </p:sp>
      <p:sp>
        <p:nvSpPr>
          <p:cNvPr id="3" name="Slide Number Placeholder 2">
            <a:extLst>
              <a:ext uri="{FF2B5EF4-FFF2-40B4-BE49-F238E27FC236}">
                <a16:creationId xmlns:a16="http://schemas.microsoft.com/office/drawing/2014/main" id="{D2B3F8EF-6D54-1100-E20F-D35D8BA1B05E}"/>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12</a:t>
            </a:fld>
            <a:endParaRPr lang="en-US" dirty="0"/>
          </a:p>
        </p:txBody>
      </p:sp>
      <p:sp>
        <p:nvSpPr>
          <p:cNvPr id="12" name="Text Placeholder 11">
            <a:extLst>
              <a:ext uri="{FF2B5EF4-FFF2-40B4-BE49-F238E27FC236}">
                <a16:creationId xmlns:a16="http://schemas.microsoft.com/office/drawing/2014/main" id="{B9D76ED5-6FA6-D095-61B4-B9E0FFF66333}"/>
              </a:ext>
            </a:extLst>
          </p:cNvPr>
          <p:cNvSpPr>
            <a:spLocks noGrp="1"/>
          </p:cNvSpPr>
          <p:nvPr>
            <p:ph type="body" sz="quarter" idx="15"/>
          </p:nvPr>
        </p:nvSpPr>
        <p:spPr/>
        <p:txBody>
          <a:bodyPr/>
          <a:lstStyle/>
          <a:p>
            <a:r>
              <a:rPr lang="en-US" dirty="0"/>
              <a:t>Luis Paz-Ares, MD, PhD </a:t>
            </a:r>
          </a:p>
        </p:txBody>
      </p:sp>
      <p:sp>
        <p:nvSpPr>
          <p:cNvPr id="4" name="Text Placeholder 8">
            <a:extLst>
              <a:ext uri="{FF2B5EF4-FFF2-40B4-BE49-F238E27FC236}">
                <a16:creationId xmlns:a16="http://schemas.microsoft.com/office/drawing/2014/main" id="{21C23E10-ED64-3A85-3D58-C38A29D8C9CF}"/>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grpSp>
        <p:nvGrpSpPr>
          <p:cNvPr id="2" name="Group 1">
            <a:extLst>
              <a:ext uri="{FF2B5EF4-FFF2-40B4-BE49-F238E27FC236}">
                <a16:creationId xmlns:a16="http://schemas.microsoft.com/office/drawing/2014/main" id="{78AFAAD6-6D23-35DB-D1A5-A3EDBDFAB347}"/>
              </a:ext>
            </a:extLst>
          </p:cNvPr>
          <p:cNvGrpSpPr>
            <a:grpSpLocks noGrp="1" noUngrp="1" noRot="1" noMove="1" noResize="1"/>
          </p:cNvGrpSpPr>
          <p:nvPr/>
        </p:nvGrpSpPr>
        <p:grpSpPr>
          <a:xfrm>
            <a:off x="563334" y="4147578"/>
            <a:ext cx="8342540" cy="1561947"/>
            <a:chOff x="563334" y="4147578"/>
            <a:chExt cx="8342540" cy="1561947"/>
          </a:xfrm>
        </p:grpSpPr>
        <p:sp>
          <p:nvSpPr>
            <p:cNvPr id="14" name="Google Shape;70;p3">
              <a:extLst>
                <a:ext uri="{FF2B5EF4-FFF2-40B4-BE49-F238E27FC236}">
                  <a16:creationId xmlns:a16="http://schemas.microsoft.com/office/drawing/2014/main" id="{610ED31C-7ED2-3807-1184-0F349777E869}"/>
                </a:ext>
              </a:extLst>
            </p:cNvPr>
            <p:cNvSpPr>
              <a:spLocks noGrp="1" noRot="1" noMove="1" noResize="1" noEditPoints="1" noAdjustHandles="1" noChangeArrowheads="1" noChangeShapeType="1"/>
            </p:cNvSpPr>
            <p:nvPr/>
          </p:nvSpPr>
          <p:spPr>
            <a:xfrm>
              <a:off x="3470180" y="4978005"/>
              <a:ext cx="4507127" cy="731520"/>
            </a:xfrm>
            <a:prstGeom prst="roundRect">
              <a:avLst>
                <a:gd name="adj" fmla="val 16667"/>
              </a:avLst>
            </a:prstGeom>
            <a:solidFill>
              <a:srgbClr val="CC0000"/>
            </a:solidFill>
            <a:ln w="12700" cap="flat" cmpd="sng">
              <a:solidFill>
                <a:srgbClr val="000000"/>
              </a:solidFill>
              <a:prstDash val="solid"/>
              <a:round/>
              <a:headEnd type="none" w="sm" len="sm"/>
              <a:tailEnd type="none" w="sm" len="sm"/>
            </a:ln>
          </p:spPr>
          <p:txBody>
            <a:bodyPr spcFirstLastPara="1" wrap="square" lIns="47950" tIns="23975" rIns="47950" bIns="23975"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400"/>
                <a:buFont typeface="Arial"/>
                <a:buNone/>
                <a:tabLst/>
                <a:defRPr/>
              </a:pP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Maintenance treatment</a:t>
              </a:r>
              <a:b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br>
              <a:r>
                <a:rPr kumimoji="0" lang="en-US" sz="1300" i="0" u="none" strike="noStrike" kern="0" cap="none" spc="0" normalizeH="0" baseline="0" noProof="0" dirty="0" err="1">
                  <a:ln>
                    <a:noFill/>
                  </a:ln>
                  <a:solidFill>
                    <a:srgbClr val="FFFFFF"/>
                  </a:solidFill>
                  <a:effectLst/>
                  <a:uLnTx/>
                  <a:uFillTx/>
                  <a:latin typeface="Arial"/>
                  <a:ea typeface="Arial"/>
                  <a:cs typeface="Arial"/>
                  <a:sym typeface="Arial"/>
                </a:rPr>
                <a:t>Atezo</a:t>
              </a:r>
              <a:r>
                <a:rPr kumimoji="0" lang="en-US" sz="1300" i="0" u="none" strike="noStrike" kern="0" cap="none" spc="0" normalizeH="0" baseline="0" noProof="0" dirty="0">
                  <a:ln>
                    <a:noFill/>
                  </a:ln>
                  <a:solidFill>
                    <a:srgbClr val="FFFFFF"/>
                  </a:solidFill>
                  <a:effectLst/>
                  <a:uLnTx/>
                  <a:uFillTx/>
                  <a:latin typeface="Arial"/>
                  <a:ea typeface="Arial"/>
                  <a:cs typeface="Arial"/>
                  <a:sym typeface="Arial"/>
                </a:rPr>
                <a:t> </a:t>
              </a:r>
              <a:br>
                <a:rPr kumimoji="0" lang="en-US" sz="1300" i="0" u="none" strike="noStrike" kern="0" cap="none" spc="0" normalizeH="0" baseline="0" noProof="0" dirty="0">
                  <a:ln>
                    <a:noFill/>
                  </a:ln>
                  <a:solidFill>
                    <a:srgbClr val="FFFFFF"/>
                  </a:solidFill>
                  <a:effectLst/>
                  <a:uLnTx/>
                  <a:uFillTx/>
                  <a:latin typeface="Arial"/>
                  <a:ea typeface="Arial"/>
                  <a:cs typeface="Arial"/>
                  <a:sym typeface="Arial"/>
                </a:rPr>
              </a:b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Median OS from randomization: 10.6 </a:t>
              </a:r>
              <a:r>
                <a:rPr lang="en-US" sz="1300" b="1" kern="0" dirty="0">
                  <a:solidFill>
                    <a:srgbClr val="FFFFFF"/>
                  </a:solidFill>
                  <a:latin typeface="Arial"/>
                  <a:ea typeface="Arial"/>
                  <a:cs typeface="Arial"/>
                  <a:sym typeface="Arial"/>
                </a:rPr>
                <a:t>months</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5" name="Google Shape;72;p3">
              <a:extLst>
                <a:ext uri="{FF2B5EF4-FFF2-40B4-BE49-F238E27FC236}">
                  <a16:creationId xmlns:a16="http://schemas.microsoft.com/office/drawing/2014/main" id="{348935E7-842C-6F94-4E0B-98949C9FE79D}"/>
                </a:ext>
              </a:extLst>
            </p:cNvPr>
            <p:cNvSpPr>
              <a:spLocks noGrp="1" noRot="1" noMove="1" noResize="1" noEditPoints="1" noAdjustHandles="1" noChangeArrowheads="1" noChangeShapeType="1"/>
            </p:cNvSpPr>
            <p:nvPr/>
          </p:nvSpPr>
          <p:spPr>
            <a:xfrm>
              <a:off x="3470179" y="4147578"/>
              <a:ext cx="5435695" cy="717581"/>
            </a:xfrm>
            <a:prstGeom prst="roundRect">
              <a:avLst>
                <a:gd name="adj" fmla="val 16667"/>
              </a:avLst>
            </a:prstGeom>
            <a:solidFill>
              <a:srgbClr val="3953A4"/>
            </a:solidFill>
            <a:ln w="12700" cap="flat" cmpd="sng">
              <a:solidFill>
                <a:srgbClr val="000000"/>
              </a:solidFill>
              <a:prstDash val="solid"/>
              <a:round/>
              <a:headEnd type="none" w="sm" len="sm"/>
              <a:tailEnd type="none" w="sm" len="sm"/>
            </a:ln>
          </p:spPr>
          <p:txBody>
            <a:bodyPr spcFirstLastPara="1" wrap="square" lIns="47950" tIns="23975" rIns="47950" bIns="23975" anchor="ctr" anchorCtr="0">
              <a:spAutoFit/>
            </a:bodyPr>
            <a:lstStyle/>
            <a:p>
              <a:pPr marL="0" marR="0" lvl="0" indent="0" algn="ctr" defTabSz="914400" rtl="0" eaLnBrk="1" fontAlgn="auto" latinLnBrk="0" hangingPunct="1">
                <a:lnSpc>
                  <a:spcPct val="100000"/>
                </a:lnSpc>
                <a:spcBef>
                  <a:spcPts val="0"/>
                </a:spcBef>
                <a:spcAft>
                  <a:spcPts val="0"/>
                </a:spcAft>
                <a:buClr>
                  <a:srgbClr val="FFFFFF"/>
                </a:buClr>
                <a:buSzPts val="1400"/>
                <a:buFont typeface="Arial"/>
                <a:buNone/>
                <a:tabLst/>
                <a:defRPr/>
              </a:pP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Maintenance treatment</a:t>
              </a:r>
              <a:b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br>
              <a:r>
                <a:rPr kumimoji="0" lang="en-US" sz="1300" i="0" u="none" strike="noStrike" kern="0" cap="none" spc="0" normalizeH="0" baseline="0" noProof="0" dirty="0" err="1">
                  <a:ln>
                    <a:noFill/>
                  </a:ln>
                  <a:solidFill>
                    <a:srgbClr val="FFFFFF"/>
                  </a:solidFill>
                  <a:effectLst/>
                  <a:uLnTx/>
                  <a:uFillTx/>
                  <a:latin typeface="Arial"/>
                  <a:ea typeface="Arial"/>
                  <a:cs typeface="Arial"/>
                  <a:sym typeface="Arial"/>
                </a:rPr>
                <a:t>Lurbi</a:t>
              </a:r>
              <a:r>
                <a:rPr kumimoji="0" lang="en-US" sz="1300" i="0" u="none" strike="noStrike" kern="0" cap="none" spc="0" normalizeH="0" baseline="0" noProof="0" dirty="0">
                  <a:ln>
                    <a:noFill/>
                  </a:ln>
                  <a:solidFill>
                    <a:srgbClr val="FFFFFF"/>
                  </a:solidFill>
                  <a:effectLst/>
                  <a:uLnTx/>
                  <a:uFillTx/>
                  <a:latin typeface="Arial"/>
                  <a:ea typeface="Arial"/>
                  <a:cs typeface="Arial"/>
                  <a:sym typeface="Arial"/>
                </a:rPr>
                <a:t> + </a:t>
              </a:r>
              <a:r>
                <a:rPr kumimoji="0" lang="en-US" sz="1300" i="0" u="none" strike="noStrike" kern="0" cap="none" spc="0" normalizeH="0" baseline="0" noProof="0" dirty="0" err="1">
                  <a:ln>
                    <a:noFill/>
                  </a:ln>
                  <a:solidFill>
                    <a:srgbClr val="FFFFFF"/>
                  </a:solidFill>
                  <a:effectLst/>
                  <a:uLnTx/>
                  <a:uFillTx/>
                  <a:latin typeface="Arial"/>
                  <a:ea typeface="Arial"/>
                  <a:cs typeface="Arial"/>
                  <a:sym typeface="Arial"/>
                </a:rPr>
                <a:t>atezo</a:t>
              </a:r>
              <a:endParaRPr kumimoji="0" lang="en-US" sz="1300" i="0" u="none" strike="noStrike" kern="0" cap="none" spc="0" normalizeH="0" baseline="30000" noProof="0" dirty="0">
                <a:ln>
                  <a:noFill/>
                </a:ln>
                <a:solidFill>
                  <a:srgbClr val="FFFFFF"/>
                </a:solidFill>
                <a:effectLst/>
                <a:uLnTx/>
                <a:uFillTx/>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FFFFFF"/>
                </a:buClr>
                <a:buSzPts val="1400"/>
                <a:buFont typeface="Arial"/>
                <a:buNone/>
                <a:tabLst/>
                <a:defRPr/>
              </a:pPr>
              <a:r>
                <a:rPr kumimoji="0" lang="en-US" sz="1300" b="1" i="0" u="none" strike="noStrike" kern="0" cap="none" spc="0" normalizeH="0" noProof="0" dirty="0">
                  <a:ln>
                    <a:noFill/>
                  </a:ln>
                  <a:solidFill>
                    <a:srgbClr val="FFFFFF"/>
                  </a:solidFill>
                  <a:effectLst/>
                  <a:uLnTx/>
                  <a:uFillTx/>
                  <a:latin typeface="Arial"/>
                  <a:ea typeface="Arial"/>
                  <a:cs typeface="Arial"/>
                  <a:sym typeface="Arial"/>
                </a:rPr>
                <a:t>Median OS from randomization: 13.2 months</a:t>
              </a:r>
              <a:endParaRPr kumimoji="0" sz="1300" b="0" i="0" u="none" strike="noStrike" kern="0" cap="none" spc="0" normalizeH="0" noProof="0" dirty="0">
                <a:ln>
                  <a:noFill/>
                </a:ln>
                <a:solidFill>
                  <a:srgbClr val="000000"/>
                </a:solidFill>
                <a:effectLst/>
                <a:uLnTx/>
                <a:uFillTx/>
                <a:latin typeface="Arial"/>
                <a:ea typeface="Arial"/>
                <a:cs typeface="Arial"/>
                <a:sym typeface="Arial"/>
              </a:endParaRPr>
            </a:p>
          </p:txBody>
        </p:sp>
        <p:sp>
          <p:nvSpPr>
            <p:cNvPr id="16" name="Google Shape;82;p3">
              <a:extLst>
                <a:ext uri="{FF2B5EF4-FFF2-40B4-BE49-F238E27FC236}">
                  <a16:creationId xmlns:a16="http://schemas.microsoft.com/office/drawing/2014/main" id="{E2626A42-608D-294B-52F9-8A60B4F95CFE}"/>
                </a:ext>
              </a:extLst>
            </p:cNvPr>
            <p:cNvSpPr>
              <a:spLocks noGrp="1" noRot="1" noMove="1" noResize="1" noEditPoints="1" noAdjustHandles="1" noChangeArrowheads="1" noChangeShapeType="1"/>
            </p:cNvSpPr>
            <p:nvPr/>
          </p:nvSpPr>
          <p:spPr>
            <a:xfrm>
              <a:off x="563334" y="4426584"/>
              <a:ext cx="2759731" cy="989996"/>
            </a:xfrm>
            <a:prstGeom prst="roundRect">
              <a:avLst>
                <a:gd name="adj" fmla="val 16667"/>
              </a:avLst>
            </a:prstGeom>
            <a:solidFill>
              <a:srgbClr val="9BBB59"/>
            </a:solidFill>
            <a:ln w="12700" cap="flat" cmpd="sng">
              <a:solidFill>
                <a:srgbClr val="000000"/>
              </a:solidFill>
              <a:prstDash val="solid"/>
              <a:round/>
              <a:headEnd type="none" w="sm" len="sm"/>
              <a:tailEnd type="none" w="sm" len="sm"/>
            </a:ln>
          </p:spPr>
          <p:txBody>
            <a:bodyPr spcFirstLastPara="1" wrap="square" lIns="47950" tIns="23975" rIns="47950" bIns="23975" anchor="ctr" anchorCtr="0">
              <a:spAutoFit/>
            </a:bodyPr>
            <a:lstStyle/>
            <a:p>
              <a:pPr marL="0" marR="0" lvl="0" indent="0" algn="ctr" defTabSz="914400" rtl="0" eaLnBrk="1" fontAlgn="auto" latinLnBrk="0" hangingPunct="1">
                <a:lnSpc>
                  <a:spcPct val="100000"/>
                </a:lnSpc>
                <a:spcBef>
                  <a:spcPts val="0"/>
                </a:spcBef>
                <a:spcAft>
                  <a:spcPts val="0"/>
                </a:spcAft>
                <a:buClr>
                  <a:srgbClr val="FFFFFF"/>
                </a:buClr>
                <a:buSzPts val="1400"/>
                <a:buFont typeface="Arial"/>
                <a:buNone/>
                <a:tabLst/>
                <a:defRPr/>
              </a:pPr>
              <a:r>
                <a:rPr kumimoji="0" lang="en-US" sz="1300" b="1" i="0" u="none" strike="noStrike" kern="0" cap="none" spc="0" normalizeH="0" baseline="0" noProof="0" dirty="0">
                  <a:ln>
                    <a:noFill/>
                  </a:ln>
                  <a:effectLst/>
                  <a:uLnTx/>
                  <a:uFillTx/>
                  <a:latin typeface="Arial"/>
                  <a:ea typeface="Arial"/>
                  <a:cs typeface="Arial"/>
                  <a:sym typeface="Arial"/>
                </a:rPr>
                <a:t>Induction treatment </a:t>
              </a:r>
              <a:br>
                <a:rPr kumimoji="0" lang="en-US" sz="1300" b="1" i="0" u="none" strike="noStrike" kern="0" cap="none" spc="0" normalizeH="0" baseline="0" noProof="0" dirty="0">
                  <a:ln>
                    <a:noFill/>
                  </a:ln>
                  <a:effectLst/>
                  <a:uLnTx/>
                  <a:uFillTx/>
                  <a:latin typeface="Arial"/>
                  <a:ea typeface="Arial"/>
                  <a:cs typeface="Arial"/>
                  <a:sym typeface="Arial"/>
                </a:rPr>
              </a:br>
              <a:r>
                <a:rPr kumimoji="0" lang="en-US" sz="1300" i="0" u="none" strike="noStrike" kern="0" cap="none" spc="0" normalizeH="0" baseline="0" noProof="0" dirty="0" err="1">
                  <a:ln>
                    <a:noFill/>
                  </a:ln>
                  <a:effectLst/>
                  <a:uLnTx/>
                  <a:uFillTx/>
                  <a:latin typeface="Arial"/>
                  <a:ea typeface="Arial"/>
                  <a:cs typeface="Arial"/>
                  <a:sym typeface="Arial"/>
                </a:rPr>
                <a:t>Atezo</a:t>
              </a:r>
              <a:r>
                <a:rPr kumimoji="0" lang="en-US" sz="1300" i="0" u="none" strike="noStrike" kern="0" cap="none" spc="0" normalizeH="0" baseline="0" noProof="0" dirty="0">
                  <a:ln>
                    <a:noFill/>
                  </a:ln>
                  <a:effectLst/>
                  <a:uLnTx/>
                  <a:uFillTx/>
                  <a:latin typeface="Arial"/>
                  <a:ea typeface="Arial"/>
                  <a:cs typeface="Arial"/>
                  <a:sym typeface="Arial"/>
                </a:rPr>
                <a:t> + carbo + etop</a:t>
              </a:r>
              <a:br>
                <a:rPr kumimoji="0" lang="en-US" sz="1300" i="0" u="none" strike="noStrike" kern="0" cap="none" spc="0" normalizeH="0" baseline="0" noProof="0" dirty="0">
                  <a:ln>
                    <a:noFill/>
                  </a:ln>
                  <a:effectLst/>
                  <a:uLnTx/>
                  <a:uFillTx/>
                  <a:latin typeface="Arial"/>
                  <a:ea typeface="Arial"/>
                  <a:cs typeface="Arial"/>
                  <a:sym typeface="Arial"/>
                </a:rPr>
              </a:br>
              <a:r>
                <a:rPr kumimoji="0" lang="en-US" sz="1300" i="0" u="none" strike="noStrike" kern="0" cap="none" spc="0" normalizeH="0" baseline="0" noProof="0" dirty="0">
                  <a:ln>
                    <a:noFill/>
                  </a:ln>
                  <a:effectLst/>
                  <a:uLnTx/>
                  <a:uFillTx/>
                  <a:latin typeface="Arial"/>
                  <a:ea typeface="Arial"/>
                  <a:cs typeface="Arial"/>
                  <a:sym typeface="Arial"/>
                </a:rPr>
                <a:t> </a:t>
              </a:r>
              <a:br>
                <a:rPr kumimoji="0" lang="en-US" sz="1300" i="0" u="none" strike="noStrike" kern="0" cap="none" spc="0" normalizeH="0" baseline="0" noProof="0" dirty="0">
                  <a:ln>
                    <a:noFill/>
                  </a:ln>
                  <a:effectLst/>
                  <a:uLnTx/>
                  <a:uFillTx/>
                  <a:latin typeface="Arial"/>
                  <a:ea typeface="Arial"/>
                  <a:cs typeface="Arial"/>
                  <a:sym typeface="Arial"/>
                </a:rPr>
              </a:br>
              <a:r>
                <a:rPr lang="en-US" sz="1400" b="1" kern="0" dirty="0">
                  <a:latin typeface="Arial"/>
                  <a:ea typeface="Arial"/>
                  <a:cs typeface="Arial"/>
                  <a:sym typeface="Arial"/>
                </a:rPr>
                <a:t>3.2 </a:t>
              </a:r>
              <a:r>
                <a:rPr lang="en-US" sz="1400" b="1" kern="0" dirty="0" err="1">
                  <a:latin typeface="Arial"/>
                  <a:ea typeface="Arial"/>
                  <a:cs typeface="Arial"/>
                  <a:sym typeface="Arial"/>
                </a:rPr>
                <a:t>months</a:t>
              </a:r>
              <a:r>
                <a:rPr lang="en-US" sz="1400" b="1" kern="0" baseline="30000" dirty="0" err="1">
                  <a:latin typeface="Arial"/>
                  <a:ea typeface="Arial"/>
                  <a:cs typeface="Arial"/>
                  <a:sym typeface="Arial"/>
                </a:rPr>
                <a:t>a</a:t>
              </a:r>
              <a:endParaRPr kumimoji="0" sz="1300" b="0" i="0" u="none" strike="noStrike" kern="0" cap="none" spc="0" normalizeH="0" baseline="30000" noProof="0" dirty="0">
                <a:ln>
                  <a:noFill/>
                </a:ln>
                <a:effectLst/>
                <a:uLnTx/>
                <a:uFillTx/>
                <a:latin typeface="Arial"/>
                <a:ea typeface="Arial"/>
                <a:cs typeface="Arial"/>
                <a:sym typeface="Arial"/>
              </a:endParaRPr>
            </a:p>
          </p:txBody>
        </p:sp>
        <p:sp>
          <p:nvSpPr>
            <p:cNvPr id="13" name="Google Shape;74;p3">
              <a:extLst>
                <a:ext uri="{FF2B5EF4-FFF2-40B4-BE49-F238E27FC236}">
                  <a16:creationId xmlns:a16="http://schemas.microsoft.com/office/drawing/2014/main" id="{CAAEEB1E-05FE-EAB1-875E-B4D6113D28D8}"/>
                </a:ext>
              </a:extLst>
            </p:cNvPr>
            <p:cNvSpPr>
              <a:spLocks noGrp="1" noRot="1" noMove="1" noResize="1" noEditPoints="1" noAdjustHandles="1" noChangeArrowheads="1" noChangeShapeType="1"/>
            </p:cNvSpPr>
            <p:nvPr/>
          </p:nvSpPr>
          <p:spPr>
            <a:xfrm>
              <a:off x="3185741" y="4728481"/>
              <a:ext cx="457200" cy="457200"/>
            </a:xfrm>
            <a:prstGeom prst="ellipse">
              <a:avLst/>
            </a:prstGeom>
            <a:solidFill>
              <a:schemeClr val="bg1"/>
            </a:solidFill>
            <a:ln w="1270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300" b="1" kern="0" dirty="0">
                  <a:latin typeface="Arial"/>
                  <a:ea typeface="Arial"/>
                  <a:cs typeface="Arial"/>
                  <a:sym typeface="Arial"/>
                </a:rPr>
                <a:t>R</a:t>
              </a:r>
              <a:endParaRPr kumimoji="0" sz="1300" b="0" i="0" u="none" strike="noStrike" kern="0" cap="none" spc="0" normalizeH="0" baseline="0" noProof="0" dirty="0">
                <a:ln>
                  <a:noFill/>
                </a:ln>
                <a:effectLst/>
                <a:uLnTx/>
                <a:uFillTx/>
                <a:latin typeface="Arial"/>
                <a:ea typeface="Arial"/>
                <a:cs typeface="Arial"/>
                <a:sym typeface="Arial"/>
              </a:endParaRPr>
            </a:p>
          </p:txBody>
        </p:sp>
      </p:grpSp>
      <p:sp>
        <p:nvSpPr>
          <p:cNvPr id="8" name="TextBox 7">
            <a:extLst>
              <a:ext uri="{FF2B5EF4-FFF2-40B4-BE49-F238E27FC236}">
                <a16:creationId xmlns:a16="http://schemas.microsoft.com/office/drawing/2014/main" id="{9029D829-0F9F-DAFE-22F1-C0677917A7B8}"/>
              </a:ext>
            </a:extLst>
          </p:cNvPr>
          <p:cNvSpPr txBox="1"/>
          <p:nvPr/>
        </p:nvSpPr>
        <p:spPr>
          <a:xfrm>
            <a:off x="9149426" y="4544124"/>
            <a:ext cx="2544591" cy="830997"/>
          </a:xfrm>
          <a:prstGeom prst="rect">
            <a:avLst/>
          </a:prstGeom>
          <a:noFill/>
        </p:spPr>
        <p:txBody>
          <a:bodyPr wrap="square" rtlCol="0">
            <a:spAutoFit/>
          </a:bodyPr>
          <a:lstStyle/>
          <a:p>
            <a:pPr algn="ctr"/>
            <a:r>
              <a:rPr lang="en-US" sz="1600" b="1" dirty="0" err="1"/>
              <a:t>IMforte</a:t>
            </a:r>
            <a:r>
              <a:rPr lang="en-US" sz="1600" b="1" dirty="0"/>
              <a:t> results do not include time on induction treatment</a:t>
            </a:r>
          </a:p>
        </p:txBody>
      </p:sp>
      <p:sp>
        <p:nvSpPr>
          <p:cNvPr id="5" name="Title 4">
            <a:extLst>
              <a:ext uri="{FF2B5EF4-FFF2-40B4-BE49-F238E27FC236}">
                <a16:creationId xmlns:a16="http://schemas.microsoft.com/office/drawing/2014/main" id="{298F0C8C-C49B-774E-26D1-539CB4881D3A}"/>
              </a:ext>
            </a:extLst>
          </p:cNvPr>
          <p:cNvSpPr>
            <a:spLocks noGrp="1"/>
          </p:cNvSpPr>
          <p:nvPr>
            <p:ph type="title"/>
          </p:nvPr>
        </p:nvSpPr>
        <p:spPr/>
        <p:txBody>
          <a:bodyPr/>
          <a:lstStyle/>
          <a:p>
            <a:r>
              <a:rPr lang="en-US" dirty="0"/>
              <a:t>OS from randomization into maintenance phase </a:t>
            </a:r>
          </a:p>
        </p:txBody>
      </p:sp>
      <p:grpSp>
        <p:nvGrpSpPr>
          <p:cNvPr id="29" name="Group 28">
            <a:extLst>
              <a:ext uri="{FF2B5EF4-FFF2-40B4-BE49-F238E27FC236}">
                <a16:creationId xmlns:a16="http://schemas.microsoft.com/office/drawing/2014/main" id="{A6E289B6-2841-7616-F1B8-F54209EEE164}"/>
              </a:ext>
            </a:extLst>
          </p:cNvPr>
          <p:cNvGrpSpPr>
            <a:grpSpLocks noGrp="1" noUngrp="1" noRot="1" noMove="1" noResize="1"/>
          </p:cNvGrpSpPr>
          <p:nvPr/>
        </p:nvGrpSpPr>
        <p:grpSpPr>
          <a:xfrm>
            <a:off x="2871623" y="800100"/>
            <a:ext cx="6119977" cy="3272836"/>
            <a:chOff x="2871623" y="800100"/>
            <a:chExt cx="6119977" cy="3272836"/>
          </a:xfrm>
        </p:grpSpPr>
        <p:pic>
          <p:nvPicPr>
            <p:cNvPr id="23" name="Picture 22">
              <a:extLst>
                <a:ext uri="{FF2B5EF4-FFF2-40B4-BE49-F238E27FC236}">
                  <a16:creationId xmlns:a16="http://schemas.microsoft.com/office/drawing/2014/main" id="{88045454-1111-237F-30E7-666C69E67D44}"/>
                </a:ext>
              </a:extLst>
            </p:cNvPr>
            <p:cNvPicPr>
              <a:picLocks noGrp="1" noRot="1" noChangeAspect="1" noMove="1" noResize="1" noEditPoints="1" noAdjustHandles="1" noChangeArrowheads="1" noChangeShapeType="1" noCrop="1"/>
            </p:cNvPicPr>
            <p:nvPr/>
          </p:nvPicPr>
          <p:blipFill>
            <a:blip r:embed="rId2"/>
            <a:stretch>
              <a:fillRect/>
            </a:stretch>
          </p:blipFill>
          <p:spPr>
            <a:xfrm>
              <a:off x="2901270" y="800100"/>
              <a:ext cx="6090330" cy="3245632"/>
            </a:xfrm>
            <a:prstGeom prst="rect">
              <a:avLst/>
            </a:prstGeom>
          </p:spPr>
        </p:pic>
        <p:sp>
          <p:nvSpPr>
            <p:cNvPr id="22" name="TextBox 21">
              <a:extLst>
                <a:ext uri="{FF2B5EF4-FFF2-40B4-BE49-F238E27FC236}">
                  <a16:creationId xmlns:a16="http://schemas.microsoft.com/office/drawing/2014/main" id="{740C6248-3D14-05CE-C966-32A1ECB98712}"/>
                </a:ext>
              </a:extLst>
            </p:cNvPr>
            <p:cNvSpPr txBox="1">
              <a:spLocks noGrp="1" noRot="1" noMove="1" noResize="1" noEditPoints="1" noAdjustHandles="1" noChangeArrowheads="1" noChangeShapeType="1"/>
            </p:cNvSpPr>
            <p:nvPr/>
          </p:nvSpPr>
          <p:spPr>
            <a:xfrm rot="16200000">
              <a:off x="2423738" y="2104589"/>
              <a:ext cx="1172770" cy="276999"/>
            </a:xfrm>
            <a:prstGeom prst="rect">
              <a:avLst/>
            </a:prstGeom>
            <a:solidFill>
              <a:schemeClr val="bg1"/>
            </a:solidFill>
          </p:spPr>
          <p:txBody>
            <a:bodyPr wrap="square" rtlCol="0">
              <a:spAutoFit/>
            </a:bodyPr>
            <a:lstStyle/>
            <a:p>
              <a:pPr algn="ctr"/>
              <a:r>
                <a:rPr lang="en-US" sz="1200" b="1" dirty="0"/>
                <a:t>OS (%)</a:t>
              </a:r>
            </a:p>
          </p:txBody>
        </p:sp>
        <p:sp>
          <p:nvSpPr>
            <p:cNvPr id="26" name="TextBox 25">
              <a:extLst>
                <a:ext uri="{FF2B5EF4-FFF2-40B4-BE49-F238E27FC236}">
                  <a16:creationId xmlns:a16="http://schemas.microsoft.com/office/drawing/2014/main" id="{C9AF0231-6510-F045-DBDF-0F8B6D0031AA}"/>
                </a:ext>
              </a:extLst>
            </p:cNvPr>
            <p:cNvSpPr txBox="1">
              <a:spLocks noGrp="1" noRot="1" noMove="1" noResize="1" noEditPoints="1" noAdjustHandles="1" noChangeArrowheads="1" noChangeShapeType="1"/>
            </p:cNvSpPr>
            <p:nvPr/>
          </p:nvSpPr>
          <p:spPr>
            <a:xfrm>
              <a:off x="3470180" y="3888270"/>
              <a:ext cx="5489670" cy="184666"/>
            </a:xfrm>
            <a:prstGeom prst="rect">
              <a:avLst/>
            </a:prstGeom>
            <a:solidFill>
              <a:schemeClr val="bg1"/>
            </a:solidFill>
          </p:spPr>
          <p:txBody>
            <a:bodyPr wrap="square" tIns="0" bIns="0" rtlCol="0">
              <a:spAutoFit/>
            </a:bodyPr>
            <a:lstStyle/>
            <a:p>
              <a:pPr algn="ctr"/>
              <a:r>
                <a:rPr lang="en-US" sz="1200" b="1" dirty="0"/>
                <a:t>Time from randomization (months)</a:t>
              </a:r>
            </a:p>
          </p:txBody>
        </p:sp>
        <p:cxnSp>
          <p:nvCxnSpPr>
            <p:cNvPr id="27" name="Straight Arrow Connector 26">
              <a:extLst>
                <a:ext uri="{FF2B5EF4-FFF2-40B4-BE49-F238E27FC236}">
                  <a16:creationId xmlns:a16="http://schemas.microsoft.com/office/drawing/2014/main" id="{3BF6F1B3-3841-BA7B-8C89-2A9A9A823B98}"/>
                </a:ext>
              </a:extLst>
            </p:cNvPr>
            <p:cNvCxnSpPr>
              <a:cxnSpLocks noGrp="1" noRot="1" noMove="1" noResize="1" noEditPoints="1" noAdjustHandles="1" noChangeArrowheads="1" noChangeShapeType="1"/>
            </p:cNvCxnSpPr>
            <p:nvPr/>
          </p:nvCxnSpPr>
          <p:spPr>
            <a:xfrm>
              <a:off x="3460750" y="3855600"/>
              <a:ext cx="5530850" cy="0"/>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aphicFrame>
        <p:nvGraphicFramePr>
          <p:cNvPr id="6" name="Google Shape;274;p16">
            <a:extLst>
              <a:ext uri="{FF2B5EF4-FFF2-40B4-BE49-F238E27FC236}">
                <a16:creationId xmlns:a16="http://schemas.microsoft.com/office/drawing/2014/main" id="{630A211F-BA75-E12B-73BD-D8BF33F3C2C9}"/>
              </a:ext>
            </a:extLst>
          </p:cNvPr>
          <p:cNvGraphicFramePr/>
          <p:nvPr>
            <p:extLst>
              <p:ext uri="{D42A27DB-BD31-4B8C-83A1-F6EECF244321}">
                <p14:modId xmlns:p14="http://schemas.microsoft.com/office/powerpoint/2010/main" val="1837946671"/>
              </p:ext>
            </p:extLst>
          </p:nvPr>
        </p:nvGraphicFramePr>
        <p:xfrm>
          <a:off x="7193489" y="917951"/>
          <a:ext cx="4652436" cy="1702062"/>
        </p:xfrm>
        <a:graphic>
          <a:graphicData uri="http://schemas.openxmlformats.org/drawingml/2006/table">
            <a:tbl>
              <a:tblPr>
                <a:noFill/>
              </a:tblPr>
              <a:tblGrid>
                <a:gridCol w="2151008">
                  <a:extLst>
                    <a:ext uri="{9D8B030D-6E8A-4147-A177-3AD203B41FA5}">
                      <a16:colId xmlns:a16="http://schemas.microsoft.com/office/drawing/2014/main" val="20000"/>
                    </a:ext>
                  </a:extLst>
                </a:gridCol>
                <a:gridCol w="1250714">
                  <a:extLst>
                    <a:ext uri="{9D8B030D-6E8A-4147-A177-3AD203B41FA5}">
                      <a16:colId xmlns:a16="http://schemas.microsoft.com/office/drawing/2014/main" val="20001"/>
                    </a:ext>
                  </a:extLst>
                </a:gridCol>
                <a:gridCol w="1250714">
                  <a:extLst>
                    <a:ext uri="{9D8B030D-6E8A-4147-A177-3AD203B41FA5}">
                      <a16:colId xmlns:a16="http://schemas.microsoft.com/office/drawing/2014/main" val="20002"/>
                    </a:ext>
                  </a:extLst>
                </a:gridCol>
              </a:tblGrid>
              <a:tr h="348347">
                <a:tc>
                  <a:txBody>
                    <a:bodyPr/>
                    <a:lstStyle/>
                    <a:p>
                      <a:pPr marL="215900" marR="0" lvl="0" indent="-215900" algn="l" rtl="0">
                        <a:lnSpc>
                          <a:spcPct val="100000"/>
                        </a:lnSpc>
                        <a:spcBef>
                          <a:spcPts val="0"/>
                        </a:spcBef>
                        <a:spcAft>
                          <a:spcPts val="0"/>
                        </a:spcAft>
                        <a:buClr>
                          <a:srgbClr val="000000"/>
                        </a:buClr>
                        <a:buSzPts val="800"/>
                        <a:buFont typeface="Arial"/>
                        <a:buNone/>
                      </a:pPr>
                      <a:r>
                        <a:rPr lang="en-SG" sz="1200" b="1" i="0" u="none" strike="noStrike" cap="none" dirty="0">
                          <a:solidFill>
                            <a:schemeClr val="tx1"/>
                          </a:solidFill>
                          <a:latin typeface="Arial" panose="020B0604020202020204" pitchFamily="34" charset="0"/>
                          <a:ea typeface="Tahoma"/>
                          <a:cs typeface="Arial" panose="020B0604020202020204" pitchFamily="34" charset="0"/>
                          <a:sym typeface="Tahoma"/>
                        </a:rPr>
                        <a:t>OS</a:t>
                      </a:r>
                      <a:endParaRPr sz="1200" b="1" i="0" u="none" strike="noStrike" cap="none" dirty="0">
                        <a:solidFill>
                          <a:schemeClr val="tx1"/>
                        </a:solidFill>
                        <a:latin typeface="Arial" panose="020B0604020202020204" pitchFamily="34" charset="0"/>
                        <a:ea typeface="Tahoma"/>
                        <a:cs typeface="Arial" panose="020B0604020202020204" pitchFamily="34" charset="0"/>
                        <a:sym typeface="Tahoma"/>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lt1"/>
                    </a:solidFill>
                  </a:tcPr>
                </a:tc>
                <a:tc>
                  <a:txBody>
                    <a:bodyPr/>
                    <a:lstStyle/>
                    <a:p>
                      <a:pPr marL="0" marR="0" lvl="0" indent="0" algn="ctr" rtl="0">
                        <a:lnSpc>
                          <a:spcPct val="100000"/>
                        </a:lnSpc>
                        <a:spcBef>
                          <a:spcPts val="0"/>
                        </a:spcBef>
                        <a:spcAft>
                          <a:spcPts val="0"/>
                        </a:spcAft>
                        <a:buClr>
                          <a:srgbClr val="1E1E20"/>
                        </a:buClr>
                        <a:buSzPts val="900"/>
                        <a:buFont typeface="Arial"/>
                        <a:buNone/>
                      </a:pPr>
                      <a:r>
                        <a:rPr lang="en-US" sz="1200" b="1" u="none" strike="noStrike" cap="none" dirty="0">
                          <a:solidFill>
                            <a:schemeClr val="bg1"/>
                          </a:solidFill>
                          <a:latin typeface="Arial" panose="020B0604020202020204" pitchFamily="34" charset="0"/>
                          <a:cs typeface="Arial" panose="020B0604020202020204" pitchFamily="34" charset="0"/>
                        </a:rPr>
                        <a:t>Lurbi + atezo</a:t>
                      </a:r>
                    </a:p>
                    <a:p>
                      <a:pPr marL="0" marR="0" lvl="0" indent="0" algn="ctr" rtl="0">
                        <a:lnSpc>
                          <a:spcPct val="100000"/>
                        </a:lnSpc>
                        <a:spcBef>
                          <a:spcPts val="0"/>
                        </a:spcBef>
                        <a:spcAft>
                          <a:spcPts val="0"/>
                        </a:spcAft>
                        <a:buClr>
                          <a:srgbClr val="1E1E20"/>
                        </a:buClr>
                        <a:buSzPts val="900"/>
                        <a:buFont typeface="Arial"/>
                        <a:buNone/>
                      </a:pPr>
                      <a:r>
                        <a:rPr lang="en-US" sz="1200" b="1" u="none" strike="noStrike" cap="none" dirty="0">
                          <a:solidFill>
                            <a:schemeClr val="bg1"/>
                          </a:solidFill>
                          <a:latin typeface="Arial" panose="020B0604020202020204" pitchFamily="34" charset="0"/>
                          <a:cs typeface="Arial" panose="020B0604020202020204" pitchFamily="34" charset="0"/>
                        </a:rPr>
                        <a:t> (n=242)</a:t>
                      </a:r>
                      <a:endParaRPr lang="en-US" sz="1200" b="1" i="0" u="none" strike="noStrike" cap="none" dirty="0">
                        <a:solidFill>
                          <a:schemeClr val="bg1"/>
                        </a:solidFill>
                        <a:latin typeface="Arial" panose="020B0604020202020204" pitchFamily="34" charset="0"/>
                        <a:ea typeface="Tahoma"/>
                        <a:cs typeface="Arial" panose="020B0604020202020204" pitchFamily="34" charset="0"/>
                        <a:sym typeface="Tahoma"/>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953A4"/>
                    </a:solidFill>
                  </a:tcPr>
                </a:tc>
                <a:tc>
                  <a:txBody>
                    <a:bodyPr/>
                    <a:lstStyle/>
                    <a:p>
                      <a:pPr marL="0" marR="0" lvl="0" indent="0" algn="ctr" rtl="0">
                        <a:lnSpc>
                          <a:spcPct val="100000"/>
                        </a:lnSpc>
                        <a:spcBef>
                          <a:spcPts val="0"/>
                        </a:spcBef>
                        <a:spcAft>
                          <a:spcPts val="0"/>
                        </a:spcAft>
                        <a:buClr>
                          <a:srgbClr val="1E1E20"/>
                        </a:buClr>
                        <a:buSzPts val="900"/>
                        <a:buFont typeface="Arial"/>
                        <a:buNone/>
                      </a:pPr>
                      <a:r>
                        <a:rPr lang="en-US" sz="1200" b="1" u="none" strike="noStrike" cap="none" dirty="0">
                          <a:solidFill>
                            <a:schemeClr val="bg1"/>
                          </a:solidFill>
                          <a:latin typeface="Arial" panose="020B0604020202020204" pitchFamily="34" charset="0"/>
                          <a:cs typeface="Arial" panose="020B0604020202020204" pitchFamily="34" charset="0"/>
                        </a:rPr>
                        <a:t>Atezo</a:t>
                      </a:r>
                    </a:p>
                    <a:p>
                      <a:pPr marL="0" marR="0" lvl="0" indent="0" algn="ctr" rtl="0">
                        <a:lnSpc>
                          <a:spcPct val="100000"/>
                        </a:lnSpc>
                        <a:spcBef>
                          <a:spcPts val="0"/>
                        </a:spcBef>
                        <a:spcAft>
                          <a:spcPts val="0"/>
                        </a:spcAft>
                        <a:buClr>
                          <a:srgbClr val="1E1E20"/>
                        </a:buClr>
                        <a:buSzPts val="900"/>
                        <a:buFont typeface="Arial"/>
                        <a:buNone/>
                      </a:pPr>
                      <a:r>
                        <a:rPr lang="en-US" sz="1200" b="1" u="none" strike="noStrike" cap="none" dirty="0">
                          <a:solidFill>
                            <a:schemeClr val="bg1"/>
                          </a:solidFill>
                          <a:latin typeface="Arial" panose="020B0604020202020204" pitchFamily="34" charset="0"/>
                          <a:cs typeface="Arial" panose="020B0604020202020204" pitchFamily="34" charset="0"/>
                        </a:rPr>
                        <a:t>(n=241)</a:t>
                      </a:r>
                      <a:endParaRPr lang="en-US" sz="1200" b="1" i="0" u="none" strike="noStrike" cap="none" dirty="0">
                        <a:solidFill>
                          <a:schemeClr val="bg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00"/>
                    </a:solidFill>
                  </a:tcPr>
                </a:tc>
                <a:extLst>
                  <a:ext uri="{0D108BD9-81ED-4DB2-BD59-A6C34878D82A}">
                    <a16:rowId xmlns:a16="http://schemas.microsoft.com/office/drawing/2014/main" val="10000"/>
                  </a:ext>
                </a:extLst>
              </a:tr>
              <a:tr h="200679">
                <a:tc>
                  <a:txBody>
                    <a:bodyPr/>
                    <a:lstStyle/>
                    <a:p>
                      <a:pPr marL="215900" marR="0" lvl="0" indent="-215900" algn="l" rtl="0">
                        <a:lnSpc>
                          <a:spcPct val="100000"/>
                        </a:lnSpc>
                        <a:spcBef>
                          <a:spcPts val="0"/>
                        </a:spcBef>
                        <a:spcAft>
                          <a:spcPts val="0"/>
                        </a:spcAft>
                        <a:buClr>
                          <a:srgbClr val="1E1E20"/>
                        </a:buClr>
                        <a:buSzPts val="800"/>
                        <a:buFont typeface="Arial"/>
                        <a:buNone/>
                      </a:pPr>
                      <a:r>
                        <a:rPr lang="en-US" sz="1200" b="0" i="0" u="none" strike="noStrike" cap="none" dirty="0">
                          <a:solidFill>
                            <a:schemeClr val="tx1"/>
                          </a:solidFill>
                          <a:latin typeface="Arial" panose="020B0604020202020204" pitchFamily="34" charset="0"/>
                          <a:ea typeface="Arial"/>
                          <a:cs typeface="Arial" panose="020B0604020202020204" pitchFamily="34" charset="0"/>
                          <a:sym typeface="Arial"/>
                        </a:rPr>
                        <a:t>Events, n (%)</a:t>
                      </a:r>
                      <a:endParaRPr sz="1200" b="0" i="0" u="none" strike="noStrike" cap="none"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685800" rtl="0" eaLnBrk="1" fontAlgn="auto" latinLnBrk="0" hangingPunct="1">
                        <a:lnSpc>
                          <a:spcPct val="100000"/>
                        </a:lnSpc>
                        <a:spcBef>
                          <a:spcPts val="0"/>
                        </a:spcBef>
                        <a:spcAft>
                          <a:spcPts val="0"/>
                        </a:spcAft>
                        <a:buClr>
                          <a:srgbClr val="000000"/>
                        </a:buClr>
                        <a:buSzPts val="1400"/>
                        <a:buFont typeface="Arial"/>
                        <a:buNone/>
                        <a:tabLst/>
                        <a:defRPr/>
                      </a:pPr>
                      <a:r>
                        <a:rPr lang="en" sz="1200" u="none" strike="noStrike" cap="none" dirty="0">
                          <a:solidFill>
                            <a:schemeClr val="tx1"/>
                          </a:solidFill>
                          <a:latin typeface="Arial" panose="020B0604020202020204" pitchFamily="34" charset="0"/>
                          <a:cs typeface="Arial" panose="020B0604020202020204" pitchFamily="34" charset="0"/>
                        </a:rPr>
                        <a:t>113 (46.7)</a:t>
                      </a: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685800" rtl="0" eaLnBrk="1" fontAlgn="auto" latinLnBrk="0" hangingPunct="1">
                        <a:lnSpc>
                          <a:spcPct val="100000"/>
                        </a:lnSpc>
                        <a:spcBef>
                          <a:spcPts val="0"/>
                        </a:spcBef>
                        <a:spcAft>
                          <a:spcPts val="0"/>
                        </a:spcAft>
                        <a:buClr>
                          <a:srgbClr val="000000"/>
                        </a:buClr>
                        <a:buSzPts val="1400"/>
                        <a:buFont typeface="Arial"/>
                        <a:buNone/>
                        <a:tabLst/>
                        <a:defRPr/>
                      </a:pPr>
                      <a:r>
                        <a:rPr lang="en" sz="1200" u="none" strike="noStrike" cap="none" dirty="0">
                          <a:solidFill>
                            <a:schemeClr val="tx1"/>
                          </a:solidFill>
                          <a:latin typeface="Arial" panose="020B0604020202020204" pitchFamily="34" charset="0"/>
                          <a:cs typeface="Arial" panose="020B0604020202020204" pitchFamily="34" charset="0"/>
                        </a:rPr>
                        <a:t>136 (56.4)</a:t>
                      </a: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15970593"/>
                  </a:ext>
                </a:extLst>
              </a:tr>
              <a:tr h="200679">
                <a:tc>
                  <a:txBody>
                    <a:bodyPr/>
                    <a:lstStyle/>
                    <a:p>
                      <a:pPr marL="215900" marR="0" lvl="0" indent="-215900" algn="l" rtl="0">
                        <a:lnSpc>
                          <a:spcPct val="100000"/>
                        </a:lnSpc>
                        <a:spcBef>
                          <a:spcPts val="0"/>
                        </a:spcBef>
                        <a:spcAft>
                          <a:spcPts val="0"/>
                        </a:spcAft>
                        <a:buClr>
                          <a:srgbClr val="1E1E20"/>
                        </a:buClr>
                        <a:buSzPts val="800"/>
                        <a:buFont typeface="Arial"/>
                        <a:buNone/>
                      </a:pPr>
                      <a:r>
                        <a:rPr lang="en" sz="1200" u="none" strike="noStrike" cap="none" dirty="0">
                          <a:solidFill>
                            <a:schemeClr val="tx1"/>
                          </a:solidFill>
                          <a:latin typeface="Arial" panose="020B0604020202020204" pitchFamily="34" charset="0"/>
                          <a:cs typeface="Arial" panose="020B0604020202020204" pitchFamily="34" charset="0"/>
                        </a:rPr>
                        <a:t>OS, median (95% CI), mo</a:t>
                      </a:r>
                      <a:endParaRPr sz="1200" b="0" i="0" u="none" strike="noStrike" cap="none"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tc>
                  <a:txBody>
                    <a:bodyPr/>
                    <a:lstStyle/>
                    <a:p>
                      <a:pPr algn="ctr">
                        <a:lnSpc>
                          <a:spcPct val="115000"/>
                        </a:lnSpc>
                        <a:spcBef>
                          <a:spcPts val="600"/>
                        </a:spcBef>
                        <a:spcAft>
                          <a:spcPts val="1000"/>
                        </a:spcAft>
                      </a:pPr>
                      <a:r>
                        <a:rPr lang="en-US"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13.2 (11.9, 16.4)</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tc>
                  <a:txBody>
                    <a:bodyPr/>
                    <a:lstStyle/>
                    <a:p>
                      <a:pPr algn="ctr">
                        <a:lnSpc>
                          <a:spcPct val="115000"/>
                        </a:lnSpc>
                        <a:spcBef>
                          <a:spcPts val="600"/>
                        </a:spcBef>
                        <a:spcAft>
                          <a:spcPts val="1000"/>
                        </a:spcAft>
                      </a:pPr>
                      <a:r>
                        <a:rPr lang="en-US"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10.6 (9.5, 12.2)</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extLst>
                  <a:ext uri="{0D108BD9-81ED-4DB2-BD59-A6C34878D82A}">
                    <a16:rowId xmlns:a16="http://schemas.microsoft.com/office/drawing/2014/main" val="10001"/>
                  </a:ext>
                </a:extLst>
              </a:tr>
              <a:tr h="218534">
                <a:tc>
                  <a:txBody>
                    <a:bodyPr/>
                    <a:lstStyle/>
                    <a:p>
                      <a:pPr marL="215900" marR="0" lvl="0" indent="-215900" algn="l" rtl="0">
                        <a:lnSpc>
                          <a:spcPct val="100000"/>
                        </a:lnSpc>
                        <a:spcBef>
                          <a:spcPts val="0"/>
                        </a:spcBef>
                        <a:spcAft>
                          <a:spcPts val="0"/>
                        </a:spcAft>
                        <a:buClr>
                          <a:srgbClr val="1E1E20"/>
                        </a:buClr>
                        <a:buSzPts val="800"/>
                        <a:buFont typeface="Arial"/>
                        <a:buNone/>
                      </a:pPr>
                      <a:r>
                        <a:rPr lang="en" sz="1200" u="none" strike="noStrike" cap="none" dirty="0">
                          <a:solidFill>
                            <a:schemeClr val="tx1"/>
                          </a:solidFill>
                          <a:latin typeface="Arial" panose="020B0604020202020204" pitchFamily="34" charset="0"/>
                          <a:cs typeface="Arial" panose="020B0604020202020204" pitchFamily="34" charset="0"/>
                        </a:rPr>
                        <a:t>Stratified HR (95% CI)</a:t>
                      </a:r>
                      <a:endParaRPr sz="1200" b="0" i="0" u="none" strike="noStrike" cap="none"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US" sz="1200" b="1" kern="1200" dirty="0">
                          <a:solidFill>
                            <a:schemeClr val="tx1"/>
                          </a:solidFill>
                          <a:effectLst/>
                          <a:latin typeface="Arial" panose="020B0604020202020204" pitchFamily="34" charset="0"/>
                          <a:ea typeface="+mn-ea"/>
                          <a:cs typeface="Arial" panose="020B0604020202020204" pitchFamily="34" charset="0"/>
                        </a:rPr>
                        <a:t>0.73 (0.57, 0.95)</a:t>
                      </a:r>
                      <a:endParaRPr sz="1200" b="1" u="none" strike="noStrike" cap="none" dirty="0">
                        <a:solidFill>
                          <a:schemeClr val="tx1"/>
                        </a:solidFill>
                        <a:latin typeface="Arial" panose="020B0604020202020204" pitchFamily="34" charset="0"/>
                        <a:cs typeface="Arial" panose="020B0604020202020204" pitchFamily="34" charset="0"/>
                      </a:endParaRPr>
                    </a:p>
                  </a:txBody>
                  <a:tcPr marL="80453" marR="80453" marT="40226" marB="4022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hMerge="1">
                  <a:txBody>
                    <a:bodyPr/>
                    <a:lstStyle/>
                    <a:p>
                      <a:endParaRPr lang="en-US"/>
                    </a:p>
                  </a:txBody>
                  <a:tcPr/>
                </a:tc>
                <a:extLst>
                  <a:ext uri="{0D108BD9-81ED-4DB2-BD59-A6C34878D82A}">
                    <a16:rowId xmlns:a16="http://schemas.microsoft.com/office/drawing/2014/main" val="10002"/>
                  </a:ext>
                </a:extLst>
              </a:tr>
              <a:tr h="218534">
                <a:tc>
                  <a:txBody>
                    <a:bodyPr/>
                    <a:lstStyle/>
                    <a:p>
                      <a:pPr marL="215900" marR="0" lvl="0" indent="-215900" algn="l" rtl="0">
                        <a:lnSpc>
                          <a:spcPct val="100000"/>
                        </a:lnSpc>
                        <a:spcBef>
                          <a:spcPts val="0"/>
                        </a:spcBef>
                        <a:spcAft>
                          <a:spcPts val="0"/>
                        </a:spcAft>
                        <a:buClr>
                          <a:srgbClr val="1E1E20"/>
                        </a:buClr>
                        <a:buSzPts val="800"/>
                        <a:buFont typeface="Arial"/>
                        <a:buNone/>
                      </a:pPr>
                      <a:r>
                        <a:rPr lang="en" sz="1200" u="none" strike="noStrike" cap="none" dirty="0">
                          <a:solidFill>
                            <a:schemeClr val="tx1"/>
                          </a:solidFill>
                          <a:latin typeface="Arial" panose="020B0604020202020204" pitchFamily="34" charset="0"/>
                          <a:cs typeface="Arial" panose="020B0604020202020204" pitchFamily="34" charset="0"/>
                        </a:rPr>
                        <a:t>Stratified </a:t>
                      </a:r>
                      <a:r>
                        <a:rPr lang="en" sz="1200" i="1" u="none" strike="noStrike" cap="none" dirty="0">
                          <a:solidFill>
                            <a:schemeClr val="tx1"/>
                          </a:solidFill>
                          <a:latin typeface="Arial" panose="020B0604020202020204" pitchFamily="34" charset="0"/>
                          <a:cs typeface="Arial" panose="020B0604020202020204" pitchFamily="34" charset="0"/>
                        </a:rPr>
                        <a:t>P</a:t>
                      </a:r>
                      <a:r>
                        <a:rPr lang="en" sz="1200" u="none" strike="noStrike" cap="none" dirty="0">
                          <a:solidFill>
                            <a:schemeClr val="tx1"/>
                          </a:solidFill>
                          <a:latin typeface="Arial" panose="020B0604020202020204" pitchFamily="34" charset="0"/>
                          <a:cs typeface="Arial" panose="020B0604020202020204" pitchFamily="34" charset="0"/>
                        </a:rPr>
                        <a:t> value (2-sided)</a:t>
                      </a:r>
                      <a:endParaRPr sz="1200" b="0" i="0" u="none" strike="noStrike" cap="none"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tc gridSpan="2">
                  <a:txBody>
                    <a:bodyPr/>
                    <a:lstStyle/>
                    <a:p>
                      <a:pPr marL="215900" marR="0" lvl="0" indent="-215900" algn="ctr" rtl="0">
                        <a:lnSpc>
                          <a:spcPct val="100000"/>
                        </a:lnSpc>
                        <a:spcBef>
                          <a:spcPts val="0"/>
                        </a:spcBef>
                        <a:spcAft>
                          <a:spcPts val="0"/>
                        </a:spcAft>
                        <a:buClr>
                          <a:srgbClr val="1E1E20"/>
                        </a:buClr>
                        <a:buSzPts val="800"/>
                        <a:buFont typeface="Arial"/>
                        <a:buNone/>
                      </a:pPr>
                      <a:r>
                        <a:rPr lang="en-US" sz="1200" kern="1200" dirty="0">
                          <a:solidFill>
                            <a:schemeClr val="tx1"/>
                          </a:solidFill>
                          <a:effectLst/>
                          <a:latin typeface="Arial" panose="020B0604020202020204" pitchFamily="34" charset="0"/>
                          <a:ea typeface="+mn-ea"/>
                          <a:cs typeface="Arial" panose="020B0604020202020204" pitchFamily="34" charset="0"/>
                        </a:rPr>
                        <a:t>0.0174</a:t>
                      </a:r>
                      <a:endParaRPr sz="1200" u="none" strike="noStrike" cap="none" dirty="0">
                        <a:solidFill>
                          <a:schemeClr val="tx1"/>
                        </a:solidFill>
                        <a:latin typeface="Arial" panose="020B0604020202020204" pitchFamily="34" charset="0"/>
                        <a:cs typeface="Arial" panose="020B0604020202020204" pitchFamily="34" charset="0"/>
                      </a:endParaRPr>
                    </a:p>
                  </a:txBody>
                  <a:tcPr marL="80453" marR="80453" marT="40226" marB="4022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tc hMerge="1">
                  <a:txBody>
                    <a:bodyPr/>
                    <a:lstStyle/>
                    <a:p>
                      <a:endParaRPr lang="en-US"/>
                    </a:p>
                  </a:txBody>
                  <a:tcPr/>
                </a:tc>
                <a:extLst>
                  <a:ext uri="{0D108BD9-81ED-4DB2-BD59-A6C34878D82A}">
                    <a16:rowId xmlns:a16="http://schemas.microsoft.com/office/drawing/2014/main" val="10003"/>
                  </a:ext>
                </a:extLst>
              </a:tr>
              <a:tr h="218534">
                <a:tc>
                  <a:txBody>
                    <a:bodyPr/>
                    <a:lstStyle/>
                    <a:p>
                      <a:pPr marL="215900" marR="0" lvl="0" indent="-215900" algn="l" rtl="0">
                        <a:lnSpc>
                          <a:spcPct val="100000"/>
                        </a:lnSpc>
                        <a:spcBef>
                          <a:spcPts val="0"/>
                        </a:spcBef>
                        <a:spcAft>
                          <a:spcPts val="0"/>
                        </a:spcAft>
                        <a:buClr>
                          <a:srgbClr val="1E1E20"/>
                        </a:buClr>
                        <a:buSzPts val="800"/>
                        <a:buFont typeface="Arial"/>
                        <a:buNone/>
                      </a:pPr>
                      <a:r>
                        <a:rPr lang="el-GR" sz="1200" b="0" i="0" u="none" strike="noStrike" cap="none" dirty="0">
                          <a:solidFill>
                            <a:schemeClr val="tx1"/>
                          </a:solidFill>
                          <a:latin typeface="Arial" panose="020B0604020202020204" pitchFamily="34" charset="0"/>
                          <a:ea typeface="Arial"/>
                          <a:cs typeface="Arial" panose="020B0604020202020204" pitchFamily="34" charset="0"/>
                          <a:sym typeface="Arial"/>
                        </a:rPr>
                        <a:t>α </a:t>
                      </a:r>
                      <a:r>
                        <a:rPr lang="en-US" sz="1200" b="0" i="0" u="none" strike="noStrike" cap="none" dirty="0">
                          <a:solidFill>
                            <a:schemeClr val="tx1"/>
                          </a:solidFill>
                          <a:latin typeface="Arial" panose="020B0604020202020204" pitchFamily="34" charset="0"/>
                          <a:ea typeface="Arial"/>
                          <a:cs typeface="Arial" panose="020B0604020202020204" pitchFamily="34" charset="0"/>
                          <a:sym typeface="Arial"/>
                        </a:rPr>
                        <a:t>boundary </a:t>
                      </a:r>
                      <a:r>
                        <a:rPr lang="en" sz="1200" u="none" strike="noStrike" cap="none" dirty="0">
                          <a:solidFill>
                            <a:schemeClr val="tx1"/>
                          </a:solidFill>
                          <a:latin typeface="Arial" panose="020B0604020202020204" pitchFamily="34" charset="0"/>
                          <a:cs typeface="Arial" panose="020B0604020202020204" pitchFamily="34" charset="0"/>
                        </a:rPr>
                        <a:t>(2-sided)</a:t>
                      </a:r>
                      <a:r>
                        <a:rPr lang="en" sz="1200" u="none" strike="noStrike" cap="none" baseline="30000" dirty="0">
                          <a:solidFill>
                            <a:schemeClr val="tx1"/>
                          </a:solidFill>
                          <a:latin typeface="Arial" panose="020B0604020202020204" pitchFamily="34" charset="0"/>
                          <a:cs typeface="Arial" panose="020B0604020202020204" pitchFamily="34" charset="0"/>
                        </a:rPr>
                        <a:t>a</a:t>
                      </a:r>
                      <a:endParaRPr sz="1200" b="0" i="0" u="none" strike="noStrike" cap="none" baseline="30000"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marL="215900" marR="0" lvl="0" indent="-215900" algn="ctr" rtl="0">
                        <a:lnSpc>
                          <a:spcPct val="100000"/>
                        </a:lnSpc>
                        <a:spcBef>
                          <a:spcPts val="0"/>
                        </a:spcBef>
                        <a:spcAft>
                          <a:spcPts val="0"/>
                        </a:spcAft>
                        <a:buClr>
                          <a:srgbClr val="1E1E20"/>
                        </a:buClr>
                        <a:buSzPts val="800"/>
                        <a:buFont typeface="Arial"/>
                        <a:buNone/>
                      </a:pPr>
                      <a:r>
                        <a:rPr lang="en-US" sz="1200" kern="1200" dirty="0">
                          <a:solidFill>
                            <a:schemeClr val="tx1"/>
                          </a:solidFill>
                          <a:effectLst/>
                          <a:latin typeface="Arial" panose="020B0604020202020204" pitchFamily="34" charset="0"/>
                          <a:ea typeface="+mn-ea"/>
                          <a:cs typeface="Arial" panose="020B0604020202020204" pitchFamily="34" charset="0"/>
                        </a:rPr>
                        <a:t>0.0313</a:t>
                      </a:r>
                      <a:endParaRPr sz="1200" u="none" strike="noStrike" cap="none" dirty="0">
                        <a:solidFill>
                          <a:schemeClr val="tx1"/>
                        </a:solidFill>
                        <a:latin typeface="Arial" panose="020B0604020202020204" pitchFamily="34" charset="0"/>
                        <a:cs typeface="Arial" panose="020B0604020202020204" pitchFamily="34" charset="0"/>
                      </a:endParaRPr>
                    </a:p>
                  </a:txBody>
                  <a:tcPr marL="80453" marR="80453" marT="40226" marB="4022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extLst>
                  <a:ext uri="{0D108BD9-81ED-4DB2-BD59-A6C34878D82A}">
                    <a16:rowId xmlns:a16="http://schemas.microsoft.com/office/drawing/2014/main" val="2979158004"/>
                  </a:ext>
                </a:extLst>
              </a:tr>
            </a:tbl>
          </a:graphicData>
        </a:graphic>
      </p:graphicFrame>
    </p:spTree>
    <p:extLst>
      <p:ext uri="{BB962C8B-B14F-4D97-AF65-F5344CB8AC3E}">
        <p14:creationId xmlns:p14="http://schemas.microsoft.com/office/powerpoint/2010/main" val="3120541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77DD67-E169-97C5-85D2-CFAD303D24A8}"/>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60FBAEA-9A6E-8818-6BBD-2C0798712378}"/>
              </a:ext>
            </a:extLst>
          </p:cNvPr>
          <p:cNvGraphicFramePr>
            <a:graphicFrameLocks noGrp="1" noDrilldown="1" noMove="1" noResize="1"/>
          </p:cNvGraphicFramePr>
          <p:nvPr>
            <p:extLst>
              <p:ext uri="{D42A27DB-BD31-4B8C-83A1-F6EECF244321}">
                <p14:modId xmlns:p14="http://schemas.microsoft.com/office/powerpoint/2010/main" val="2279853238"/>
              </p:ext>
            </p:extLst>
          </p:nvPr>
        </p:nvGraphicFramePr>
        <p:xfrm>
          <a:off x="1571625" y="846120"/>
          <a:ext cx="9296400" cy="4479237"/>
        </p:xfrm>
        <a:graphic>
          <a:graphicData uri="http://schemas.openxmlformats.org/drawingml/2006/table">
            <a:tbl>
              <a:tblPr firstRow="1" bandRow="1">
                <a:tableStyleId>{5940675A-B579-460E-94D1-54222C63F5DA}</a:tableStyleId>
              </a:tblPr>
              <a:tblGrid>
                <a:gridCol w="1607294">
                  <a:extLst>
                    <a:ext uri="{9D8B030D-6E8A-4147-A177-3AD203B41FA5}">
                      <a16:colId xmlns:a16="http://schemas.microsoft.com/office/drawing/2014/main" val="1917155715"/>
                    </a:ext>
                  </a:extLst>
                </a:gridCol>
                <a:gridCol w="964456">
                  <a:extLst>
                    <a:ext uri="{9D8B030D-6E8A-4147-A177-3AD203B41FA5}">
                      <a16:colId xmlns:a16="http://schemas.microsoft.com/office/drawing/2014/main" val="297457710"/>
                    </a:ext>
                  </a:extLst>
                </a:gridCol>
                <a:gridCol w="1219200">
                  <a:extLst>
                    <a:ext uri="{9D8B030D-6E8A-4147-A177-3AD203B41FA5}">
                      <a16:colId xmlns:a16="http://schemas.microsoft.com/office/drawing/2014/main" val="2348458772"/>
                    </a:ext>
                  </a:extLst>
                </a:gridCol>
                <a:gridCol w="1219200">
                  <a:extLst>
                    <a:ext uri="{9D8B030D-6E8A-4147-A177-3AD203B41FA5}">
                      <a16:colId xmlns:a16="http://schemas.microsoft.com/office/drawing/2014/main" val="1465079369"/>
                    </a:ext>
                  </a:extLst>
                </a:gridCol>
                <a:gridCol w="2625735">
                  <a:extLst>
                    <a:ext uri="{9D8B030D-6E8A-4147-A177-3AD203B41FA5}">
                      <a16:colId xmlns:a16="http://schemas.microsoft.com/office/drawing/2014/main" val="368128416"/>
                    </a:ext>
                  </a:extLst>
                </a:gridCol>
                <a:gridCol w="1660515">
                  <a:extLst>
                    <a:ext uri="{9D8B030D-6E8A-4147-A177-3AD203B41FA5}">
                      <a16:colId xmlns:a16="http://schemas.microsoft.com/office/drawing/2014/main" val="2427774495"/>
                    </a:ext>
                  </a:extLst>
                </a:gridCol>
              </a:tblGrid>
              <a:tr h="213297">
                <a:tc rowSpan="2">
                  <a:txBody>
                    <a:bodyPr/>
                    <a:lstStyle/>
                    <a:p>
                      <a:r>
                        <a:rPr lang="en-US" sz="1100" b="1" u="none" dirty="0">
                          <a:solidFill>
                            <a:schemeClr val="tx1"/>
                          </a:solidFill>
                          <a:latin typeface="+mn-lt"/>
                          <a:cs typeface="Arial" panose="020B0604020202020204" pitchFamily="34" charset="0"/>
                        </a:rPr>
                        <a:t>Baseline risk factors</a:t>
                      </a:r>
                      <a:endParaRPr lang="en-US" sz="1100"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100"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indent="114300" algn="ctr">
                        <a:lnSpc>
                          <a:spcPct val="90000"/>
                        </a:lnSpc>
                        <a:spcAft>
                          <a:spcPts val="600"/>
                        </a:spcAft>
                      </a:pPr>
                      <a:r>
                        <a:rPr lang="en-US" sz="1100" b="1" u="none" baseline="0" dirty="0">
                          <a:solidFill>
                            <a:schemeClr val="tx1"/>
                          </a:solidFill>
                          <a:latin typeface="+mn-lt"/>
                          <a:cs typeface="Arial" panose="020B0604020202020204" pitchFamily="34" charset="0"/>
                        </a:rPr>
                        <a:t>Events/patients, n/N</a:t>
                      </a:r>
                      <a:endParaRPr lang="en-US" sz="1100" b="1" u="sng"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sz="1200"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US" sz="1100" b="1" u="none" dirty="0">
                          <a:latin typeface="+mn-lt"/>
                          <a:cs typeface="Arial" panose="020B0604020202020204" pitchFamily="34" charset="0"/>
                        </a:rPr>
                        <a:t>Unstratified</a:t>
                      </a:r>
                      <a:br>
                        <a:rPr lang="en-US" sz="1100" b="1" u="none" dirty="0">
                          <a:latin typeface="+mn-lt"/>
                          <a:cs typeface="Arial" panose="020B0604020202020204" pitchFamily="34" charset="0"/>
                        </a:rPr>
                      </a:br>
                      <a:r>
                        <a:rPr lang="en-US" sz="1100" b="1" u="none" dirty="0">
                          <a:latin typeface="+mn-lt"/>
                          <a:cs typeface="Arial" panose="020B0604020202020204" pitchFamily="34" charset="0"/>
                        </a:rPr>
                        <a:t>OS HR (95% CI)</a:t>
                      </a:r>
                      <a:endParaRPr lang="en-US" sz="1100" b="1" u="none" strike="sngStrike" baseline="30000" dirty="0">
                        <a:solidFill>
                          <a:srgbClr val="FF0000"/>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72576474"/>
                  </a:ext>
                </a:extLst>
              </a:tr>
              <a:tr h="213297">
                <a:tc vMerge="1">
                  <a:txBody>
                    <a:bodyPr/>
                    <a:lstStyle/>
                    <a:p>
                      <a:endParaRPr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100"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100" b="1" dirty="0">
                          <a:solidFill>
                            <a:srgbClr val="3953A4"/>
                          </a:solidFill>
                          <a:effectLst/>
                          <a:latin typeface="+mn-lt"/>
                          <a:ea typeface="Arial" panose="020B0604020202020204" pitchFamily="34" charset="0"/>
                        </a:rPr>
                        <a:t>Lurbi + atezo</a:t>
                      </a:r>
                      <a:endParaRPr lang="en-US" sz="1100" dirty="0">
                        <a:solidFill>
                          <a:srgbClr val="3953A4"/>
                        </a:solidFill>
                        <a:effectLst/>
                        <a:latin typeface="+mn-lt"/>
                        <a:ea typeface="Calibri" panose="020F050202020403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b="1" dirty="0">
                          <a:solidFill>
                            <a:srgbClr val="CC0000"/>
                          </a:solidFill>
                          <a:effectLst/>
                          <a:latin typeface="+mn-lt"/>
                          <a:ea typeface="Arial" panose="020B0604020202020204" pitchFamily="34" charset="0"/>
                        </a:rPr>
                        <a:t>Atezo </a:t>
                      </a:r>
                      <a:endParaRPr lang="en-GB" sz="1100"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dirty="0"/>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048650"/>
                  </a:ext>
                </a:extLst>
              </a:tr>
              <a:tr h="2132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mn-lt"/>
                          <a:cs typeface="Arial" panose="020B0604020202020204" pitchFamily="34" charset="0"/>
                        </a:rPr>
                        <a:t>All patients</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l">
                        <a:lnSpc>
                          <a:spcPct val="100000"/>
                        </a:lnSpc>
                        <a:spcAft>
                          <a:spcPts val="0"/>
                        </a:spcAft>
                      </a:pPr>
                      <a:endParaRPr lang="en-US" sz="1100" b="1"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a:lnSpc>
                          <a:spcPct val="100000"/>
                        </a:lnSpc>
                        <a:spcAft>
                          <a:spcPts val="0"/>
                        </a:spcAft>
                      </a:pPr>
                      <a:r>
                        <a:rPr lang="en-US" sz="1100" b="0" dirty="0">
                          <a:solidFill>
                            <a:schemeClr val="tx1"/>
                          </a:solidFill>
                          <a:latin typeface="+mn-lt"/>
                          <a:cs typeface="Arial" panose="020B0604020202020204" pitchFamily="34" charset="0"/>
                        </a:rPr>
                        <a:t>113/242</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US" sz="1100" b="0" dirty="0">
                          <a:solidFill>
                            <a:schemeClr val="tx1"/>
                          </a:solidFill>
                          <a:latin typeface="+mn-lt"/>
                          <a:cs typeface="Arial" panose="020B0604020202020204" pitchFamily="34" charset="0"/>
                        </a:rPr>
                        <a:t>136/241</a:t>
                      </a: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US" sz="1100" b="0" u="none" dirty="0">
                          <a:solidFill>
                            <a:schemeClr val="tx1"/>
                          </a:solidFill>
                          <a:latin typeface="+mn-lt"/>
                          <a:cs typeface="Arial" panose="020B0604020202020204" pitchFamily="34" charset="0"/>
                        </a:rPr>
                        <a:t>0.74 (0.58, 0.96)</a:t>
                      </a: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382786714"/>
                  </a:ext>
                </a:extLst>
              </a:tr>
              <a:tr h="2132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mn-lt"/>
                          <a:cs typeface="Arial" panose="020B0604020202020204" pitchFamily="34" charset="0"/>
                        </a:rPr>
                        <a:t>Age, years</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lvl="0" indent="0" algn="l">
                        <a:lnSpc>
                          <a:spcPct val="100000"/>
                        </a:lnSpc>
                        <a:spcBef>
                          <a:spcPts val="0"/>
                        </a:spcBef>
                        <a:spcAft>
                          <a:spcPts val="0"/>
                        </a:spcAft>
                      </a:pPr>
                      <a:r>
                        <a:rPr lang="en-US" sz="1100" b="0" dirty="0">
                          <a:solidFill>
                            <a:schemeClr val="tx1"/>
                          </a:solidFill>
                          <a:latin typeface="+mn-lt"/>
                          <a:cs typeface="Arial" panose="020B0604020202020204" pitchFamily="34" charset="0"/>
                        </a:rPr>
                        <a:t>&lt;65</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spcBef>
                          <a:spcPts val="0"/>
                        </a:spcBef>
                        <a:spcAft>
                          <a:spcPts val="0"/>
                        </a:spcAft>
                      </a:pPr>
                      <a:r>
                        <a:rPr lang="en-PH" sz="1100" b="0" dirty="0">
                          <a:solidFill>
                            <a:schemeClr val="tx1"/>
                          </a:solidFill>
                          <a:latin typeface="+mn-lt"/>
                          <a:cs typeface="Arial" panose="020B0604020202020204" pitchFamily="34" charset="0"/>
                        </a:rPr>
                        <a:t>53/118</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600"/>
                        </a:spcBef>
                        <a:spcAft>
                          <a:spcPts val="600"/>
                        </a:spcAft>
                        <a:buClr>
                          <a:srgbClr val="000000"/>
                        </a:buClr>
                        <a:buSzTx/>
                        <a:buFont typeface="Arial"/>
                        <a:buNone/>
                        <a:tabLst/>
                        <a:defRPr/>
                      </a:pPr>
                      <a:r>
                        <a:rPr kumimoji="0" lang="en-PH" sz="1100" b="0" i="0" u="none" strike="noStrike" kern="0" cap="none" spc="0" normalizeH="0" baseline="0" noProof="0" dirty="0">
                          <a:ln>
                            <a:noFill/>
                          </a:ln>
                          <a:solidFill>
                            <a:srgbClr val="000000"/>
                          </a:solidFill>
                          <a:effectLst/>
                          <a:uLnTx/>
                          <a:uFillTx/>
                          <a:latin typeface="+mn-lt"/>
                          <a:ea typeface="+mn-ea"/>
                          <a:cs typeface="Arial" panose="020B0604020202020204" pitchFamily="34" charset="0"/>
                          <a:sym typeface="Arial"/>
                        </a:rPr>
                        <a:t>49/90</a:t>
                      </a:r>
                      <a:endParaRPr kumimoji="0" lang="en-US" sz="1100" b="0" i="0" u="none" strike="noStrike" kern="0" cap="none" spc="0" normalizeH="0" baseline="0" noProof="0" dirty="0">
                        <a:ln>
                          <a:noFill/>
                        </a:ln>
                        <a:solidFill>
                          <a:srgbClr val="000000"/>
                        </a:solidFill>
                        <a:effectLst/>
                        <a:uLnTx/>
                        <a:uFillTx/>
                        <a:latin typeface="+mn-lt"/>
                        <a:ea typeface="+mn-ea"/>
                        <a:cs typeface="Arial" panose="020B0604020202020204" pitchFamily="34" charset="0"/>
                        <a:sym typeface="Arial"/>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lvl="0" indent="0" algn="l">
                        <a:lnSpc>
                          <a:spcPct val="100000"/>
                        </a:lnSpc>
                        <a:spcBef>
                          <a:spcPts val="0"/>
                        </a:spcBef>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600"/>
                        </a:spcBef>
                        <a:spcAft>
                          <a:spcPts val="600"/>
                        </a:spcAft>
                        <a:buClrTx/>
                        <a:buSzTx/>
                        <a:buFontTx/>
                        <a:buNone/>
                        <a:tabLst/>
                        <a:defRPr/>
                      </a:pPr>
                      <a:r>
                        <a:rPr lang="en-PH" sz="1100" b="0" u="none" dirty="0">
                          <a:solidFill>
                            <a:schemeClr val="tx1"/>
                          </a:solidFill>
                          <a:latin typeface="+mn-lt"/>
                          <a:cs typeface="Arial" panose="020B0604020202020204" pitchFamily="34" charset="0"/>
                        </a:rPr>
                        <a:t>0.77 (0.52, 1.14)</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1140423"/>
                  </a:ext>
                </a:extLst>
              </a:tr>
              <a:tr h="213297">
                <a:tc>
                  <a:txBody>
                    <a:bodyPr/>
                    <a:lstStyle/>
                    <a:p>
                      <a:pPr marL="0" lvl="0" indent="0"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lvl="0" indent="0" algn="l">
                        <a:lnSpc>
                          <a:spcPct val="100000"/>
                        </a:lnSpc>
                        <a:spcAft>
                          <a:spcPts val="0"/>
                        </a:spcAft>
                      </a:pPr>
                      <a:r>
                        <a:rPr lang="en-US" sz="1100" b="0" dirty="0">
                          <a:solidFill>
                            <a:schemeClr val="tx1"/>
                          </a:solidFill>
                          <a:latin typeface="+mn-lt"/>
                          <a:cs typeface="Arial" panose="020B0604020202020204" pitchFamily="34" charset="0"/>
                        </a:rPr>
                        <a:t>≥65</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spcAft>
                          <a:spcPts val="0"/>
                        </a:spcAft>
                      </a:pPr>
                      <a:r>
                        <a:rPr lang="en-PH" sz="1100" b="0" dirty="0">
                          <a:solidFill>
                            <a:schemeClr val="tx1"/>
                          </a:solidFill>
                          <a:latin typeface="+mn-lt"/>
                          <a:cs typeface="Arial" panose="020B0604020202020204" pitchFamily="34" charset="0"/>
                        </a:rPr>
                        <a:t>60/124</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600"/>
                        </a:spcBef>
                        <a:spcAft>
                          <a:spcPts val="600"/>
                        </a:spcAft>
                        <a:buClr>
                          <a:srgbClr val="000000"/>
                        </a:buClr>
                        <a:buSzTx/>
                        <a:buFont typeface="Arial"/>
                        <a:buNone/>
                        <a:tabLst/>
                        <a:defRPr/>
                      </a:pPr>
                      <a:r>
                        <a:rPr kumimoji="0" lang="en-PH" sz="1100" b="0" i="0" u="none" strike="noStrike" kern="0" cap="none" spc="0" normalizeH="0" baseline="0" noProof="0" dirty="0">
                          <a:ln>
                            <a:noFill/>
                          </a:ln>
                          <a:solidFill>
                            <a:srgbClr val="000000"/>
                          </a:solidFill>
                          <a:effectLst/>
                          <a:uLnTx/>
                          <a:uFillTx/>
                          <a:latin typeface="+mn-lt"/>
                          <a:ea typeface="+mn-ea"/>
                          <a:cs typeface="Arial" panose="020B0604020202020204" pitchFamily="34" charset="0"/>
                          <a:sym typeface="Arial"/>
                        </a:rPr>
                        <a:t>87/151</a:t>
                      </a:r>
                      <a:endParaRPr kumimoji="0" lang="en-US" sz="1100" b="0" i="0" u="none" strike="noStrike" kern="0" cap="none" spc="0" normalizeH="0" baseline="0" noProof="0" dirty="0">
                        <a:ln>
                          <a:noFill/>
                        </a:ln>
                        <a:solidFill>
                          <a:srgbClr val="000000"/>
                        </a:solidFill>
                        <a:effectLst/>
                        <a:uLnTx/>
                        <a:uFillTx/>
                        <a:latin typeface="+mn-lt"/>
                        <a:ea typeface="+mn-ea"/>
                        <a:cs typeface="Arial" panose="020B0604020202020204" pitchFamily="34" charset="0"/>
                        <a:sym typeface="Arial"/>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lvl="0" indent="0"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rtl="0">
                        <a:lnSpc>
                          <a:spcPct val="90000"/>
                        </a:lnSpc>
                        <a:spcBef>
                          <a:spcPts val="600"/>
                        </a:spcBef>
                        <a:spcAft>
                          <a:spcPts val="600"/>
                        </a:spcAft>
                        <a:buClrTx/>
                        <a:buSzTx/>
                        <a:buFontTx/>
                        <a:buNone/>
                      </a:pPr>
                      <a:r>
                        <a:rPr lang="en-PH" sz="1100" b="0" u="none" dirty="0">
                          <a:solidFill>
                            <a:schemeClr val="tx1"/>
                          </a:solidFill>
                          <a:latin typeface="+mn-lt"/>
                          <a:cs typeface="Arial" panose="020B0604020202020204" pitchFamily="34" charset="0"/>
                        </a:rPr>
                        <a:t>0.76 (0.55, 1.05)</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94255577"/>
                  </a:ext>
                </a:extLst>
              </a:tr>
              <a:tr h="2132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mn-lt"/>
                          <a:cs typeface="Arial" panose="020B0604020202020204" pitchFamily="34" charset="0"/>
                        </a:rPr>
                        <a:t>Sex</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Male</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ctr">
                        <a:lnSpc>
                          <a:spcPct val="100000"/>
                        </a:lnSpc>
                        <a:spcAft>
                          <a:spcPts val="0"/>
                        </a:spcAft>
                      </a:pPr>
                      <a:r>
                        <a:rPr lang="en-PH" sz="1100" b="0" dirty="0">
                          <a:solidFill>
                            <a:schemeClr val="tx1"/>
                          </a:solidFill>
                          <a:latin typeface="+mn-lt"/>
                          <a:cs typeface="Arial" panose="020B0604020202020204" pitchFamily="34" charset="0"/>
                        </a:rPr>
                        <a:t>75/151</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88/151</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0.72 (0.53, 0.98)</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430344876"/>
                  </a:ext>
                </a:extLst>
              </a:tr>
              <a:tr h="213297">
                <a:tc>
                  <a:txBody>
                    <a:bodyPr/>
                    <a:lstStyle/>
                    <a:p>
                      <a:pPr marL="0"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l">
                        <a:lnSpc>
                          <a:spcPct val="100000"/>
                        </a:lnSpc>
                        <a:spcAft>
                          <a:spcPts val="0"/>
                        </a:spcAft>
                      </a:pPr>
                      <a:r>
                        <a:rPr lang="en-US" sz="1100" b="0" dirty="0">
                          <a:solidFill>
                            <a:schemeClr val="tx1"/>
                          </a:solidFill>
                          <a:latin typeface="+mn-lt"/>
                          <a:cs typeface="Arial" panose="020B0604020202020204" pitchFamily="34" charset="0"/>
                        </a:rPr>
                        <a:t>Female</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a:lnSpc>
                          <a:spcPct val="100000"/>
                        </a:lnSpc>
                        <a:spcAft>
                          <a:spcPts val="0"/>
                        </a:spcAft>
                      </a:pPr>
                      <a:r>
                        <a:rPr lang="en-PH" sz="1100" b="0" dirty="0">
                          <a:solidFill>
                            <a:schemeClr val="tx1"/>
                          </a:solidFill>
                          <a:latin typeface="+mn-lt"/>
                          <a:cs typeface="Arial" panose="020B0604020202020204" pitchFamily="34" charset="0"/>
                        </a:rPr>
                        <a:t>38/91</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48/90</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0.78 (0.51, 1.19)</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267694776"/>
                  </a:ext>
                </a:extLst>
              </a:tr>
              <a:tr h="213297">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100" b="1" dirty="0">
                          <a:solidFill>
                            <a:schemeClr val="tx1"/>
                          </a:solidFill>
                          <a:latin typeface="+mn-lt"/>
                          <a:cs typeface="Arial" panose="020B0604020202020204" pitchFamily="34" charset="0"/>
                        </a:rPr>
                        <a:t>Race</a:t>
                      </a:r>
                      <a:r>
                        <a:rPr lang="en-US" sz="1100" b="1" baseline="30000" dirty="0">
                          <a:solidFill>
                            <a:schemeClr val="tx1"/>
                          </a:solidFill>
                          <a:latin typeface="+mn-lt"/>
                          <a:cs typeface="Arial" panose="020B0604020202020204" pitchFamily="34" charset="0"/>
                        </a:rPr>
                        <a:t>a</a:t>
                      </a: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rtl="0" fontAlgn="ctr"/>
                      <a:r>
                        <a:rPr lang="en-US" sz="1100" b="0" i="0" u="none" strike="noStrike" dirty="0">
                          <a:solidFill>
                            <a:srgbClr val="222222"/>
                          </a:solidFill>
                          <a:effectLst/>
                          <a:latin typeface="+mn-lt"/>
                          <a:cs typeface="Arial" panose="020B0604020202020204" pitchFamily="34" charset="0"/>
                        </a:rPr>
                        <a:t>White</a:t>
                      </a:r>
                      <a:endParaRPr lang="en-US" sz="11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92/195</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118/199</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0.71 (0.54, 0.94)</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7963823"/>
                  </a:ext>
                </a:extLst>
              </a:tr>
              <a:tr h="213297">
                <a:tc>
                  <a:txBody>
                    <a:bodyPr/>
                    <a:lstStyle/>
                    <a:p>
                      <a:pPr marL="0" algn="l" rtl="0" fontAlgn="ctr"/>
                      <a:endParaRPr lang="en-US" sz="11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rtl="0" fontAlgn="ctr"/>
                      <a:r>
                        <a:rPr lang="en-US" sz="1100" b="0" i="0" u="none" strike="noStrike" dirty="0">
                          <a:solidFill>
                            <a:srgbClr val="222222"/>
                          </a:solidFill>
                          <a:effectLst/>
                          <a:latin typeface="+mn-lt"/>
                          <a:cs typeface="Arial" panose="020B0604020202020204" pitchFamily="34" charset="0"/>
                        </a:rPr>
                        <a:t>Asian</a:t>
                      </a:r>
                      <a:endParaRPr lang="en-US" sz="11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13/31</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14/31</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0.86 (0.40, 1.84)</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94258153"/>
                  </a:ext>
                </a:extLst>
              </a:tr>
              <a:tr h="213297">
                <a:tc>
                  <a:txBody>
                    <a:bodyPr/>
                    <a:lstStyle/>
                    <a:p>
                      <a:pPr marL="0" marR="0" lvl="0" indent="-90488" algn="l" defTabSz="9144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mn-lt"/>
                          <a:cs typeface="Arial" panose="020B0604020202020204" pitchFamily="34" charset="0"/>
                        </a:rPr>
                        <a:t>Tobacco use history</a:t>
                      </a:r>
                      <a:r>
                        <a:rPr lang="en-US" sz="1100" b="1" baseline="30000" dirty="0">
                          <a:solidFill>
                            <a:schemeClr val="tx1"/>
                          </a:solidFill>
                          <a:latin typeface="+mn-lt"/>
                          <a:cs typeface="Arial" panose="020B0604020202020204" pitchFamily="34" charset="0"/>
                        </a:rPr>
                        <a:t>a</a:t>
                      </a:r>
                      <a:endParaRPr lang="en-US" sz="1100" b="1"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Current</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38/88</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39/73</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0.79 (0.51, 1.24)</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238537096"/>
                  </a:ext>
                </a:extLst>
              </a:tr>
              <a:tr h="213297">
                <a:tc>
                  <a:txBody>
                    <a:bodyPr/>
                    <a:lstStyle/>
                    <a:p>
                      <a:pPr marL="0"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Previous</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72/147</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94/163</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0.76 (0.56, 1.03)</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606238111"/>
                  </a:ext>
                </a:extLst>
              </a:tr>
              <a:tr h="213297">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1" i="0" u="none" strike="noStrike" kern="1200" dirty="0">
                          <a:solidFill>
                            <a:srgbClr val="000000"/>
                          </a:solidFill>
                          <a:effectLst/>
                          <a:latin typeface="+mn-lt"/>
                          <a:ea typeface="+mn-ea"/>
                          <a:cs typeface="Arial" panose="020B0604020202020204" pitchFamily="34" charset="0"/>
                        </a:rPr>
                        <a:t>Liver metastases at induction </a:t>
                      </a:r>
                      <a:r>
                        <a:rPr lang="en-GB" sz="1100" b="1" dirty="0">
                          <a:solidFill>
                            <a:srgbClr val="222222"/>
                          </a:solidFill>
                          <a:effectLst/>
                          <a:latin typeface="+mn-lt"/>
                          <a:ea typeface="Arial" panose="020B0604020202020204" pitchFamily="34" charset="0"/>
                        </a:rPr>
                        <a:t>BL</a:t>
                      </a:r>
                      <a:r>
                        <a:rPr lang="en-US" sz="1100" b="1" baseline="30000" dirty="0">
                          <a:solidFill>
                            <a:schemeClr val="tx1"/>
                          </a:solidFill>
                          <a:latin typeface="+mn-lt"/>
                          <a:cs typeface="Arial" panose="020B0604020202020204" pitchFamily="34" charset="0"/>
                        </a:rPr>
                        <a:t>b</a:t>
                      </a:r>
                      <a:endParaRPr lang="en-US" sz="1100" b="1" i="0" u="none" strike="noStrike" kern="1200" baseline="30000" dirty="0">
                        <a:solidFill>
                          <a:srgbClr val="000000"/>
                        </a:solidFill>
                        <a:effectLst/>
                        <a:latin typeface="+mn-lt"/>
                        <a:ea typeface="+mn-ea"/>
                        <a:cs typeface="Arial" panose="020B0604020202020204" pitchFamily="34" charset="0"/>
                      </a:endParaRPr>
                    </a:p>
                  </a:txBody>
                  <a:tcPr marL="24686" marR="0" marT="3600" marB="36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Yes</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55/100</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63/94</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0.70 (0.48, 1.00)</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10956657"/>
                  </a:ext>
                </a:extLst>
              </a:tr>
              <a:tr h="213297">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800" b="1" i="0" u="none" strike="noStrike" kern="1200" dirty="0">
                        <a:solidFill>
                          <a:srgbClr val="000000"/>
                        </a:solidFill>
                        <a:effectLst/>
                        <a:latin typeface="+mn-lt"/>
                        <a:ea typeface="+mn-ea"/>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No</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58/142</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73/147</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0.76 (0.54, 1.07)</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13489284"/>
                  </a:ext>
                </a:extLst>
              </a:tr>
              <a:tr h="213297">
                <a:tc>
                  <a:txBody>
                    <a:bodyPr/>
                    <a:lstStyle/>
                    <a:p>
                      <a:pPr marL="0" marR="0" lvl="0" indent="-90488" algn="l" defTabSz="4572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mn-lt"/>
                          <a:cs typeface="Arial" panose="020B0604020202020204" pitchFamily="34" charset="0"/>
                        </a:rPr>
                        <a:t>Prior PCI</a:t>
                      </a:r>
                      <a:r>
                        <a:rPr lang="en-US" sz="1100" b="1" baseline="30000" dirty="0">
                          <a:solidFill>
                            <a:schemeClr val="tx1"/>
                          </a:solidFill>
                          <a:latin typeface="+mn-lt"/>
                          <a:cs typeface="Arial" panose="020B0604020202020204" pitchFamily="34" charset="0"/>
                        </a:rPr>
                        <a:t>b</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Yes</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16/34</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18/37</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1.02 (0.52, 2.00)</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396948627"/>
                  </a:ext>
                </a:extLst>
              </a:tr>
              <a:tr h="213297">
                <a:tc>
                  <a:txBody>
                    <a:bodyPr/>
                    <a:lstStyle/>
                    <a:p>
                      <a:pPr marL="0"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No</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97/208</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118/204</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0.70 (0.53, 0.92)</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960472618"/>
                  </a:ext>
                </a:extLst>
              </a:tr>
              <a:tr h="213297">
                <a:tc>
                  <a:txBody>
                    <a:bodyPr/>
                    <a:lstStyle/>
                    <a:p>
                      <a:pPr marL="0" marR="0" lvl="0" indent="-90488" algn="l" defTabSz="4572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mn-lt"/>
                          <a:cs typeface="Arial" panose="020B0604020202020204" pitchFamily="34" charset="0"/>
                        </a:rPr>
                        <a:t>ECOG PS</a:t>
                      </a:r>
                      <a:r>
                        <a:rPr lang="en-US" sz="1100" b="1" baseline="30000" dirty="0">
                          <a:solidFill>
                            <a:schemeClr val="tx1"/>
                          </a:solidFill>
                          <a:latin typeface="+mn-lt"/>
                          <a:cs typeface="Arial" panose="020B0604020202020204" pitchFamily="34" charset="0"/>
                        </a:rPr>
                        <a:t>b</a:t>
                      </a:r>
                      <a:endParaRPr lang="en-US" sz="1100" b="1"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0</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51/105</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53/102</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0.88 (0.60, 1.29)</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5329203"/>
                  </a:ext>
                </a:extLst>
              </a:tr>
              <a:tr h="213297">
                <a:tc>
                  <a:txBody>
                    <a:bodyPr/>
                    <a:lstStyle/>
                    <a:p>
                      <a:pPr marL="0"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lnSpc>
                          <a:spcPct val="100000"/>
                        </a:lnSpc>
                        <a:spcAft>
                          <a:spcPts val="0"/>
                        </a:spcAft>
                      </a:pPr>
                      <a:r>
                        <a:rPr lang="en-US" sz="1100" b="0" dirty="0">
                          <a:solidFill>
                            <a:schemeClr val="tx1"/>
                          </a:solidFill>
                          <a:latin typeface="+mn-lt"/>
                          <a:cs typeface="Arial" panose="020B0604020202020204" pitchFamily="34" charset="0"/>
                        </a:rPr>
                        <a:t>1</a:t>
                      </a: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62/137</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83/139</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0.66 (0.47, 0.92)</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3678612"/>
                  </a:ext>
                </a:extLst>
              </a:tr>
              <a:tr h="213297">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fr-FR" sz="1100" b="1" dirty="0">
                          <a:solidFill>
                            <a:schemeClr val="tx1"/>
                          </a:solidFill>
                          <a:latin typeface="+mn-lt"/>
                          <a:cs typeface="Arial" panose="020B0604020202020204" pitchFamily="34" charset="0"/>
                        </a:rPr>
                        <a:t>LDH</a:t>
                      </a:r>
                      <a:r>
                        <a:rPr lang="en-US" sz="1100" b="1" baseline="30000" dirty="0">
                          <a:solidFill>
                            <a:schemeClr val="tx1"/>
                          </a:solidFill>
                          <a:latin typeface="+mn-lt"/>
                          <a:cs typeface="Arial" panose="020B0604020202020204" pitchFamily="34" charset="0"/>
                        </a:rPr>
                        <a:t>b</a:t>
                      </a:r>
                      <a:endParaRPr lang="en-US" sz="1100" b="1" dirty="0">
                        <a:solidFill>
                          <a:schemeClr val="tx1"/>
                        </a:solidFill>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rtl="0" fontAlgn="ctr"/>
                      <a:r>
                        <a:rPr lang="en-US" sz="1100" b="0" i="0" u="none" strike="noStrike" dirty="0">
                          <a:solidFill>
                            <a:srgbClr val="222222"/>
                          </a:solidFill>
                          <a:effectLst/>
                          <a:latin typeface="+mn-lt"/>
                          <a:cs typeface="Arial" panose="020B0604020202020204" pitchFamily="34" charset="0"/>
                        </a:rPr>
                        <a:t>≤ULN</a:t>
                      </a:r>
                      <a:endParaRPr lang="en-US" sz="11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72/176</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97/179</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0.66 (0.49, 0.90)</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60307550"/>
                  </a:ext>
                </a:extLst>
              </a:tr>
              <a:tr h="213297">
                <a:tc>
                  <a:txBody>
                    <a:bodyPr/>
                    <a:lstStyle/>
                    <a:p>
                      <a:pPr marL="0" algn="l" rtl="0" fontAlgn="ctr"/>
                      <a:endParaRPr lang="en-US" sz="11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rtl="0" fontAlgn="ctr"/>
                      <a:r>
                        <a:rPr lang="en-US" sz="1100" b="0" i="0" u="none" strike="noStrike" dirty="0">
                          <a:solidFill>
                            <a:srgbClr val="222222"/>
                          </a:solidFill>
                          <a:effectLst/>
                          <a:latin typeface="+mn-lt"/>
                          <a:cs typeface="Arial" panose="020B0604020202020204" pitchFamily="34" charset="0"/>
                        </a:rPr>
                        <a:t>&gt;ULN</a:t>
                      </a:r>
                      <a:endParaRPr lang="en-US" sz="11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41/66</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39/62</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0.96 (0.62, 1.50)</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834794194"/>
                  </a:ext>
                </a:extLst>
              </a:tr>
              <a:tr h="213297">
                <a:tc rowSpan="2">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100" b="1" dirty="0">
                          <a:solidFill>
                            <a:schemeClr val="tx1"/>
                          </a:solidFill>
                          <a:latin typeface="+mn-lt"/>
                          <a:cs typeface="Arial" panose="020B0604020202020204" pitchFamily="34" charset="0"/>
                        </a:rPr>
                        <a:t>Response to </a:t>
                      </a:r>
                      <a:br>
                        <a:rPr lang="en-US" sz="1100" b="1" dirty="0">
                          <a:solidFill>
                            <a:schemeClr val="tx1"/>
                          </a:solidFill>
                          <a:latin typeface="+mn-lt"/>
                          <a:cs typeface="Arial" panose="020B0604020202020204" pitchFamily="34" charset="0"/>
                        </a:rPr>
                      </a:br>
                      <a:r>
                        <a:rPr lang="en-US" sz="1100" b="1" dirty="0">
                          <a:solidFill>
                            <a:schemeClr val="tx1"/>
                          </a:solidFill>
                          <a:latin typeface="+mn-lt"/>
                          <a:cs typeface="Arial" panose="020B0604020202020204" pitchFamily="34" charset="0"/>
                        </a:rPr>
                        <a:t>induction therapy</a:t>
                      </a:r>
                      <a:r>
                        <a:rPr lang="en-US" sz="1100" b="1" baseline="30000" dirty="0">
                          <a:solidFill>
                            <a:schemeClr val="tx1"/>
                          </a:solidFill>
                          <a:latin typeface="+mn-lt"/>
                          <a:cs typeface="Arial" panose="020B0604020202020204" pitchFamily="34" charset="0"/>
                        </a:rPr>
                        <a:t>a,c</a:t>
                      </a: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rtl="0" fontAlgn="ctr"/>
                      <a:r>
                        <a:rPr lang="en-US" sz="1100" b="0" i="0" u="none" strike="noStrike" dirty="0">
                          <a:solidFill>
                            <a:srgbClr val="222222"/>
                          </a:solidFill>
                          <a:effectLst/>
                          <a:latin typeface="+mn-lt"/>
                          <a:cs typeface="Arial" panose="020B0604020202020204" pitchFamily="34" charset="0"/>
                        </a:rPr>
                        <a:t>CR/PR</a:t>
                      </a:r>
                      <a:endParaRPr lang="en-US" sz="11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92/206</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115/213</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0.76 (0.57, 0.99)</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9680189"/>
                  </a:ext>
                </a:extLst>
              </a:tr>
              <a:tr h="213297">
                <a:tc vMerge="1">
                  <a:txBody>
                    <a:bodyPr/>
                    <a:lstStyle/>
                    <a:p>
                      <a:pPr marL="0" algn="l" rtl="0" fontAlgn="ctr"/>
                      <a:endParaRPr lang="en-US" sz="12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rtl="0" fontAlgn="ctr"/>
                      <a:r>
                        <a:rPr lang="en-US" sz="1100" b="0" i="0" u="none" strike="noStrike" dirty="0">
                          <a:solidFill>
                            <a:srgbClr val="222222"/>
                          </a:solidFill>
                          <a:effectLst/>
                          <a:latin typeface="+mn-lt"/>
                          <a:cs typeface="Arial" panose="020B0604020202020204" pitchFamily="34" charset="0"/>
                        </a:rPr>
                        <a:t>SD</a:t>
                      </a:r>
                      <a:endParaRPr lang="en-US" sz="1100" dirty="0">
                        <a:effectLst/>
                        <a:latin typeface="+mn-lt"/>
                        <a:cs typeface="Arial" panose="020B0604020202020204" pitchFamily="34" charset="0"/>
                      </a:endParaRPr>
                    </a:p>
                  </a:txBody>
                  <a:tcPr marL="17780" marR="17780" marT="17780" marB="177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ctr">
                        <a:lnSpc>
                          <a:spcPct val="100000"/>
                        </a:lnSpc>
                        <a:spcAft>
                          <a:spcPts val="0"/>
                        </a:spcAft>
                      </a:pPr>
                      <a:r>
                        <a:rPr lang="en-PH" sz="1100" b="0" dirty="0">
                          <a:solidFill>
                            <a:schemeClr val="tx1"/>
                          </a:solidFill>
                          <a:latin typeface="+mn-lt"/>
                          <a:cs typeface="Arial" panose="020B0604020202020204" pitchFamily="34" charset="0"/>
                        </a:rPr>
                        <a:t>17/28</a:t>
                      </a: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spcAft>
                          <a:spcPts val="600"/>
                        </a:spcAft>
                      </a:pPr>
                      <a:r>
                        <a:rPr lang="en-PH" sz="1100" b="0" dirty="0">
                          <a:solidFill>
                            <a:schemeClr val="tx1"/>
                          </a:solidFill>
                          <a:latin typeface="+mn-lt"/>
                          <a:cs typeface="Arial" panose="020B0604020202020204" pitchFamily="34" charset="0"/>
                        </a:rPr>
                        <a:t>18/25</a:t>
                      </a:r>
                      <a:endParaRPr lang="en-US" sz="1100" b="0"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488" indent="-90488" algn="l">
                        <a:lnSpc>
                          <a:spcPct val="100000"/>
                        </a:lnSpc>
                        <a:spcAft>
                          <a:spcPts val="0"/>
                        </a:spcAft>
                      </a:pPr>
                      <a:endParaRPr lang="en-US" sz="1100" b="0" dirty="0">
                        <a:solidFill>
                          <a:schemeClr val="tx1"/>
                        </a:solidFill>
                        <a:latin typeface="+mn-lt"/>
                        <a:cs typeface="Arial" panose="020B0604020202020204" pitchFamily="34" charset="0"/>
                      </a:endParaRPr>
                    </a:p>
                  </a:txBody>
                  <a:tcPr marL="24686"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lang="en-PH" sz="1100" b="0" u="none" dirty="0">
                          <a:solidFill>
                            <a:schemeClr val="tx1"/>
                          </a:solidFill>
                          <a:latin typeface="+mn-lt"/>
                          <a:cs typeface="Arial" panose="020B0604020202020204" pitchFamily="34" charset="0"/>
                        </a:rPr>
                        <a:t>0.62 (0.31, 1.24)</a:t>
                      </a:r>
                      <a:endParaRPr lang="en-US" sz="1100" b="0" u="none" dirty="0">
                        <a:solidFill>
                          <a:schemeClr val="tx1"/>
                        </a:solidFill>
                        <a:latin typeface="+mn-lt"/>
                        <a:cs typeface="Arial" panose="020B0604020202020204" pitchFamily="34" charset="0"/>
                      </a:endParaRPr>
                    </a:p>
                  </a:txBody>
                  <a:tcPr marL="0" marR="0" marT="3600" marB="36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69003463"/>
                  </a:ext>
                </a:extLst>
              </a:tr>
            </a:tbl>
          </a:graphicData>
        </a:graphic>
      </p:graphicFrame>
      <p:grpSp>
        <p:nvGrpSpPr>
          <p:cNvPr id="36" name="Group 35">
            <a:extLst>
              <a:ext uri="{FF2B5EF4-FFF2-40B4-BE49-F238E27FC236}">
                <a16:creationId xmlns:a16="http://schemas.microsoft.com/office/drawing/2014/main" id="{41FAFA63-7692-0E2C-A5EC-55A54FFCD53D}"/>
              </a:ext>
            </a:extLst>
          </p:cNvPr>
          <p:cNvGrpSpPr>
            <a:grpSpLocks noGrp="1" noUngrp="1" noRot="1" noMove="1" noResize="1"/>
          </p:cNvGrpSpPr>
          <p:nvPr/>
        </p:nvGrpSpPr>
        <p:grpSpPr>
          <a:xfrm>
            <a:off x="6604837" y="1007659"/>
            <a:ext cx="2731701" cy="4793066"/>
            <a:chOff x="8233569" y="1390262"/>
            <a:chExt cx="1984043" cy="5437972"/>
          </a:xfrm>
        </p:grpSpPr>
        <p:grpSp>
          <p:nvGrpSpPr>
            <p:cNvPr id="37" name="Group 36">
              <a:extLst>
                <a:ext uri="{FF2B5EF4-FFF2-40B4-BE49-F238E27FC236}">
                  <a16:creationId xmlns:a16="http://schemas.microsoft.com/office/drawing/2014/main" id="{F90AF81A-CFC0-7FB9-0A4B-933A2CFCC404}"/>
                </a:ext>
              </a:extLst>
            </p:cNvPr>
            <p:cNvGrpSpPr>
              <a:grpSpLocks noGrp="1" noUngrp="1" noRot="1" noMove="1" noResize="1"/>
            </p:cNvGrpSpPr>
            <p:nvPr/>
          </p:nvGrpSpPr>
          <p:grpSpPr>
            <a:xfrm>
              <a:off x="8233569" y="1390262"/>
              <a:ext cx="1984043" cy="5437972"/>
              <a:chOff x="8233569" y="1380255"/>
              <a:chExt cx="1984043" cy="5364000"/>
            </a:xfrm>
          </p:grpSpPr>
          <p:graphicFrame>
            <p:nvGraphicFramePr>
              <p:cNvPr id="51" name="Chart 50">
                <a:extLst>
                  <a:ext uri="{FF2B5EF4-FFF2-40B4-BE49-F238E27FC236}">
                    <a16:creationId xmlns:a16="http://schemas.microsoft.com/office/drawing/2014/main" id="{48068E6B-04D5-2A60-2225-149320968A29}"/>
                  </a:ext>
                </a:extLst>
              </p:cNvPr>
              <p:cNvGraphicFramePr>
                <a:graphicFrameLocks noGrp="1" noDrilldown="1" noMove="1" noResize="1"/>
              </p:cNvGraphicFramePr>
              <p:nvPr>
                <p:extLst>
                  <p:ext uri="{D42A27DB-BD31-4B8C-83A1-F6EECF244321}">
                    <p14:modId xmlns:p14="http://schemas.microsoft.com/office/powerpoint/2010/main" val="270741911"/>
                  </p:ext>
                </p:extLst>
              </p:nvPr>
            </p:nvGraphicFramePr>
            <p:xfrm>
              <a:off x="8233569" y="1380255"/>
              <a:ext cx="1984043" cy="5364000"/>
            </p:xfrm>
            <a:graphic>
              <a:graphicData uri="http://schemas.openxmlformats.org/drawingml/2006/chart">
                <c:chart xmlns:c="http://schemas.openxmlformats.org/drawingml/2006/chart" xmlns:r="http://schemas.openxmlformats.org/officeDocument/2006/relationships" r:id="rId2"/>
              </a:graphicData>
            </a:graphic>
          </p:graphicFrame>
          <p:sp>
            <p:nvSpPr>
              <p:cNvPr id="52" name="TextBox 51">
                <a:extLst>
                  <a:ext uri="{FF2B5EF4-FFF2-40B4-BE49-F238E27FC236}">
                    <a16:creationId xmlns:a16="http://schemas.microsoft.com/office/drawing/2014/main" id="{003B737F-07BA-ADC3-B84A-B116E7B5C151}"/>
                  </a:ext>
                </a:extLst>
              </p:cNvPr>
              <p:cNvSpPr txBox="1">
                <a:spLocks noGrp="1" noRot="1" noMove="1" noResize="1" noEditPoints="1" noAdjustHandles="1" noChangeArrowheads="1" noChangeShapeType="1"/>
              </p:cNvSpPr>
              <p:nvPr/>
            </p:nvSpPr>
            <p:spPr>
              <a:xfrm>
                <a:off x="9878013" y="6362076"/>
                <a:ext cx="324882" cy="284105"/>
              </a:xfrm>
              <a:prstGeom prst="rect">
                <a:avLst/>
              </a:prstGeom>
              <a:noFill/>
            </p:spPr>
            <p:txBody>
              <a:bodyPr wrap="square" rtlCol="0">
                <a:spAutoFit/>
              </a:bodyPr>
              <a:lstStyle/>
              <a:p>
                <a:pPr algn="ctr"/>
                <a:r>
                  <a:rPr lang="en-US" sz="1050" dirty="0">
                    <a:latin typeface="Arial" panose="020B0604020202020204" pitchFamily="34" charset="0"/>
                    <a:cs typeface="Arial" panose="020B0604020202020204" pitchFamily="34" charset="0"/>
                  </a:rPr>
                  <a:t>4</a:t>
                </a:r>
              </a:p>
            </p:txBody>
          </p:sp>
        </p:grpSp>
        <p:cxnSp>
          <p:nvCxnSpPr>
            <p:cNvPr id="43" name="Straight Connector 42">
              <a:extLst>
                <a:ext uri="{FF2B5EF4-FFF2-40B4-BE49-F238E27FC236}">
                  <a16:creationId xmlns:a16="http://schemas.microsoft.com/office/drawing/2014/main" id="{F61AE070-BC29-68FC-0F3D-D600C922AF2B}"/>
                </a:ext>
              </a:extLst>
            </p:cNvPr>
            <p:cNvCxnSpPr>
              <a:cxnSpLocks noGrp="1" noRot="1" noMove="1" noResize="1" noEditPoints="1" noAdjustHandles="1" noChangeArrowheads="1" noChangeShapeType="1"/>
            </p:cNvCxnSpPr>
            <p:nvPr/>
          </p:nvCxnSpPr>
          <p:spPr>
            <a:xfrm>
              <a:off x="8645652" y="6710179"/>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78351F2C-28D9-CAB9-BDB9-47828DFD4149}"/>
                </a:ext>
              </a:extLst>
            </p:cNvPr>
            <p:cNvCxnSpPr>
              <a:cxnSpLocks noGrp="1" noRot="1" noMove="1" noResize="1" noEditPoints="1" noAdjustHandles="1" noChangeArrowheads="1" noChangeShapeType="1"/>
            </p:cNvCxnSpPr>
            <p:nvPr/>
          </p:nvCxnSpPr>
          <p:spPr>
            <a:xfrm>
              <a:off x="8576094" y="1472083"/>
              <a:ext cx="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Title 4">
            <a:extLst>
              <a:ext uri="{FF2B5EF4-FFF2-40B4-BE49-F238E27FC236}">
                <a16:creationId xmlns:a16="http://schemas.microsoft.com/office/drawing/2014/main" id="{D8031822-B80C-6891-7974-0974869584E3}"/>
              </a:ext>
            </a:extLst>
          </p:cNvPr>
          <p:cNvSpPr>
            <a:spLocks noGrp="1"/>
          </p:cNvSpPr>
          <p:nvPr>
            <p:ph type="title"/>
          </p:nvPr>
        </p:nvSpPr>
        <p:spPr/>
        <p:txBody>
          <a:bodyPr/>
          <a:lstStyle/>
          <a:p>
            <a:r>
              <a:rPr lang="en-US" dirty="0"/>
              <a:t>OS subgroup analysis</a:t>
            </a:r>
          </a:p>
        </p:txBody>
      </p:sp>
      <p:sp>
        <p:nvSpPr>
          <p:cNvPr id="7" name="Text Placeholder 6">
            <a:extLst>
              <a:ext uri="{FF2B5EF4-FFF2-40B4-BE49-F238E27FC236}">
                <a16:creationId xmlns:a16="http://schemas.microsoft.com/office/drawing/2014/main" id="{4D3F3507-FA1F-8376-DEC5-E511FE0B231C}"/>
              </a:ext>
            </a:extLst>
          </p:cNvPr>
          <p:cNvSpPr>
            <a:spLocks noGrp="1"/>
          </p:cNvSpPr>
          <p:nvPr>
            <p:ph type="body" sz="quarter" idx="17"/>
          </p:nvPr>
        </p:nvSpPr>
        <p:spPr>
          <a:xfrm>
            <a:off x="300036" y="5743826"/>
            <a:ext cx="11591925" cy="461665"/>
          </a:xfrm>
        </p:spPr>
        <p:txBody>
          <a:bodyPr/>
          <a:lstStyle/>
          <a:p>
            <a:r>
              <a:rPr lang="en-US" dirty="0"/>
              <a:t>Clinical cutoff:</a:t>
            </a:r>
            <a:r>
              <a:rPr lang="en-US" sz="1000" dirty="0"/>
              <a:t> July 29, 2024; </a:t>
            </a:r>
            <a:r>
              <a:rPr lang="en-GB" sz="1000" dirty="0"/>
              <a:t>median survival follow-up: 15.0 </a:t>
            </a:r>
            <a:r>
              <a:rPr lang="en-GB" sz="1000" dirty="0" err="1"/>
              <a:t>mo</a:t>
            </a:r>
            <a:r>
              <a:rPr lang="en-GB" sz="1000" dirty="0"/>
              <a:t> (minimum follow-up: 3.0 </a:t>
            </a:r>
            <a:r>
              <a:rPr lang="en-GB" sz="1000" dirty="0" err="1"/>
              <a:t>mo</a:t>
            </a:r>
            <a:r>
              <a:rPr lang="en-GB" sz="1000" dirty="0"/>
              <a:t>).</a:t>
            </a:r>
            <a:br>
              <a:rPr lang="en-US" dirty="0"/>
            </a:br>
            <a:r>
              <a:rPr lang="en-US" sz="1000" b="1" i="0" u="none" strike="noStrike" kern="1200" baseline="30000" dirty="0">
                <a:effectLst/>
                <a:latin typeface="+mn-lt"/>
                <a:ea typeface="+mn-ea"/>
                <a:cs typeface="Arial" panose="020B0604020202020204" pitchFamily="34" charset="0"/>
              </a:rPr>
              <a:t>a</a:t>
            </a:r>
            <a:r>
              <a:rPr lang="en-US" dirty="0"/>
              <a:t> Data from subgroups with small numbers are not displayed. </a:t>
            </a:r>
            <a:r>
              <a:rPr lang="en-US" baseline="30000" dirty="0"/>
              <a:t>b</a:t>
            </a:r>
            <a:r>
              <a:rPr lang="en-US" dirty="0"/>
              <a:t> Stratification factor for randomization; data determined from electronic case-report forms. </a:t>
            </a:r>
            <a:r>
              <a:rPr lang="en-US" baseline="30000" dirty="0"/>
              <a:t>c</a:t>
            </a:r>
            <a:r>
              <a:rPr lang="en-US" dirty="0"/>
              <a:t> n=236 in the lurbi + atezo arm and n=240 </a:t>
            </a:r>
            <a:r>
              <a:rPr lang="en-GB" sz="1000" dirty="0">
                <a:effectLst/>
                <a:latin typeface="+mn-lt"/>
                <a:ea typeface="Arial" panose="020B0604020202020204" pitchFamily="34" charset="0"/>
              </a:rPr>
              <a:t>in the atezo arm; </a:t>
            </a:r>
            <a:r>
              <a:rPr lang="en-US" dirty="0"/>
              <a:t>7 randomized patients did not have a maintenance screening tumor assessment. </a:t>
            </a:r>
          </a:p>
        </p:txBody>
      </p:sp>
      <p:sp>
        <p:nvSpPr>
          <p:cNvPr id="3" name="Slide Number Placeholder 2">
            <a:extLst>
              <a:ext uri="{FF2B5EF4-FFF2-40B4-BE49-F238E27FC236}">
                <a16:creationId xmlns:a16="http://schemas.microsoft.com/office/drawing/2014/main" id="{5883303D-5EE2-079A-CD62-F8CEB0AC3B8B}"/>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13</a:t>
            </a:fld>
            <a:endParaRPr lang="en-US" dirty="0"/>
          </a:p>
        </p:txBody>
      </p:sp>
      <p:cxnSp>
        <p:nvCxnSpPr>
          <p:cNvPr id="28" name="Straight Connector 27">
            <a:extLst>
              <a:ext uri="{FF2B5EF4-FFF2-40B4-BE49-F238E27FC236}">
                <a16:creationId xmlns:a16="http://schemas.microsoft.com/office/drawing/2014/main" id="{AE9A67BB-ABDC-484C-2961-E227EF330CF7}"/>
              </a:ext>
            </a:extLst>
          </p:cNvPr>
          <p:cNvCxnSpPr>
            <a:cxnSpLocks noGrp="1" noRot="1" noMove="1" noResize="1" noEditPoints="1" noAdjustHandles="1" noChangeArrowheads="1" noChangeShapeType="1"/>
          </p:cNvCxnSpPr>
          <p:nvPr/>
        </p:nvCxnSpPr>
        <p:spPr>
          <a:xfrm>
            <a:off x="8116467" y="1266934"/>
            <a:ext cx="0" cy="4176000"/>
          </a:xfrm>
          <a:prstGeom prst="line">
            <a:avLst/>
          </a:prstGeom>
          <a:ln w="1905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grpSp>
        <p:nvGrpSpPr>
          <p:cNvPr id="29" name="Group 28">
            <a:extLst>
              <a:ext uri="{FF2B5EF4-FFF2-40B4-BE49-F238E27FC236}">
                <a16:creationId xmlns:a16="http://schemas.microsoft.com/office/drawing/2014/main" id="{D978E78C-2123-E78D-6E0F-E628FDE1B53D}"/>
              </a:ext>
            </a:extLst>
          </p:cNvPr>
          <p:cNvGrpSpPr>
            <a:grpSpLocks noGrp="1" noUngrp="1" noRot="1" noMove="1" noResize="1"/>
          </p:cNvGrpSpPr>
          <p:nvPr/>
        </p:nvGrpSpPr>
        <p:grpSpPr>
          <a:xfrm>
            <a:off x="6668451" y="846120"/>
            <a:ext cx="2554260" cy="240339"/>
            <a:chOff x="7793766" y="6437300"/>
            <a:chExt cx="2554260" cy="244019"/>
          </a:xfrm>
        </p:grpSpPr>
        <p:cxnSp>
          <p:nvCxnSpPr>
            <p:cNvPr id="30" name="Straight Connector 29">
              <a:extLst>
                <a:ext uri="{FF2B5EF4-FFF2-40B4-BE49-F238E27FC236}">
                  <a16:creationId xmlns:a16="http://schemas.microsoft.com/office/drawing/2014/main" id="{C6B07D8E-2708-10C9-19AB-711639695AEA}"/>
                </a:ext>
              </a:extLst>
            </p:cNvPr>
            <p:cNvCxnSpPr>
              <a:cxnSpLocks noGrp="1" noRot="1" noMove="1" noResize="1" noEditPoints="1" noAdjustHandles="1" noChangeArrowheads="1" noChangeShapeType="1"/>
            </p:cNvCxnSpPr>
            <p:nvPr/>
          </p:nvCxnSpPr>
          <p:spPr>
            <a:xfrm>
              <a:off x="8536230" y="6660910"/>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26438D86-70B3-60D8-1662-F86D72EA626D}"/>
                </a:ext>
              </a:extLst>
            </p:cNvPr>
            <p:cNvSpPr txBox="1">
              <a:spLocks noGrp="1" noRot="1" noMove="1" noResize="1" noEditPoints="1" noAdjustHandles="1" noChangeArrowheads="1" noChangeShapeType="1"/>
            </p:cNvSpPr>
            <p:nvPr/>
          </p:nvSpPr>
          <p:spPr>
            <a:xfrm>
              <a:off x="9485610" y="6437300"/>
              <a:ext cx="862416" cy="218743"/>
            </a:xfrm>
            <a:prstGeom prst="rect">
              <a:avLst/>
            </a:prstGeom>
            <a:noFill/>
          </p:spPr>
          <p:txBody>
            <a:bodyPr wrap="none" lIns="0" tIns="0" rIns="0" rtlCol="0">
              <a:spAutoFit/>
            </a:bodyPr>
            <a:lstStyle/>
            <a:p>
              <a:pPr defTabSz="246825">
                <a:defRPr/>
              </a:pPr>
              <a:r>
                <a:rPr lang="en-US" sz="1100" b="1" kern="0" dirty="0">
                  <a:solidFill>
                    <a:srgbClr val="CC0000"/>
                  </a:solidFill>
                  <a:latin typeface="Arial" panose="020B0604020202020204" pitchFamily="34" charset="0"/>
                  <a:cs typeface="Arial" panose="020B0604020202020204" pitchFamily="34" charset="0"/>
                </a:rPr>
                <a:t>Favors </a:t>
              </a:r>
              <a:r>
                <a:rPr lang="en-US" sz="1100" b="1" kern="0" dirty="0">
                  <a:solidFill>
                    <a:srgbClr val="CC0000"/>
                  </a:solidFill>
                </a:rPr>
                <a:t>a</a:t>
              </a:r>
              <a:r>
                <a:rPr lang="en-US" sz="1100" b="1" kern="0" dirty="0">
                  <a:solidFill>
                    <a:srgbClr val="CC0000"/>
                  </a:solidFill>
                  <a:latin typeface="Arial" panose="020B0604020202020204" pitchFamily="34" charset="0"/>
                  <a:cs typeface="Arial" panose="020B0604020202020204" pitchFamily="34" charset="0"/>
                </a:rPr>
                <a:t>tezo</a:t>
              </a:r>
            </a:p>
          </p:txBody>
        </p:sp>
        <p:cxnSp>
          <p:nvCxnSpPr>
            <p:cNvPr id="32" name="Straight Connector 31">
              <a:extLst>
                <a:ext uri="{FF2B5EF4-FFF2-40B4-BE49-F238E27FC236}">
                  <a16:creationId xmlns:a16="http://schemas.microsoft.com/office/drawing/2014/main" id="{83FA8AB1-1BA5-F108-7106-41EB35ADBB2F}"/>
                </a:ext>
              </a:extLst>
            </p:cNvPr>
            <p:cNvCxnSpPr>
              <a:cxnSpLocks noGrp="1" noRot="1" noMove="1" noResize="1" noEditPoints="1" noAdjustHandles="1" noChangeArrowheads="1" noChangeShapeType="1"/>
            </p:cNvCxnSpPr>
            <p:nvPr/>
          </p:nvCxnSpPr>
          <p:spPr>
            <a:xfrm flipH="1">
              <a:off x="8706361" y="6681319"/>
              <a:ext cx="661900" cy="0"/>
            </a:xfrm>
            <a:prstGeom prst="line">
              <a:avLst/>
            </a:prstGeom>
            <a:noFill/>
            <a:ln w="19050" cap="flat" cmpd="sng" algn="ctr">
              <a:solidFill>
                <a:sysClr val="windowText" lastClr="000000"/>
              </a:solidFill>
              <a:prstDash val="solid"/>
              <a:tailEnd type="triangle"/>
            </a:ln>
            <a:effectLst/>
          </p:spPr>
        </p:cxnSp>
        <p:cxnSp>
          <p:nvCxnSpPr>
            <p:cNvPr id="33" name="Straight Connector 32">
              <a:extLst>
                <a:ext uri="{FF2B5EF4-FFF2-40B4-BE49-F238E27FC236}">
                  <a16:creationId xmlns:a16="http://schemas.microsoft.com/office/drawing/2014/main" id="{CDACD176-2B4C-E31C-ED64-55F00B9BD5FC}"/>
                </a:ext>
              </a:extLst>
            </p:cNvPr>
            <p:cNvCxnSpPr>
              <a:cxnSpLocks noGrp="1" noRot="1" noMove="1" noResize="1" noEditPoints="1" noAdjustHandles="1" noChangeArrowheads="1" noChangeShapeType="1"/>
            </p:cNvCxnSpPr>
            <p:nvPr/>
          </p:nvCxnSpPr>
          <p:spPr>
            <a:xfrm>
              <a:off x="9485610" y="6681319"/>
              <a:ext cx="665382" cy="0"/>
            </a:xfrm>
            <a:prstGeom prst="line">
              <a:avLst/>
            </a:prstGeom>
            <a:noFill/>
            <a:ln w="19050" cap="flat" cmpd="sng" algn="ctr">
              <a:solidFill>
                <a:sysClr val="windowText" lastClr="000000"/>
              </a:solidFill>
              <a:prstDash val="solid"/>
              <a:tailEnd type="triangle"/>
            </a:ln>
            <a:effectLst/>
          </p:spPr>
        </p:cxnSp>
        <p:sp>
          <p:nvSpPr>
            <p:cNvPr id="34" name="TextBox 33">
              <a:extLst>
                <a:ext uri="{FF2B5EF4-FFF2-40B4-BE49-F238E27FC236}">
                  <a16:creationId xmlns:a16="http://schemas.microsoft.com/office/drawing/2014/main" id="{ED3A9EF3-914C-4233-096A-7531BE82D521}"/>
                </a:ext>
              </a:extLst>
            </p:cNvPr>
            <p:cNvSpPr txBox="1">
              <a:spLocks noGrp="1" noRot="1" noMove="1" noResize="1" noEditPoints="1" noAdjustHandles="1" noChangeArrowheads="1" noChangeShapeType="1"/>
            </p:cNvSpPr>
            <p:nvPr/>
          </p:nvSpPr>
          <p:spPr>
            <a:xfrm>
              <a:off x="7793766" y="6437301"/>
              <a:ext cx="1574496" cy="218743"/>
            </a:xfrm>
            <a:prstGeom prst="rect">
              <a:avLst/>
            </a:prstGeom>
            <a:noFill/>
          </p:spPr>
          <p:txBody>
            <a:bodyPr wrap="square" lIns="0" tIns="0" rIns="0" rtlCol="0">
              <a:spAutoFit/>
            </a:bodyPr>
            <a:lstStyle/>
            <a:p>
              <a:pPr algn="r" defTabSz="246825">
                <a:defRPr/>
              </a:pPr>
              <a:r>
                <a:rPr lang="en-US" sz="1100" b="1" kern="0" dirty="0">
                  <a:solidFill>
                    <a:srgbClr val="3953A4"/>
                  </a:solidFill>
                  <a:latin typeface="Arial" panose="020B0604020202020204" pitchFamily="34" charset="0"/>
                  <a:cs typeface="Arial" panose="020B0604020202020204" pitchFamily="34" charset="0"/>
                </a:rPr>
                <a:t>Favors </a:t>
              </a:r>
              <a:r>
                <a:rPr lang="en-US" sz="1100" b="1" kern="0" dirty="0">
                  <a:solidFill>
                    <a:srgbClr val="3953A4"/>
                  </a:solidFill>
                </a:rPr>
                <a:t>l</a:t>
              </a:r>
              <a:r>
                <a:rPr lang="en-US" sz="1100" b="1" kern="0" dirty="0">
                  <a:solidFill>
                    <a:srgbClr val="3953A4"/>
                  </a:solidFill>
                  <a:latin typeface="Arial" panose="020B0604020202020204" pitchFamily="34" charset="0"/>
                  <a:cs typeface="Arial" panose="020B0604020202020204" pitchFamily="34" charset="0"/>
                </a:rPr>
                <a:t>urbi + atezo</a:t>
              </a:r>
            </a:p>
          </p:txBody>
        </p:sp>
      </p:grpSp>
      <p:sp>
        <p:nvSpPr>
          <p:cNvPr id="9" name="Text Placeholder 8">
            <a:extLst>
              <a:ext uri="{FF2B5EF4-FFF2-40B4-BE49-F238E27FC236}">
                <a16:creationId xmlns:a16="http://schemas.microsoft.com/office/drawing/2014/main" id="{DF030984-39EB-F8D9-E970-CA2ADA157F68}"/>
              </a:ext>
            </a:extLst>
          </p:cNvPr>
          <p:cNvSpPr>
            <a:spLocks noGrp="1"/>
          </p:cNvSpPr>
          <p:nvPr>
            <p:ph type="body" sz="quarter" idx="15"/>
          </p:nvPr>
        </p:nvSpPr>
        <p:spPr/>
        <p:txBody>
          <a:bodyPr/>
          <a:lstStyle/>
          <a:p>
            <a:r>
              <a:rPr lang="en-US" dirty="0"/>
              <a:t>Luis Paz-Ares, MD, PhD </a:t>
            </a:r>
          </a:p>
        </p:txBody>
      </p:sp>
      <p:sp>
        <p:nvSpPr>
          <p:cNvPr id="6" name="Text Placeholder 8">
            <a:extLst>
              <a:ext uri="{FF2B5EF4-FFF2-40B4-BE49-F238E27FC236}">
                <a16:creationId xmlns:a16="http://schemas.microsoft.com/office/drawing/2014/main" id="{EDE1DC3F-8918-603E-9364-E77B6744BA40}"/>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5093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497F8-91AC-6035-7F7B-D60E77B4D1A8}"/>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8D3F494D-369D-19EF-6857-05C875761B2E}"/>
              </a:ext>
            </a:extLst>
          </p:cNvPr>
          <p:cNvSpPr>
            <a:spLocks noGrp="1"/>
          </p:cNvSpPr>
          <p:nvPr>
            <p:ph type="title"/>
          </p:nvPr>
        </p:nvSpPr>
        <p:spPr/>
        <p:txBody>
          <a:bodyPr>
            <a:normAutofit fontScale="90000"/>
          </a:bodyPr>
          <a:lstStyle/>
          <a:p>
            <a:r>
              <a:rPr lang="en-US" dirty="0"/>
              <a:t>Confirmed IRF-assessed ORR and DOR during the </a:t>
            </a:r>
            <a:br>
              <a:rPr lang="en-US" dirty="0"/>
            </a:br>
            <a:r>
              <a:rPr lang="en-US" dirty="0"/>
              <a:t>maintenance phase</a:t>
            </a:r>
          </a:p>
        </p:txBody>
      </p:sp>
      <p:sp>
        <p:nvSpPr>
          <p:cNvPr id="11" name="Content Placeholder 10">
            <a:extLst>
              <a:ext uri="{FF2B5EF4-FFF2-40B4-BE49-F238E27FC236}">
                <a16:creationId xmlns:a16="http://schemas.microsoft.com/office/drawing/2014/main" id="{DBD0F656-6CD2-49A6-512A-1EA4F255DA07}"/>
              </a:ext>
            </a:extLst>
          </p:cNvPr>
          <p:cNvSpPr>
            <a:spLocks noGrp="1"/>
          </p:cNvSpPr>
          <p:nvPr>
            <p:ph sz="quarter" idx="13"/>
          </p:nvPr>
        </p:nvSpPr>
        <p:spPr>
          <a:xfrm>
            <a:off x="300038" y="956983"/>
            <a:ext cx="11591924" cy="4564929"/>
          </a:xfrm>
        </p:spPr>
        <p:txBody>
          <a:bodyPr/>
          <a:lstStyle/>
          <a:p>
            <a:r>
              <a:rPr lang="en-US" dirty="0"/>
              <a:t>Background: At the time of randomization, 88% of patients had CR/PR and 11% had SD to induction therapy</a:t>
            </a:r>
          </a:p>
          <a:p>
            <a:pPr lvl="1"/>
            <a:r>
              <a:rPr lang="en-US" dirty="0"/>
              <a:t>Tumor response in the maintenance phase was assessed against maintenance baseline</a:t>
            </a:r>
          </a:p>
        </p:txBody>
      </p:sp>
      <p:sp>
        <p:nvSpPr>
          <p:cNvPr id="2" name="Text Placeholder 1">
            <a:extLst>
              <a:ext uri="{FF2B5EF4-FFF2-40B4-BE49-F238E27FC236}">
                <a16:creationId xmlns:a16="http://schemas.microsoft.com/office/drawing/2014/main" id="{7F4E9450-92BD-B9FD-1C2D-20FB8323D981}"/>
              </a:ext>
            </a:extLst>
          </p:cNvPr>
          <p:cNvSpPr>
            <a:spLocks noGrp="1"/>
          </p:cNvSpPr>
          <p:nvPr>
            <p:ph type="body" sz="quarter" idx="17"/>
          </p:nvPr>
        </p:nvSpPr>
        <p:spPr>
          <a:xfrm>
            <a:off x="300036" y="5743826"/>
            <a:ext cx="11591925" cy="461665"/>
          </a:xfrm>
        </p:spPr>
        <p:txBody>
          <a:bodyPr/>
          <a:lstStyle/>
          <a:p>
            <a:r>
              <a:rPr lang="en-US" dirty="0"/>
              <a:t>Clinical cutoff:</a:t>
            </a:r>
            <a:r>
              <a:rPr lang="en-US" sz="1000" dirty="0"/>
              <a:t> July 29, 2024. </a:t>
            </a:r>
            <a:r>
              <a:rPr lang="en-US" baseline="30000" dirty="0"/>
              <a:t>a</a:t>
            </a:r>
            <a:r>
              <a:rPr lang="en-US" dirty="0"/>
              <a:t> </a:t>
            </a:r>
            <a:r>
              <a:rPr lang="en-GB" dirty="0"/>
              <a:t>Measurable disease was not an inclusion criterion to enter the maintenance phase</a:t>
            </a:r>
            <a:r>
              <a:rPr lang="en-US" dirty="0"/>
              <a:t>. </a:t>
            </a:r>
            <a:r>
              <a:rPr lang="en-US" baseline="30000" dirty="0"/>
              <a:t>b</a:t>
            </a:r>
            <a:r>
              <a:rPr lang="en-US" dirty="0"/>
              <a:t> The confirmed ORR was defined as the proportion of randomized patients with a CR or PR on two consecutive occasions ≥4 weeks apart after randomization and was assessed in patients who had measurable disease at maintenance baseline. </a:t>
            </a:r>
            <a:r>
              <a:rPr lang="en-US" baseline="30000" dirty="0"/>
              <a:t>c</a:t>
            </a:r>
            <a:r>
              <a:rPr lang="en-US" dirty="0"/>
              <a:t> DOR was assessed in patients who had a confirmed objective response in the maintenance phase. NE, not estimable. </a:t>
            </a:r>
          </a:p>
        </p:txBody>
      </p:sp>
      <p:sp>
        <p:nvSpPr>
          <p:cNvPr id="3" name="Slide Number Placeholder 2">
            <a:extLst>
              <a:ext uri="{FF2B5EF4-FFF2-40B4-BE49-F238E27FC236}">
                <a16:creationId xmlns:a16="http://schemas.microsoft.com/office/drawing/2014/main" id="{50F5D91F-48FA-AF77-6D5C-CE607105CF76}"/>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14</a:t>
            </a:fld>
            <a:endParaRPr lang="en-US" dirty="0"/>
          </a:p>
        </p:txBody>
      </p:sp>
      <p:graphicFrame>
        <p:nvGraphicFramePr>
          <p:cNvPr id="8" name="Table 7">
            <a:extLst>
              <a:ext uri="{FF2B5EF4-FFF2-40B4-BE49-F238E27FC236}">
                <a16:creationId xmlns:a16="http://schemas.microsoft.com/office/drawing/2014/main" id="{3543AE76-4C27-0523-C64F-A118EBF757ED}"/>
              </a:ext>
            </a:extLst>
          </p:cNvPr>
          <p:cNvGraphicFramePr>
            <a:graphicFrameLocks noGrp="1"/>
          </p:cNvGraphicFramePr>
          <p:nvPr>
            <p:extLst>
              <p:ext uri="{D42A27DB-BD31-4B8C-83A1-F6EECF244321}">
                <p14:modId xmlns:p14="http://schemas.microsoft.com/office/powerpoint/2010/main" val="2697847416"/>
              </p:ext>
            </p:extLst>
          </p:nvPr>
        </p:nvGraphicFramePr>
        <p:xfrm>
          <a:off x="753474" y="1843089"/>
          <a:ext cx="10685052" cy="3678820"/>
        </p:xfrm>
        <a:graphic>
          <a:graphicData uri="http://schemas.openxmlformats.org/drawingml/2006/table">
            <a:tbl>
              <a:tblPr bandRow="1"/>
              <a:tblGrid>
                <a:gridCol w="5228425">
                  <a:extLst>
                    <a:ext uri="{9D8B030D-6E8A-4147-A177-3AD203B41FA5}">
                      <a16:colId xmlns:a16="http://schemas.microsoft.com/office/drawing/2014/main" val="482938639"/>
                    </a:ext>
                  </a:extLst>
                </a:gridCol>
                <a:gridCol w="2580009">
                  <a:extLst>
                    <a:ext uri="{9D8B030D-6E8A-4147-A177-3AD203B41FA5}">
                      <a16:colId xmlns:a16="http://schemas.microsoft.com/office/drawing/2014/main" val="126492985"/>
                    </a:ext>
                  </a:extLst>
                </a:gridCol>
                <a:gridCol w="2876618">
                  <a:extLst>
                    <a:ext uri="{9D8B030D-6E8A-4147-A177-3AD203B41FA5}">
                      <a16:colId xmlns:a16="http://schemas.microsoft.com/office/drawing/2014/main" val="3212763081"/>
                    </a:ext>
                  </a:extLst>
                </a:gridCol>
              </a:tblGrid>
              <a:tr h="57051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600" b="1" dirty="0">
                          <a:effectLst/>
                          <a:latin typeface="+mn-lt"/>
                          <a:ea typeface="Arial" panose="020B0604020202020204" pitchFamily="34" charset="0"/>
                        </a:rPr>
                        <a:t> Patients with measurable disease</a:t>
                      </a:r>
                      <a:r>
                        <a:rPr lang="en-GB" sz="1600" b="1" baseline="30000" dirty="0">
                          <a:effectLst/>
                          <a:latin typeface="+mn-lt"/>
                          <a:ea typeface="Arial" panose="020B0604020202020204" pitchFamily="34" charset="0"/>
                        </a:rPr>
                        <a:t>a</a:t>
                      </a:r>
                      <a:endParaRPr lang="en-US" sz="1600" b="1" baseline="300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pPr>
                      <a:r>
                        <a:rPr lang="en-GB" sz="1600" b="1" dirty="0">
                          <a:solidFill>
                            <a:schemeClr val="bg1"/>
                          </a:solidFill>
                          <a:effectLst/>
                          <a:latin typeface="+mn-lt"/>
                          <a:ea typeface="Arial" panose="020B0604020202020204" pitchFamily="34" charset="0"/>
                        </a:rPr>
                        <a:t>Lurbi + atezo</a:t>
                      </a:r>
                      <a:endParaRPr lang="en-US" sz="1600" dirty="0">
                        <a:solidFill>
                          <a:schemeClr val="bg1"/>
                        </a:solidFill>
                        <a:effectLst/>
                        <a:latin typeface="+mn-lt"/>
                        <a:ea typeface="Calibri" panose="020F0502020204030204" pitchFamily="34" charset="0"/>
                      </a:endParaRPr>
                    </a:p>
                    <a:p>
                      <a:pPr algn="ctr">
                        <a:lnSpc>
                          <a:spcPct val="100000"/>
                        </a:lnSpc>
                        <a:spcAft>
                          <a:spcPts val="0"/>
                        </a:spcAft>
                      </a:pPr>
                      <a:r>
                        <a:rPr lang="en-GB" sz="1600" b="1" dirty="0">
                          <a:solidFill>
                            <a:schemeClr val="bg1"/>
                          </a:solidFill>
                          <a:effectLst/>
                          <a:latin typeface="+mn-lt"/>
                          <a:ea typeface="Arial" panose="020B0604020202020204" pitchFamily="34" charset="0"/>
                        </a:rPr>
                        <a:t>(n=175)</a:t>
                      </a:r>
                      <a:endParaRPr lang="en-US" sz="16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953A4"/>
                    </a:solidFill>
                  </a:tcPr>
                </a:tc>
                <a:tc>
                  <a:txBody>
                    <a:bodyPr/>
                    <a:lstStyle/>
                    <a:p>
                      <a:pPr algn="ctr">
                        <a:lnSpc>
                          <a:spcPct val="100000"/>
                        </a:lnSpc>
                        <a:spcAft>
                          <a:spcPts val="0"/>
                        </a:spcAft>
                      </a:pPr>
                      <a:r>
                        <a:rPr lang="en-GB" sz="1600" b="1" dirty="0">
                          <a:solidFill>
                            <a:schemeClr val="bg1"/>
                          </a:solidFill>
                          <a:effectLst/>
                          <a:latin typeface="+mn-lt"/>
                          <a:ea typeface="Arial" panose="020B0604020202020204" pitchFamily="34" charset="0"/>
                        </a:rPr>
                        <a:t>Atezo</a:t>
                      </a:r>
                      <a:endParaRPr lang="en-US" sz="1600" dirty="0">
                        <a:solidFill>
                          <a:schemeClr val="bg1"/>
                        </a:solidFill>
                        <a:effectLst/>
                        <a:latin typeface="+mn-lt"/>
                        <a:ea typeface="Calibri" panose="020F0502020204030204" pitchFamily="34" charset="0"/>
                      </a:endParaRPr>
                    </a:p>
                    <a:p>
                      <a:pPr algn="ctr">
                        <a:lnSpc>
                          <a:spcPct val="100000"/>
                        </a:lnSpc>
                        <a:spcAft>
                          <a:spcPts val="0"/>
                        </a:spcAft>
                      </a:pPr>
                      <a:r>
                        <a:rPr lang="en-GB" sz="1600" b="1" dirty="0">
                          <a:solidFill>
                            <a:schemeClr val="bg1"/>
                          </a:solidFill>
                          <a:effectLst/>
                          <a:latin typeface="+mn-lt"/>
                          <a:ea typeface="Arial" panose="020B0604020202020204" pitchFamily="34" charset="0"/>
                        </a:rPr>
                        <a:t>(n=182)</a:t>
                      </a:r>
                      <a:endParaRPr lang="en-US" sz="16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0000"/>
                    </a:solidFill>
                  </a:tcPr>
                </a:tc>
                <a:extLst>
                  <a:ext uri="{0D108BD9-81ED-4DB2-BD59-A6C34878D82A}">
                    <a16:rowId xmlns:a16="http://schemas.microsoft.com/office/drawing/2014/main" val="194915168"/>
                  </a:ext>
                </a:extLst>
              </a:tr>
              <a:tr h="595320">
                <a:tc>
                  <a:txBody>
                    <a:bodyPr/>
                    <a:lstStyle/>
                    <a:p>
                      <a:pPr marL="0" indent="0">
                        <a:lnSpc>
                          <a:spcPct val="100000"/>
                        </a:lnSpc>
                        <a:spcAft>
                          <a:spcPts val="800"/>
                        </a:spcAft>
                      </a:pPr>
                      <a:r>
                        <a:rPr lang="en-GB" sz="1600" b="1" dirty="0">
                          <a:effectLst/>
                          <a:latin typeface="+mn-lt"/>
                          <a:ea typeface="Arial" panose="020B0604020202020204" pitchFamily="34" charset="0"/>
                        </a:rPr>
                        <a:t>Confirmed objective response, n (%) </a:t>
                      </a:r>
                      <a:br>
                        <a:rPr lang="en-GB" sz="1600" b="1" dirty="0">
                          <a:effectLst/>
                          <a:latin typeface="+mn-lt"/>
                          <a:ea typeface="Arial" panose="020B0604020202020204" pitchFamily="34" charset="0"/>
                        </a:rPr>
                      </a:br>
                      <a:r>
                        <a:rPr lang="en-GB" sz="1600" b="1" dirty="0">
                          <a:effectLst/>
                          <a:latin typeface="+mn-lt"/>
                          <a:ea typeface="Arial" panose="020B0604020202020204" pitchFamily="34" charset="0"/>
                        </a:rPr>
                        <a:t>(95% CI)</a:t>
                      </a:r>
                      <a:r>
                        <a:rPr lang="en-GB" sz="1600" b="1" baseline="30000" dirty="0">
                          <a:effectLst/>
                          <a:latin typeface="+mn-lt"/>
                          <a:ea typeface="Arial" panose="020B0604020202020204" pitchFamily="34" charset="0"/>
                        </a:rPr>
                        <a:t>b</a:t>
                      </a:r>
                      <a:endParaRPr lang="en-US" sz="1600" b="1" baseline="300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800"/>
                        </a:spcAft>
                      </a:pPr>
                      <a:r>
                        <a:rPr lang="en-GB" sz="1600" dirty="0">
                          <a:effectLst/>
                          <a:latin typeface="+mn-lt"/>
                          <a:ea typeface="Arial" panose="020B0604020202020204" pitchFamily="34" charset="0"/>
                        </a:rPr>
                        <a:t>34 (19.4) </a:t>
                      </a:r>
                      <a:br>
                        <a:rPr lang="en-GB" sz="1600" dirty="0">
                          <a:effectLst/>
                          <a:latin typeface="+mn-lt"/>
                          <a:ea typeface="Arial" panose="020B0604020202020204" pitchFamily="34" charset="0"/>
                        </a:rPr>
                      </a:br>
                      <a:r>
                        <a:rPr lang="en-GB" sz="1600" dirty="0">
                          <a:effectLst/>
                          <a:latin typeface="+mn-lt"/>
                          <a:ea typeface="Arial" panose="020B0604020202020204" pitchFamily="34" charset="0"/>
                        </a:rPr>
                        <a:t>(13.9, 26.1)</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800"/>
                        </a:spcAft>
                      </a:pPr>
                      <a:r>
                        <a:rPr lang="en-GB" sz="1600" dirty="0">
                          <a:effectLst/>
                          <a:latin typeface="+mn-lt"/>
                          <a:ea typeface="Arial" panose="020B0604020202020204" pitchFamily="34" charset="0"/>
                        </a:rPr>
                        <a:t>19 (10.4) </a:t>
                      </a:r>
                      <a:br>
                        <a:rPr lang="en-GB" sz="1600" dirty="0">
                          <a:effectLst/>
                          <a:latin typeface="+mn-lt"/>
                          <a:ea typeface="Arial" panose="020B0604020202020204" pitchFamily="34" charset="0"/>
                        </a:rPr>
                      </a:br>
                      <a:r>
                        <a:rPr lang="en-GB" sz="1600" dirty="0">
                          <a:effectLst/>
                          <a:latin typeface="+mn-lt"/>
                          <a:ea typeface="Arial" panose="020B0604020202020204" pitchFamily="34" charset="0"/>
                        </a:rPr>
                        <a:t>(6.4, 15.8)</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786538339"/>
                  </a:ext>
                </a:extLst>
              </a:tr>
              <a:tr h="279221">
                <a:tc>
                  <a:txBody>
                    <a:bodyPr/>
                    <a:lstStyle/>
                    <a:p>
                      <a:pPr marL="185738" indent="0">
                        <a:lnSpc>
                          <a:spcPct val="100000"/>
                        </a:lnSpc>
                        <a:spcAft>
                          <a:spcPts val="800"/>
                        </a:spcAft>
                      </a:pPr>
                      <a:r>
                        <a:rPr lang="en-US" sz="1600" dirty="0">
                          <a:effectLst/>
                          <a:latin typeface="+mn-lt"/>
                          <a:ea typeface="Calibri" panose="020F0502020204030204" pitchFamily="34" charset="0"/>
                        </a:rPr>
                        <a:t>Difference in ORR (95% CI), % </a:t>
                      </a: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lnSpc>
                          <a:spcPct val="100000"/>
                        </a:lnSpc>
                        <a:spcAft>
                          <a:spcPts val="800"/>
                        </a:spcAft>
                      </a:pPr>
                      <a:r>
                        <a:rPr lang="en-US" sz="1600" dirty="0">
                          <a:effectLst/>
                          <a:latin typeface="+mn-lt"/>
                          <a:ea typeface="Calibri" panose="020F0502020204030204" pitchFamily="34" charset="0"/>
                        </a:rPr>
                        <a:t>9.0 (1.1, 16.9)</a:t>
                      </a: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lnSpc>
                          <a:spcPct val="100000"/>
                        </a:lnSpc>
                        <a:spcAft>
                          <a:spcPts val="800"/>
                        </a:spcAft>
                      </a:pPr>
                      <a:endParaRPr lang="en-US" sz="1400" dirty="0">
                        <a:effectLst/>
                        <a:latin typeface="+mn-lt"/>
                        <a:ea typeface="Calibri" panose="020F0502020204030204" pitchFamily="34" charset="0"/>
                      </a:endParaRPr>
                    </a:p>
                  </a:txBody>
                  <a:tcPr marL="54880" marR="548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15080707"/>
                  </a:ext>
                </a:extLst>
              </a:tr>
              <a:tr h="279221">
                <a:tc>
                  <a:txBody>
                    <a:bodyPr/>
                    <a:lstStyle/>
                    <a:p>
                      <a:pPr marL="185738" indent="0">
                        <a:lnSpc>
                          <a:spcPct val="100000"/>
                        </a:lnSpc>
                        <a:spcAft>
                          <a:spcPts val="800"/>
                        </a:spcAft>
                      </a:pPr>
                      <a:r>
                        <a:rPr lang="en-GB" sz="1600" dirty="0">
                          <a:effectLst/>
                          <a:latin typeface="+mn-lt"/>
                          <a:ea typeface="Arial" panose="020B0604020202020204" pitchFamily="34" charset="0"/>
                        </a:rPr>
                        <a:t>CR, n (%)</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800"/>
                        </a:spcAft>
                      </a:pPr>
                      <a:r>
                        <a:rPr lang="en-GB" sz="1600" dirty="0">
                          <a:effectLst/>
                          <a:latin typeface="+mn-lt"/>
                          <a:ea typeface="Arial" panose="020B0604020202020204" pitchFamily="34" charset="0"/>
                        </a:rPr>
                        <a:t>4 (2.3)</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800"/>
                        </a:spcAft>
                      </a:pPr>
                      <a:r>
                        <a:rPr lang="en-GB" sz="1600" dirty="0">
                          <a:effectLst/>
                          <a:latin typeface="+mn-lt"/>
                          <a:ea typeface="Arial" panose="020B0604020202020204" pitchFamily="34" charset="0"/>
                        </a:rPr>
                        <a:t>1 (0.5)</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66281737"/>
                  </a:ext>
                </a:extLst>
              </a:tr>
              <a:tr h="279221">
                <a:tc>
                  <a:txBody>
                    <a:bodyPr/>
                    <a:lstStyle/>
                    <a:p>
                      <a:pPr marL="185738" indent="0">
                        <a:lnSpc>
                          <a:spcPct val="100000"/>
                        </a:lnSpc>
                        <a:spcAft>
                          <a:spcPts val="800"/>
                        </a:spcAft>
                      </a:pPr>
                      <a:r>
                        <a:rPr lang="en-GB" sz="1600" dirty="0">
                          <a:effectLst/>
                          <a:latin typeface="+mn-lt"/>
                          <a:ea typeface="Arial" panose="020B0604020202020204" pitchFamily="34" charset="0"/>
                        </a:rPr>
                        <a:t>PR, n (%)</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800"/>
                        </a:spcAft>
                      </a:pPr>
                      <a:r>
                        <a:rPr lang="en-GB" sz="1600" dirty="0">
                          <a:effectLst/>
                          <a:latin typeface="+mn-lt"/>
                          <a:ea typeface="Arial" panose="020B0604020202020204" pitchFamily="34" charset="0"/>
                        </a:rPr>
                        <a:t>30 (17.1)</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800"/>
                        </a:spcAft>
                      </a:pPr>
                      <a:r>
                        <a:rPr lang="en-GB" sz="1600" dirty="0">
                          <a:effectLst/>
                          <a:latin typeface="+mn-lt"/>
                          <a:ea typeface="Arial" panose="020B0604020202020204" pitchFamily="34" charset="0"/>
                        </a:rPr>
                        <a:t>18 (9.9)</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49231772"/>
                  </a:ext>
                </a:extLst>
              </a:tr>
              <a:tr h="279221">
                <a:tc>
                  <a:txBody>
                    <a:bodyPr/>
                    <a:lstStyle/>
                    <a:p>
                      <a:pPr marL="0" indent="0">
                        <a:lnSpc>
                          <a:spcPct val="100000"/>
                        </a:lnSpc>
                        <a:spcAft>
                          <a:spcPts val="800"/>
                        </a:spcAft>
                      </a:pPr>
                      <a:r>
                        <a:rPr lang="en-GB" sz="1600" dirty="0">
                          <a:effectLst/>
                          <a:latin typeface="+mn-lt"/>
                          <a:ea typeface="Arial" panose="020B0604020202020204" pitchFamily="34" charset="0"/>
                        </a:rPr>
                        <a:t>SD, n (%)</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800"/>
                        </a:spcAft>
                      </a:pPr>
                      <a:r>
                        <a:rPr lang="en-GB" sz="1600" dirty="0">
                          <a:effectLst/>
                          <a:latin typeface="+mn-lt"/>
                          <a:ea typeface="Arial" panose="020B0604020202020204" pitchFamily="34" charset="0"/>
                        </a:rPr>
                        <a:t>96 (54.9)</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800"/>
                        </a:spcAft>
                      </a:pPr>
                      <a:r>
                        <a:rPr lang="en-GB" sz="1600" dirty="0">
                          <a:effectLst/>
                          <a:latin typeface="+mn-lt"/>
                          <a:ea typeface="Arial" panose="020B0604020202020204" pitchFamily="34" charset="0"/>
                        </a:rPr>
                        <a:t>68 (37.4)</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631172458"/>
                  </a:ext>
                </a:extLst>
              </a:tr>
              <a:tr h="279221">
                <a:tc>
                  <a:txBody>
                    <a:bodyPr/>
                    <a:lstStyle/>
                    <a:p>
                      <a:pPr marL="0" indent="0">
                        <a:lnSpc>
                          <a:spcPct val="100000"/>
                        </a:lnSpc>
                        <a:spcAft>
                          <a:spcPts val="800"/>
                        </a:spcAft>
                      </a:pPr>
                      <a:r>
                        <a:rPr lang="en-GB" sz="1600" dirty="0">
                          <a:effectLst/>
                          <a:latin typeface="+mn-lt"/>
                          <a:ea typeface="Arial" panose="020B0604020202020204" pitchFamily="34" charset="0"/>
                        </a:rPr>
                        <a:t>PD, n (%)</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800"/>
                        </a:spcAft>
                      </a:pPr>
                      <a:r>
                        <a:rPr lang="en-GB" sz="1600" dirty="0">
                          <a:effectLst/>
                          <a:latin typeface="+mn-lt"/>
                          <a:ea typeface="Arial" panose="020B0604020202020204" pitchFamily="34" charset="0"/>
                        </a:rPr>
                        <a:t>34 (19.4)</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800"/>
                        </a:spcAft>
                      </a:pPr>
                      <a:r>
                        <a:rPr lang="en-GB" sz="1600" dirty="0">
                          <a:effectLst/>
                          <a:latin typeface="+mn-lt"/>
                          <a:ea typeface="Arial" panose="020B0604020202020204" pitchFamily="34" charset="0"/>
                        </a:rPr>
                        <a:t>87 (47.8)</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8638249"/>
                  </a:ext>
                </a:extLst>
              </a:tr>
              <a:tr h="279221">
                <a:tc>
                  <a:txBody>
                    <a:bodyPr/>
                    <a:lstStyle/>
                    <a:p>
                      <a:pPr marL="0" indent="0">
                        <a:lnSpc>
                          <a:spcPct val="100000"/>
                        </a:lnSpc>
                        <a:spcAft>
                          <a:spcPts val="800"/>
                        </a:spcAft>
                      </a:pPr>
                      <a:r>
                        <a:rPr lang="en-GB" sz="1600" dirty="0">
                          <a:effectLst/>
                          <a:latin typeface="+mn-lt"/>
                          <a:ea typeface="Arial" panose="020B0604020202020204" pitchFamily="34" charset="0"/>
                        </a:rPr>
                        <a:t>Missing or non-evaluable, n (%)</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800"/>
                        </a:spcAft>
                      </a:pPr>
                      <a:r>
                        <a:rPr lang="en-GB" sz="1600" dirty="0">
                          <a:effectLst/>
                          <a:latin typeface="+mn-lt"/>
                          <a:ea typeface="Arial" panose="020B0604020202020204" pitchFamily="34" charset="0"/>
                        </a:rPr>
                        <a:t>11 (6.3)</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800"/>
                        </a:spcAft>
                      </a:pPr>
                      <a:r>
                        <a:rPr lang="en-GB" sz="1600" dirty="0">
                          <a:effectLst/>
                          <a:latin typeface="+mn-lt"/>
                          <a:ea typeface="Arial" panose="020B0604020202020204" pitchFamily="34" charset="0"/>
                        </a:rPr>
                        <a:t>8 (4.4)</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319263412"/>
                  </a:ext>
                </a:extLst>
              </a:tr>
              <a:tr h="279221">
                <a:tc>
                  <a:txBody>
                    <a:bodyPr/>
                    <a:lstStyle/>
                    <a:p>
                      <a:pPr>
                        <a:lnSpc>
                          <a:spcPct val="100000"/>
                        </a:lnSpc>
                        <a:spcAft>
                          <a:spcPts val="800"/>
                        </a:spcAft>
                      </a:pPr>
                      <a:r>
                        <a:rPr lang="en-US" sz="1600" b="1" dirty="0">
                          <a:effectLst/>
                          <a:latin typeface="+mn-lt"/>
                          <a:ea typeface="Arial" panose="020B0604020202020204" pitchFamily="34" charset="0"/>
                        </a:rPr>
                        <a:t>DOR</a:t>
                      </a:r>
                      <a:r>
                        <a:rPr lang="en-US" sz="1600" b="1" baseline="30000" dirty="0">
                          <a:effectLst/>
                          <a:latin typeface="+mn-lt"/>
                          <a:ea typeface="Arial" panose="020B0604020202020204" pitchFamily="34" charset="0"/>
                        </a:rPr>
                        <a:t>c</a:t>
                      </a:r>
                      <a:endParaRPr lang="en-US" sz="1600" baseline="300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800"/>
                        </a:spcAft>
                      </a:pPr>
                      <a:r>
                        <a:rPr lang="en-GB" sz="1600" dirty="0">
                          <a:effectLst/>
                          <a:latin typeface="+mn-lt"/>
                          <a:ea typeface="Arial" panose="020B0604020202020204" pitchFamily="34" charset="0"/>
                        </a:rPr>
                        <a:t> </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800"/>
                        </a:spcAft>
                      </a:pPr>
                      <a:r>
                        <a:rPr lang="en-GB" sz="1600" dirty="0">
                          <a:effectLst/>
                          <a:latin typeface="+mn-lt"/>
                          <a:ea typeface="Arial" panose="020B0604020202020204" pitchFamily="34" charset="0"/>
                        </a:rPr>
                        <a:t> </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19612740"/>
                  </a:ext>
                </a:extLst>
              </a:tr>
              <a:tr h="279221">
                <a:tc>
                  <a:txBody>
                    <a:bodyPr/>
                    <a:lstStyle/>
                    <a:p>
                      <a:pPr marL="0" indent="0">
                        <a:lnSpc>
                          <a:spcPct val="100000"/>
                        </a:lnSpc>
                        <a:spcAft>
                          <a:spcPts val="800"/>
                        </a:spcAft>
                      </a:pPr>
                      <a:r>
                        <a:rPr lang="en-US" sz="1600" dirty="0">
                          <a:effectLst/>
                          <a:latin typeface="+mn-lt"/>
                          <a:ea typeface="Arial" panose="020B0604020202020204" pitchFamily="34" charset="0"/>
                        </a:rPr>
                        <a:t>Responders with an event/responders, n (%)</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800"/>
                        </a:spcAft>
                      </a:pPr>
                      <a:r>
                        <a:rPr lang="en-US" sz="1600" dirty="0">
                          <a:effectLst/>
                          <a:latin typeface="+mn-lt"/>
                          <a:ea typeface="Arial" panose="020B0604020202020204" pitchFamily="34" charset="0"/>
                        </a:rPr>
                        <a:t>14/34 (41.2)</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800"/>
                        </a:spcAft>
                      </a:pPr>
                      <a:r>
                        <a:rPr lang="en-US" sz="1600" dirty="0">
                          <a:effectLst/>
                          <a:latin typeface="+mn-lt"/>
                          <a:ea typeface="Arial" panose="020B0604020202020204" pitchFamily="34" charset="0"/>
                        </a:rPr>
                        <a:t>11/19 (57.9)</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173095543"/>
                  </a:ext>
                </a:extLst>
              </a:tr>
              <a:tr h="279221">
                <a:tc>
                  <a:txBody>
                    <a:bodyPr/>
                    <a:lstStyle/>
                    <a:p>
                      <a:pPr marL="0" indent="0">
                        <a:lnSpc>
                          <a:spcPct val="100000"/>
                        </a:lnSpc>
                        <a:spcAft>
                          <a:spcPts val="800"/>
                        </a:spcAft>
                      </a:pPr>
                      <a:r>
                        <a:rPr lang="en-US" sz="1600" dirty="0">
                          <a:effectLst/>
                          <a:latin typeface="+mn-lt"/>
                          <a:ea typeface="Arial" panose="020B0604020202020204" pitchFamily="34" charset="0"/>
                        </a:rPr>
                        <a:t>Median DOR (95% CI), mo</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800"/>
                        </a:spcAft>
                      </a:pPr>
                      <a:r>
                        <a:rPr lang="en-US" sz="1600" dirty="0">
                          <a:effectLst/>
                          <a:latin typeface="+mn-lt"/>
                          <a:ea typeface="Arial" panose="020B0604020202020204" pitchFamily="34" charset="0"/>
                        </a:rPr>
                        <a:t>9.0 (5.5, NE)</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800"/>
                        </a:spcAft>
                      </a:pPr>
                      <a:r>
                        <a:rPr lang="en-US" sz="1600" dirty="0">
                          <a:effectLst/>
                          <a:latin typeface="+mn-lt"/>
                          <a:ea typeface="Arial" panose="020B0604020202020204" pitchFamily="34" charset="0"/>
                        </a:rPr>
                        <a:t>5.6 (4.2, NE)</a:t>
                      </a:r>
                      <a:endParaRPr lang="en-US" sz="1600" dirty="0">
                        <a:effectLst/>
                        <a:latin typeface="+mn-lt"/>
                        <a:ea typeface="Calibri" panose="020F0502020204030204" pitchFamily="34" charset="0"/>
                      </a:endParaRPr>
                    </a:p>
                  </a:txBody>
                  <a:tcPr marL="54880" marR="548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29089907"/>
                  </a:ext>
                </a:extLst>
              </a:tr>
            </a:tbl>
          </a:graphicData>
        </a:graphic>
      </p:graphicFrame>
      <p:sp>
        <p:nvSpPr>
          <p:cNvPr id="9" name="Text Placeholder 8">
            <a:extLst>
              <a:ext uri="{FF2B5EF4-FFF2-40B4-BE49-F238E27FC236}">
                <a16:creationId xmlns:a16="http://schemas.microsoft.com/office/drawing/2014/main" id="{DD45B6A7-1F11-D835-BFD2-E24BFA44181F}"/>
              </a:ext>
            </a:extLst>
          </p:cNvPr>
          <p:cNvSpPr>
            <a:spLocks noGrp="1"/>
          </p:cNvSpPr>
          <p:nvPr>
            <p:ph type="body" sz="quarter" idx="15"/>
          </p:nvPr>
        </p:nvSpPr>
        <p:spPr/>
        <p:txBody>
          <a:bodyPr/>
          <a:lstStyle/>
          <a:p>
            <a:r>
              <a:rPr lang="en-US" dirty="0"/>
              <a:t>Luis Paz-Ares, MD, PhD </a:t>
            </a:r>
          </a:p>
        </p:txBody>
      </p:sp>
      <p:sp>
        <p:nvSpPr>
          <p:cNvPr id="6" name="Text Placeholder 8">
            <a:extLst>
              <a:ext uri="{FF2B5EF4-FFF2-40B4-BE49-F238E27FC236}">
                <a16:creationId xmlns:a16="http://schemas.microsoft.com/office/drawing/2014/main" id="{CE1477CE-10EC-0880-8A16-E94E0172C562}"/>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78916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8AB084-9A19-7189-9403-565F287221E4}"/>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F63267B0-8EB2-C23E-E87A-DB329E0E00B0}"/>
              </a:ext>
            </a:extLst>
          </p:cNvPr>
          <p:cNvSpPr>
            <a:spLocks noGrp="1"/>
          </p:cNvSpPr>
          <p:nvPr>
            <p:ph type="title"/>
          </p:nvPr>
        </p:nvSpPr>
        <p:spPr/>
        <p:txBody>
          <a:bodyPr/>
          <a:lstStyle/>
          <a:p>
            <a:r>
              <a:rPr lang="en-US" dirty="0"/>
              <a:t>Follow-up systemic anticancer treatments</a:t>
            </a:r>
          </a:p>
        </p:txBody>
      </p:sp>
      <p:sp>
        <p:nvSpPr>
          <p:cNvPr id="8" name="Text Placeholder 7">
            <a:extLst>
              <a:ext uri="{FF2B5EF4-FFF2-40B4-BE49-F238E27FC236}">
                <a16:creationId xmlns:a16="http://schemas.microsoft.com/office/drawing/2014/main" id="{A8597CAE-442A-B1A8-6BA4-9AFBAD002D6E}"/>
              </a:ext>
            </a:extLst>
          </p:cNvPr>
          <p:cNvSpPr>
            <a:spLocks noGrp="1"/>
          </p:cNvSpPr>
          <p:nvPr>
            <p:ph type="body" sz="quarter" idx="17"/>
          </p:nvPr>
        </p:nvSpPr>
        <p:spPr>
          <a:xfrm>
            <a:off x="300036" y="6051603"/>
            <a:ext cx="11591925" cy="153888"/>
          </a:xfrm>
        </p:spPr>
        <p:txBody>
          <a:bodyPr/>
          <a:lstStyle/>
          <a:p>
            <a:r>
              <a:rPr lang="en-US" dirty="0"/>
              <a:t>Clinical cutoff: July 29, 2024.</a:t>
            </a:r>
          </a:p>
        </p:txBody>
      </p:sp>
      <p:sp>
        <p:nvSpPr>
          <p:cNvPr id="3" name="Slide Number Placeholder 2">
            <a:extLst>
              <a:ext uri="{FF2B5EF4-FFF2-40B4-BE49-F238E27FC236}">
                <a16:creationId xmlns:a16="http://schemas.microsoft.com/office/drawing/2014/main" id="{88508C3C-56D4-509C-71FC-F4AAA1E2B3F2}"/>
              </a:ext>
            </a:extLst>
          </p:cNvPr>
          <p:cNvSpPr>
            <a:spLocks noGrp="1"/>
          </p:cNvSpPr>
          <p:nvPr>
            <p:ph type="sldNum" sz="quarter" idx="4"/>
          </p:nvPr>
        </p:nvSpPr>
        <p:spPr>
          <a:xfrm>
            <a:off x="11499850" y="-4763"/>
            <a:ext cx="692150" cy="365126"/>
          </a:xfrm>
        </p:spPr>
        <p:txBody>
          <a:bodyPr/>
          <a:lstStyle/>
          <a:p>
            <a:fld id="{4B8B4A8A-1121-483C-86FC-27031977109E}" type="slidenum">
              <a:rPr lang="en-US" smtClean="0"/>
              <a:pPr/>
              <a:t>15</a:t>
            </a:fld>
            <a:endParaRPr lang="en-US" dirty="0"/>
          </a:p>
        </p:txBody>
      </p:sp>
      <p:graphicFrame>
        <p:nvGraphicFramePr>
          <p:cNvPr id="6" name="Table 5">
            <a:extLst>
              <a:ext uri="{FF2B5EF4-FFF2-40B4-BE49-F238E27FC236}">
                <a16:creationId xmlns:a16="http://schemas.microsoft.com/office/drawing/2014/main" id="{DC5B39CA-BA74-0EE4-4EBF-C184B1ABD560}"/>
              </a:ext>
            </a:extLst>
          </p:cNvPr>
          <p:cNvGraphicFramePr>
            <a:graphicFrameLocks noGrp="1"/>
          </p:cNvGraphicFramePr>
          <p:nvPr>
            <p:extLst>
              <p:ext uri="{D42A27DB-BD31-4B8C-83A1-F6EECF244321}">
                <p14:modId xmlns:p14="http://schemas.microsoft.com/office/powerpoint/2010/main" val="3400302339"/>
              </p:ext>
            </p:extLst>
          </p:nvPr>
        </p:nvGraphicFramePr>
        <p:xfrm>
          <a:off x="900409" y="1317998"/>
          <a:ext cx="10391183" cy="2876873"/>
        </p:xfrm>
        <a:graphic>
          <a:graphicData uri="http://schemas.openxmlformats.org/drawingml/2006/table">
            <a:tbl>
              <a:tblPr bandRow="1"/>
              <a:tblGrid>
                <a:gridCol w="5336763">
                  <a:extLst>
                    <a:ext uri="{9D8B030D-6E8A-4147-A177-3AD203B41FA5}">
                      <a16:colId xmlns:a16="http://schemas.microsoft.com/office/drawing/2014/main" val="1291183522"/>
                    </a:ext>
                  </a:extLst>
                </a:gridCol>
                <a:gridCol w="2527210">
                  <a:extLst>
                    <a:ext uri="{9D8B030D-6E8A-4147-A177-3AD203B41FA5}">
                      <a16:colId xmlns:a16="http://schemas.microsoft.com/office/drawing/2014/main" val="3057210622"/>
                    </a:ext>
                  </a:extLst>
                </a:gridCol>
                <a:gridCol w="2527210">
                  <a:extLst>
                    <a:ext uri="{9D8B030D-6E8A-4147-A177-3AD203B41FA5}">
                      <a16:colId xmlns:a16="http://schemas.microsoft.com/office/drawing/2014/main" val="3676589830"/>
                    </a:ext>
                  </a:extLst>
                </a:gridCol>
              </a:tblGrid>
              <a:tr h="707987">
                <a:tc>
                  <a:txBody>
                    <a:bodyPr/>
                    <a:lstStyle/>
                    <a:p>
                      <a:pPr>
                        <a:lnSpc>
                          <a:spcPct val="100000"/>
                        </a:lnSpc>
                        <a:spcAft>
                          <a:spcPts val="0"/>
                        </a:spcAft>
                      </a:pPr>
                      <a:r>
                        <a:rPr lang="en-GB" sz="1600" b="1" dirty="0">
                          <a:effectLst/>
                          <a:latin typeface="+mn-lt"/>
                          <a:ea typeface="Arial" panose="020B0604020202020204" pitchFamily="34" charset="0"/>
                        </a:rPr>
                        <a:t>Patients,</a:t>
                      </a:r>
                      <a:r>
                        <a:rPr lang="en-GB" sz="1600" dirty="0">
                          <a:effectLst/>
                          <a:latin typeface="+mn-lt"/>
                          <a:ea typeface="Calibri" panose="020F0502020204030204" pitchFamily="34" charset="0"/>
                        </a:rPr>
                        <a:t> </a:t>
                      </a:r>
                      <a:r>
                        <a:rPr lang="en-GB" sz="1600" b="1" dirty="0">
                          <a:effectLst/>
                          <a:latin typeface="+mn-lt"/>
                          <a:ea typeface="Calibri" panose="020F0502020204030204" pitchFamily="34" charset="0"/>
                        </a:rPr>
                        <a:t>n</a:t>
                      </a:r>
                      <a:r>
                        <a:rPr lang="en-GB" sz="1600" b="1" dirty="0">
                          <a:effectLst/>
                          <a:latin typeface="+mn-lt"/>
                          <a:ea typeface="Arial" panose="020B0604020202020204" pitchFamily="34" charset="0"/>
                        </a:rPr>
                        <a:t> (%)</a:t>
                      </a:r>
                      <a:endParaRPr lang="en-US" sz="16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pPr>
                      <a:r>
                        <a:rPr lang="en-GB" sz="1600" b="1" dirty="0">
                          <a:solidFill>
                            <a:schemeClr val="bg1"/>
                          </a:solidFill>
                          <a:effectLst/>
                          <a:latin typeface="+mn-lt"/>
                          <a:ea typeface="Arial" panose="020B0604020202020204" pitchFamily="34" charset="0"/>
                        </a:rPr>
                        <a:t>Lurbi + atezo</a:t>
                      </a:r>
                      <a:endParaRPr lang="en-US" sz="1600" dirty="0">
                        <a:solidFill>
                          <a:schemeClr val="bg1"/>
                        </a:solidFill>
                        <a:effectLst/>
                        <a:latin typeface="+mn-lt"/>
                        <a:ea typeface="Calibri" panose="020F0502020204030204" pitchFamily="34" charset="0"/>
                      </a:endParaRPr>
                    </a:p>
                    <a:p>
                      <a:pPr algn="ctr">
                        <a:lnSpc>
                          <a:spcPct val="100000"/>
                        </a:lnSpc>
                        <a:spcAft>
                          <a:spcPts val="0"/>
                        </a:spcAft>
                      </a:pPr>
                      <a:r>
                        <a:rPr lang="en-GB" sz="1600" b="1" dirty="0">
                          <a:solidFill>
                            <a:schemeClr val="bg1"/>
                          </a:solidFill>
                          <a:effectLst/>
                          <a:latin typeface="+mn-lt"/>
                          <a:ea typeface="Arial" panose="020B0604020202020204" pitchFamily="34" charset="0"/>
                        </a:rPr>
                        <a:t>(n=242)</a:t>
                      </a:r>
                      <a:endParaRPr lang="en-US" sz="16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953A4"/>
                    </a:solidFill>
                  </a:tcPr>
                </a:tc>
                <a:tc>
                  <a:txBody>
                    <a:bodyPr/>
                    <a:lstStyle/>
                    <a:p>
                      <a:pPr algn="ctr">
                        <a:lnSpc>
                          <a:spcPct val="100000"/>
                        </a:lnSpc>
                        <a:spcAft>
                          <a:spcPts val="0"/>
                        </a:spcAft>
                      </a:pPr>
                      <a:r>
                        <a:rPr lang="en-GB" sz="1600" b="1" dirty="0">
                          <a:solidFill>
                            <a:schemeClr val="bg1"/>
                          </a:solidFill>
                          <a:effectLst/>
                          <a:latin typeface="+mn-lt"/>
                          <a:ea typeface="Arial" panose="020B0604020202020204" pitchFamily="34" charset="0"/>
                        </a:rPr>
                        <a:t>Atezo</a:t>
                      </a:r>
                      <a:endParaRPr lang="en-US" sz="1600" dirty="0">
                        <a:solidFill>
                          <a:schemeClr val="bg1"/>
                        </a:solidFill>
                        <a:effectLst/>
                        <a:latin typeface="+mn-lt"/>
                        <a:ea typeface="Calibri" panose="020F0502020204030204" pitchFamily="34" charset="0"/>
                      </a:endParaRPr>
                    </a:p>
                    <a:p>
                      <a:pPr algn="ctr">
                        <a:lnSpc>
                          <a:spcPct val="100000"/>
                        </a:lnSpc>
                        <a:spcAft>
                          <a:spcPts val="0"/>
                        </a:spcAft>
                      </a:pPr>
                      <a:r>
                        <a:rPr lang="en-GB" sz="1600" b="1" dirty="0">
                          <a:solidFill>
                            <a:schemeClr val="bg1"/>
                          </a:solidFill>
                          <a:effectLst/>
                          <a:latin typeface="+mn-lt"/>
                          <a:ea typeface="Arial" panose="020B0604020202020204" pitchFamily="34" charset="0"/>
                        </a:rPr>
                        <a:t>(n=241)</a:t>
                      </a:r>
                      <a:endParaRPr lang="en-US" sz="16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00"/>
                    </a:solidFill>
                  </a:tcPr>
                </a:tc>
                <a:extLst>
                  <a:ext uri="{0D108BD9-81ED-4DB2-BD59-A6C34878D82A}">
                    <a16:rowId xmlns:a16="http://schemas.microsoft.com/office/drawing/2014/main" val="1494980150"/>
                  </a:ext>
                </a:extLst>
              </a:tr>
              <a:tr h="361481">
                <a:tc>
                  <a:txBody>
                    <a:bodyPr/>
                    <a:lstStyle/>
                    <a:p>
                      <a:pPr>
                        <a:lnSpc>
                          <a:spcPct val="100000"/>
                        </a:lnSpc>
                        <a:spcAft>
                          <a:spcPts val="0"/>
                        </a:spcAft>
                      </a:pPr>
                      <a:r>
                        <a:rPr lang="en-US" sz="1600" dirty="0">
                          <a:effectLst/>
                          <a:latin typeface="+mn-lt"/>
                          <a:ea typeface="Calibri" panose="020F0502020204030204" pitchFamily="34" charset="0"/>
                        </a:rPr>
                        <a:t>Patients who discontinued maintenance treatment</a:t>
                      </a: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pPr>
                      <a:r>
                        <a:rPr lang="en-US" sz="1600" dirty="0">
                          <a:effectLst/>
                          <a:latin typeface="+mn-lt"/>
                          <a:ea typeface="Calibri" panose="020F0502020204030204" pitchFamily="34" charset="0"/>
                        </a:rPr>
                        <a:t>197</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600" dirty="0">
                          <a:effectLst/>
                          <a:latin typeface="+mn-lt"/>
                          <a:ea typeface="Calibri" panose="020F0502020204030204" pitchFamily="34" charset="0"/>
                        </a:rPr>
                        <a:t>208</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9758539"/>
                  </a:ext>
                </a:extLst>
              </a:tr>
              <a:tr h="361481">
                <a:tc>
                  <a:txBody>
                    <a:bodyPr/>
                    <a:lstStyle/>
                    <a:p>
                      <a:pPr>
                        <a:lnSpc>
                          <a:spcPct val="100000"/>
                        </a:lnSpc>
                        <a:spcAft>
                          <a:spcPts val="0"/>
                        </a:spcAft>
                      </a:pPr>
                      <a:r>
                        <a:rPr lang="en-GB" sz="1600" dirty="0">
                          <a:effectLst/>
                          <a:latin typeface="+mn-lt"/>
                          <a:ea typeface="Arial" panose="020B0604020202020204" pitchFamily="34" charset="0"/>
                        </a:rPr>
                        <a:t>Patients with ≥1 follow-up systemic anticancer treatment</a:t>
                      </a:r>
                      <a:endParaRPr lang="en-US" sz="16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pPr>
                      <a:r>
                        <a:rPr lang="en-US" sz="1600" kern="1200" dirty="0">
                          <a:solidFill>
                            <a:schemeClr val="tx1"/>
                          </a:solidFill>
                          <a:effectLst/>
                          <a:latin typeface="+mn-lt"/>
                          <a:ea typeface="+mn-ea"/>
                          <a:cs typeface="+mn-cs"/>
                        </a:rPr>
                        <a:t>108 (44.6) </a:t>
                      </a:r>
                      <a:endParaRPr lang="en-US" sz="16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pPr>
                      <a:r>
                        <a:rPr lang="en-US" sz="1600" kern="1200" dirty="0">
                          <a:solidFill>
                            <a:schemeClr val="tx1"/>
                          </a:solidFill>
                          <a:effectLst/>
                          <a:latin typeface="+mn-lt"/>
                          <a:ea typeface="+mn-ea"/>
                          <a:cs typeface="+mn-cs"/>
                        </a:rPr>
                        <a:t>132 (54.8) </a:t>
                      </a:r>
                      <a:endParaRPr lang="en-US" sz="16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100976957"/>
                  </a:ext>
                </a:extLst>
              </a:tr>
              <a:tr h="361481">
                <a:tc>
                  <a:txBody>
                    <a:bodyPr/>
                    <a:lstStyle/>
                    <a:p>
                      <a:pPr marL="179388" marR="0" lvl="0" indent="0" algn="l" defTabSz="457200" rtl="0" eaLnBrk="1" fontAlgn="auto" latinLnBrk="0" hangingPunct="1">
                        <a:lnSpc>
                          <a:spcPct val="100000"/>
                        </a:lnSpc>
                        <a:spcBef>
                          <a:spcPts val="0"/>
                        </a:spcBef>
                        <a:spcAft>
                          <a:spcPts val="800"/>
                        </a:spcAft>
                        <a:buClrTx/>
                        <a:buSzTx/>
                        <a:buFontTx/>
                        <a:buNone/>
                        <a:tabLst/>
                        <a:defRPr/>
                      </a:pPr>
                      <a:r>
                        <a:rPr lang="en-US" sz="1600" dirty="0">
                          <a:effectLst/>
                          <a:latin typeface="+mn-lt"/>
                          <a:ea typeface="Calibri" panose="020F0502020204030204" pitchFamily="34" charset="0"/>
                        </a:rPr>
                        <a:t>Chemotherapy</a:t>
                      </a:r>
                      <a:endParaRPr lang="en-US" sz="1600" baseline="300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600" kern="1200" dirty="0">
                          <a:solidFill>
                            <a:schemeClr val="tx1"/>
                          </a:solidFill>
                          <a:effectLst/>
                          <a:latin typeface="+mn-lt"/>
                          <a:ea typeface="+mn-ea"/>
                          <a:cs typeface="+mn-cs"/>
                        </a:rPr>
                        <a:t>89 (36.8) </a:t>
                      </a:r>
                      <a:endParaRPr lang="en-GB" sz="1600" dirty="0">
                        <a:effectLst/>
                        <a:latin typeface="+mn-lt"/>
                        <a:ea typeface="Arial" panose="020B060402020202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600" kern="1200" dirty="0">
                          <a:solidFill>
                            <a:schemeClr val="tx1"/>
                          </a:solidFill>
                          <a:effectLst/>
                          <a:latin typeface="+mn-lt"/>
                          <a:ea typeface="+mn-ea"/>
                          <a:cs typeface="+mn-cs"/>
                        </a:rPr>
                        <a:t>119 (49.4) </a:t>
                      </a:r>
                      <a:endParaRPr lang="en-US" sz="16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70532798"/>
                  </a:ext>
                </a:extLst>
              </a:tr>
              <a:tr h="361481">
                <a:tc>
                  <a:txBody>
                    <a:bodyPr/>
                    <a:lstStyle/>
                    <a:p>
                      <a:pPr marL="180340" marR="0" lvl="0" indent="0" algn="l" defTabSz="457200" rtl="0" eaLnBrk="1" fontAlgn="auto" latinLnBrk="0" hangingPunct="1">
                        <a:lnSpc>
                          <a:spcPct val="100000"/>
                        </a:lnSpc>
                        <a:spcBef>
                          <a:spcPts val="0"/>
                        </a:spcBef>
                        <a:spcAft>
                          <a:spcPts val="800"/>
                        </a:spcAft>
                        <a:buClrTx/>
                        <a:buSzTx/>
                        <a:buFontTx/>
                        <a:buNone/>
                        <a:tabLst/>
                        <a:defRPr/>
                      </a:pPr>
                      <a:r>
                        <a:rPr lang="en-US" sz="1600" dirty="0">
                          <a:effectLst/>
                          <a:latin typeface="+mn-lt"/>
                          <a:ea typeface="Calibri" panose="020F0502020204030204" pitchFamily="34" charset="0"/>
                        </a:rPr>
                        <a:t>Immunotherapy</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600" kern="1200" dirty="0">
                          <a:solidFill>
                            <a:schemeClr val="tx1"/>
                          </a:solidFill>
                          <a:effectLst/>
                          <a:latin typeface="+mn-lt"/>
                          <a:ea typeface="+mn-ea"/>
                          <a:cs typeface="+mn-cs"/>
                        </a:rPr>
                        <a:t>25 (10.3) </a:t>
                      </a:r>
                      <a:endParaRPr lang="en-US" sz="16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600" kern="1200" dirty="0">
                          <a:solidFill>
                            <a:schemeClr val="tx1"/>
                          </a:solidFill>
                          <a:effectLst/>
                          <a:latin typeface="+mn-lt"/>
                          <a:ea typeface="+mn-ea"/>
                          <a:cs typeface="+mn-cs"/>
                        </a:rPr>
                        <a:t>20 (8.3) </a:t>
                      </a:r>
                      <a:endParaRPr lang="en-US" sz="16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422979285"/>
                  </a:ext>
                </a:extLst>
              </a:tr>
              <a:tr h="361481">
                <a:tc>
                  <a:txBody>
                    <a:bodyPr/>
                    <a:lstStyle/>
                    <a:p>
                      <a:pPr marL="180340" marR="0" lvl="0" indent="0" algn="l" defTabSz="457200" rtl="0" eaLnBrk="1" fontAlgn="auto" latinLnBrk="0" hangingPunct="1">
                        <a:lnSpc>
                          <a:spcPct val="100000"/>
                        </a:lnSpc>
                        <a:spcBef>
                          <a:spcPts val="0"/>
                        </a:spcBef>
                        <a:spcAft>
                          <a:spcPts val="800"/>
                        </a:spcAft>
                        <a:buClrTx/>
                        <a:buSzTx/>
                        <a:buFontTx/>
                        <a:buNone/>
                        <a:tabLst/>
                        <a:defRPr/>
                      </a:pPr>
                      <a:r>
                        <a:rPr lang="en-US" sz="1600" dirty="0">
                          <a:effectLst/>
                          <a:latin typeface="+mn-lt"/>
                          <a:ea typeface="Calibri" panose="020F0502020204030204" pitchFamily="34" charset="0"/>
                        </a:rPr>
                        <a:t>Targeted therapy</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600" kern="1200" dirty="0">
                          <a:solidFill>
                            <a:schemeClr val="tx1"/>
                          </a:solidFill>
                          <a:effectLst/>
                          <a:latin typeface="+mn-lt"/>
                          <a:ea typeface="+mn-ea"/>
                          <a:cs typeface="+mn-cs"/>
                        </a:rPr>
                        <a:t>3 (1.2) </a:t>
                      </a:r>
                      <a:endParaRPr lang="en-US" sz="16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600" kern="1200" dirty="0">
                          <a:solidFill>
                            <a:schemeClr val="tx1"/>
                          </a:solidFill>
                          <a:effectLst/>
                          <a:latin typeface="+mn-lt"/>
                          <a:ea typeface="+mn-ea"/>
                          <a:cs typeface="+mn-cs"/>
                        </a:rPr>
                        <a:t>2 (0.8) </a:t>
                      </a:r>
                      <a:endParaRPr lang="en-US" sz="16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806985687"/>
                  </a:ext>
                </a:extLst>
              </a:tr>
              <a:tr h="361481">
                <a:tc>
                  <a:txBody>
                    <a:bodyPr/>
                    <a:lstStyle/>
                    <a:p>
                      <a:pPr marL="180340" marR="0" lvl="0" indent="0" algn="l" defTabSz="457200" rtl="0" eaLnBrk="1" fontAlgn="auto" latinLnBrk="0" hangingPunct="1">
                        <a:lnSpc>
                          <a:spcPct val="100000"/>
                        </a:lnSpc>
                        <a:spcBef>
                          <a:spcPts val="0"/>
                        </a:spcBef>
                        <a:spcAft>
                          <a:spcPts val="800"/>
                        </a:spcAft>
                        <a:buClrTx/>
                        <a:buSzTx/>
                        <a:buFontTx/>
                        <a:buNone/>
                        <a:tabLst/>
                        <a:defRPr/>
                      </a:pPr>
                      <a:r>
                        <a:rPr lang="en-US" sz="1600" dirty="0">
                          <a:effectLst/>
                          <a:latin typeface="+mn-lt"/>
                          <a:ea typeface="Calibri" panose="020F0502020204030204" pitchFamily="34" charset="0"/>
                        </a:rPr>
                        <a:t>Other</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600" kern="1200" dirty="0">
                          <a:solidFill>
                            <a:schemeClr val="tx1"/>
                          </a:solidFill>
                          <a:effectLst/>
                          <a:latin typeface="+mn-lt"/>
                          <a:ea typeface="+mn-ea"/>
                          <a:cs typeface="+mn-cs"/>
                        </a:rPr>
                        <a:t>3 (1.2) </a:t>
                      </a:r>
                      <a:endParaRPr lang="en-US" sz="16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600" kern="1200" dirty="0">
                          <a:solidFill>
                            <a:schemeClr val="tx1"/>
                          </a:solidFill>
                          <a:effectLst/>
                          <a:latin typeface="+mn-lt"/>
                          <a:ea typeface="+mn-ea"/>
                          <a:cs typeface="+mn-cs"/>
                        </a:rPr>
                        <a:t>3 (1.2) </a:t>
                      </a:r>
                      <a:endParaRPr lang="en-US" sz="16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0419436"/>
                  </a:ext>
                </a:extLst>
              </a:tr>
            </a:tbl>
          </a:graphicData>
        </a:graphic>
      </p:graphicFrame>
      <p:sp>
        <p:nvSpPr>
          <p:cNvPr id="11" name="Rectangle: Rounded Corners 10">
            <a:extLst>
              <a:ext uri="{FF2B5EF4-FFF2-40B4-BE49-F238E27FC236}">
                <a16:creationId xmlns:a16="http://schemas.microsoft.com/office/drawing/2014/main" id="{EF8AA71B-8A36-5A20-B8FB-29647B666863}"/>
              </a:ext>
            </a:extLst>
          </p:cNvPr>
          <p:cNvSpPr/>
          <p:nvPr/>
        </p:nvSpPr>
        <p:spPr bwMode="auto">
          <a:xfrm>
            <a:off x="900408" y="4459831"/>
            <a:ext cx="10391183" cy="1071019"/>
          </a:xfrm>
          <a:prstGeom prst="roundRect">
            <a:avLst/>
          </a:prstGeom>
          <a:solidFill>
            <a:srgbClr val="028764">
              <a:alpha val="40000"/>
            </a:srgb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ts val="1200"/>
              </a:spcBef>
            </a:pPr>
            <a:r>
              <a:rPr lang="en-US" dirty="0">
                <a:effectLst/>
                <a:latin typeface="+mn-lt"/>
                <a:ea typeface="Arial" panose="020B0604020202020204" pitchFamily="34" charset="0"/>
              </a:rPr>
              <a:t>At the time of clinical cutoff, no patient in the lurbi + atezo arm and </a:t>
            </a:r>
            <a:br>
              <a:rPr lang="en-US" dirty="0">
                <a:effectLst/>
                <a:latin typeface="+mn-lt"/>
                <a:ea typeface="Arial" panose="020B0604020202020204" pitchFamily="34" charset="0"/>
              </a:rPr>
            </a:br>
            <a:r>
              <a:rPr lang="en-US" dirty="0">
                <a:effectLst/>
                <a:latin typeface="+mn-lt"/>
                <a:ea typeface="Arial" panose="020B0604020202020204" pitchFamily="34" charset="0"/>
              </a:rPr>
              <a:t>22 patients (9.1%) in the atezo arm had received follow-up lurbi treatment </a:t>
            </a:r>
          </a:p>
        </p:txBody>
      </p:sp>
      <p:sp>
        <p:nvSpPr>
          <p:cNvPr id="10" name="Text Placeholder 9">
            <a:extLst>
              <a:ext uri="{FF2B5EF4-FFF2-40B4-BE49-F238E27FC236}">
                <a16:creationId xmlns:a16="http://schemas.microsoft.com/office/drawing/2014/main" id="{37B6B539-070B-016E-CA45-24687E81E05E}"/>
              </a:ext>
            </a:extLst>
          </p:cNvPr>
          <p:cNvSpPr>
            <a:spLocks noGrp="1"/>
          </p:cNvSpPr>
          <p:nvPr>
            <p:ph type="body" sz="quarter" idx="15"/>
          </p:nvPr>
        </p:nvSpPr>
        <p:spPr/>
        <p:txBody>
          <a:bodyPr/>
          <a:lstStyle/>
          <a:p>
            <a:r>
              <a:rPr lang="en-US" dirty="0"/>
              <a:t>Luis Paz-Ares, MD, PhD </a:t>
            </a:r>
          </a:p>
        </p:txBody>
      </p:sp>
      <p:sp>
        <p:nvSpPr>
          <p:cNvPr id="2" name="Text Placeholder 8">
            <a:extLst>
              <a:ext uri="{FF2B5EF4-FFF2-40B4-BE49-F238E27FC236}">
                <a16:creationId xmlns:a16="http://schemas.microsoft.com/office/drawing/2014/main" id="{6F30FD1B-FD12-65B8-1478-561A4A843B17}"/>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03974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0CAC40-64FD-0291-D7A9-3DCB065DB94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0FD0019-950E-2AF3-75AD-76154B8EDFFD}"/>
              </a:ext>
            </a:extLst>
          </p:cNvPr>
          <p:cNvSpPr>
            <a:spLocks noGrp="1"/>
          </p:cNvSpPr>
          <p:nvPr>
            <p:ph type="title"/>
          </p:nvPr>
        </p:nvSpPr>
        <p:spPr/>
        <p:txBody>
          <a:bodyPr/>
          <a:lstStyle/>
          <a:p>
            <a:r>
              <a:rPr lang="en-US" dirty="0"/>
              <a:t>Safety summary during the maintenance phase</a:t>
            </a:r>
          </a:p>
        </p:txBody>
      </p:sp>
      <p:sp>
        <p:nvSpPr>
          <p:cNvPr id="7" name="Text Placeholder 6">
            <a:extLst>
              <a:ext uri="{FF2B5EF4-FFF2-40B4-BE49-F238E27FC236}">
                <a16:creationId xmlns:a16="http://schemas.microsoft.com/office/drawing/2014/main" id="{F4F04EAC-86B9-15F2-74D5-1E31DEFAF234}"/>
              </a:ext>
            </a:extLst>
          </p:cNvPr>
          <p:cNvSpPr>
            <a:spLocks noGrp="1"/>
          </p:cNvSpPr>
          <p:nvPr>
            <p:ph type="body" sz="quarter" idx="17"/>
          </p:nvPr>
        </p:nvSpPr>
        <p:spPr>
          <a:xfrm>
            <a:off x="300036" y="5743826"/>
            <a:ext cx="11591925" cy="461665"/>
          </a:xfrm>
        </p:spPr>
        <p:txBody>
          <a:bodyPr/>
          <a:lstStyle/>
          <a:p>
            <a:r>
              <a:rPr lang="en-US" dirty="0"/>
              <a:t>Clinical cutoff:</a:t>
            </a:r>
            <a:r>
              <a:rPr lang="en-US" sz="1000" dirty="0"/>
              <a:t> July 29, 2024. One patient randomized to the atezo arm did not receive treatment and was not included in the safety analysis set. </a:t>
            </a:r>
            <a:br>
              <a:rPr lang="en-US" sz="1000" dirty="0"/>
            </a:br>
            <a:r>
              <a:rPr lang="en-US" sz="1000" baseline="30000" dirty="0"/>
              <a:t>a</a:t>
            </a:r>
            <a:r>
              <a:rPr lang="en-US" sz="1000" dirty="0"/>
              <a:t> Sepsis and febrile neutropenia, both considered related to lurbi. </a:t>
            </a:r>
            <a:r>
              <a:rPr lang="en-US" baseline="30000" dirty="0"/>
              <a:t>b</a:t>
            </a:r>
            <a:r>
              <a:rPr lang="en-US" dirty="0"/>
              <a:t> Sepsis considered related to atezo.</a:t>
            </a:r>
            <a:r>
              <a:rPr lang="en-US" sz="1000" dirty="0"/>
              <a:t> </a:t>
            </a:r>
            <a:r>
              <a:rPr lang="en-US" sz="1000" baseline="30000" dirty="0"/>
              <a:t>c</a:t>
            </a:r>
            <a:r>
              <a:rPr lang="en-US" sz="1000" dirty="0"/>
              <a:t> Atezo dose modifications were not permitted. </a:t>
            </a:r>
            <a:r>
              <a:rPr lang="en-US" baseline="30000" dirty="0"/>
              <a:t>d</a:t>
            </a:r>
            <a:r>
              <a:rPr lang="en-US" sz="1000" dirty="0"/>
              <a:t> AESI for lurbi and atezo were pre-specified based on their mechanism of action and were independent of the causal relationship assigned by the investigator. AE, adverse event; AESI, adverse events of special interest.</a:t>
            </a:r>
          </a:p>
        </p:txBody>
      </p:sp>
      <p:sp>
        <p:nvSpPr>
          <p:cNvPr id="3" name="Slide Number Placeholder 2">
            <a:extLst>
              <a:ext uri="{FF2B5EF4-FFF2-40B4-BE49-F238E27FC236}">
                <a16:creationId xmlns:a16="http://schemas.microsoft.com/office/drawing/2014/main" id="{E104CEEA-16C2-023C-D657-C77E920EEB26}"/>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16</a:t>
            </a:fld>
            <a:endParaRPr lang="en-US" dirty="0"/>
          </a:p>
        </p:txBody>
      </p:sp>
      <p:graphicFrame>
        <p:nvGraphicFramePr>
          <p:cNvPr id="8" name="Table 7">
            <a:extLst>
              <a:ext uri="{FF2B5EF4-FFF2-40B4-BE49-F238E27FC236}">
                <a16:creationId xmlns:a16="http://schemas.microsoft.com/office/drawing/2014/main" id="{AEF8F450-E35C-5CCF-913C-0D39FE9D6CCE}"/>
              </a:ext>
            </a:extLst>
          </p:cNvPr>
          <p:cNvGraphicFramePr>
            <a:graphicFrameLocks noGrp="1"/>
          </p:cNvGraphicFramePr>
          <p:nvPr>
            <p:extLst>
              <p:ext uri="{D42A27DB-BD31-4B8C-83A1-F6EECF244321}">
                <p14:modId xmlns:p14="http://schemas.microsoft.com/office/powerpoint/2010/main" val="1993238219"/>
              </p:ext>
            </p:extLst>
          </p:nvPr>
        </p:nvGraphicFramePr>
        <p:xfrm>
          <a:off x="300565" y="930940"/>
          <a:ext cx="5609711" cy="4531241"/>
        </p:xfrm>
        <a:graphic>
          <a:graphicData uri="http://schemas.openxmlformats.org/drawingml/2006/table">
            <a:tbl>
              <a:tblPr bandRow="1"/>
              <a:tblGrid>
                <a:gridCol w="3201427">
                  <a:extLst>
                    <a:ext uri="{9D8B030D-6E8A-4147-A177-3AD203B41FA5}">
                      <a16:colId xmlns:a16="http://schemas.microsoft.com/office/drawing/2014/main" val="1175520708"/>
                    </a:ext>
                  </a:extLst>
                </a:gridCol>
                <a:gridCol w="1204142">
                  <a:extLst>
                    <a:ext uri="{9D8B030D-6E8A-4147-A177-3AD203B41FA5}">
                      <a16:colId xmlns:a16="http://schemas.microsoft.com/office/drawing/2014/main" val="1468912431"/>
                    </a:ext>
                  </a:extLst>
                </a:gridCol>
                <a:gridCol w="1204142">
                  <a:extLst>
                    <a:ext uri="{9D8B030D-6E8A-4147-A177-3AD203B41FA5}">
                      <a16:colId xmlns:a16="http://schemas.microsoft.com/office/drawing/2014/main" val="2494763559"/>
                    </a:ext>
                  </a:extLst>
                </a:gridCol>
              </a:tblGrid>
              <a:tr h="935279">
                <a:tc>
                  <a:txBody>
                    <a:bodyPr/>
                    <a:lstStyle/>
                    <a:p>
                      <a:pPr>
                        <a:lnSpc>
                          <a:spcPct val="100000"/>
                        </a:lnSpc>
                        <a:spcAft>
                          <a:spcPts val="0"/>
                        </a:spcAft>
                      </a:pPr>
                      <a:r>
                        <a:rPr lang="en-GB" sz="1400" b="1" dirty="0">
                          <a:effectLst/>
                          <a:latin typeface="+mn-lt"/>
                          <a:ea typeface="Arial" panose="020B0604020202020204" pitchFamily="34" charset="0"/>
                        </a:rPr>
                        <a:t>Patients with ≥1 AE, n (%)</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pPr>
                      <a:r>
                        <a:rPr lang="en-GB" sz="1400" b="1" dirty="0">
                          <a:solidFill>
                            <a:schemeClr val="bg1"/>
                          </a:solidFill>
                          <a:effectLst/>
                          <a:latin typeface="+mn-lt"/>
                          <a:ea typeface="Arial" panose="020B0604020202020204" pitchFamily="34" charset="0"/>
                        </a:rPr>
                        <a:t>Lurbi + atezo</a:t>
                      </a:r>
                    </a:p>
                    <a:p>
                      <a:pPr algn="ctr">
                        <a:lnSpc>
                          <a:spcPct val="100000"/>
                        </a:lnSpc>
                        <a:spcAft>
                          <a:spcPts val="0"/>
                        </a:spcAft>
                      </a:pPr>
                      <a:r>
                        <a:rPr lang="en-GB" sz="1400" b="1" dirty="0">
                          <a:solidFill>
                            <a:schemeClr val="bg1"/>
                          </a:solidFill>
                          <a:effectLst/>
                          <a:latin typeface="+mn-lt"/>
                          <a:ea typeface="Arial" panose="020B0604020202020204" pitchFamily="34" charset="0"/>
                        </a:rPr>
                        <a:t>(n=242)</a:t>
                      </a:r>
                      <a:endParaRPr lang="en-US" sz="1400" dirty="0">
                        <a:solidFill>
                          <a:schemeClr val="bg1"/>
                        </a:solidFill>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953A4"/>
                    </a:solidFill>
                  </a:tcPr>
                </a:tc>
                <a:tc>
                  <a:txBody>
                    <a:bodyPr/>
                    <a:lstStyle/>
                    <a:p>
                      <a:pPr algn="ctr">
                        <a:lnSpc>
                          <a:spcPct val="100000"/>
                        </a:lnSpc>
                        <a:spcAft>
                          <a:spcPts val="0"/>
                        </a:spcAft>
                      </a:pPr>
                      <a:r>
                        <a:rPr lang="en-GB" sz="1400" b="1" dirty="0">
                          <a:solidFill>
                            <a:schemeClr val="bg1"/>
                          </a:solidFill>
                          <a:effectLst/>
                          <a:latin typeface="+mn-lt"/>
                          <a:ea typeface="Arial" panose="020B0604020202020204" pitchFamily="34" charset="0"/>
                        </a:rPr>
                        <a:t>Atezo</a:t>
                      </a:r>
                      <a:endParaRPr lang="en-US" sz="1400" dirty="0">
                        <a:solidFill>
                          <a:schemeClr val="bg1"/>
                        </a:solidFill>
                        <a:effectLst/>
                        <a:latin typeface="+mn-lt"/>
                        <a:ea typeface="Calibri" panose="020F0502020204030204" pitchFamily="34" charset="0"/>
                      </a:endParaRPr>
                    </a:p>
                    <a:p>
                      <a:pPr algn="ctr">
                        <a:lnSpc>
                          <a:spcPct val="100000"/>
                        </a:lnSpc>
                        <a:spcAft>
                          <a:spcPts val="0"/>
                        </a:spcAft>
                      </a:pPr>
                      <a:r>
                        <a:rPr lang="en-GB" sz="1400" b="1" dirty="0">
                          <a:solidFill>
                            <a:schemeClr val="bg1"/>
                          </a:solidFill>
                          <a:effectLst/>
                          <a:latin typeface="+mn-lt"/>
                          <a:ea typeface="Arial" panose="020B0604020202020204" pitchFamily="34" charset="0"/>
                        </a:rPr>
                        <a:t>(n=240)</a:t>
                      </a:r>
                      <a:endParaRPr lang="en-US" sz="1400" dirty="0">
                        <a:solidFill>
                          <a:schemeClr val="bg1"/>
                        </a:solidFill>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0000"/>
                    </a:solidFill>
                  </a:tcPr>
                </a:tc>
                <a:extLst>
                  <a:ext uri="{0D108BD9-81ED-4DB2-BD59-A6C34878D82A}">
                    <a16:rowId xmlns:a16="http://schemas.microsoft.com/office/drawing/2014/main" val="1420337756"/>
                  </a:ext>
                </a:extLst>
              </a:tr>
              <a:tr h="433022">
                <a:tc>
                  <a:txBody>
                    <a:bodyPr/>
                    <a:lstStyle/>
                    <a:p>
                      <a:pPr>
                        <a:lnSpc>
                          <a:spcPct val="100000"/>
                        </a:lnSpc>
                        <a:spcAft>
                          <a:spcPts val="0"/>
                        </a:spcAft>
                      </a:pPr>
                      <a:r>
                        <a:rPr lang="en-GB" sz="1400" dirty="0">
                          <a:effectLst/>
                          <a:latin typeface="+mn-lt"/>
                          <a:ea typeface="Arial" panose="020B0604020202020204" pitchFamily="34" charset="0"/>
                        </a:rPr>
                        <a:t>All-cause AEs</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0"/>
                        </a:spcAft>
                      </a:pPr>
                      <a:r>
                        <a:rPr lang="en-GB" sz="1400" dirty="0">
                          <a:effectLst/>
                          <a:latin typeface="+mn-lt"/>
                          <a:ea typeface="Arial" panose="020B0604020202020204" pitchFamily="34" charset="0"/>
                        </a:rPr>
                        <a:t>235 (97.1)</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0"/>
                        </a:spcAft>
                      </a:pPr>
                      <a:r>
                        <a:rPr lang="en-GB" sz="1400" dirty="0">
                          <a:effectLst/>
                          <a:latin typeface="+mn-lt"/>
                          <a:ea typeface="Arial" panose="020B0604020202020204" pitchFamily="34" charset="0"/>
                        </a:rPr>
                        <a:t>194 (80.8)</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88335051"/>
                  </a:ext>
                </a:extLst>
              </a:tr>
              <a:tr h="433022">
                <a:tc>
                  <a:txBody>
                    <a:bodyPr/>
                    <a:lstStyle/>
                    <a:p>
                      <a:pPr>
                        <a:lnSpc>
                          <a:spcPct val="100000"/>
                        </a:lnSpc>
                        <a:spcAft>
                          <a:spcPts val="0"/>
                        </a:spcAft>
                      </a:pPr>
                      <a:r>
                        <a:rPr lang="en-GB" sz="1400" dirty="0">
                          <a:effectLst/>
                          <a:latin typeface="+mn-lt"/>
                          <a:ea typeface="Arial" panose="020B0604020202020204" pitchFamily="34" charset="0"/>
                        </a:rPr>
                        <a:t>Grade 3/4 AEs</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0"/>
                        </a:spcAft>
                      </a:pPr>
                      <a:r>
                        <a:rPr lang="en-GB" sz="1400" dirty="0">
                          <a:effectLst/>
                          <a:latin typeface="+mn-lt"/>
                          <a:ea typeface="Arial" panose="020B0604020202020204" pitchFamily="34" charset="0"/>
                        </a:rPr>
                        <a:t>92 (38.0)</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0"/>
                        </a:spcAft>
                      </a:pPr>
                      <a:r>
                        <a:rPr lang="en-GB" sz="1400" dirty="0">
                          <a:effectLst/>
                          <a:latin typeface="+mn-lt"/>
                          <a:ea typeface="Arial" panose="020B0604020202020204" pitchFamily="34" charset="0"/>
                        </a:rPr>
                        <a:t>53 (22.1)</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91739871"/>
                  </a:ext>
                </a:extLst>
              </a:tr>
              <a:tr h="433022">
                <a:tc>
                  <a:txBody>
                    <a:bodyPr/>
                    <a:lstStyle/>
                    <a:p>
                      <a:pPr marL="180975" marR="0" lvl="0" indent="0" algn="l" defTabSz="914400" rtl="0" eaLnBrk="1" fontAlgn="auto" latinLnBrk="0" hangingPunct="1">
                        <a:lnSpc>
                          <a:spcPct val="100000"/>
                        </a:lnSpc>
                        <a:spcBef>
                          <a:spcPts val="0"/>
                        </a:spcBef>
                        <a:spcAft>
                          <a:spcPts val="0"/>
                        </a:spcAft>
                        <a:buClrTx/>
                        <a:buSzTx/>
                        <a:buFontTx/>
                        <a:buNone/>
                        <a:tabLst/>
                        <a:defRPr/>
                      </a:pPr>
                      <a:r>
                        <a:rPr lang="en-GB" sz="1400" dirty="0">
                          <a:effectLst/>
                          <a:latin typeface="+mn-lt"/>
                          <a:ea typeface="Arial" panose="020B0604020202020204" pitchFamily="34" charset="0"/>
                        </a:rPr>
                        <a:t>Treatment-related Grade 3/4 AEs</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0"/>
                        </a:spcAft>
                      </a:pPr>
                      <a:r>
                        <a:rPr lang="en-GB" sz="1400">
                          <a:effectLst/>
                          <a:latin typeface="+mn-lt"/>
                          <a:ea typeface="Arial" panose="020B0604020202020204" pitchFamily="34" charset="0"/>
                        </a:rPr>
                        <a:t>62 (25.6)</a:t>
                      </a:r>
                      <a:endParaRPr lang="en-US" sz="140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0"/>
                        </a:spcAft>
                      </a:pPr>
                      <a:r>
                        <a:rPr lang="en-GB" sz="1400" dirty="0">
                          <a:effectLst/>
                          <a:latin typeface="+mn-lt"/>
                          <a:ea typeface="Arial" panose="020B0604020202020204" pitchFamily="34" charset="0"/>
                        </a:rPr>
                        <a:t>14.0 (5.8)</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120084051"/>
                  </a:ext>
                </a:extLst>
              </a:tr>
              <a:tr h="433022">
                <a:tc>
                  <a:txBody>
                    <a:bodyPr/>
                    <a:lstStyle/>
                    <a:p>
                      <a:pPr>
                        <a:lnSpc>
                          <a:spcPct val="100000"/>
                        </a:lnSpc>
                        <a:spcAft>
                          <a:spcPts val="0"/>
                        </a:spcAft>
                      </a:pPr>
                      <a:r>
                        <a:rPr lang="en-GB" sz="1400" dirty="0">
                          <a:effectLst/>
                          <a:latin typeface="+mn-lt"/>
                          <a:ea typeface="Arial" panose="020B0604020202020204" pitchFamily="34" charset="0"/>
                        </a:rPr>
                        <a:t>Grade 5 AEs</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0"/>
                        </a:spcAft>
                      </a:pPr>
                      <a:r>
                        <a:rPr lang="en-GB" sz="1400" dirty="0">
                          <a:effectLst/>
                          <a:latin typeface="+mn-lt"/>
                          <a:ea typeface="Arial" panose="020B0604020202020204" pitchFamily="34" charset="0"/>
                        </a:rPr>
                        <a:t>12 (5.0)</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0"/>
                        </a:spcAft>
                      </a:pPr>
                      <a:r>
                        <a:rPr lang="en-GB" sz="1400" dirty="0">
                          <a:effectLst/>
                          <a:latin typeface="+mn-lt"/>
                          <a:ea typeface="Arial" panose="020B0604020202020204" pitchFamily="34" charset="0"/>
                        </a:rPr>
                        <a:t>6 (2.5)</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94754891"/>
                  </a:ext>
                </a:extLst>
              </a:tr>
              <a:tr h="433022">
                <a:tc>
                  <a:txBody>
                    <a:bodyPr/>
                    <a:lstStyle/>
                    <a:p>
                      <a:pPr marL="180340">
                        <a:lnSpc>
                          <a:spcPct val="100000"/>
                        </a:lnSpc>
                        <a:spcAft>
                          <a:spcPts val="0"/>
                        </a:spcAft>
                      </a:pPr>
                      <a:r>
                        <a:rPr lang="en-GB" sz="1400" dirty="0">
                          <a:effectLst/>
                          <a:latin typeface="+mn-lt"/>
                          <a:ea typeface="Arial" panose="020B0604020202020204" pitchFamily="34" charset="0"/>
                        </a:rPr>
                        <a:t>Treatment-related Grade 5 AEs</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0"/>
                        </a:spcAft>
                      </a:pPr>
                      <a:r>
                        <a:rPr lang="en-GB" sz="1400" dirty="0">
                          <a:effectLst/>
                          <a:latin typeface="+mn-lt"/>
                          <a:ea typeface="Arial" panose="020B0604020202020204" pitchFamily="34" charset="0"/>
                        </a:rPr>
                        <a:t>2 (0.8)</a:t>
                      </a:r>
                      <a:r>
                        <a:rPr lang="en-GB" sz="1400" baseline="30000" dirty="0">
                          <a:effectLst/>
                          <a:latin typeface="+mn-lt"/>
                          <a:ea typeface="Arial" panose="020B0604020202020204" pitchFamily="34" charset="0"/>
                        </a:rPr>
                        <a:t>a</a:t>
                      </a:r>
                      <a:endParaRPr lang="en-US" sz="1400" baseline="300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0"/>
                        </a:spcAft>
                      </a:pPr>
                      <a:r>
                        <a:rPr lang="en-GB" sz="1400" dirty="0">
                          <a:effectLst/>
                          <a:latin typeface="+mn-lt"/>
                          <a:ea typeface="Arial" panose="020B0604020202020204" pitchFamily="34" charset="0"/>
                        </a:rPr>
                        <a:t>1 (0.4)</a:t>
                      </a:r>
                      <a:r>
                        <a:rPr lang="en-GB" sz="1400" baseline="30000" dirty="0">
                          <a:effectLst/>
                          <a:latin typeface="+mn-lt"/>
                          <a:ea typeface="Arial" panose="020B0604020202020204" pitchFamily="34" charset="0"/>
                        </a:rPr>
                        <a:t>b</a:t>
                      </a:r>
                      <a:endParaRPr lang="en-US" sz="1400" baseline="300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807118073"/>
                  </a:ext>
                </a:extLst>
              </a:tr>
              <a:tr h="433022">
                <a:tc>
                  <a:txBody>
                    <a:bodyPr/>
                    <a:lstStyle/>
                    <a:p>
                      <a:pPr>
                        <a:lnSpc>
                          <a:spcPct val="100000"/>
                        </a:lnSpc>
                        <a:spcAft>
                          <a:spcPts val="0"/>
                        </a:spcAft>
                      </a:pPr>
                      <a:r>
                        <a:rPr lang="en-GB" sz="1400" dirty="0">
                          <a:effectLst/>
                          <a:latin typeface="+mn-lt"/>
                          <a:ea typeface="Arial" panose="020B0604020202020204" pitchFamily="34" charset="0"/>
                        </a:rPr>
                        <a:t>Serious AEs</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0"/>
                        </a:spcAft>
                      </a:pPr>
                      <a:r>
                        <a:rPr lang="en-GB" sz="1400" dirty="0">
                          <a:effectLst/>
                          <a:latin typeface="+mn-lt"/>
                          <a:ea typeface="Arial" panose="020B0604020202020204" pitchFamily="34" charset="0"/>
                        </a:rPr>
                        <a:t>75 (31.0)</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0"/>
                        </a:spcAft>
                      </a:pPr>
                      <a:r>
                        <a:rPr lang="en-GB" sz="1400" dirty="0">
                          <a:effectLst/>
                          <a:latin typeface="+mn-lt"/>
                          <a:ea typeface="Arial" panose="020B0604020202020204" pitchFamily="34" charset="0"/>
                        </a:rPr>
                        <a:t>41 (17.1)</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6589740"/>
                  </a:ext>
                </a:extLst>
              </a:tr>
              <a:tr h="498915">
                <a:tc>
                  <a:txBody>
                    <a:bodyPr/>
                    <a:lstStyle/>
                    <a:p>
                      <a:pPr>
                        <a:lnSpc>
                          <a:spcPct val="100000"/>
                        </a:lnSpc>
                        <a:spcAft>
                          <a:spcPts val="0"/>
                        </a:spcAft>
                      </a:pPr>
                      <a:r>
                        <a:rPr lang="en-GB" sz="1400" dirty="0">
                          <a:effectLst/>
                          <a:latin typeface="+mn-lt"/>
                          <a:ea typeface="Arial" panose="020B0604020202020204" pitchFamily="34" charset="0"/>
                        </a:rPr>
                        <a:t>AEs leading to discontinuation of any study drug</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0"/>
                        </a:spcAft>
                      </a:pPr>
                      <a:r>
                        <a:rPr lang="en-GB" sz="1400" dirty="0">
                          <a:effectLst/>
                          <a:latin typeface="+mn-lt"/>
                          <a:ea typeface="Arial" panose="020B0604020202020204" pitchFamily="34" charset="0"/>
                        </a:rPr>
                        <a:t>15 (6.2)</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0"/>
                        </a:spcAft>
                      </a:pPr>
                      <a:r>
                        <a:rPr lang="en-GB" sz="1400" dirty="0">
                          <a:effectLst/>
                          <a:latin typeface="+mn-lt"/>
                          <a:ea typeface="Arial" panose="020B0604020202020204" pitchFamily="34" charset="0"/>
                        </a:rPr>
                        <a:t>8 (3.3)</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655385284"/>
                  </a:ext>
                </a:extLst>
              </a:tr>
              <a:tr h="498915">
                <a:tc>
                  <a:txBody>
                    <a:bodyPr/>
                    <a:lstStyle/>
                    <a:p>
                      <a:pPr>
                        <a:lnSpc>
                          <a:spcPct val="100000"/>
                        </a:lnSpc>
                        <a:spcAft>
                          <a:spcPts val="0"/>
                        </a:spcAft>
                      </a:pPr>
                      <a:r>
                        <a:rPr lang="en-GB" sz="1400" dirty="0">
                          <a:effectLst/>
                          <a:latin typeface="+mn-lt"/>
                          <a:ea typeface="Arial" panose="020B0604020202020204" pitchFamily="34" charset="0"/>
                        </a:rPr>
                        <a:t>AEs leading to dose interruption/ modification of any study drug</a:t>
                      </a:r>
                      <a:r>
                        <a:rPr lang="en-GB" sz="1400" baseline="30000" dirty="0">
                          <a:effectLst/>
                          <a:latin typeface="+mn-lt"/>
                          <a:ea typeface="Arial" panose="020B0604020202020204" pitchFamily="34" charset="0"/>
                        </a:rPr>
                        <a:t>c</a:t>
                      </a:r>
                      <a:endParaRPr lang="en-US" sz="1400" baseline="300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0"/>
                        </a:spcAft>
                      </a:pPr>
                      <a:r>
                        <a:rPr lang="en-GB" sz="1400" dirty="0">
                          <a:effectLst/>
                          <a:latin typeface="+mn-lt"/>
                          <a:ea typeface="Arial" panose="020B0604020202020204" pitchFamily="34" charset="0"/>
                        </a:rPr>
                        <a:t>92 (38.0)</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0"/>
                        </a:spcAft>
                      </a:pPr>
                      <a:r>
                        <a:rPr lang="en-GB" sz="1400" dirty="0">
                          <a:effectLst/>
                          <a:latin typeface="+mn-lt"/>
                          <a:ea typeface="Arial" panose="020B0604020202020204" pitchFamily="34" charset="0"/>
                        </a:rPr>
                        <a:t>33 (13.8)</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5254941"/>
                  </a:ext>
                </a:extLst>
              </a:tr>
            </a:tbl>
          </a:graphicData>
        </a:graphic>
      </p:graphicFrame>
      <p:graphicFrame>
        <p:nvGraphicFramePr>
          <p:cNvPr id="2" name="Table 1">
            <a:extLst>
              <a:ext uri="{FF2B5EF4-FFF2-40B4-BE49-F238E27FC236}">
                <a16:creationId xmlns:a16="http://schemas.microsoft.com/office/drawing/2014/main" id="{9AC38937-6228-CAE9-DF95-F4D1D8F91EC2}"/>
              </a:ext>
            </a:extLst>
          </p:cNvPr>
          <p:cNvGraphicFramePr>
            <a:graphicFrameLocks noGrp="1"/>
          </p:cNvGraphicFramePr>
          <p:nvPr>
            <p:extLst>
              <p:ext uri="{D42A27DB-BD31-4B8C-83A1-F6EECF244321}">
                <p14:modId xmlns:p14="http://schemas.microsoft.com/office/powerpoint/2010/main" val="2382478489"/>
              </p:ext>
            </p:extLst>
          </p:nvPr>
        </p:nvGraphicFramePr>
        <p:xfrm>
          <a:off x="6281726" y="930940"/>
          <a:ext cx="5612400" cy="4089297"/>
        </p:xfrm>
        <a:graphic>
          <a:graphicData uri="http://schemas.openxmlformats.org/drawingml/2006/table">
            <a:tbl>
              <a:tblPr bandRow="1"/>
              <a:tblGrid>
                <a:gridCol w="3200400">
                  <a:extLst>
                    <a:ext uri="{9D8B030D-6E8A-4147-A177-3AD203B41FA5}">
                      <a16:colId xmlns:a16="http://schemas.microsoft.com/office/drawing/2014/main" val="1175520708"/>
                    </a:ext>
                  </a:extLst>
                </a:gridCol>
                <a:gridCol w="1206000">
                  <a:extLst>
                    <a:ext uri="{9D8B030D-6E8A-4147-A177-3AD203B41FA5}">
                      <a16:colId xmlns:a16="http://schemas.microsoft.com/office/drawing/2014/main" val="1468912431"/>
                    </a:ext>
                  </a:extLst>
                </a:gridCol>
                <a:gridCol w="1206000">
                  <a:extLst>
                    <a:ext uri="{9D8B030D-6E8A-4147-A177-3AD203B41FA5}">
                      <a16:colId xmlns:a16="http://schemas.microsoft.com/office/drawing/2014/main" val="2494763559"/>
                    </a:ext>
                  </a:extLst>
                </a:gridCol>
              </a:tblGrid>
              <a:tr h="929112">
                <a:tc>
                  <a:txBody>
                    <a:bodyPr/>
                    <a:lstStyle/>
                    <a:p>
                      <a:pPr>
                        <a:lnSpc>
                          <a:spcPct val="100000"/>
                        </a:lnSpc>
                        <a:spcAft>
                          <a:spcPts val="0"/>
                        </a:spcAft>
                      </a:pPr>
                      <a:r>
                        <a:rPr lang="en-GB" sz="1400" b="1" dirty="0">
                          <a:effectLst/>
                          <a:latin typeface="+mn-lt"/>
                          <a:ea typeface="Arial" panose="020B0604020202020204" pitchFamily="34" charset="0"/>
                        </a:rPr>
                        <a:t>Patients with ≥1 AE, n (%)</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pPr>
                      <a:r>
                        <a:rPr lang="en-GB" sz="1400" b="1" dirty="0">
                          <a:solidFill>
                            <a:schemeClr val="bg1"/>
                          </a:solidFill>
                          <a:effectLst/>
                          <a:latin typeface="+mn-lt"/>
                          <a:ea typeface="Arial" panose="020B0604020202020204" pitchFamily="34" charset="0"/>
                        </a:rPr>
                        <a:t>Lurbi + atezo</a:t>
                      </a:r>
                    </a:p>
                    <a:p>
                      <a:pPr algn="ctr">
                        <a:lnSpc>
                          <a:spcPct val="100000"/>
                        </a:lnSpc>
                        <a:spcAft>
                          <a:spcPts val="0"/>
                        </a:spcAft>
                      </a:pPr>
                      <a:r>
                        <a:rPr lang="en-GB" sz="1400" b="1" dirty="0">
                          <a:solidFill>
                            <a:schemeClr val="bg1"/>
                          </a:solidFill>
                          <a:effectLst/>
                          <a:latin typeface="+mn-lt"/>
                          <a:ea typeface="Arial" panose="020B0604020202020204" pitchFamily="34" charset="0"/>
                        </a:rPr>
                        <a:t>(n=242)</a:t>
                      </a:r>
                      <a:endParaRPr lang="en-US" sz="1400" dirty="0">
                        <a:solidFill>
                          <a:schemeClr val="bg1"/>
                        </a:solidFill>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953A4"/>
                    </a:solidFill>
                  </a:tcPr>
                </a:tc>
                <a:tc>
                  <a:txBody>
                    <a:bodyPr/>
                    <a:lstStyle/>
                    <a:p>
                      <a:pPr algn="ctr">
                        <a:lnSpc>
                          <a:spcPct val="100000"/>
                        </a:lnSpc>
                        <a:spcAft>
                          <a:spcPts val="0"/>
                        </a:spcAft>
                      </a:pPr>
                      <a:r>
                        <a:rPr lang="en-GB" sz="1400" b="1" dirty="0">
                          <a:solidFill>
                            <a:schemeClr val="bg1"/>
                          </a:solidFill>
                          <a:effectLst/>
                          <a:latin typeface="+mn-lt"/>
                          <a:ea typeface="Arial" panose="020B0604020202020204" pitchFamily="34" charset="0"/>
                        </a:rPr>
                        <a:t>Atezo</a:t>
                      </a:r>
                      <a:endParaRPr lang="en-US" sz="1400" dirty="0">
                        <a:solidFill>
                          <a:schemeClr val="bg1"/>
                        </a:solidFill>
                        <a:effectLst/>
                        <a:latin typeface="+mn-lt"/>
                        <a:ea typeface="Calibri" panose="020F0502020204030204" pitchFamily="34" charset="0"/>
                      </a:endParaRPr>
                    </a:p>
                    <a:p>
                      <a:pPr algn="ctr">
                        <a:lnSpc>
                          <a:spcPct val="100000"/>
                        </a:lnSpc>
                        <a:spcAft>
                          <a:spcPts val="0"/>
                        </a:spcAft>
                      </a:pPr>
                      <a:r>
                        <a:rPr lang="en-GB" sz="1400" b="1" dirty="0">
                          <a:solidFill>
                            <a:schemeClr val="bg1"/>
                          </a:solidFill>
                          <a:effectLst/>
                          <a:latin typeface="+mn-lt"/>
                          <a:ea typeface="Arial" panose="020B0604020202020204" pitchFamily="34" charset="0"/>
                        </a:rPr>
                        <a:t>(n=240)</a:t>
                      </a:r>
                      <a:endParaRPr lang="en-US" sz="1400" dirty="0">
                        <a:solidFill>
                          <a:schemeClr val="bg1"/>
                        </a:solidFill>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0000"/>
                    </a:solidFill>
                  </a:tcPr>
                </a:tc>
                <a:extLst>
                  <a:ext uri="{0D108BD9-81ED-4DB2-BD59-A6C34878D82A}">
                    <a16:rowId xmlns:a16="http://schemas.microsoft.com/office/drawing/2014/main" val="1420337756"/>
                  </a:ext>
                </a:extLst>
              </a:tr>
              <a:tr h="423411">
                <a:tc>
                  <a:txBody>
                    <a:bodyPr/>
                    <a:lstStyle/>
                    <a:p>
                      <a:pPr>
                        <a:lnSpc>
                          <a:spcPct val="100000"/>
                        </a:lnSpc>
                        <a:spcAft>
                          <a:spcPts val="0"/>
                        </a:spcAft>
                      </a:pPr>
                      <a:r>
                        <a:rPr lang="en-GB" sz="1400" dirty="0">
                          <a:effectLst/>
                          <a:latin typeface="+mn-lt"/>
                          <a:ea typeface="Arial" panose="020B0604020202020204" pitchFamily="34" charset="0"/>
                        </a:rPr>
                        <a:t>Lurbinectedin AESI</a:t>
                      </a:r>
                      <a:r>
                        <a:rPr lang="en-GB" sz="1400" baseline="30000" dirty="0">
                          <a:effectLst/>
                          <a:latin typeface="+mn-lt"/>
                          <a:ea typeface="Arial" panose="020B0604020202020204" pitchFamily="34" charset="0"/>
                        </a:rPr>
                        <a:t>d</a:t>
                      </a:r>
                      <a:endParaRPr lang="en-US" sz="1400" baseline="300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0"/>
                        </a:spcAft>
                      </a:pPr>
                      <a:r>
                        <a:rPr lang="en-GB" sz="1400" dirty="0">
                          <a:effectLst/>
                          <a:latin typeface="+mn-lt"/>
                          <a:ea typeface="Arial" panose="020B0604020202020204" pitchFamily="34" charset="0"/>
                        </a:rPr>
                        <a:t>93 (38.4)</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0"/>
                        </a:spcAft>
                      </a:pPr>
                      <a:r>
                        <a:rPr lang="en-GB" sz="1400" dirty="0">
                          <a:effectLst/>
                          <a:latin typeface="+mn-lt"/>
                          <a:ea typeface="Arial" panose="020B0604020202020204" pitchFamily="34" charset="0"/>
                        </a:rPr>
                        <a:t>62 (25.8)</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84241316"/>
                  </a:ext>
                </a:extLst>
              </a:tr>
              <a:tr h="423411">
                <a:tc>
                  <a:txBody>
                    <a:bodyPr/>
                    <a:lstStyle/>
                    <a:p>
                      <a:pPr marL="180340">
                        <a:lnSpc>
                          <a:spcPct val="100000"/>
                        </a:lnSpc>
                        <a:spcAft>
                          <a:spcPts val="0"/>
                        </a:spcAft>
                      </a:pPr>
                      <a:r>
                        <a:rPr lang="en-GB" sz="1400" dirty="0">
                          <a:effectLst/>
                          <a:latin typeface="+mn-lt"/>
                          <a:ea typeface="Arial" panose="020B0604020202020204" pitchFamily="34" charset="0"/>
                        </a:rPr>
                        <a:t>Grade 5 AESI</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0"/>
                        </a:spcAft>
                      </a:pPr>
                      <a:r>
                        <a:rPr lang="en-GB" sz="1400" dirty="0">
                          <a:effectLst/>
                          <a:latin typeface="+mn-lt"/>
                          <a:ea typeface="Arial" panose="020B0604020202020204" pitchFamily="34" charset="0"/>
                        </a:rPr>
                        <a:t>7 (2.9)</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0"/>
                        </a:spcAft>
                      </a:pPr>
                      <a:r>
                        <a:rPr lang="en-GB" sz="1400" dirty="0">
                          <a:effectLst/>
                          <a:latin typeface="+mn-lt"/>
                          <a:ea typeface="Arial" panose="020B0604020202020204" pitchFamily="34" charset="0"/>
                        </a:rPr>
                        <a:t>4 (1.7)</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23191404"/>
                  </a:ext>
                </a:extLst>
              </a:tr>
              <a:tr h="423411">
                <a:tc>
                  <a:txBody>
                    <a:bodyPr/>
                    <a:lstStyle/>
                    <a:p>
                      <a:pPr>
                        <a:lnSpc>
                          <a:spcPct val="100000"/>
                        </a:lnSpc>
                        <a:spcAft>
                          <a:spcPts val="0"/>
                        </a:spcAft>
                      </a:pPr>
                      <a:r>
                        <a:rPr lang="en-GB" sz="1400" dirty="0">
                          <a:effectLst/>
                          <a:latin typeface="+mn-lt"/>
                          <a:ea typeface="Arial" panose="020B0604020202020204" pitchFamily="34" charset="0"/>
                        </a:rPr>
                        <a:t>Atezolizumab AESI</a:t>
                      </a:r>
                      <a:r>
                        <a:rPr lang="en-GB" sz="1400" baseline="30000" dirty="0">
                          <a:effectLst/>
                          <a:latin typeface="+mn-lt"/>
                          <a:ea typeface="Arial" panose="020B0604020202020204" pitchFamily="34" charset="0"/>
                        </a:rPr>
                        <a:t>d</a:t>
                      </a:r>
                      <a:endParaRPr lang="en-US" sz="1400" baseline="300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0"/>
                        </a:spcAft>
                      </a:pPr>
                      <a:r>
                        <a:rPr lang="en-GB" sz="1400" dirty="0">
                          <a:effectLst/>
                          <a:latin typeface="+mn-lt"/>
                          <a:ea typeface="Arial" panose="020B0604020202020204" pitchFamily="34" charset="0"/>
                        </a:rPr>
                        <a:t>76 (31.4)</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0"/>
                        </a:spcAft>
                      </a:pPr>
                      <a:r>
                        <a:rPr lang="en-GB" sz="1400" dirty="0">
                          <a:effectLst/>
                          <a:latin typeface="+mn-lt"/>
                          <a:ea typeface="Arial" panose="020B0604020202020204" pitchFamily="34" charset="0"/>
                        </a:rPr>
                        <a:t>54 (22.5)</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925289269"/>
                  </a:ext>
                </a:extLst>
              </a:tr>
              <a:tr h="423411">
                <a:tc>
                  <a:txBody>
                    <a:bodyPr/>
                    <a:lstStyle/>
                    <a:p>
                      <a:pPr marL="180340">
                        <a:lnSpc>
                          <a:spcPct val="100000"/>
                        </a:lnSpc>
                        <a:spcAft>
                          <a:spcPts val="0"/>
                        </a:spcAft>
                      </a:pPr>
                      <a:r>
                        <a:rPr lang="en-GB" sz="1400" dirty="0">
                          <a:effectLst/>
                          <a:latin typeface="+mn-lt"/>
                          <a:ea typeface="Arial" panose="020B0604020202020204" pitchFamily="34" charset="0"/>
                        </a:rPr>
                        <a:t>Grade 5 AESI</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0"/>
                        </a:spcAft>
                      </a:pPr>
                      <a:r>
                        <a:rPr lang="en-GB" sz="1400" dirty="0">
                          <a:effectLst/>
                          <a:latin typeface="+mn-lt"/>
                          <a:ea typeface="Arial" panose="020B0604020202020204" pitchFamily="34" charset="0"/>
                        </a:rPr>
                        <a:t>0</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0"/>
                        </a:spcAft>
                      </a:pPr>
                      <a:r>
                        <a:rPr lang="en-GB" sz="1400" dirty="0">
                          <a:effectLst/>
                          <a:latin typeface="+mn-lt"/>
                          <a:ea typeface="Arial" panose="020B0604020202020204" pitchFamily="34" charset="0"/>
                        </a:rPr>
                        <a:t>0</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61974264"/>
                  </a:ext>
                </a:extLst>
              </a:tr>
              <a:tr h="488847">
                <a:tc>
                  <a:txBody>
                    <a:bodyPr/>
                    <a:lstStyle/>
                    <a:p>
                      <a:pPr marL="180340">
                        <a:lnSpc>
                          <a:spcPct val="100000"/>
                        </a:lnSpc>
                        <a:spcAft>
                          <a:spcPts val="0"/>
                        </a:spcAft>
                      </a:pPr>
                      <a:r>
                        <a:rPr lang="en-GB" sz="1400" dirty="0">
                          <a:effectLst/>
                          <a:latin typeface="+mn-lt"/>
                          <a:ea typeface="Arial" panose="020B0604020202020204" pitchFamily="34" charset="0"/>
                        </a:rPr>
                        <a:t>Atezolizumab AESI requiring corticosteroids</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0"/>
                        </a:spcAft>
                      </a:pPr>
                      <a:r>
                        <a:rPr lang="en-GB" sz="1400" dirty="0">
                          <a:effectLst/>
                          <a:latin typeface="+mn-lt"/>
                          <a:ea typeface="Arial" panose="020B0604020202020204" pitchFamily="34" charset="0"/>
                        </a:rPr>
                        <a:t>40 (16.5)</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spcAft>
                          <a:spcPts val="0"/>
                        </a:spcAft>
                      </a:pPr>
                      <a:r>
                        <a:rPr lang="en-GB" sz="1400" dirty="0">
                          <a:effectLst/>
                          <a:latin typeface="+mn-lt"/>
                          <a:ea typeface="Arial" panose="020B0604020202020204" pitchFamily="34" charset="0"/>
                        </a:rPr>
                        <a:t>18 (7.5)</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328787958"/>
                  </a:ext>
                </a:extLst>
              </a:tr>
              <a:tr h="488847">
                <a:tc>
                  <a:txBody>
                    <a:bodyPr/>
                    <a:lstStyle/>
                    <a:p>
                      <a:pPr marL="0" indent="0">
                        <a:lnSpc>
                          <a:spcPct val="100000"/>
                        </a:lnSpc>
                        <a:spcAft>
                          <a:spcPts val="0"/>
                        </a:spcAft>
                      </a:pPr>
                      <a:r>
                        <a:rPr lang="en-US" sz="1400" dirty="0">
                          <a:effectLst/>
                          <a:latin typeface="+mn-lt"/>
                          <a:ea typeface="Calibri" panose="020F0502020204030204" pitchFamily="34" charset="0"/>
                        </a:rPr>
                        <a:t>Median treatment duration, mo</a:t>
                      </a: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0"/>
                        </a:spcAft>
                      </a:pPr>
                      <a:r>
                        <a:rPr lang="en-US" sz="1400" dirty="0">
                          <a:effectLst/>
                          <a:latin typeface="+mn-lt"/>
                          <a:ea typeface="Calibri" panose="020F0502020204030204" pitchFamily="34" charset="0"/>
                        </a:rPr>
                        <a:t>4.1 (lurbi)/</a:t>
                      </a:r>
                    </a:p>
                    <a:p>
                      <a:pPr algn="ctr">
                        <a:lnSpc>
                          <a:spcPct val="100000"/>
                        </a:lnSpc>
                        <a:spcAft>
                          <a:spcPts val="0"/>
                        </a:spcAft>
                      </a:pPr>
                      <a:r>
                        <a:rPr lang="en-US" sz="1400" dirty="0">
                          <a:effectLst/>
                          <a:latin typeface="+mn-lt"/>
                          <a:ea typeface="Calibri" panose="020F0502020204030204" pitchFamily="34" charset="0"/>
                        </a:rPr>
                        <a:t>4.2 (atezo)</a:t>
                      </a: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Aft>
                          <a:spcPts val="0"/>
                        </a:spcAft>
                      </a:pPr>
                      <a:r>
                        <a:rPr lang="en-US" sz="1400" dirty="0">
                          <a:effectLst/>
                          <a:latin typeface="+mn-lt"/>
                          <a:ea typeface="Calibri" panose="020F0502020204030204" pitchFamily="34" charset="0"/>
                        </a:rPr>
                        <a:t>2.1</a:t>
                      </a: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33920538"/>
                  </a:ext>
                </a:extLst>
              </a:tr>
              <a:tr h="488847">
                <a:tc>
                  <a:txBody>
                    <a:bodyPr/>
                    <a:lstStyle/>
                    <a:p>
                      <a:pPr marL="0" indent="0">
                        <a:lnSpc>
                          <a:spcPct val="100000"/>
                        </a:lnSpc>
                        <a:spcAft>
                          <a:spcPts val="0"/>
                        </a:spcAft>
                      </a:pPr>
                      <a:r>
                        <a:rPr lang="en-US" sz="1400" dirty="0">
                          <a:effectLst/>
                          <a:latin typeface="+mn-lt"/>
                          <a:ea typeface="Calibri" panose="020F0502020204030204" pitchFamily="34" charset="0"/>
                        </a:rPr>
                        <a:t>Median number of doses received</a:t>
                      </a: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algn="ctr">
                        <a:lnSpc>
                          <a:spcPct val="100000"/>
                        </a:lnSpc>
                        <a:spcAft>
                          <a:spcPts val="0"/>
                        </a:spcAft>
                      </a:pPr>
                      <a:r>
                        <a:rPr lang="en-US" sz="1400" dirty="0">
                          <a:effectLst/>
                          <a:latin typeface="+mn-lt"/>
                          <a:ea typeface="Calibri" panose="020F0502020204030204" pitchFamily="34" charset="0"/>
                        </a:rPr>
                        <a:t>6.5 (</a:t>
                      </a:r>
                      <a:r>
                        <a:rPr lang="en-US" sz="1400" dirty="0" err="1">
                          <a:effectLst/>
                          <a:latin typeface="+mn-lt"/>
                          <a:ea typeface="Calibri" panose="020F0502020204030204" pitchFamily="34" charset="0"/>
                        </a:rPr>
                        <a:t>lurbi</a:t>
                      </a:r>
                      <a:r>
                        <a:rPr lang="en-US" sz="1400" dirty="0">
                          <a:effectLst/>
                          <a:latin typeface="+mn-lt"/>
                          <a:ea typeface="Calibri" panose="020F0502020204030204" pitchFamily="34" charset="0"/>
                        </a:rPr>
                        <a:t>)/ </a:t>
                      </a:r>
                      <a:br>
                        <a:rPr lang="en-US" sz="1400" dirty="0">
                          <a:effectLst/>
                          <a:latin typeface="+mn-lt"/>
                          <a:ea typeface="Calibri" panose="020F0502020204030204" pitchFamily="34" charset="0"/>
                        </a:rPr>
                      </a:br>
                      <a:r>
                        <a:rPr lang="en-US" sz="1400" dirty="0">
                          <a:effectLst/>
                          <a:latin typeface="+mn-lt"/>
                          <a:ea typeface="Calibri" panose="020F0502020204030204" pitchFamily="34" charset="0"/>
                        </a:rPr>
                        <a:t>7.0 (</a:t>
                      </a:r>
                      <a:r>
                        <a:rPr lang="en-US" sz="1400" dirty="0" err="1">
                          <a:effectLst/>
                          <a:latin typeface="+mn-lt"/>
                          <a:ea typeface="Calibri" panose="020F0502020204030204" pitchFamily="34" charset="0"/>
                        </a:rPr>
                        <a:t>atezo</a:t>
                      </a:r>
                      <a:r>
                        <a:rPr lang="en-US" sz="1400" dirty="0">
                          <a:effectLst/>
                          <a:latin typeface="+mn-lt"/>
                          <a:ea typeface="Calibri" panose="020F0502020204030204" pitchFamily="34" charset="0"/>
                        </a:rPr>
                        <a:t>)</a:t>
                      </a: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algn="ctr">
                        <a:lnSpc>
                          <a:spcPct val="100000"/>
                        </a:lnSpc>
                        <a:spcAft>
                          <a:spcPts val="0"/>
                        </a:spcAft>
                      </a:pPr>
                      <a:r>
                        <a:rPr lang="en-US" sz="1400" dirty="0">
                          <a:effectLst/>
                          <a:latin typeface="+mn-lt"/>
                          <a:ea typeface="Calibri" panose="020F0502020204030204" pitchFamily="34" charset="0"/>
                        </a:rPr>
                        <a:t>4.0</a:t>
                      </a: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2781997553"/>
                  </a:ext>
                </a:extLst>
              </a:tr>
            </a:tbl>
          </a:graphicData>
        </a:graphic>
      </p:graphicFrame>
      <p:sp>
        <p:nvSpPr>
          <p:cNvPr id="11" name="Text Placeholder 10">
            <a:extLst>
              <a:ext uri="{FF2B5EF4-FFF2-40B4-BE49-F238E27FC236}">
                <a16:creationId xmlns:a16="http://schemas.microsoft.com/office/drawing/2014/main" id="{E947B1AF-06F2-CBC4-B60F-5FB2AA2280C1}"/>
              </a:ext>
            </a:extLst>
          </p:cNvPr>
          <p:cNvSpPr>
            <a:spLocks noGrp="1"/>
          </p:cNvSpPr>
          <p:nvPr>
            <p:ph type="body" sz="quarter" idx="15"/>
          </p:nvPr>
        </p:nvSpPr>
        <p:spPr/>
        <p:txBody>
          <a:bodyPr/>
          <a:lstStyle/>
          <a:p>
            <a:r>
              <a:rPr lang="en-US" dirty="0"/>
              <a:t>Luis Paz-Ares, MD, PhD </a:t>
            </a:r>
          </a:p>
        </p:txBody>
      </p:sp>
      <p:sp>
        <p:nvSpPr>
          <p:cNvPr id="4" name="Text Placeholder 8">
            <a:extLst>
              <a:ext uri="{FF2B5EF4-FFF2-40B4-BE49-F238E27FC236}">
                <a16:creationId xmlns:a16="http://schemas.microsoft.com/office/drawing/2014/main" id="{72B9738C-6AEE-7628-BEE8-6BF993F5EB88}"/>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66234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7F190E1-8400-8840-1594-2405896C96AB}"/>
              </a:ext>
            </a:extLst>
          </p:cNvPr>
          <p:cNvSpPr>
            <a:spLocks noGrp="1"/>
          </p:cNvSpPr>
          <p:nvPr>
            <p:ph type="title"/>
          </p:nvPr>
        </p:nvSpPr>
        <p:spPr/>
        <p:txBody>
          <a:bodyPr/>
          <a:lstStyle/>
          <a:p>
            <a:r>
              <a:rPr lang="en-US"/>
              <a:t>All-cause AEs with incidence ≥10% in either arm</a:t>
            </a:r>
            <a:endParaRPr lang="en-US" dirty="0"/>
          </a:p>
        </p:txBody>
      </p:sp>
      <p:sp>
        <p:nvSpPr>
          <p:cNvPr id="2" name="Text Placeholder 1">
            <a:extLst>
              <a:ext uri="{FF2B5EF4-FFF2-40B4-BE49-F238E27FC236}">
                <a16:creationId xmlns:a16="http://schemas.microsoft.com/office/drawing/2014/main" id="{7D8B54C8-35FA-6AF0-81E0-5D968BE47A36}"/>
              </a:ext>
            </a:extLst>
          </p:cNvPr>
          <p:cNvSpPr>
            <a:spLocks noGrp="1"/>
          </p:cNvSpPr>
          <p:nvPr>
            <p:ph type="body" sz="quarter" idx="17"/>
          </p:nvPr>
        </p:nvSpPr>
        <p:spPr>
          <a:xfrm>
            <a:off x="300037" y="5752056"/>
            <a:ext cx="11523830" cy="461665"/>
          </a:xfrm>
        </p:spPr>
        <p:txBody>
          <a:bodyPr/>
          <a:lstStyle/>
          <a:p>
            <a:r>
              <a:rPr lang="en-US" dirty="0"/>
              <a:t>Clinical cutoff:</a:t>
            </a:r>
            <a:r>
              <a:rPr lang="en-US" sz="1000" dirty="0"/>
              <a:t> July 29, 2024. </a:t>
            </a:r>
            <a:r>
              <a:rPr lang="en-US" dirty="0"/>
              <a:t>Percentage labels represent all-grade AEs, including Grade 5 AEs. </a:t>
            </a:r>
            <a:r>
              <a:rPr lang="en-US" sz="1000" dirty="0"/>
              <a:t>Grade 5 AEs occurred in 12 (5.0%) patients in the </a:t>
            </a:r>
            <a:r>
              <a:rPr lang="en-US" sz="1000" dirty="0" err="1"/>
              <a:t>lurbi</a:t>
            </a:r>
            <a:r>
              <a:rPr lang="en-US" sz="1000" dirty="0"/>
              <a:t> + </a:t>
            </a:r>
            <a:r>
              <a:rPr lang="en-US" sz="1000" dirty="0" err="1"/>
              <a:t>atezo</a:t>
            </a:r>
            <a:r>
              <a:rPr lang="en-US" sz="1000" dirty="0"/>
              <a:t> arm and 6 (2.5%) patients in the </a:t>
            </a:r>
            <a:r>
              <a:rPr lang="en-US" sz="1000" dirty="0" err="1"/>
              <a:t>atezo</a:t>
            </a:r>
            <a:r>
              <a:rPr lang="en-US" sz="1000" dirty="0"/>
              <a:t> arm. </a:t>
            </a:r>
          </a:p>
          <a:p>
            <a:r>
              <a:rPr lang="en-US" baseline="30000" dirty="0"/>
              <a:t>a</a:t>
            </a:r>
            <a:r>
              <a:rPr lang="en-US" dirty="0"/>
              <a:t> Includes</a:t>
            </a:r>
            <a:r>
              <a:rPr lang="en-US" sz="1000" dirty="0"/>
              <a:t> 1 Grade 5 AE. </a:t>
            </a:r>
            <a:r>
              <a:rPr lang="en-US" sz="1000" baseline="30000" dirty="0"/>
              <a:t>b</a:t>
            </a:r>
            <a:r>
              <a:rPr lang="en-US" sz="1000" dirty="0"/>
              <a:t> Grade 5 infections: </a:t>
            </a:r>
            <a:r>
              <a:rPr lang="en-US" sz="1000" dirty="0" err="1"/>
              <a:t>lurbi</a:t>
            </a:r>
            <a:r>
              <a:rPr lang="en-US" dirty="0"/>
              <a:t> + </a:t>
            </a:r>
            <a:r>
              <a:rPr lang="en-US" dirty="0" err="1"/>
              <a:t>atezo</a:t>
            </a:r>
            <a:r>
              <a:rPr lang="en-US" dirty="0"/>
              <a:t> arm (n=6 [2.5%]): COVID-19 pneumonia, pneumonia, pneumonia viral, sepsis, septic shock, and vascular device infection (n=1 each); </a:t>
            </a:r>
            <a:br>
              <a:rPr lang="en-US" dirty="0"/>
            </a:br>
            <a:r>
              <a:rPr lang="en-US" dirty="0" err="1"/>
              <a:t>atezo</a:t>
            </a:r>
            <a:r>
              <a:rPr lang="en-US" dirty="0"/>
              <a:t> arm (n=4 [1.7%]): </a:t>
            </a:r>
            <a:r>
              <a:rPr lang="pt-BR" dirty="0"/>
              <a:t>pneumonia (n=2), abscess intestinal, and sepsis (n=1 each).</a:t>
            </a:r>
          </a:p>
        </p:txBody>
      </p:sp>
      <p:sp>
        <p:nvSpPr>
          <p:cNvPr id="3" name="Slide Number Placeholder 2">
            <a:extLst>
              <a:ext uri="{FF2B5EF4-FFF2-40B4-BE49-F238E27FC236}">
                <a16:creationId xmlns:a16="http://schemas.microsoft.com/office/drawing/2014/main" id="{2B725AF6-7C60-46B6-45B6-B88A7E7D92B2}"/>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17</a:t>
            </a:fld>
            <a:endParaRPr lang="en-US" dirty="0"/>
          </a:p>
        </p:txBody>
      </p:sp>
      <p:grpSp>
        <p:nvGrpSpPr>
          <p:cNvPr id="8" name="Group 7">
            <a:extLst>
              <a:ext uri="{FF2B5EF4-FFF2-40B4-BE49-F238E27FC236}">
                <a16:creationId xmlns:a16="http://schemas.microsoft.com/office/drawing/2014/main" id="{5FDB68B9-CD4D-0509-2954-C96B208B615F}"/>
              </a:ext>
            </a:extLst>
          </p:cNvPr>
          <p:cNvGrpSpPr>
            <a:grpSpLocks noGrp="1" noUngrp="1" noRot="1" noMove="1" noResize="1"/>
          </p:cNvGrpSpPr>
          <p:nvPr/>
        </p:nvGrpSpPr>
        <p:grpSpPr>
          <a:xfrm>
            <a:off x="-461869" y="667866"/>
            <a:ext cx="10573052" cy="4985406"/>
            <a:chOff x="369031" y="978111"/>
            <a:chExt cx="10573052" cy="4985406"/>
          </a:xfrm>
        </p:grpSpPr>
        <p:graphicFrame>
          <p:nvGraphicFramePr>
            <p:cNvPr id="22" name="Chart 21">
              <a:extLst>
                <a:ext uri="{FF2B5EF4-FFF2-40B4-BE49-F238E27FC236}">
                  <a16:creationId xmlns:a16="http://schemas.microsoft.com/office/drawing/2014/main" id="{994B5292-DE4F-38D8-7F97-4D3050902983}"/>
                </a:ext>
              </a:extLst>
            </p:cNvPr>
            <p:cNvGraphicFramePr>
              <a:graphicFrameLocks noGrp="1" noDrilldown="1" noMove="1" noResize="1"/>
            </p:cNvGraphicFramePr>
            <p:nvPr>
              <p:extLst>
                <p:ext uri="{D42A27DB-BD31-4B8C-83A1-F6EECF244321}">
                  <p14:modId xmlns:p14="http://schemas.microsoft.com/office/powerpoint/2010/main" val="2480190610"/>
                </p:ext>
              </p:extLst>
            </p:nvPr>
          </p:nvGraphicFramePr>
          <p:xfrm>
            <a:off x="3201764" y="978111"/>
            <a:ext cx="7740319" cy="4742618"/>
          </p:xfrm>
          <a:graphic>
            <a:graphicData uri="http://schemas.openxmlformats.org/drawingml/2006/chart">
              <c:chart xmlns:c="http://schemas.openxmlformats.org/drawingml/2006/chart" xmlns:r="http://schemas.openxmlformats.org/officeDocument/2006/relationships" r:id="rId2"/>
            </a:graphicData>
          </a:graphic>
        </p:graphicFrame>
        <p:sp>
          <p:nvSpPr>
            <p:cNvPr id="28" name="TextBox 27">
              <a:extLst>
                <a:ext uri="{FF2B5EF4-FFF2-40B4-BE49-F238E27FC236}">
                  <a16:creationId xmlns:a16="http://schemas.microsoft.com/office/drawing/2014/main" id="{9A58836C-7128-CEE6-5D8B-D7385D2C9036}"/>
                </a:ext>
              </a:extLst>
            </p:cNvPr>
            <p:cNvSpPr txBox="1">
              <a:spLocks noGrp="1" noRot="1" noMove="1" noResize="1" noEditPoints="1" noAdjustHandles="1" noChangeArrowheads="1" noChangeShapeType="1"/>
            </p:cNvSpPr>
            <p:nvPr/>
          </p:nvSpPr>
          <p:spPr>
            <a:xfrm>
              <a:off x="512691" y="3973292"/>
              <a:ext cx="2479166" cy="184666"/>
            </a:xfrm>
            <a:prstGeom prst="rect">
              <a:avLst/>
            </a:prstGeom>
            <a:noFill/>
          </p:spPr>
          <p:txBody>
            <a:bodyPr wrap="square" lIns="0" tIns="0" rIns="0" bIns="0" rtlCol="0">
              <a:spAutoFit/>
            </a:bodyPr>
            <a:lstStyle/>
            <a:p>
              <a:pPr marL="0" marR="0" lvl="0" indent="0" algn="r" defTabSz="1656174"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Asthenia</a:t>
              </a:r>
            </a:p>
          </p:txBody>
        </p:sp>
        <p:sp>
          <p:nvSpPr>
            <p:cNvPr id="29" name="TextBox 28">
              <a:extLst>
                <a:ext uri="{FF2B5EF4-FFF2-40B4-BE49-F238E27FC236}">
                  <a16:creationId xmlns:a16="http://schemas.microsoft.com/office/drawing/2014/main" id="{B6C92225-360F-EB2D-ECE6-F243EEF828F9}"/>
                </a:ext>
              </a:extLst>
            </p:cNvPr>
            <p:cNvSpPr txBox="1">
              <a:spLocks noGrp="1" noRot="1" noMove="1" noResize="1" noEditPoints="1" noAdjustHandles="1" noChangeArrowheads="1" noChangeShapeType="1"/>
            </p:cNvSpPr>
            <p:nvPr/>
          </p:nvSpPr>
          <p:spPr>
            <a:xfrm>
              <a:off x="630718" y="2127376"/>
              <a:ext cx="2361140" cy="184666"/>
            </a:xfrm>
            <a:prstGeom prst="rect">
              <a:avLst/>
            </a:prstGeom>
            <a:noFill/>
          </p:spPr>
          <p:txBody>
            <a:bodyPr wrap="square" lIns="0" tIns="0" rIns="0" bIns="0" rtlCol="0">
              <a:spAutoFit/>
            </a:bodyPr>
            <a:lstStyle/>
            <a:p>
              <a:pPr marL="0" marR="0" lvl="0" indent="0" algn="r" defTabSz="1656174"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Anemia</a:t>
              </a:r>
            </a:p>
          </p:txBody>
        </p:sp>
        <p:sp>
          <p:nvSpPr>
            <p:cNvPr id="38" name="TextBox 37">
              <a:extLst>
                <a:ext uri="{FF2B5EF4-FFF2-40B4-BE49-F238E27FC236}">
                  <a16:creationId xmlns:a16="http://schemas.microsoft.com/office/drawing/2014/main" id="{E6F54600-C779-AD41-797D-2B6CE72BC50F}"/>
                </a:ext>
              </a:extLst>
            </p:cNvPr>
            <p:cNvSpPr txBox="1">
              <a:spLocks noGrp="1" noRot="1" noMove="1" noResize="1" noEditPoints="1" noAdjustHandles="1" noChangeArrowheads="1" noChangeShapeType="1"/>
            </p:cNvSpPr>
            <p:nvPr/>
          </p:nvSpPr>
          <p:spPr>
            <a:xfrm>
              <a:off x="1305694" y="1517629"/>
              <a:ext cx="1686163" cy="184666"/>
            </a:xfrm>
            <a:prstGeom prst="rect">
              <a:avLst/>
            </a:prstGeom>
            <a:noFill/>
          </p:spPr>
          <p:txBody>
            <a:bodyPr wrap="square" lIns="0" tIns="0" rIns="0" bIns="0" rtlCol="0">
              <a:spAutoFit/>
            </a:bodyPr>
            <a:lstStyle/>
            <a:p>
              <a:pPr marL="0" marR="0" lvl="0" indent="0" algn="r" defTabSz="1656174"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Any AE</a:t>
              </a:r>
            </a:p>
          </p:txBody>
        </p:sp>
        <p:sp>
          <p:nvSpPr>
            <p:cNvPr id="39" name="TextBox 38">
              <a:extLst>
                <a:ext uri="{FF2B5EF4-FFF2-40B4-BE49-F238E27FC236}">
                  <a16:creationId xmlns:a16="http://schemas.microsoft.com/office/drawing/2014/main" id="{61A97531-C0A9-2075-C41B-CE5AAA049FC9}"/>
                </a:ext>
              </a:extLst>
            </p:cNvPr>
            <p:cNvSpPr txBox="1">
              <a:spLocks noGrp="1" noRot="1" noMove="1" noResize="1" noEditPoints="1" noAdjustHandles="1" noChangeArrowheads="1" noChangeShapeType="1"/>
            </p:cNvSpPr>
            <p:nvPr/>
          </p:nvSpPr>
          <p:spPr>
            <a:xfrm>
              <a:off x="512691" y="1817385"/>
              <a:ext cx="2479166" cy="184666"/>
            </a:xfrm>
            <a:prstGeom prst="rect">
              <a:avLst/>
            </a:prstGeom>
            <a:noFill/>
          </p:spPr>
          <p:txBody>
            <a:bodyPr wrap="square" lIns="0" tIns="0" rIns="0" bIns="0" rtlCol="0">
              <a:spAutoFit/>
            </a:bodyPr>
            <a:lstStyle/>
            <a:p>
              <a:pPr marL="0" marR="0" lvl="0" indent="0" algn="r" defTabSz="1656174"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Nausea</a:t>
              </a:r>
            </a:p>
          </p:txBody>
        </p:sp>
        <p:sp>
          <p:nvSpPr>
            <p:cNvPr id="40" name="TextBox 39">
              <a:extLst>
                <a:ext uri="{FF2B5EF4-FFF2-40B4-BE49-F238E27FC236}">
                  <a16:creationId xmlns:a16="http://schemas.microsoft.com/office/drawing/2014/main" id="{44A7F87D-0B77-B568-4325-18AC5482249F}"/>
                </a:ext>
              </a:extLst>
            </p:cNvPr>
            <p:cNvSpPr txBox="1">
              <a:spLocks noGrp="1" noRot="1" noMove="1" noResize="1" noEditPoints="1" noAdjustHandles="1" noChangeArrowheads="1" noChangeShapeType="1"/>
            </p:cNvSpPr>
            <p:nvPr/>
          </p:nvSpPr>
          <p:spPr>
            <a:xfrm>
              <a:off x="512691" y="2442407"/>
              <a:ext cx="2479166" cy="184666"/>
            </a:xfrm>
            <a:prstGeom prst="rect">
              <a:avLst/>
            </a:prstGeom>
            <a:noFill/>
          </p:spPr>
          <p:txBody>
            <a:bodyPr wrap="square" lIns="0" tIns="0" rIns="0" bIns="0" rtlCol="0">
              <a:spAutoFit/>
            </a:bodyPr>
            <a:lstStyle/>
            <a:p>
              <a:pPr marL="0" marR="0" lvl="0" indent="0" algn="r" defTabSz="1656174"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Fatigue</a:t>
              </a:r>
            </a:p>
          </p:txBody>
        </p:sp>
        <p:sp>
          <p:nvSpPr>
            <p:cNvPr id="41" name="TextBox 40">
              <a:extLst>
                <a:ext uri="{FF2B5EF4-FFF2-40B4-BE49-F238E27FC236}">
                  <a16:creationId xmlns:a16="http://schemas.microsoft.com/office/drawing/2014/main" id="{0699C2E5-D0CF-F7B1-F92D-2268939B9660}"/>
                </a:ext>
              </a:extLst>
            </p:cNvPr>
            <p:cNvSpPr txBox="1">
              <a:spLocks noGrp="1" noRot="1" noMove="1" noResize="1" noEditPoints="1" noAdjustHandles="1" noChangeArrowheads="1" noChangeShapeType="1"/>
            </p:cNvSpPr>
            <p:nvPr/>
          </p:nvSpPr>
          <p:spPr>
            <a:xfrm>
              <a:off x="1305694" y="2750318"/>
              <a:ext cx="1686163" cy="184666"/>
            </a:xfrm>
            <a:prstGeom prst="rect">
              <a:avLst/>
            </a:prstGeom>
            <a:noFill/>
          </p:spPr>
          <p:txBody>
            <a:bodyPr wrap="square" lIns="0" tIns="0" rIns="0" bIns="0" rtlCol="0">
              <a:spAutoFit/>
            </a:bodyPr>
            <a:lstStyle/>
            <a:p>
              <a:pPr marL="0" marR="0" lvl="0" indent="0" algn="r" defTabSz="1656174"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Decreased appetite</a:t>
              </a:r>
            </a:p>
          </p:txBody>
        </p:sp>
        <p:sp>
          <p:nvSpPr>
            <p:cNvPr id="42" name="TextBox 41">
              <a:extLst>
                <a:ext uri="{FF2B5EF4-FFF2-40B4-BE49-F238E27FC236}">
                  <a16:creationId xmlns:a16="http://schemas.microsoft.com/office/drawing/2014/main" id="{960A7EFD-B269-B14D-DCB3-4A709D7E9E14}"/>
                </a:ext>
              </a:extLst>
            </p:cNvPr>
            <p:cNvSpPr txBox="1">
              <a:spLocks noGrp="1" noRot="1" noMove="1" noResize="1" noEditPoints="1" noAdjustHandles="1" noChangeArrowheads="1" noChangeShapeType="1"/>
            </p:cNvSpPr>
            <p:nvPr/>
          </p:nvSpPr>
          <p:spPr>
            <a:xfrm>
              <a:off x="512691" y="3058229"/>
              <a:ext cx="2479166" cy="184666"/>
            </a:xfrm>
            <a:prstGeom prst="rect">
              <a:avLst/>
            </a:prstGeom>
            <a:noFill/>
          </p:spPr>
          <p:txBody>
            <a:bodyPr wrap="square" lIns="0" tIns="0" rIns="0" bIns="0" rtlCol="0">
              <a:spAutoFit/>
            </a:bodyPr>
            <a:lstStyle/>
            <a:p>
              <a:pPr marL="0" marR="0" lvl="0" indent="0" algn="r" defTabSz="1656174"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Platelet count decreased</a:t>
              </a:r>
            </a:p>
          </p:txBody>
        </p:sp>
        <p:sp>
          <p:nvSpPr>
            <p:cNvPr id="43" name="TextBox 42">
              <a:extLst>
                <a:ext uri="{FF2B5EF4-FFF2-40B4-BE49-F238E27FC236}">
                  <a16:creationId xmlns:a16="http://schemas.microsoft.com/office/drawing/2014/main" id="{25FC8DC1-7BB8-4DA7-036F-5E59E22D23AE}"/>
                </a:ext>
              </a:extLst>
            </p:cNvPr>
            <p:cNvSpPr txBox="1">
              <a:spLocks noGrp="1" noRot="1" noMove="1" noResize="1" noEditPoints="1" noAdjustHandles="1" noChangeArrowheads="1" noChangeShapeType="1"/>
            </p:cNvSpPr>
            <p:nvPr/>
          </p:nvSpPr>
          <p:spPr>
            <a:xfrm>
              <a:off x="369031" y="3366355"/>
              <a:ext cx="2622826" cy="184666"/>
            </a:xfrm>
            <a:prstGeom prst="rect">
              <a:avLst/>
            </a:prstGeom>
            <a:noFill/>
          </p:spPr>
          <p:txBody>
            <a:bodyPr wrap="square" lIns="0" tIns="0" rIns="0" bIns="0" rtlCol="0">
              <a:spAutoFit/>
            </a:bodyPr>
            <a:lstStyle/>
            <a:p>
              <a:pPr marL="0" marR="0" lvl="0" indent="0" algn="r" defTabSz="1656174"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Diarrhea</a:t>
              </a:r>
            </a:p>
          </p:txBody>
        </p:sp>
        <p:sp>
          <p:nvSpPr>
            <p:cNvPr id="44" name="TextBox 43">
              <a:extLst>
                <a:ext uri="{FF2B5EF4-FFF2-40B4-BE49-F238E27FC236}">
                  <a16:creationId xmlns:a16="http://schemas.microsoft.com/office/drawing/2014/main" id="{8DCEA1F7-C156-E6D0-82AC-4C49F9FF1194}"/>
                </a:ext>
              </a:extLst>
            </p:cNvPr>
            <p:cNvSpPr txBox="1">
              <a:spLocks noGrp="1" noRot="1" noMove="1" noResize="1" noEditPoints="1" noAdjustHandles="1" noChangeArrowheads="1" noChangeShapeType="1"/>
            </p:cNvSpPr>
            <p:nvPr/>
          </p:nvSpPr>
          <p:spPr>
            <a:xfrm>
              <a:off x="512691" y="3681149"/>
              <a:ext cx="2479166" cy="184666"/>
            </a:xfrm>
            <a:prstGeom prst="rect">
              <a:avLst/>
            </a:prstGeom>
            <a:noFill/>
          </p:spPr>
          <p:txBody>
            <a:bodyPr wrap="square" lIns="0" tIns="0" rIns="0" bIns="0" rtlCol="0">
              <a:spAutoFit/>
            </a:bodyPr>
            <a:lstStyle/>
            <a:p>
              <a:pPr marL="0" marR="0" lvl="0" indent="0" algn="r" defTabSz="1656174"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Vomiting</a:t>
              </a:r>
            </a:p>
          </p:txBody>
        </p:sp>
        <p:sp>
          <p:nvSpPr>
            <p:cNvPr id="45" name="TextBox 44">
              <a:extLst>
                <a:ext uri="{FF2B5EF4-FFF2-40B4-BE49-F238E27FC236}">
                  <a16:creationId xmlns:a16="http://schemas.microsoft.com/office/drawing/2014/main" id="{10082616-864B-0C81-D7DB-1B8FFD4E58F5}"/>
                </a:ext>
              </a:extLst>
            </p:cNvPr>
            <p:cNvSpPr txBox="1">
              <a:spLocks noGrp="1" noRot="1" noMove="1" noResize="1" noEditPoints="1" noAdjustHandles="1" noChangeArrowheads="1" noChangeShapeType="1"/>
            </p:cNvSpPr>
            <p:nvPr/>
          </p:nvSpPr>
          <p:spPr>
            <a:xfrm>
              <a:off x="369031" y="4602957"/>
              <a:ext cx="2622826" cy="184666"/>
            </a:xfrm>
            <a:prstGeom prst="rect">
              <a:avLst/>
            </a:prstGeom>
            <a:noFill/>
          </p:spPr>
          <p:txBody>
            <a:bodyPr wrap="square" lIns="0" tIns="0" rIns="0" bIns="0" rtlCol="0">
              <a:spAutoFit/>
            </a:bodyPr>
            <a:lstStyle/>
            <a:p>
              <a:pPr marL="0" marR="0" lvl="0" indent="0" algn="r" defTabSz="1656174"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Neutrophil count decreased </a:t>
              </a:r>
            </a:p>
          </p:txBody>
        </p:sp>
        <p:sp>
          <p:nvSpPr>
            <p:cNvPr id="46" name="TextBox 45">
              <a:extLst>
                <a:ext uri="{FF2B5EF4-FFF2-40B4-BE49-F238E27FC236}">
                  <a16:creationId xmlns:a16="http://schemas.microsoft.com/office/drawing/2014/main" id="{A1F5C678-2962-B389-7D06-46DC25E3E50B}"/>
                </a:ext>
              </a:extLst>
            </p:cNvPr>
            <p:cNvSpPr txBox="1">
              <a:spLocks noGrp="1" noRot="1" noMove="1" noResize="1" noEditPoints="1" noAdjustHandles="1" noChangeArrowheads="1" noChangeShapeType="1"/>
            </p:cNvSpPr>
            <p:nvPr/>
          </p:nvSpPr>
          <p:spPr>
            <a:xfrm>
              <a:off x="512691" y="4294137"/>
              <a:ext cx="2479166" cy="184666"/>
            </a:xfrm>
            <a:prstGeom prst="rect">
              <a:avLst/>
            </a:prstGeom>
            <a:noFill/>
          </p:spPr>
          <p:txBody>
            <a:bodyPr wrap="square" lIns="0" tIns="0" rIns="0" bIns="0" rtlCol="0">
              <a:spAutoFit/>
            </a:bodyPr>
            <a:lstStyle/>
            <a:p>
              <a:pPr marL="0" marR="0" lvl="0" indent="0" algn="r" defTabSz="1656174"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Thrombocytopenia</a:t>
              </a:r>
            </a:p>
          </p:txBody>
        </p:sp>
        <p:sp>
          <p:nvSpPr>
            <p:cNvPr id="47" name="TextBox 46">
              <a:extLst>
                <a:ext uri="{FF2B5EF4-FFF2-40B4-BE49-F238E27FC236}">
                  <a16:creationId xmlns:a16="http://schemas.microsoft.com/office/drawing/2014/main" id="{26A52123-DDA8-86C5-A82D-653A6C9CB8C5}"/>
                </a:ext>
              </a:extLst>
            </p:cNvPr>
            <p:cNvSpPr txBox="1">
              <a:spLocks noGrp="1" noRot="1" noMove="1" noResize="1" noEditPoints="1" noAdjustHandles="1" noChangeArrowheads="1" noChangeShapeType="1"/>
            </p:cNvSpPr>
            <p:nvPr/>
          </p:nvSpPr>
          <p:spPr>
            <a:xfrm>
              <a:off x="369031" y="4910163"/>
              <a:ext cx="2622826" cy="184666"/>
            </a:xfrm>
            <a:prstGeom prst="rect">
              <a:avLst/>
            </a:prstGeom>
            <a:noFill/>
          </p:spPr>
          <p:txBody>
            <a:bodyPr wrap="square" lIns="0" tIns="0" rIns="0" bIns="0" rtlCol="0">
              <a:spAutoFit/>
            </a:bodyPr>
            <a:lstStyle/>
            <a:p>
              <a:pPr marL="0" marR="0" lvl="0" indent="0" algn="r" defTabSz="1656174"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Constipation</a:t>
              </a:r>
            </a:p>
          </p:txBody>
        </p:sp>
        <p:sp>
          <p:nvSpPr>
            <p:cNvPr id="48" name="TextBox 47">
              <a:extLst>
                <a:ext uri="{FF2B5EF4-FFF2-40B4-BE49-F238E27FC236}">
                  <a16:creationId xmlns:a16="http://schemas.microsoft.com/office/drawing/2014/main" id="{9F33F057-D75D-FCCA-4694-955559D6C365}"/>
                </a:ext>
              </a:extLst>
            </p:cNvPr>
            <p:cNvSpPr txBox="1">
              <a:spLocks noGrp="1" noRot="1" noMove="1" noResize="1" noEditPoints="1" noAdjustHandles="1" noChangeArrowheads="1" noChangeShapeType="1"/>
            </p:cNvSpPr>
            <p:nvPr/>
          </p:nvSpPr>
          <p:spPr>
            <a:xfrm>
              <a:off x="512691" y="5226226"/>
              <a:ext cx="2479166" cy="184666"/>
            </a:xfrm>
            <a:prstGeom prst="rect">
              <a:avLst/>
            </a:prstGeom>
            <a:noFill/>
          </p:spPr>
          <p:txBody>
            <a:bodyPr wrap="square" lIns="0" tIns="0" rIns="0" bIns="0" rtlCol="0">
              <a:spAutoFit/>
            </a:bodyPr>
            <a:lstStyle/>
            <a:p>
              <a:pPr marL="0" marR="0" lvl="0" indent="0" algn="r" defTabSz="1656174"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Neutropenia</a:t>
              </a:r>
            </a:p>
          </p:txBody>
        </p:sp>
        <p:sp>
          <p:nvSpPr>
            <p:cNvPr id="49" name="TextBox 48">
              <a:extLst>
                <a:ext uri="{FF2B5EF4-FFF2-40B4-BE49-F238E27FC236}">
                  <a16:creationId xmlns:a16="http://schemas.microsoft.com/office/drawing/2014/main" id="{F757A084-90FB-2069-0F76-96264BE3FCF1}"/>
                </a:ext>
              </a:extLst>
            </p:cNvPr>
            <p:cNvSpPr txBox="1">
              <a:spLocks noGrp="1" noRot="1" noMove="1" noResize="1" noEditPoints="1" noAdjustHandles="1" noChangeArrowheads="1" noChangeShapeType="1"/>
            </p:cNvSpPr>
            <p:nvPr/>
          </p:nvSpPr>
          <p:spPr>
            <a:xfrm>
              <a:off x="4607686" y="1205503"/>
              <a:ext cx="1686163" cy="276999"/>
            </a:xfrm>
            <a:prstGeom prst="rect">
              <a:avLst/>
            </a:prstGeom>
            <a:noFill/>
          </p:spPr>
          <p:txBody>
            <a:bodyPr wrap="square" lIns="91440" tIns="45720" rIns="91440" bIns="45720" rtlCol="0" anchor="t">
              <a:spAutoFit/>
            </a:bodyPr>
            <a:lstStyle/>
            <a:p>
              <a:pPr marL="0" marR="0" lvl="0" indent="0" algn="ctr" defTabSz="1656174"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ea typeface="+mn-ea"/>
                </a:rPr>
                <a:t>Lurbi + atezo</a:t>
              </a:r>
            </a:p>
          </p:txBody>
        </p:sp>
        <p:sp>
          <p:nvSpPr>
            <p:cNvPr id="50" name="TextBox 49">
              <a:extLst>
                <a:ext uri="{FF2B5EF4-FFF2-40B4-BE49-F238E27FC236}">
                  <a16:creationId xmlns:a16="http://schemas.microsoft.com/office/drawing/2014/main" id="{469758A1-044A-393F-F00C-49D0A27A6B38}"/>
                </a:ext>
              </a:extLst>
            </p:cNvPr>
            <p:cNvSpPr txBox="1">
              <a:spLocks noGrp="1" noRot="1" noMove="1" noResize="1" noEditPoints="1" noAdjustHandles="1" noChangeArrowheads="1" noChangeShapeType="1"/>
            </p:cNvSpPr>
            <p:nvPr/>
          </p:nvSpPr>
          <p:spPr>
            <a:xfrm>
              <a:off x="7733208" y="1199306"/>
              <a:ext cx="1686163" cy="276999"/>
            </a:xfrm>
            <a:prstGeom prst="rect">
              <a:avLst/>
            </a:prstGeom>
            <a:noFill/>
          </p:spPr>
          <p:txBody>
            <a:bodyPr wrap="square" lIns="91440" tIns="45720" rIns="91440" bIns="45720" rtlCol="0" anchor="t">
              <a:spAutoFit/>
            </a:bodyPr>
            <a:lstStyle/>
            <a:p>
              <a:pPr marL="0" marR="0" lvl="0" indent="0" algn="ctr" defTabSz="1656174"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ea typeface="+mn-ea"/>
                </a:rPr>
                <a:t>Atezo</a:t>
              </a:r>
              <a:endParaRPr kumimoji="0" lang="en-US" sz="1200" b="1" i="0" u="none" strike="noStrike" kern="1200" cap="none" spc="0" normalizeH="0" baseline="0" noProof="0" dirty="0">
                <a:ln>
                  <a:noFill/>
                </a:ln>
                <a:solidFill>
                  <a:prstClr val="black"/>
                </a:solidFill>
                <a:effectLst/>
                <a:uLnTx/>
                <a:uFillTx/>
                <a:ea typeface="+mn-ea"/>
                <a:cs typeface="+mn-cs"/>
              </a:endParaRPr>
            </a:p>
          </p:txBody>
        </p:sp>
        <p:grpSp>
          <p:nvGrpSpPr>
            <p:cNvPr id="51" name="Group 50">
              <a:extLst>
                <a:ext uri="{FF2B5EF4-FFF2-40B4-BE49-F238E27FC236}">
                  <a16:creationId xmlns:a16="http://schemas.microsoft.com/office/drawing/2014/main" id="{D666D578-59BF-59DF-97A0-7B39AF64E59C}"/>
                </a:ext>
              </a:extLst>
            </p:cNvPr>
            <p:cNvGrpSpPr>
              <a:grpSpLocks noGrp="1" noUngrp="1" noRot="1" noMove="1" noResize="1"/>
            </p:cNvGrpSpPr>
            <p:nvPr/>
          </p:nvGrpSpPr>
          <p:grpSpPr>
            <a:xfrm>
              <a:off x="8877214" y="4570276"/>
              <a:ext cx="1375155" cy="424691"/>
              <a:chOff x="8877214" y="4570276"/>
              <a:chExt cx="1375155" cy="424691"/>
            </a:xfrm>
          </p:grpSpPr>
          <p:sp>
            <p:nvSpPr>
              <p:cNvPr id="52" name="Google Shape;278;p14">
                <a:extLst>
                  <a:ext uri="{FF2B5EF4-FFF2-40B4-BE49-F238E27FC236}">
                    <a16:creationId xmlns:a16="http://schemas.microsoft.com/office/drawing/2014/main" id="{0FA497F1-B9B8-331B-8F07-7D484FC24EF7}"/>
                  </a:ext>
                </a:extLst>
              </p:cNvPr>
              <p:cNvSpPr>
                <a:spLocks noGrp="1" noRot="1" noMove="1" noResize="1" noEditPoints="1" noAdjustHandles="1" noChangeArrowheads="1" noChangeShapeType="1"/>
              </p:cNvSpPr>
              <p:nvPr/>
            </p:nvSpPr>
            <p:spPr>
              <a:xfrm>
                <a:off x="8877214" y="4570276"/>
                <a:ext cx="1375155" cy="424691"/>
              </a:xfrm>
              <a:prstGeom prst="rect">
                <a:avLst/>
              </a:prstGeom>
              <a:solidFill>
                <a:sysClr val="window" lastClr="FFFFFF"/>
              </a:solidFill>
              <a:ln>
                <a:solidFill>
                  <a:srgbClr val="002060"/>
                </a:solidFill>
              </a:ln>
            </p:spPr>
            <p:txBody>
              <a:bodyPr spcFirstLastPara="1" wrap="square" lIns="91425" tIns="45700" rIns="36000" bIns="45700" anchor="ctr"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1656174" rtl="0" eaLnBrk="1" fontAlgn="auto" latinLnBrk="0" hangingPunct="1">
                  <a:lnSpc>
                    <a:spcPct val="90000"/>
                  </a:lnSpc>
                  <a:spcBef>
                    <a:spcPts val="0"/>
                  </a:spcBef>
                  <a:spcAft>
                    <a:spcPts val="0"/>
                  </a:spcAft>
                  <a:buClr>
                    <a:srgbClr val="000000"/>
                  </a:buClr>
                  <a:buSzTx/>
                  <a:buFont typeface="Arial"/>
                  <a:buNone/>
                  <a:tabLst/>
                  <a:defRPr/>
                </a:pPr>
                <a:r>
                  <a:rPr kumimoji="0" lang="en-US" sz="1200" b="0" i="0" u="none" strike="noStrike" kern="1200" cap="none" spc="0" normalizeH="0" baseline="0" noProof="0" dirty="0">
                    <a:ln>
                      <a:noFill/>
                    </a:ln>
                    <a:solidFill>
                      <a:srgbClr val="F4B081"/>
                    </a:solidFill>
                    <a:effectLst/>
                    <a:uLnTx/>
                    <a:uFillTx/>
                    <a:latin typeface="Arial"/>
                    <a:cs typeface="Arial"/>
                    <a:sym typeface="Arial"/>
                  </a:rPr>
                  <a:t>  </a:t>
                </a:r>
                <a:r>
                  <a:rPr kumimoji="0" lang="en-US" sz="1200" b="0" i="0" u="none" strike="noStrike" kern="1200" cap="none" spc="0" normalizeH="0" baseline="0" noProof="0" dirty="0">
                    <a:ln>
                      <a:noFill/>
                    </a:ln>
                    <a:solidFill>
                      <a:srgbClr val="EE5D26"/>
                    </a:solidFill>
                    <a:effectLst/>
                    <a:uLnTx/>
                    <a:uFillTx/>
                    <a:latin typeface="Arial"/>
                    <a:cs typeface="Arial"/>
                    <a:sym typeface="Arial"/>
                  </a:rPr>
                  <a:t>        </a:t>
                </a:r>
                <a:r>
                  <a:rPr kumimoji="0" lang="en-SG" sz="1200" b="0" i="0" u="none" strike="noStrike" kern="1200" cap="none" spc="0" normalizeH="0" baseline="0" noProof="0" dirty="0">
                    <a:ln>
                      <a:noFill/>
                    </a:ln>
                    <a:solidFill>
                      <a:prstClr val="black"/>
                    </a:solidFill>
                    <a:effectLst/>
                    <a:uLnTx/>
                    <a:uFillTx/>
                    <a:latin typeface="Arial"/>
                    <a:cs typeface="Arial"/>
                    <a:sym typeface="Arial"/>
                  </a:rPr>
                  <a:t>Grade 1/2</a:t>
                </a:r>
                <a:endParaRPr kumimoji="0" sz="1200" b="0" i="0" u="none" strike="noStrike" kern="1200" cap="none" spc="0" normalizeH="0" baseline="0" noProof="0" dirty="0">
                  <a:ln>
                    <a:noFill/>
                  </a:ln>
                  <a:solidFill>
                    <a:prstClr val="black"/>
                  </a:solidFill>
                  <a:effectLst/>
                  <a:uLnTx/>
                  <a:uFillTx/>
                  <a:latin typeface="Arial"/>
                  <a:cs typeface="Arial"/>
                  <a:sym typeface="Arial"/>
                </a:endParaRPr>
              </a:p>
              <a:p>
                <a:pPr marL="0" marR="0" lvl="0" indent="0" algn="l" defTabSz="1656174" rtl="0" eaLnBrk="1" fontAlgn="auto" latinLnBrk="0" hangingPunct="1">
                  <a:lnSpc>
                    <a:spcPct val="90000"/>
                  </a:lnSpc>
                  <a:spcBef>
                    <a:spcPts val="0"/>
                  </a:spcBef>
                  <a:spcAft>
                    <a:spcPts val="0"/>
                  </a:spcAft>
                  <a:buClr>
                    <a:srgbClr val="000000"/>
                  </a:buClr>
                  <a:buSzTx/>
                  <a:buFont typeface="Arial"/>
                  <a:buNone/>
                  <a:tabLst/>
                  <a:defRPr/>
                </a:pPr>
                <a:r>
                  <a:rPr kumimoji="0" lang="en-US" sz="1200" b="0" i="0" u="none" strike="noStrike" kern="1200" cap="none" spc="0" normalizeH="0" baseline="0" noProof="0" dirty="0">
                    <a:ln>
                      <a:noFill/>
                    </a:ln>
                    <a:solidFill>
                      <a:prstClr val="black"/>
                    </a:solidFill>
                    <a:effectLst/>
                    <a:uLnTx/>
                    <a:uFillTx/>
                    <a:latin typeface="Arial"/>
                    <a:cs typeface="Arial"/>
                    <a:sym typeface="Arial"/>
                  </a:rPr>
                  <a:t>          Grade 3/4</a:t>
                </a:r>
              </a:p>
            </p:txBody>
          </p:sp>
          <p:sp>
            <p:nvSpPr>
              <p:cNvPr id="53" name="Rectangle 52">
                <a:extLst>
                  <a:ext uri="{FF2B5EF4-FFF2-40B4-BE49-F238E27FC236}">
                    <a16:creationId xmlns:a16="http://schemas.microsoft.com/office/drawing/2014/main" id="{D98E8F26-9A5A-B41A-18AD-7D37E3B534A0}"/>
                  </a:ext>
                </a:extLst>
              </p:cNvPr>
              <p:cNvSpPr>
                <a:spLocks noGrp="1" noRot="1" noMove="1" noResize="1" noEditPoints="1" noAdjustHandles="1" noChangeArrowheads="1" noChangeShapeType="1"/>
              </p:cNvSpPr>
              <p:nvPr/>
            </p:nvSpPr>
            <p:spPr>
              <a:xfrm>
                <a:off x="8997304" y="4806002"/>
                <a:ext cx="108000" cy="108000"/>
              </a:xfrm>
              <a:prstGeom prst="rect">
                <a:avLst/>
              </a:prstGeom>
              <a:solidFill>
                <a:srgbClr val="3953A4"/>
              </a:solidFill>
              <a:ln w="25400" cap="flat" cmpd="sng" algn="ctr">
                <a:noFill/>
                <a:prstDash val="solid"/>
              </a:ln>
              <a:effectLst/>
            </p:spPr>
            <p:txBody>
              <a:bodyPr rtlCol="0" anchor="ctr"/>
              <a:lstStyle/>
              <a:p>
                <a:pPr marL="0" marR="0" lvl="0" indent="0" algn="ctr" defTabSz="1656174"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Arial"/>
                  <a:ea typeface="+mn-ea"/>
                  <a:cs typeface="+mn-cs"/>
                </a:endParaRPr>
              </a:p>
            </p:txBody>
          </p:sp>
          <p:sp>
            <p:nvSpPr>
              <p:cNvPr id="54" name="Rectangle 53">
                <a:extLst>
                  <a:ext uri="{FF2B5EF4-FFF2-40B4-BE49-F238E27FC236}">
                    <a16:creationId xmlns:a16="http://schemas.microsoft.com/office/drawing/2014/main" id="{D23675B4-9A29-323D-E25A-0B7059D5BEA3}"/>
                  </a:ext>
                </a:extLst>
              </p:cNvPr>
              <p:cNvSpPr>
                <a:spLocks noGrp="1" noRot="1" noMove="1" noResize="1" noEditPoints="1" noAdjustHandles="1" noChangeArrowheads="1" noChangeShapeType="1"/>
              </p:cNvSpPr>
              <p:nvPr/>
            </p:nvSpPr>
            <p:spPr>
              <a:xfrm>
                <a:off x="8997304" y="4642526"/>
                <a:ext cx="108000" cy="108000"/>
              </a:xfrm>
              <a:prstGeom prst="rect">
                <a:avLst/>
              </a:prstGeom>
              <a:solidFill>
                <a:srgbClr val="3953A4">
                  <a:alpha val="40000"/>
                </a:srgbClr>
              </a:solidFill>
              <a:ln w="25400" cap="flat" cmpd="sng" algn="ctr">
                <a:noFill/>
                <a:prstDash val="solid"/>
              </a:ln>
              <a:effectLst/>
            </p:spPr>
            <p:txBody>
              <a:bodyPr rtlCol="0" anchor="ctr"/>
              <a:lstStyle/>
              <a:p>
                <a:pPr marL="0" marR="0" lvl="0" indent="0" algn="ctr" defTabSz="1656174"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solidFill>
                    <a:prstClr val="white"/>
                  </a:solidFill>
                  <a:effectLst/>
                  <a:uLnTx/>
                  <a:uFillTx/>
                  <a:latin typeface="Arial"/>
                  <a:ea typeface="+mn-ea"/>
                  <a:cs typeface="+mn-cs"/>
                </a:endParaRPr>
              </a:p>
            </p:txBody>
          </p:sp>
          <p:sp>
            <p:nvSpPr>
              <p:cNvPr id="55" name="Rectangle 54">
                <a:extLst>
                  <a:ext uri="{FF2B5EF4-FFF2-40B4-BE49-F238E27FC236}">
                    <a16:creationId xmlns:a16="http://schemas.microsoft.com/office/drawing/2014/main" id="{CEEE1A67-04D5-C16D-D410-0D473D3B21A1}"/>
                  </a:ext>
                </a:extLst>
              </p:cNvPr>
              <p:cNvSpPr>
                <a:spLocks noGrp="1" noRot="1" noMove="1" noResize="1" noEditPoints="1" noAdjustHandles="1" noChangeArrowheads="1" noChangeShapeType="1"/>
              </p:cNvSpPr>
              <p:nvPr/>
            </p:nvSpPr>
            <p:spPr>
              <a:xfrm>
                <a:off x="9167767" y="4806002"/>
                <a:ext cx="108000" cy="108000"/>
              </a:xfrm>
              <a:prstGeom prst="rect">
                <a:avLst/>
              </a:prstGeom>
              <a:solidFill>
                <a:srgbClr val="CC0000"/>
              </a:solidFill>
              <a:ln w="25400" cap="flat" cmpd="sng" algn="ctr">
                <a:noFill/>
                <a:prstDash val="solid"/>
              </a:ln>
              <a:effectLst/>
            </p:spPr>
            <p:txBody>
              <a:bodyPr rtlCol="0" anchor="ctr"/>
              <a:lstStyle/>
              <a:p>
                <a:pPr marL="0" marR="0" lvl="0" indent="0" algn="ctr" defTabSz="1656174"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Arial"/>
                  <a:ea typeface="+mn-ea"/>
                  <a:cs typeface="+mn-cs"/>
                </a:endParaRPr>
              </a:p>
            </p:txBody>
          </p:sp>
          <p:sp>
            <p:nvSpPr>
              <p:cNvPr id="56" name="Rectangle 55">
                <a:extLst>
                  <a:ext uri="{FF2B5EF4-FFF2-40B4-BE49-F238E27FC236}">
                    <a16:creationId xmlns:a16="http://schemas.microsoft.com/office/drawing/2014/main" id="{274659AE-A0EE-C3D9-2695-867F24B00797}"/>
                  </a:ext>
                </a:extLst>
              </p:cNvPr>
              <p:cNvSpPr>
                <a:spLocks noGrp="1" noRot="1" noMove="1" noResize="1" noEditPoints="1" noAdjustHandles="1" noChangeArrowheads="1" noChangeShapeType="1"/>
              </p:cNvSpPr>
              <p:nvPr/>
            </p:nvSpPr>
            <p:spPr>
              <a:xfrm>
                <a:off x="9167767" y="4642526"/>
                <a:ext cx="108000" cy="108000"/>
              </a:xfrm>
              <a:prstGeom prst="rect">
                <a:avLst/>
              </a:prstGeom>
              <a:solidFill>
                <a:srgbClr val="CC0000">
                  <a:alpha val="40000"/>
                </a:srgbClr>
              </a:solidFill>
              <a:ln w="25400" cap="flat" cmpd="sng" algn="ctr">
                <a:noFill/>
                <a:prstDash val="solid"/>
              </a:ln>
              <a:effectLst/>
            </p:spPr>
            <p:txBody>
              <a:bodyPr rtlCol="0" anchor="ctr"/>
              <a:lstStyle/>
              <a:p>
                <a:pPr marL="0" marR="0" lvl="0" indent="0" algn="ctr" defTabSz="1656174"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Arial"/>
                  <a:ea typeface="+mn-ea"/>
                  <a:cs typeface="+mn-cs"/>
                </a:endParaRPr>
              </a:p>
            </p:txBody>
          </p:sp>
        </p:grpSp>
        <p:sp>
          <p:nvSpPr>
            <p:cNvPr id="57" name="TextBox 56">
              <a:extLst>
                <a:ext uri="{FF2B5EF4-FFF2-40B4-BE49-F238E27FC236}">
                  <a16:creationId xmlns:a16="http://schemas.microsoft.com/office/drawing/2014/main" id="{323F34A9-822A-AFC6-78A2-0DD8C27F4F69}"/>
                </a:ext>
              </a:extLst>
            </p:cNvPr>
            <p:cNvSpPr txBox="1">
              <a:spLocks noGrp="1" noRot="1" noMove="1" noResize="1" noEditPoints="1" noAdjustHandles="1" noChangeArrowheads="1" noChangeShapeType="1"/>
            </p:cNvSpPr>
            <p:nvPr/>
          </p:nvSpPr>
          <p:spPr>
            <a:xfrm>
              <a:off x="5898669" y="5686518"/>
              <a:ext cx="2206596" cy="276999"/>
            </a:xfrm>
            <a:prstGeom prst="rect">
              <a:avLst/>
            </a:prstGeom>
            <a:noFill/>
          </p:spPr>
          <p:txBody>
            <a:bodyPr wrap="square" rtlCol="0">
              <a:spAutoFit/>
            </a:bodyPr>
            <a:lstStyle/>
            <a:p>
              <a:pPr algn="ctr"/>
              <a:r>
                <a:rPr lang="en-US" sz="1200" b="1" dirty="0"/>
                <a:t>Patients (%)</a:t>
              </a:r>
            </a:p>
          </p:txBody>
        </p:sp>
        <p:sp>
          <p:nvSpPr>
            <p:cNvPr id="58" name="Rectangle 57">
              <a:extLst>
                <a:ext uri="{FF2B5EF4-FFF2-40B4-BE49-F238E27FC236}">
                  <a16:creationId xmlns:a16="http://schemas.microsoft.com/office/drawing/2014/main" id="{86756F01-A27C-7305-1A79-7E6476254831}"/>
                </a:ext>
              </a:extLst>
            </p:cNvPr>
            <p:cNvSpPr>
              <a:spLocks noGrp="1" noRot="1" noMove="1" noResize="1" noEditPoints="1" noAdjustHandles="1" noChangeArrowheads="1" noChangeShapeType="1"/>
            </p:cNvSpPr>
            <p:nvPr/>
          </p:nvSpPr>
          <p:spPr>
            <a:xfrm>
              <a:off x="3211290" y="5545552"/>
              <a:ext cx="135228" cy="1409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9" name="Rectangle 58">
              <a:extLst>
                <a:ext uri="{FF2B5EF4-FFF2-40B4-BE49-F238E27FC236}">
                  <a16:creationId xmlns:a16="http://schemas.microsoft.com/office/drawing/2014/main" id="{B5449BC0-80E5-C692-8AC7-892AC4E5E6EA}"/>
                </a:ext>
              </a:extLst>
            </p:cNvPr>
            <p:cNvSpPr>
              <a:spLocks noGrp="1" noRot="1" noMove="1" noResize="1" noEditPoints="1" noAdjustHandles="1" noChangeArrowheads="1" noChangeShapeType="1"/>
            </p:cNvSpPr>
            <p:nvPr/>
          </p:nvSpPr>
          <p:spPr>
            <a:xfrm>
              <a:off x="3952522" y="5538957"/>
              <a:ext cx="135228" cy="1409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60" name="Rectangle 59">
              <a:extLst>
                <a:ext uri="{FF2B5EF4-FFF2-40B4-BE49-F238E27FC236}">
                  <a16:creationId xmlns:a16="http://schemas.microsoft.com/office/drawing/2014/main" id="{F426C55D-7C1B-B95D-676A-036F7D3C65ED}"/>
                </a:ext>
              </a:extLst>
            </p:cNvPr>
            <p:cNvSpPr>
              <a:spLocks noGrp="1" noRot="1" noMove="1" noResize="1" noEditPoints="1" noAdjustHandles="1" noChangeArrowheads="1" noChangeShapeType="1"/>
            </p:cNvSpPr>
            <p:nvPr/>
          </p:nvSpPr>
          <p:spPr>
            <a:xfrm>
              <a:off x="4665162" y="5545552"/>
              <a:ext cx="135228" cy="1409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61" name="Rectangle 60">
              <a:extLst>
                <a:ext uri="{FF2B5EF4-FFF2-40B4-BE49-F238E27FC236}">
                  <a16:creationId xmlns:a16="http://schemas.microsoft.com/office/drawing/2014/main" id="{07CC3AA5-6BE5-9D40-8815-7484AEB9988C}"/>
                </a:ext>
              </a:extLst>
            </p:cNvPr>
            <p:cNvSpPr>
              <a:spLocks noGrp="1" noRot="1" noMove="1" noResize="1" noEditPoints="1" noAdjustHandles="1" noChangeArrowheads="1" noChangeShapeType="1"/>
            </p:cNvSpPr>
            <p:nvPr/>
          </p:nvSpPr>
          <p:spPr>
            <a:xfrm>
              <a:off x="5383250" y="5533039"/>
              <a:ext cx="135228" cy="1409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62" name="Rectangle 61">
              <a:extLst>
                <a:ext uri="{FF2B5EF4-FFF2-40B4-BE49-F238E27FC236}">
                  <a16:creationId xmlns:a16="http://schemas.microsoft.com/office/drawing/2014/main" id="{5EAB7FAE-2A5B-6D51-4112-360E9EE0BD22}"/>
                </a:ext>
              </a:extLst>
            </p:cNvPr>
            <p:cNvSpPr>
              <a:spLocks noGrp="1" noRot="1" noMove="1" noResize="1" noEditPoints="1" noAdjustHandles="1" noChangeArrowheads="1" noChangeShapeType="1"/>
            </p:cNvSpPr>
            <p:nvPr/>
          </p:nvSpPr>
          <p:spPr>
            <a:xfrm>
              <a:off x="6085146" y="5543603"/>
              <a:ext cx="135228" cy="1409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63" name="TextBox 62">
              <a:extLst>
                <a:ext uri="{FF2B5EF4-FFF2-40B4-BE49-F238E27FC236}">
                  <a16:creationId xmlns:a16="http://schemas.microsoft.com/office/drawing/2014/main" id="{BD6E9636-11E1-A748-A236-C3213F32C435}"/>
                </a:ext>
              </a:extLst>
            </p:cNvPr>
            <p:cNvSpPr txBox="1">
              <a:spLocks noGrp="1" noRot="1" noMove="1" noResize="1" noEditPoints="1" noAdjustHandles="1" noChangeArrowheads="1" noChangeShapeType="1"/>
            </p:cNvSpPr>
            <p:nvPr/>
          </p:nvSpPr>
          <p:spPr>
            <a:xfrm>
              <a:off x="3064117" y="1471463"/>
              <a:ext cx="619080" cy="276999"/>
            </a:xfrm>
            <a:prstGeom prst="rect">
              <a:avLst/>
            </a:prstGeom>
            <a:noFill/>
          </p:spPr>
          <p:txBody>
            <a:bodyPr wrap="none" rtlCol="0">
              <a:spAutoFit/>
            </a:bodyPr>
            <a:lstStyle/>
            <a:p>
              <a:r>
                <a:rPr lang="en-US" sz="1200" dirty="0"/>
                <a:t>97.1%</a:t>
              </a:r>
              <a:endParaRPr lang="en-SG" sz="1200" dirty="0"/>
            </a:p>
          </p:txBody>
        </p:sp>
        <p:sp>
          <p:nvSpPr>
            <p:cNvPr id="64" name="TextBox 63">
              <a:extLst>
                <a:ext uri="{FF2B5EF4-FFF2-40B4-BE49-F238E27FC236}">
                  <a16:creationId xmlns:a16="http://schemas.microsoft.com/office/drawing/2014/main" id="{22D52776-1E0E-5FC7-8A7F-C2A460D346C8}"/>
                </a:ext>
              </a:extLst>
            </p:cNvPr>
            <p:cNvSpPr txBox="1">
              <a:spLocks noGrp="1" noRot="1" noMove="1" noResize="1" noEditPoints="1" noAdjustHandles="1" noChangeArrowheads="1" noChangeShapeType="1"/>
            </p:cNvSpPr>
            <p:nvPr/>
          </p:nvSpPr>
          <p:spPr>
            <a:xfrm>
              <a:off x="5208938" y="1771219"/>
              <a:ext cx="619080" cy="276999"/>
            </a:xfrm>
            <a:prstGeom prst="rect">
              <a:avLst/>
            </a:prstGeom>
            <a:noFill/>
          </p:spPr>
          <p:txBody>
            <a:bodyPr wrap="none" rtlCol="0">
              <a:spAutoFit/>
            </a:bodyPr>
            <a:lstStyle/>
            <a:p>
              <a:r>
                <a:rPr lang="en-US" sz="1200" dirty="0"/>
                <a:t>36.4%</a:t>
              </a:r>
              <a:endParaRPr lang="en-SG" sz="1200" dirty="0"/>
            </a:p>
          </p:txBody>
        </p:sp>
        <p:sp>
          <p:nvSpPr>
            <p:cNvPr id="65" name="TextBox 64">
              <a:extLst>
                <a:ext uri="{FF2B5EF4-FFF2-40B4-BE49-F238E27FC236}">
                  <a16:creationId xmlns:a16="http://schemas.microsoft.com/office/drawing/2014/main" id="{2036BF5F-8D2C-666E-ED61-AE8D59291D7D}"/>
                </a:ext>
              </a:extLst>
            </p:cNvPr>
            <p:cNvSpPr txBox="1">
              <a:spLocks noGrp="1" noRot="1" noMove="1" noResize="1" noEditPoints="1" noAdjustHandles="1" noChangeArrowheads="1" noChangeShapeType="1"/>
            </p:cNvSpPr>
            <p:nvPr/>
          </p:nvSpPr>
          <p:spPr>
            <a:xfrm>
              <a:off x="5362338" y="2081210"/>
              <a:ext cx="619080" cy="276999"/>
            </a:xfrm>
            <a:prstGeom prst="rect">
              <a:avLst/>
            </a:prstGeom>
            <a:noFill/>
          </p:spPr>
          <p:txBody>
            <a:bodyPr wrap="none" rtlCol="0">
              <a:spAutoFit/>
            </a:bodyPr>
            <a:lstStyle/>
            <a:p>
              <a:r>
                <a:rPr lang="en-US" sz="1200" dirty="0"/>
                <a:t>31.8%</a:t>
              </a:r>
              <a:endParaRPr lang="en-SG" sz="1200" dirty="0"/>
            </a:p>
          </p:txBody>
        </p:sp>
        <p:sp>
          <p:nvSpPr>
            <p:cNvPr id="66" name="TextBox 65">
              <a:extLst>
                <a:ext uri="{FF2B5EF4-FFF2-40B4-BE49-F238E27FC236}">
                  <a16:creationId xmlns:a16="http://schemas.microsoft.com/office/drawing/2014/main" id="{F6314B1D-FA99-13A2-BB6A-984A8C07C0FE}"/>
                </a:ext>
              </a:extLst>
            </p:cNvPr>
            <p:cNvSpPr txBox="1">
              <a:spLocks noGrp="1" noRot="1" noMove="1" noResize="1" noEditPoints="1" noAdjustHandles="1" noChangeArrowheads="1" noChangeShapeType="1"/>
            </p:cNvSpPr>
            <p:nvPr/>
          </p:nvSpPr>
          <p:spPr>
            <a:xfrm>
              <a:off x="5772045" y="2396241"/>
              <a:ext cx="619080" cy="276999"/>
            </a:xfrm>
            <a:prstGeom prst="rect">
              <a:avLst/>
            </a:prstGeom>
            <a:noFill/>
          </p:spPr>
          <p:txBody>
            <a:bodyPr wrap="none" rtlCol="0">
              <a:spAutoFit/>
            </a:bodyPr>
            <a:lstStyle/>
            <a:p>
              <a:r>
                <a:rPr lang="en-US" sz="1200" dirty="0"/>
                <a:t>20.2%</a:t>
              </a:r>
              <a:endParaRPr lang="en-SG" sz="1200" dirty="0"/>
            </a:p>
          </p:txBody>
        </p:sp>
        <p:sp>
          <p:nvSpPr>
            <p:cNvPr id="67" name="TextBox 66">
              <a:extLst>
                <a:ext uri="{FF2B5EF4-FFF2-40B4-BE49-F238E27FC236}">
                  <a16:creationId xmlns:a16="http://schemas.microsoft.com/office/drawing/2014/main" id="{81913559-6062-CACB-5DED-7D9F57CFE001}"/>
                </a:ext>
              </a:extLst>
            </p:cNvPr>
            <p:cNvSpPr txBox="1">
              <a:spLocks noGrp="1" noRot="1" noMove="1" noResize="1" noEditPoints="1" noAdjustHandles="1" noChangeArrowheads="1" noChangeShapeType="1"/>
            </p:cNvSpPr>
            <p:nvPr/>
          </p:nvSpPr>
          <p:spPr>
            <a:xfrm>
              <a:off x="5881347" y="2704152"/>
              <a:ext cx="619080" cy="276999"/>
            </a:xfrm>
            <a:prstGeom prst="rect">
              <a:avLst/>
            </a:prstGeom>
            <a:noFill/>
          </p:spPr>
          <p:txBody>
            <a:bodyPr wrap="none" rtlCol="0">
              <a:spAutoFit/>
            </a:bodyPr>
            <a:lstStyle/>
            <a:p>
              <a:r>
                <a:rPr lang="en-US" sz="1200" dirty="0"/>
                <a:t>16.9%</a:t>
              </a:r>
              <a:endParaRPr lang="en-SG" sz="1200" dirty="0"/>
            </a:p>
          </p:txBody>
        </p:sp>
        <p:sp>
          <p:nvSpPr>
            <p:cNvPr id="68" name="TextBox 67">
              <a:extLst>
                <a:ext uri="{FF2B5EF4-FFF2-40B4-BE49-F238E27FC236}">
                  <a16:creationId xmlns:a16="http://schemas.microsoft.com/office/drawing/2014/main" id="{19ABD823-1EE3-3DBB-D760-6276454C475C}"/>
                </a:ext>
              </a:extLst>
            </p:cNvPr>
            <p:cNvSpPr txBox="1">
              <a:spLocks noGrp="1" noRot="1" noMove="1" noResize="1" noEditPoints="1" noAdjustHandles="1" noChangeArrowheads="1" noChangeShapeType="1"/>
            </p:cNvSpPr>
            <p:nvPr/>
          </p:nvSpPr>
          <p:spPr>
            <a:xfrm>
              <a:off x="5939715" y="3012063"/>
              <a:ext cx="619080" cy="276999"/>
            </a:xfrm>
            <a:prstGeom prst="rect">
              <a:avLst/>
            </a:prstGeom>
            <a:noFill/>
          </p:spPr>
          <p:txBody>
            <a:bodyPr wrap="none" rtlCol="0">
              <a:spAutoFit/>
            </a:bodyPr>
            <a:lstStyle/>
            <a:p>
              <a:r>
                <a:rPr lang="en-US" sz="1200" dirty="0"/>
                <a:t>15.3%</a:t>
              </a:r>
              <a:endParaRPr lang="en-SG" sz="1200" dirty="0"/>
            </a:p>
          </p:txBody>
        </p:sp>
        <p:sp>
          <p:nvSpPr>
            <p:cNvPr id="69" name="TextBox 68">
              <a:extLst>
                <a:ext uri="{FF2B5EF4-FFF2-40B4-BE49-F238E27FC236}">
                  <a16:creationId xmlns:a16="http://schemas.microsoft.com/office/drawing/2014/main" id="{847505ED-1AA4-1555-AFE2-13D2A8377B96}"/>
                </a:ext>
              </a:extLst>
            </p:cNvPr>
            <p:cNvSpPr txBox="1">
              <a:spLocks noGrp="1" noRot="1" noMove="1" noResize="1" noEditPoints="1" noAdjustHandles="1" noChangeArrowheads="1" noChangeShapeType="1"/>
            </p:cNvSpPr>
            <p:nvPr/>
          </p:nvSpPr>
          <p:spPr>
            <a:xfrm>
              <a:off x="5998963" y="3320189"/>
              <a:ext cx="619080" cy="276999"/>
            </a:xfrm>
            <a:prstGeom prst="rect">
              <a:avLst/>
            </a:prstGeom>
            <a:noFill/>
          </p:spPr>
          <p:txBody>
            <a:bodyPr wrap="none" rtlCol="0">
              <a:spAutoFit/>
            </a:bodyPr>
            <a:lstStyle/>
            <a:p>
              <a:r>
                <a:rPr lang="en-US" sz="1200" dirty="0"/>
                <a:t>14.0%</a:t>
              </a:r>
              <a:endParaRPr lang="en-SG" sz="1200" dirty="0"/>
            </a:p>
          </p:txBody>
        </p:sp>
        <p:sp>
          <p:nvSpPr>
            <p:cNvPr id="70" name="TextBox 69">
              <a:extLst>
                <a:ext uri="{FF2B5EF4-FFF2-40B4-BE49-F238E27FC236}">
                  <a16:creationId xmlns:a16="http://schemas.microsoft.com/office/drawing/2014/main" id="{68B1D6DB-7D08-9365-1785-B18F2E4CDFA3}"/>
                </a:ext>
              </a:extLst>
            </p:cNvPr>
            <p:cNvSpPr txBox="1">
              <a:spLocks noGrp="1" noRot="1" noMove="1" noResize="1" noEditPoints="1" noAdjustHandles="1" noChangeArrowheads="1" noChangeShapeType="1"/>
            </p:cNvSpPr>
            <p:nvPr/>
          </p:nvSpPr>
          <p:spPr>
            <a:xfrm>
              <a:off x="6011923" y="3634983"/>
              <a:ext cx="619080" cy="276999"/>
            </a:xfrm>
            <a:prstGeom prst="rect">
              <a:avLst/>
            </a:prstGeom>
            <a:noFill/>
          </p:spPr>
          <p:txBody>
            <a:bodyPr wrap="none" rtlCol="0">
              <a:spAutoFit/>
            </a:bodyPr>
            <a:lstStyle/>
            <a:p>
              <a:r>
                <a:rPr lang="en-US" sz="1200" dirty="0"/>
                <a:t>13.6%</a:t>
              </a:r>
              <a:endParaRPr lang="en-SG" sz="1200" dirty="0"/>
            </a:p>
          </p:txBody>
        </p:sp>
        <p:sp>
          <p:nvSpPr>
            <p:cNvPr id="71" name="TextBox 70">
              <a:extLst>
                <a:ext uri="{FF2B5EF4-FFF2-40B4-BE49-F238E27FC236}">
                  <a16:creationId xmlns:a16="http://schemas.microsoft.com/office/drawing/2014/main" id="{24E273CA-5760-E75F-53A1-C2F85916F39D}"/>
                </a:ext>
              </a:extLst>
            </p:cNvPr>
            <p:cNvSpPr txBox="1">
              <a:spLocks noGrp="1" noRot="1" noMove="1" noResize="1" noEditPoints="1" noAdjustHandles="1" noChangeArrowheads="1" noChangeShapeType="1"/>
            </p:cNvSpPr>
            <p:nvPr/>
          </p:nvSpPr>
          <p:spPr>
            <a:xfrm>
              <a:off x="6011923" y="3927126"/>
              <a:ext cx="619080" cy="276999"/>
            </a:xfrm>
            <a:prstGeom prst="rect">
              <a:avLst/>
            </a:prstGeom>
            <a:noFill/>
          </p:spPr>
          <p:txBody>
            <a:bodyPr wrap="none" rtlCol="0">
              <a:spAutoFit/>
            </a:bodyPr>
            <a:lstStyle/>
            <a:p>
              <a:r>
                <a:rPr lang="en-US" sz="1200" dirty="0"/>
                <a:t>12.8%</a:t>
              </a:r>
              <a:endParaRPr lang="en-SG" sz="1200" dirty="0"/>
            </a:p>
          </p:txBody>
        </p:sp>
        <p:sp>
          <p:nvSpPr>
            <p:cNvPr id="72" name="TextBox 71">
              <a:extLst>
                <a:ext uri="{FF2B5EF4-FFF2-40B4-BE49-F238E27FC236}">
                  <a16:creationId xmlns:a16="http://schemas.microsoft.com/office/drawing/2014/main" id="{48BE7A2F-3C43-6999-3999-CF4F7B7A8F49}"/>
                </a:ext>
              </a:extLst>
            </p:cNvPr>
            <p:cNvSpPr txBox="1">
              <a:spLocks noGrp="1" noRot="1" noMove="1" noResize="1" noEditPoints="1" noAdjustHandles="1" noChangeArrowheads="1" noChangeShapeType="1"/>
            </p:cNvSpPr>
            <p:nvPr/>
          </p:nvSpPr>
          <p:spPr>
            <a:xfrm>
              <a:off x="6011923" y="4247971"/>
              <a:ext cx="619080" cy="276999"/>
            </a:xfrm>
            <a:prstGeom prst="rect">
              <a:avLst/>
            </a:prstGeom>
            <a:noFill/>
          </p:spPr>
          <p:txBody>
            <a:bodyPr wrap="none" rtlCol="0">
              <a:spAutoFit/>
            </a:bodyPr>
            <a:lstStyle/>
            <a:p>
              <a:r>
                <a:rPr lang="en-US" sz="1200" dirty="0"/>
                <a:t>12.8%</a:t>
              </a:r>
              <a:endParaRPr lang="en-SG" sz="1200" dirty="0"/>
            </a:p>
          </p:txBody>
        </p:sp>
        <p:sp>
          <p:nvSpPr>
            <p:cNvPr id="73" name="TextBox 72">
              <a:extLst>
                <a:ext uri="{FF2B5EF4-FFF2-40B4-BE49-F238E27FC236}">
                  <a16:creationId xmlns:a16="http://schemas.microsoft.com/office/drawing/2014/main" id="{DFAA0D65-7899-8B5C-F3A8-3E667A6EBDC9}"/>
                </a:ext>
              </a:extLst>
            </p:cNvPr>
            <p:cNvSpPr txBox="1">
              <a:spLocks noGrp="1" noRot="1" noMove="1" noResize="1" noEditPoints="1" noAdjustHandles="1" noChangeArrowheads="1" noChangeShapeType="1"/>
            </p:cNvSpPr>
            <p:nvPr/>
          </p:nvSpPr>
          <p:spPr>
            <a:xfrm>
              <a:off x="6011923" y="4556791"/>
              <a:ext cx="619080" cy="276999"/>
            </a:xfrm>
            <a:prstGeom prst="rect">
              <a:avLst/>
            </a:prstGeom>
            <a:noFill/>
          </p:spPr>
          <p:txBody>
            <a:bodyPr wrap="none" rtlCol="0">
              <a:spAutoFit/>
            </a:bodyPr>
            <a:lstStyle/>
            <a:p>
              <a:r>
                <a:rPr lang="en-US" sz="1200" dirty="0"/>
                <a:t>12.8%</a:t>
              </a:r>
              <a:endParaRPr lang="en-SG" sz="1200" dirty="0"/>
            </a:p>
          </p:txBody>
        </p:sp>
        <p:sp>
          <p:nvSpPr>
            <p:cNvPr id="74" name="TextBox 73">
              <a:extLst>
                <a:ext uri="{FF2B5EF4-FFF2-40B4-BE49-F238E27FC236}">
                  <a16:creationId xmlns:a16="http://schemas.microsoft.com/office/drawing/2014/main" id="{16B67B2D-179D-DD5D-5489-EBC4D6B873DA}"/>
                </a:ext>
              </a:extLst>
            </p:cNvPr>
            <p:cNvSpPr txBox="1">
              <a:spLocks noGrp="1" noRot="1" noMove="1" noResize="1" noEditPoints="1" noAdjustHandles="1" noChangeArrowheads="1" noChangeShapeType="1"/>
            </p:cNvSpPr>
            <p:nvPr/>
          </p:nvSpPr>
          <p:spPr>
            <a:xfrm>
              <a:off x="6011923" y="4863997"/>
              <a:ext cx="619080" cy="276999"/>
            </a:xfrm>
            <a:prstGeom prst="rect">
              <a:avLst/>
            </a:prstGeom>
            <a:noFill/>
          </p:spPr>
          <p:txBody>
            <a:bodyPr wrap="none" rtlCol="0">
              <a:spAutoFit/>
            </a:bodyPr>
            <a:lstStyle/>
            <a:p>
              <a:r>
                <a:rPr lang="en-US" sz="1200" dirty="0"/>
                <a:t>12.0%</a:t>
              </a:r>
              <a:endParaRPr lang="en-SG" sz="1200" dirty="0"/>
            </a:p>
          </p:txBody>
        </p:sp>
        <p:sp>
          <p:nvSpPr>
            <p:cNvPr id="75" name="TextBox 74">
              <a:extLst>
                <a:ext uri="{FF2B5EF4-FFF2-40B4-BE49-F238E27FC236}">
                  <a16:creationId xmlns:a16="http://schemas.microsoft.com/office/drawing/2014/main" id="{EE525925-1F75-641B-F357-3657A2EAADEA}"/>
                </a:ext>
              </a:extLst>
            </p:cNvPr>
            <p:cNvSpPr txBox="1">
              <a:spLocks noGrp="1" noRot="1" noMove="1" noResize="1" noEditPoints="1" noAdjustHandles="1" noChangeArrowheads="1" noChangeShapeType="1"/>
            </p:cNvSpPr>
            <p:nvPr/>
          </p:nvSpPr>
          <p:spPr>
            <a:xfrm>
              <a:off x="6093182" y="5180060"/>
              <a:ext cx="619080" cy="276999"/>
            </a:xfrm>
            <a:prstGeom prst="rect">
              <a:avLst/>
            </a:prstGeom>
            <a:noFill/>
          </p:spPr>
          <p:txBody>
            <a:bodyPr wrap="none" rtlCol="0">
              <a:spAutoFit/>
            </a:bodyPr>
            <a:lstStyle/>
            <a:p>
              <a:r>
                <a:rPr lang="en-US" sz="1200" dirty="0"/>
                <a:t>10.7%</a:t>
              </a:r>
              <a:endParaRPr lang="en-SG" sz="1200" dirty="0"/>
            </a:p>
          </p:txBody>
        </p:sp>
        <p:sp>
          <p:nvSpPr>
            <p:cNvPr id="76" name="TextBox 75">
              <a:extLst>
                <a:ext uri="{FF2B5EF4-FFF2-40B4-BE49-F238E27FC236}">
                  <a16:creationId xmlns:a16="http://schemas.microsoft.com/office/drawing/2014/main" id="{08785B21-F145-558D-F359-1B4A5B3703A6}"/>
                </a:ext>
              </a:extLst>
            </p:cNvPr>
            <p:cNvSpPr txBox="1">
              <a:spLocks noGrp="1" noRot="1" noMove="1" noResize="1" noEditPoints="1" noAdjustHandles="1" noChangeArrowheads="1" noChangeShapeType="1"/>
            </p:cNvSpPr>
            <p:nvPr/>
          </p:nvSpPr>
          <p:spPr>
            <a:xfrm>
              <a:off x="9877756" y="1471463"/>
              <a:ext cx="619080" cy="276999"/>
            </a:xfrm>
            <a:prstGeom prst="rect">
              <a:avLst/>
            </a:prstGeom>
            <a:noFill/>
          </p:spPr>
          <p:txBody>
            <a:bodyPr wrap="none" rtlCol="0">
              <a:spAutoFit/>
            </a:bodyPr>
            <a:lstStyle/>
            <a:p>
              <a:r>
                <a:rPr lang="en-US" sz="1200" dirty="0"/>
                <a:t>80.8%</a:t>
              </a:r>
              <a:endParaRPr lang="en-SG" sz="1200" dirty="0"/>
            </a:p>
          </p:txBody>
        </p:sp>
        <p:sp>
          <p:nvSpPr>
            <p:cNvPr id="77" name="TextBox 76">
              <a:extLst>
                <a:ext uri="{FF2B5EF4-FFF2-40B4-BE49-F238E27FC236}">
                  <a16:creationId xmlns:a16="http://schemas.microsoft.com/office/drawing/2014/main" id="{0DE05542-114A-00E0-961A-82C7A238FD96}"/>
                </a:ext>
              </a:extLst>
            </p:cNvPr>
            <p:cNvSpPr txBox="1">
              <a:spLocks noGrp="1" noRot="1" noMove="1" noResize="1" noEditPoints="1" noAdjustHandles="1" noChangeArrowheads="1" noChangeShapeType="1"/>
            </p:cNvSpPr>
            <p:nvPr/>
          </p:nvSpPr>
          <p:spPr>
            <a:xfrm>
              <a:off x="7173437" y="1771219"/>
              <a:ext cx="534121" cy="276999"/>
            </a:xfrm>
            <a:prstGeom prst="rect">
              <a:avLst/>
            </a:prstGeom>
            <a:noFill/>
          </p:spPr>
          <p:txBody>
            <a:bodyPr wrap="none" rtlCol="0">
              <a:spAutoFit/>
            </a:bodyPr>
            <a:lstStyle/>
            <a:p>
              <a:r>
                <a:rPr lang="en-US" sz="1200" dirty="0"/>
                <a:t>4.2%</a:t>
              </a:r>
              <a:endParaRPr lang="en-SG" sz="1200" dirty="0"/>
            </a:p>
          </p:txBody>
        </p:sp>
        <p:sp>
          <p:nvSpPr>
            <p:cNvPr id="78" name="TextBox 77">
              <a:extLst>
                <a:ext uri="{FF2B5EF4-FFF2-40B4-BE49-F238E27FC236}">
                  <a16:creationId xmlns:a16="http://schemas.microsoft.com/office/drawing/2014/main" id="{3B5399BA-0345-631E-8BE1-F72742C04288}"/>
                </a:ext>
              </a:extLst>
            </p:cNvPr>
            <p:cNvSpPr txBox="1">
              <a:spLocks noGrp="1" noRot="1" noMove="1" noResize="1" noEditPoints="1" noAdjustHandles="1" noChangeArrowheads="1" noChangeShapeType="1"/>
            </p:cNvSpPr>
            <p:nvPr/>
          </p:nvSpPr>
          <p:spPr>
            <a:xfrm>
              <a:off x="7251258" y="2081210"/>
              <a:ext cx="534121" cy="276999"/>
            </a:xfrm>
            <a:prstGeom prst="rect">
              <a:avLst/>
            </a:prstGeom>
            <a:noFill/>
          </p:spPr>
          <p:txBody>
            <a:bodyPr wrap="none" rtlCol="0">
              <a:spAutoFit/>
            </a:bodyPr>
            <a:lstStyle/>
            <a:p>
              <a:r>
                <a:rPr lang="en-US" sz="1200" dirty="0"/>
                <a:t>6.7%</a:t>
              </a:r>
              <a:endParaRPr lang="en-SG" sz="1200" dirty="0"/>
            </a:p>
          </p:txBody>
        </p:sp>
        <p:sp>
          <p:nvSpPr>
            <p:cNvPr id="79" name="TextBox 78">
              <a:extLst>
                <a:ext uri="{FF2B5EF4-FFF2-40B4-BE49-F238E27FC236}">
                  <a16:creationId xmlns:a16="http://schemas.microsoft.com/office/drawing/2014/main" id="{93BED090-5400-A2D8-64D0-BD2ECDC882A5}"/>
                </a:ext>
              </a:extLst>
            </p:cNvPr>
            <p:cNvSpPr txBox="1">
              <a:spLocks noGrp="1" noRot="1" noMove="1" noResize="1" noEditPoints="1" noAdjustHandles="1" noChangeArrowheads="1" noChangeShapeType="1"/>
            </p:cNvSpPr>
            <p:nvPr/>
          </p:nvSpPr>
          <p:spPr>
            <a:xfrm>
              <a:off x="7283258" y="2396241"/>
              <a:ext cx="534121" cy="276999"/>
            </a:xfrm>
            <a:prstGeom prst="rect">
              <a:avLst/>
            </a:prstGeom>
            <a:noFill/>
          </p:spPr>
          <p:txBody>
            <a:bodyPr wrap="none" rtlCol="0">
              <a:spAutoFit/>
            </a:bodyPr>
            <a:lstStyle/>
            <a:p>
              <a:r>
                <a:rPr lang="en-US" sz="1200" dirty="0"/>
                <a:t>7.9%</a:t>
              </a:r>
              <a:endParaRPr lang="en-SG" sz="1200" dirty="0"/>
            </a:p>
          </p:txBody>
        </p:sp>
        <p:sp>
          <p:nvSpPr>
            <p:cNvPr id="80" name="TextBox 79">
              <a:extLst>
                <a:ext uri="{FF2B5EF4-FFF2-40B4-BE49-F238E27FC236}">
                  <a16:creationId xmlns:a16="http://schemas.microsoft.com/office/drawing/2014/main" id="{A35A5DE6-7A76-B4A4-5ADB-C3E082F3E766}"/>
                </a:ext>
              </a:extLst>
            </p:cNvPr>
            <p:cNvSpPr txBox="1">
              <a:spLocks noGrp="1" noRot="1" noMove="1" noResize="1" noEditPoints="1" noAdjustHandles="1" noChangeArrowheads="1" noChangeShapeType="1"/>
            </p:cNvSpPr>
            <p:nvPr/>
          </p:nvSpPr>
          <p:spPr>
            <a:xfrm>
              <a:off x="7251258" y="2704152"/>
              <a:ext cx="534121" cy="276999"/>
            </a:xfrm>
            <a:prstGeom prst="rect">
              <a:avLst/>
            </a:prstGeom>
            <a:noFill/>
          </p:spPr>
          <p:txBody>
            <a:bodyPr wrap="none" rtlCol="0">
              <a:spAutoFit/>
            </a:bodyPr>
            <a:lstStyle/>
            <a:p>
              <a:r>
                <a:rPr lang="en-US" sz="1200" dirty="0"/>
                <a:t>6.7%</a:t>
              </a:r>
              <a:endParaRPr lang="en-SG" sz="1200" dirty="0"/>
            </a:p>
          </p:txBody>
        </p:sp>
        <p:sp>
          <p:nvSpPr>
            <p:cNvPr id="81" name="TextBox 80">
              <a:extLst>
                <a:ext uri="{FF2B5EF4-FFF2-40B4-BE49-F238E27FC236}">
                  <a16:creationId xmlns:a16="http://schemas.microsoft.com/office/drawing/2014/main" id="{C2F1A717-5C63-AA0E-0357-F9D9EC01F40F}"/>
                </a:ext>
              </a:extLst>
            </p:cNvPr>
            <p:cNvSpPr txBox="1">
              <a:spLocks noGrp="1" noRot="1" noMove="1" noResize="1" noEditPoints="1" noAdjustHandles="1" noChangeArrowheads="1" noChangeShapeType="1"/>
            </p:cNvSpPr>
            <p:nvPr/>
          </p:nvSpPr>
          <p:spPr>
            <a:xfrm>
              <a:off x="7100957" y="3012063"/>
              <a:ext cx="534121" cy="276999"/>
            </a:xfrm>
            <a:prstGeom prst="rect">
              <a:avLst/>
            </a:prstGeom>
            <a:noFill/>
          </p:spPr>
          <p:txBody>
            <a:bodyPr wrap="none" rtlCol="0">
              <a:spAutoFit/>
            </a:bodyPr>
            <a:lstStyle/>
            <a:p>
              <a:r>
                <a:rPr lang="en-US" sz="1200" dirty="0"/>
                <a:t>2.9%</a:t>
              </a:r>
              <a:endParaRPr lang="en-SG" sz="1200" dirty="0"/>
            </a:p>
          </p:txBody>
        </p:sp>
        <p:sp>
          <p:nvSpPr>
            <p:cNvPr id="82" name="TextBox 81">
              <a:extLst>
                <a:ext uri="{FF2B5EF4-FFF2-40B4-BE49-F238E27FC236}">
                  <a16:creationId xmlns:a16="http://schemas.microsoft.com/office/drawing/2014/main" id="{B20A3B0A-15EA-AC9C-625F-B19A7D255F3B}"/>
                </a:ext>
              </a:extLst>
            </p:cNvPr>
            <p:cNvSpPr txBox="1">
              <a:spLocks noGrp="1" noRot="1" noMove="1" noResize="1" noEditPoints="1" noAdjustHandles="1" noChangeArrowheads="1" noChangeShapeType="1"/>
            </p:cNvSpPr>
            <p:nvPr/>
          </p:nvSpPr>
          <p:spPr>
            <a:xfrm>
              <a:off x="7283258" y="3320189"/>
              <a:ext cx="534121" cy="276999"/>
            </a:xfrm>
            <a:prstGeom prst="rect">
              <a:avLst/>
            </a:prstGeom>
            <a:noFill/>
          </p:spPr>
          <p:txBody>
            <a:bodyPr wrap="none" rtlCol="0">
              <a:spAutoFit/>
            </a:bodyPr>
            <a:lstStyle/>
            <a:p>
              <a:r>
                <a:rPr lang="en-US" sz="1200" dirty="0"/>
                <a:t>7.5%</a:t>
              </a:r>
              <a:endParaRPr lang="en-SG" sz="1200" dirty="0"/>
            </a:p>
          </p:txBody>
        </p:sp>
        <p:sp>
          <p:nvSpPr>
            <p:cNvPr id="83" name="TextBox 82">
              <a:extLst>
                <a:ext uri="{FF2B5EF4-FFF2-40B4-BE49-F238E27FC236}">
                  <a16:creationId xmlns:a16="http://schemas.microsoft.com/office/drawing/2014/main" id="{F0EC9442-23B2-575B-6435-B79971964348}"/>
                </a:ext>
              </a:extLst>
            </p:cNvPr>
            <p:cNvSpPr txBox="1">
              <a:spLocks noGrp="1" noRot="1" noMove="1" noResize="1" noEditPoints="1" noAdjustHandles="1" noChangeArrowheads="1" noChangeShapeType="1"/>
            </p:cNvSpPr>
            <p:nvPr/>
          </p:nvSpPr>
          <p:spPr>
            <a:xfrm>
              <a:off x="7100957" y="3634983"/>
              <a:ext cx="534121" cy="276999"/>
            </a:xfrm>
            <a:prstGeom prst="rect">
              <a:avLst/>
            </a:prstGeom>
            <a:noFill/>
          </p:spPr>
          <p:txBody>
            <a:bodyPr wrap="none" rtlCol="0">
              <a:spAutoFit/>
            </a:bodyPr>
            <a:lstStyle/>
            <a:p>
              <a:r>
                <a:rPr lang="en-US" sz="1200" dirty="0"/>
                <a:t>2.5%</a:t>
              </a:r>
              <a:endParaRPr lang="en-SG" sz="1200" dirty="0"/>
            </a:p>
          </p:txBody>
        </p:sp>
        <p:sp>
          <p:nvSpPr>
            <p:cNvPr id="84" name="TextBox 83">
              <a:extLst>
                <a:ext uri="{FF2B5EF4-FFF2-40B4-BE49-F238E27FC236}">
                  <a16:creationId xmlns:a16="http://schemas.microsoft.com/office/drawing/2014/main" id="{59601542-FE89-8016-2927-2940E8A262F2}"/>
                </a:ext>
              </a:extLst>
            </p:cNvPr>
            <p:cNvSpPr txBox="1">
              <a:spLocks noGrp="1" noRot="1" noMove="1" noResize="1" noEditPoints="1" noAdjustHandles="1" noChangeArrowheads="1" noChangeShapeType="1"/>
            </p:cNvSpPr>
            <p:nvPr/>
          </p:nvSpPr>
          <p:spPr>
            <a:xfrm>
              <a:off x="7251258" y="3927126"/>
              <a:ext cx="534121" cy="276999"/>
            </a:xfrm>
            <a:prstGeom prst="rect">
              <a:avLst/>
            </a:prstGeom>
            <a:noFill/>
          </p:spPr>
          <p:txBody>
            <a:bodyPr wrap="none" rtlCol="0">
              <a:spAutoFit/>
            </a:bodyPr>
            <a:lstStyle/>
            <a:p>
              <a:r>
                <a:rPr lang="en-US" sz="1200" dirty="0"/>
                <a:t>6.3%</a:t>
              </a:r>
              <a:endParaRPr lang="en-SG" sz="1200" dirty="0"/>
            </a:p>
          </p:txBody>
        </p:sp>
        <p:sp>
          <p:nvSpPr>
            <p:cNvPr id="85" name="TextBox 84">
              <a:extLst>
                <a:ext uri="{FF2B5EF4-FFF2-40B4-BE49-F238E27FC236}">
                  <a16:creationId xmlns:a16="http://schemas.microsoft.com/office/drawing/2014/main" id="{C3DAB020-C42D-A161-9475-D102C0883930}"/>
                </a:ext>
              </a:extLst>
            </p:cNvPr>
            <p:cNvSpPr txBox="1">
              <a:spLocks noGrp="1" noRot="1" noMove="1" noResize="1" noEditPoints="1" noAdjustHandles="1" noChangeArrowheads="1" noChangeShapeType="1"/>
            </p:cNvSpPr>
            <p:nvPr/>
          </p:nvSpPr>
          <p:spPr>
            <a:xfrm>
              <a:off x="7059277" y="4247971"/>
              <a:ext cx="534121" cy="276999"/>
            </a:xfrm>
            <a:prstGeom prst="rect">
              <a:avLst/>
            </a:prstGeom>
            <a:noFill/>
          </p:spPr>
          <p:txBody>
            <a:bodyPr wrap="none" rtlCol="0">
              <a:spAutoFit/>
            </a:bodyPr>
            <a:lstStyle/>
            <a:p>
              <a:r>
                <a:rPr lang="en-US" sz="1200" dirty="0"/>
                <a:t>1.7%</a:t>
              </a:r>
              <a:endParaRPr lang="en-SG" sz="1200" dirty="0"/>
            </a:p>
          </p:txBody>
        </p:sp>
        <p:sp>
          <p:nvSpPr>
            <p:cNvPr id="86" name="TextBox 85">
              <a:extLst>
                <a:ext uri="{FF2B5EF4-FFF2-40B4-BE49-F238E27FC236}">
                  <a16:creationId xmlns:a16="http://schemas.microsoft.com/office/drawing/2014/main" id="{7F38E744-6C7E-E968-E6E9-DFD80DC31D5A}"/>
                </a:ext>
              </a:extLst>
            </p:cNvPr>
            <p:cNvSpPr txBox="1">
              <a:spLocks noGrp="1" noRot="1" noMove="1" noResize="1" noEditPoints="1" noAdjustHandles="1" noChangeArrowheads="1" noChangeShapeType="1"/>
            </p:cNvSpPr>
            <p:nvPr/>
          </p:nvSpPr>
          <p:spPr>
            <a:xfrm>
              <a:off x="7059277" y="4556791"/>
              <a:ext cx="534121" cy="276999"/>
            </a:xfrm>
            <a:prstGeom prst="rect">
              <a:avLst/>
            </a:prstGeom>
            <a:noFill/>
          </p:spPr>
          <p:txBody>
            <a:bodyPr wrap="none" rtlCol="0">
              <a:spAutoFit/>
            </a:bodyPr>
            <a:lstStyle/>
            <a:p>
              <a:r>
                <a:rPr lang="en-US" sz="1200" dirty="0"/>
                <a:t>1.3%</a:t>
              </a:r>
              <a:endParaRPr lang="en-SG" sz="1200" dirty="0"/>
            </a:p>
          </p:txBody>
        </p:sp>
        <p:sp>
          <p:nvSpPr>
            <p:cNvPr id="87" name="TextBox 86">
              <a:extLst>
                <a:ext uri="{FF2B5EF4-FFF2-40B4-BE49-F238E27FC236}">
                  <a16:creationId xmlns:a16="http://schemas.microsoft.com/office/drawing/2014/main" id="{C33BF208-9D5E-99F0-D8CA-E9156E45CECF}"/>
                </a:ext>
              </a:extLst>
            </p:cNvPr>
            <p:cNvSpPr txBox="1">
              <a:spLocks noGrp="1" noRot="1" noMove="1" noResize="1" noEditPoints="1" noAdjustHandles="1" noChangeArrowheads="1" noChangeShapeType="1"/>
            </p:cNvSpPr>
            <p:nvPr/>
          </p:nvSpPr>
          <p:spPr>
            <a:xfrm>
              <a:off x="7251258" y="4863997"/>
              <a:ext cx="534121" cy="276999"/>
            </a:xfrm>
            <a:prstGeom prst="rect">
              <a:avLst/>
            </a:prstGeom>
            <a:noFill/>
          </p:spPr>
          <p:txBody>
            <a:bodyPr wrap="none" rtlCol="0">
              <a:spAutoFit/>
            </a:bodyPr>
            <a:lstStyle/>
            <a:p>
              <a:r>
                <a:rPr lang="en-US" sz="1200" dirty="0"/>
                <a:t>6.3%</a:t>
              </a:r>
              <a:endParaRPr lang="en-SG" sz="1200" dirty="0"/>
            </a:p>
          </p:txBody>
        </p:sp>
        <p:sp>
          <p:nvSpPr>
            <p:cNvPr id="88" name="TextBox 87">
              <a:extLst>
                <a:ext uri="{FF2B5EF4-FFF2-40B4-BE49-F238E27FC236}">
                  <a16:creationId xmlns:a16="http://schemas.microsoft.com/office/drawing/2014/main" id="{30986014-77F6-7911-47C6-E5F593B627C6}"/>
                </a:ext>
              </a:extLst>
            </p:cNvPr>
            <p:cNvSpPr txBox="1">
              <a:spLocks noGrp="1" noRot="1" noMove="1" noResize="1" noEditPoints="1" noAdjustHandles="1" noChangeArrowheads="1" noChangeShapeType="1"/>
            </p:cNvSpPr>
            <p:nvPr/>
          </p:nvSpPr>
          <p:spPr>
            <a:xfrm>
              <a:off x="7059277" y="5180060"/>
              <a:ext cx="534121" cy="276999"/>
            </a:xfrm>
            <a:prstGeom prst="rect">
              <a:avLst/>
            </a:prstGeom>
            <a:noFill/>
          </p:spPr>
          <p:txBody>
            <a:bodyPr wrap="none" rtlCol="0">
              <a:spAutoFit/>
            </a:bodyPr>
            <a:lstStyle/>
            <a:p>
              <a:r>
                <a:rPr lang="en-US" sz="1200" dirty="0"/>
                <a:t>1.7%</a:t>
              </a:r>
              <a:endParaRPr lang="en-SG" sz="1200" dirty="0"/>
            </a:p>
          </p:txBody>
        </p:sp>
      </p:grpSp>
      <p:sp>
        <p:nvSpPr>
          <p:cNvPr id="9" name="Text Placeholder 8">
            <a:extLst>
              <a:ext uri="{FF2B5EF4-FFF2-40B4-BE49-F238E27FC236}">
                <a16:creationId xmlns:a16="http://schemas.microsoft.com/office/drawing/2014/main" id="{BFBAB67F-857A-43E9-410D-DBFCF9C25783}"/>
              </a:ext>
            </a:extLst>
          </p:cNvPr>
          <p:cNvSpPr>
            <a:spLocks noGrp="1"/>
          </p:cNvSpPr>
          <p:nvPr>
            <p:ph type="body" sz="quarter" idx="15"/>
          </p:nvPr>
        </p:nvSpPr>
        <p:spPr/>
        <p:txBody>
          <a:bodyPr/>
          <a:lstStyle/>
          <a:p>
            <a:r>
              <a:rPr lang="en-US"/>
              <a:t>Luis Paz-Ares, MD, PhD </a:t>
            </a:r>
            <a:endParaRPr lang="en-US" dirty="0"/>
          </a:p>
        </p:txBody>
      </p:sp>
      <p:sp>
        <p:nvSpPr>
          <p:cNvPr id="4" name="Text Placeholder 8">
            <a:extLst>
              <a:ext uri="{FF2B5EF4-FFF2-40B4-BE49-F238E27FC236}">
                <a16:creationId xmlns:a16="http://schemas.microsoft.com/office/drawing/2014/main" id="{1C042005-2E1D-97B2-9DB6-7E47A6A8B965}"/>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sp>
        <p:nvSpPr>
          <p:cNvPr id="6" name="TextBox 5">
            <a:extLst>
              <a:ext uri="{FF2B5EF4-FFF2-40B4-BE49-F238E27FC236}">
                <a16:creationId xmlns:a16="http://schemas.microsoft.com/office/drawing/2014/main" id="{A89B554A-BA52-A00D-2A4C-75E35B380D18}"/>
              </a:ext>
            </a:extLst>
          </p:cNvPr>
          <p:cNvSpPr txBox="1"/>
          <p:nvPr/>
        </p:nvSpPr>
        <p:spPr>
          <a:xfrm>
            <a:off x="10140462" y="2624739"/>
            <a:ext cx="1751501" cy="1569660"/>
          </a:xfrm>
          <a:prstGeom prst="rect">
            <a:avLst/>
          </a:prstGeom>
          <a:noFill/>
        </p:spPr>
        <p:txBody>
          <a:bodyPr wrap="square" rtlCol="0">
            <a:spAutoFit/>
          </a:bodyPr>
          <a:lstStyle/>
          <a:p>
            <a:r>
              <a:rPr lang="en-US" sz="1200" b="1" dirty="0"/>
              <a:t>Febrile neutropenia</a:t>
            </a:r>
          </a:p>
          <a:p>
            <a:r>
              <a:rPr lang="en-US" sz="1200" dirty="0" err="1"/>
              <a:t>Lurbi</a:t>
            </a:r>
            <a:r>
              <a:rPr lang="en-US" sz="1200" dirty="0"/>
              <a:t> + </a:t>
            </a:r>
            <a:r>
              <a:rPr lang="en-US" sz="1200" dirty="0" err="1"/>
              <a:t>atezo</a:t>
            </a:r>
            <a:r>
              <a:rPr lang="en-US" sz="1200" dirty="0"/>
              <a:t>: 1.7%</a:t>
            </a:r>
            <a:r>
              <a:rPr lang="en-US" sz="1200" baseline="30000" dirty="0"/>
              <a:t>a</a:t>
            </a:r>
          </a:p>
          <a:p>
            <a:r>
              <a:rPr lang="en-US" sz="1200" dirty="0" err="1"/>
              <a:t>Atezo</a:t>
            </a:r>
            <a:r>
              <a:rPr lang="en-US" sz="1200" dirty="0"/>
              <a:t>: 0%</a:t>
            </a:r>
          </a:p>
          <a:p>
            <a:endParaRPr lang="en-US" sz="1200" dirty="0"/>
          </a:p>
          <a:p>
            <a:r>
              <a:rPr lang="en-US" sz="1200" b="1" dirty="0"/>
              <a:t>Grade 3/4 infections and </a:t>
            </a:r>
            <a:r>
              <a:rPr lang="en-US" sz="1200" b="1" dirty="0" err="1"/>
              <a:t>infestations</a:t>
            </a:r>
            <a:r>
              <a:rPr lang="en-US" sz="1200" baseline="30000" dirty="0" err="1"/>
              <a:t>b</a:t>
            </a:r>
            <a:endParaRPr lang="en-US" sz="1200" baseline="30000" dirty="0"/>
          </a:p>
          <a:p>
            <a:r>
              <a:rPr lang="en-US" sz="1200" dirty="0" err="1"/>
              <a:t>Lurbi</a:t>
            </a:r>
            <a:r>
              <a:rPr lang="en-US" sz="1200" dirty="0"/>
              <a:t> + </a:t>
            </a:r>
            <a:r>
              <a:rPr lang="en-US" sz="1200" dirty="0" err="1"/>
              <a:t>atezo</a:t>
            </a:r>
            <a:r>
              <a:rPr lang="en-US" sz="1200" dirty="0"/>
              <a:t>: 6.6%</a:t>
            </a:r>
          </a:p>
          <a:p>
            <a:r>
              <a:rPr lang="en-US" sz="1200" dirty="0" err="1"/>
              <a:t>Atezo</a:t>
            </a:r>
            <a:r>
              <a:rPr lang="en-US" sz="1200" dirty="0"/>
              <a:t>: 5.0%</a:t>
            </a:r>
            <a:endParaRPr lang="de-CH" sz="1200" dirty="0"/>
          </a:p>
        </p:txBody>
      </p:sp>
    </p:spTree>
    <p:extLst>
      <p:ext uri="{BB962C8B-B14F-4D97-AF65-F5344CB8AC3E}">
        <p14:creationId xmlns:p14="http://schemas.microsoft.com/office/powerpoint/2010/main" val="2448983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5D2D3DA-08AD-B4D6-B6A3-395FFD7C8E77}"/>
              </a:ext>
            </a:extLst>
          </p:cNvPr>
          <p:cNvSpPr>
            <a:spLocks noGrp="1"/>
          </p:cNvSpPr>
          <p:nvPr>
            <p:ph type="title"/>
          </p:nvPr>
        </p:nvSpPr>
        <p:spPr/>
        <p:txBody>
          <a:bodyPr/>
          <a:lstStyle/>
          <a:p>
            <a:r>
              <a:rPr lang="en-US" dirty="0"/>
              <a:t>Conclusions</a:t>
            </a:r>
          </a:p>
        </p:txBody>
      </p:sp>
      <p:sp>
        <p:nvSpPr>
          <p:cNvPr id="2" name="Content Placeholder 1">
            <a:extLst>
              <a:ext uri="{FF2B5EF4-FFF2-40B4-BE49-F238E27FC236}">
                <a16:creationId xmlns:a16="http://schemas.microsoft.com/office/drawing/2014/main" id="{BDCA057B-0955-443A-2E17-317B7A15A22F}"/>
              </a:ext>
            </a:extLst>
          </p:cNvPr>
          <p:cNvSpPr>
            <a:spLocks noGrp="1"/>
          </p:cNvSpPr>
          <p:nvPr>
            <p:ph sz="quarter" idx="13"/>
          </p:nvPr>
        </p:nvSpPr>
        <p:spPr>
          <a:xfrm>
            <a:off x="300038" y="890627"/>
            <a:ext cx="11663362" cy="4673074"/>
          </a:xfrm>
        </p:spPr>
        <p:txBody>
          <a:bodyPr wrap="square">
            <a:spAutoFit/>
          </a:bodyPr>
          <a:lstStyle/>
          <a:p>
            <a:pPr>
              <a:spcAft>
                <a:spcPts val="600"/>
              </a:spcAft>
            </a:pPr>
            <a:r>
              <a:rPr lang="en-US" sz="1700" dirty="0"/>
              <a:t>IMforte demonstrated a statistically significant and clinically meaningful improvement in IRF-PFS and OS with </a:t>
            </a:r>
            <a:br>
              <a:rPr lang="en-US" sz="1700" dirty="0"/>
            </a:br>
            <a:r>
              <a:rPr lang="en-US" sz="1700" dirty="0"/>
              <a:t>1L maintenance treatment with lurbinectedin + atezolizumab vs atezolizumab in patients with ES-SCLC</a:t>
            </a:r>
          </a:p>
          <a:p>
            <a:pPr lvl="1">
              <a:spcAft>
                <a:spcPts val="600"/>
              </a:spcAft>
            </a:pPr>
            <a:r>
              <a:rPr lang="en-US" sz="1700" dirty="0"/>
              <a:t>Stratified IRF-PFS HR: 0.54 (95% CI: 0.43, 0.67); </a:t>
            </a:r>
            <a:r>
              <a:rPr lang="en-US" sz="1700" i="1" dirty="0"/>
              <a:t>P</a:t>
            </a:r>
            <a:r>
              <a:rPr lang="en-US" sz="1700" dirty="0"/>
              <a:t>&lt;0.0001</a:t>
            </a:r>
          </a:p>
          <a:p>
            <a:pPr lvl="1">
              <a:spcAft>
                <a:spcPts val="600"/>
              </a:spcAft>
            </a:pPr>
            <a:r>
              <a:rPr lang="en-US" sz="1700" dirty="0"/>
              <a:t>Stratified OS HR: </a:t>
            </a:r>
            <a:r>
              <a:rPr lang="en-US" sz="1700" kern="1200" dirty="0">
                <a:solidFill>
                  <a:schemeClr val="tx1"/>
                </a:solidFill>
                <a:effectLst/>
                <a:latin typeface="Arial" panose="020B0604020202020204" pitchFamily="34" charset="0"/>
                <a:ea typeface="+mn-ea"/>
                <a:cs typeface="Arial" panose="020B0604020202020204" pitchFamily="34" charset="0"/>
              </a:rPr>
              <a:t>0.73 (95% CI: 0.57, 0.95); </a:t>
            </a:r>
            <a:r>
              <a:rPr lang="en-US" sz="1700" i="1" kern="1200" dirty="0">
                <a:solidFill>
                  <a:schemeClr val="tx1"/>
                </a:solidFill>
                <a:effectLst/>
                <a:latin typeface="Arial" panose="020B0604020202020204" pitchFamily="34" charset="0"/>
                <a:ea typeface="+mn-ea"/>
                <a:cs typeface="Arial" panose="020B0604020202020204" pitchFamily="34" charset="0"/>
              </a:rPr>
              <a:t>P</a:t>
            </a:r>
            <a:r>
              <a:rPr lang="en-US" sz="1700" kern="1200" dirty="0">
                <a:solidFill>
                  <a:schemeClr val="tx1"/>
                </a:solidFill>
                <a:effectLst/>
                <a:latin typeface="Arial" panose="020B0604020202020204" pitchFamily="34" charset="0"/>
                <a:ea typeface="+mn-ea"/>
                <a:cs typeface="Arial" panose="020B0604020202020204" pitchFamily="34" charset="0"/>
              </a:rPr>
              <a:t>=0.0174</a:t>
            </a:r>
            <a:endParaRPr lang="en-US" sz="1700" kern="1200" dirty="0">
              <a:effectLst/>
              <a:latin typeface="Arial" panose="020B0604020202020204" pitchFamily="34" charset="0"/>
              <a:ea typeface="+mn-ea"/>
              <a:cs typeface="Arial" panose="020B0604020202020204" pitchFamily="34" charset="0"/>
            </a:endParaRPr>
          </a:p>
          <a:p>
            <a:pPr>
              <a:spcAft>
                <a:spcPts val="600"/>
              </a:spcAft>
            </a:pPr>
            <a:r>
              <a:rPr lang="en-GB" sz="1700" dirty="0">
                <a:solidFill>
                  <a:srgbClr val="000000"/>
                </a:solidFill>
                <a:effectLst/>
                <a:latin typeface="Arial" panose="020B0604020202020204" pitchFamily="34" charset="0"/>
                <a:ea typeface="Arial" panose="020B0604020202020204" pitchFamily="34" charset="0"/>
              </a:rPr>
              <a:t>IRF-PFS and OS benefit with lurbinectedin + atezolizumab was generally consistent across the majority </a:t>
            </a:r>
            <a:br>
              <a:rPr lang="en-GB" sz="1700" dirty="0">
                <a:solidFill>
                  <a:srgbClr val="000000"/>
                </a:solidFill>
                <a:effectLst/>
                <a:latin typeface="Arial" panose="020B0604020202020204" pitchFamily="34" charset="0"/>
                <a:ea typeface="Arial" panose="020B0604020202020204" pitchFamily="34" charset="0"/>
              </a:rPr>
            </a:br>
            <a:r>
              <a:rPr lang="en-GB" sz="1700" dirty="0">
                <a:solidFill>
                  <a:srgbClr val="000000"/>
                </a:solidFill>
                <a:effectLst/>
                <a:latin typeface="Arial" panose="020B0604020202020204" pitchFamily="34" charset="0"/>
                <a:ea typeface="Arial" panose="020B0604020202020204" pitchFamily="34" charset="0"/>
              </a:rPr>
              <a:t>of subgroups</a:t>
            </a:r>
            <a:endParaRPr lang="en-US" sz="1700" dirty="0"/>
          </a:p>
          <a:p>
            <a:pPr>
              <a:spcAft>
                <a:spcPts val="600"/>
              </a:spcAft>
            </a:pPr>
            <a:r>
              <a:rPr lang="en-US" sz="1700" dirty="0"/>
              <a:t>Despite the higher rate of Grade 3/4 AEs and SAEs, there were no new or unexpected safety signals </a:t>
            </a:r>
            <a:br>
              <a:rPr lang="en-US" sz="1700" dirty="0"/>
            </a:br>
            <a:r>
              <a:rPr lang="en-US" sz="1700" dirty="0"/>
              <a:t>with lurbinectedin + atezolizumab</a:t>
            </a:r>
          </a:p>
          <a:p>
            <a:pPr lvl="1">
              <a:spcAft>
                <a:spcPts val="600"/>
              </a:spcAft>
            </a:pPr>
            <a:r>
              <a:rPr lang="en-US" sz="1700" b="0" i="0" u="none" strike="noStrike" dirty="0">
                <a:solidFill>
                  <a:srgbClr val="000000"/>
                </a:solidFill>
                <a:effectLst/>
                <a:latin typeface="Arial" panose="020B0604020202020204" pitchFamily="34" charset="0"/>
              </a:rPr>
              <a:t>The safety profile was </a:t>
            </a:r>
            <a:r>
              <a:rPr lang="en-US" sz="1700" dirty="0">
                <a:solidFill>
                  <a:srgbClr val="000000"/>
                </a:solidFill>
              </a:rPr>
              <a:t>predictable</a:t>
            </a:r>
            <a:r>
              <a:rPr lang="en-US" sz="1700" b="0" i="0" u="none" strike="noStrike" dirty="0">
                <a:solidFill>
                  <a:srgbClr val="000000"/>
                </a:solidFill>
                <a:effectLst/>
                <a:latin typeface="Arial" panose="020B0604020202020204" pitchFamily="34" charset="0"/>
              </a:rPr>
              <a:t>, with mostly low-grade AEs and low treatment discontinuation rates</a:t>
            </a:r>
          </a:p>
          <a:p>
            <a:pPr lvl="1">
              <a:spcAft>
                <a:spcPts val="600"/>
              </a:spcAft>
            </a:pPr>
            <a:r>
              <a:rPr lang="en-GB" sz="1700" b="0" i="0" u="none" strike="noStrike" dirty="0">
                <a:solidFill>
                  <a:srgbClr val="000000"/>
                </a:solidFill>
                <a:effectLst/>
                <a:latin typeface="Arial" panose="020B0604020202020204" pitchFamily="34" charset="0"/>
              </a:rPr>
              <a:t>There was no clinically meaningful increase in immune-related AEs</a:t>
            </a:r>
            <a:endParaRPr lang="en-US" sz="1700" dirty="0"/>
          </a:p>
          <a:p>
            <a:pPr>
              <a:spcAft>
                <a:spcPts val="600"/>
              </a:spcAft>
            </a:pPr>
            <a:r>
              <a:rPr lang="en-US" sz="1700" dirty="0"/>
              <a:t>IMforte is the first Phase 3 study to show PFS and OS improvement with 1L maintenance treatment </a:t>
            </a:r>
            <a:br>
              <a:rPr lang="en-US" sz="1700" dirty="0"/>
            </a:br>
            <a:r>
              <a:rPr lang="en-US" sz="1700" dirty="0"/>
              <a:t>for ES-SCLC, </a:t>
            </a:r>
            <a:r>
              <a:rPr lang="en-GB" sz="1700" dirty="0">
                <a:effectLst/>
                <a:latin typeface="Arial" panose="020B0604020202020204" pitchFamily="34" charset="0"/>
                <a:ea typeface="Arial" panose="020B0604020202020204" pitchFamily="34" charset="0"/>
              </a:rPr>
              <a:t>highlighting the potential of lurbinectedin + atezolizumab to become a new standard of care </a:t>
            </a:r>
            <a:br>
              <a:rPr lang="en-GB" sz="1700" dirty="0">
                <a:effectLst/>
                <a:latin typeface="Arial" panose="020B0604020202020204" pitchFamily="34" charset="0"/>
                <a:ea typeface="Arial" panose="020B0604020202020204" pitchFamily="34" charset="0"/>
              </a:rPr>
            </a:br>
            <a:r>
              <a:rPr lang="en-GB" sz="1700" dirty="0">
                <a:effectLst/>
                <a:latin typeface="Arial" panose="020B0604020202020204" pitchFamily="34" charset="0"/>
                <a:ea typeface="Arial" panose="020B0604020202020204" pitchFamily="34" charset="0"/>
              </a:rPr>
              <a:t>for 1L maintenance therapy in patients with this aggressive and difficult-to-treat disease</a:t>
            </a:r>
          </a:p>
        </p:txBody>
      </p:sp>
      <p:sp>
        <p:nvSpPr>
          <p:cNvPr id="6" name="Text Placeholder 5">
            <a:extLst>
              <a:ext uri="{FF2B5EF4-FFF2-40B4-BE49-F238E27FC236}">
                <a16:creationId xmlns:a16="http://schemas.microsoft.com/office/drawing/2014/main" id="{166A5264-863E-CA1E-BAFB-572C7A228B4A}"/>
              </a:ext>
            </a:extLst>
          </p:cNvPr>
          <p:cNvSpPr>
            <a:spLocks noGrp="1"/>
          </p:cNvSpPr>
          <p:nvPr>
            <p:ph type="body" sz="quarter" idx="15"/>
          </p:nvPr>
        </p:nvSpPr>
        <p:spPr/>
        <p:txBody>
          <a:bodyPr/>
          <a:lstStyle/>
          <a:p>
            <a:r>
              <a:rPr lang="en-US" dirty="0"/>
              <a:t>Luis Paz-Ares, MD, PhD </a:t>
            </a:r>
          </a:p>
        </p:txBody>
      </p:sp>
      <p:sp>
        <p:nvSpPr>
          <p:cNvPr id="8" name="Text Placeholder 7">
            <a:extLst>
              <a:ext uri="{FF2B5EF4-FFF2-40B4-BE49-F238E27FC236}">
                <a16:creationId xmlns:a16="http://schemas.microsoft.com/office/drawing/2014/main" id="{460B52ED-E42A-1E12-E1A5-4C9B6D751F41}"/>
              </a:ext>
            </a:extLst>
          </p:cNvPr>
          <p:cNvSpPr>
            <a:spLocks noGrp="1"/>
          </p:cNvSpPr>
          <p:nvPr>
            <p:ph type="body" sz="quarter" idx="17"/>
          </p:nvPr>
        </p:nvSpPr>
        <p:spPr/>
        <p:txBody>
          <a:bodyPr/>
          <a:lstStyle/>
          <a:p>
            <a:endParaRPr lang="en-SG" dirty="0"/>
          </a:p>
        </p:txBody>
      </p:sp>
      <p:sp>
        <p:nvSpPr>
          <p:cNvPr id="3" name="Slide Number Placeholder 2">
            <a:extLst>
              <a:ext uri="{FF2B5EF4-FFF2-40B4-BE49-F238E27FC236}">
                <a16:creationId xmlns:a16="http://schemas.microsoft.com/office/drawing/2014/main" id="{A561F228-9378-819E-D40F-541C98D73D33}"/>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18</a:t>
            </a:fld>
            <a:endParaRPr lang="en-US" dirty="0"/>
          </a:p>
        </p:txBody>
      </p:sp>
      <p:sp>
        <p:nvSpPr>
          <p:cNvPr id="4" name="Text Placeholder 8">
            <a:extLst>
              <a:ext uri="{FF2B5EF4-FFF2-40B4-BE49-F238E27FC236}">
                <a16:creationId xmlns:a16="http://schemas.microsoft.com/office/drawing/2014/main" id="{E7D8F30C-FAA1-0E6B-4AC3-EDAB2A711E0E}"/>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39540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1EDCC-C7FF-7C91-0622-0391338B1E53}"/>
              </a:ext>
            </a:extLst>
          </p:cNvPr>
          <p:cNvSpPr>
            <a:spLocks noGrp="1"/>
          </p:cNvSpPr>
          <p:nvPr>
            <p:ph type="title"/>
          </p:nvPr>
        </p:nvSpPr>
        <p:spPr/>
        <p:txBody>
          <a:bodyPr/>
          <a:lstStyle/>
          <a:p>
            <a:r>
              <a:rPr lang="en-SG" dirty="0"/>
              <a:t>Now published in </a:t>
            </a:r>
            <a:r>
              <a:rPr lang="en-SG" i="1" dirty="0"/>
              <a:t>The Lancet</a:t>
            </a:r>
          </a:p>
        </p:txBody>
      </p:sp>
      <p:sp>
        <p:nvSpPr>
          <p:cNvPr id="4" name="Text Placeholder 3">
            <a:extLst>
              <a:ext uri="{FF2B5EF4-FFF2-40B4-BE49-F238E27FC236}">
                <a16:creationId xmlns:a16="http://schemas.microsoft.com/office/drawing/2014/main" id="{579BC13A-D298-F103-7E61-09A486E5B16D}"/>
              </a:ext>
            </a:extLst>
          </p:cNvPr>
          <p:cNvSpPr>
            <a:spLocks noGrp="1"/>
          </p:cNvSpPr>
          <p:nvPr>
            <p:ph type="body" sz="quarter" idx="15"/>
          </p:nvPr>
        </p:nvSpPr>
        <p:spPr/>
        <p:txBody>
          <a:bodyPr/>
          <a:lstStyle/>
          <a:p>
            <a:r>
              <a:rPr lang="en-US" dirty="0"/>
              <a:t>Luis Paz-Ares, MD, PhD </a:t>
            </a:r>
          </a:p>
        </p:txBody>
      </p:sp>
      <p:sp>
        <p:nvSpPr>
          <p:cNvPr id="5" name="Text Placeholder 4">
            <a:extLst>
              <a:ext uri="{FF2B5EF4-FFF2-40B4-BE49-F238E27FC236}">
                <a16:creationId xmlns:a16="http://schemas.microsoft.com/office/drawing/2014/main" id="{0CFDE895-9D32-2670-9E62-BA8DA1D3CA2A}"/>
              </a:ext>
            </a:extLst>
          </p:cNvPr>
          <p:cNvSpPr>
            <a:spLocks noGrp="1"/>
          </p:cNvSpPr>
          <p:nvPr>
            <p:ph type="body" sz="quarter" idx="17"/>
          </p:nvPr>
        </p:nvSpPr>
        <p:spPr/>
        <p:txBody>
          <a:bodyPr/>
          <a:lstStyle/>
          <a:p>
            <a:endParaRPr lang="en-SG"/>
          </a:p>
        </p:txBody>
      </p:sp>
      <p:sp>
        <p:nvSpPr>
          <p:cNvPr id="7" name="Text Placeholder 8">
            <a:extLst>
              <a:ext uri="{FF2B5EF4-FFF2-40B4-BE49-F238E27FC236}">
                <a16:creationId xmlns:a16="http://schemas.microsoft.com/office/drawing/2014/main" id="{3D4E9296-24CD-F1B2-10B1-96721E27B0D2}"/>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pic>
        <p:nvPicPr>
          <p:cNvPr id="11" name="Picture 10">
            <a:extLst>
              <a:ext uri="{FF2B5EF4-FFF2-40B4-BE49-F238E27FC236}">
                <a16:creationId xmlns:a16="http://schemas.microsoft.com/office/drawing/2014/main" id="{B2734FB2-F532-B24B-3292-4766380D0855}"/>
              </a:ext>
            </a:extLst>
          </p:cNvPr>
          <p:cNvPicPr>
            <a:picLocks noChangeAspect="1"/>
          </p:cNvPicPr>
          <p:nvPr/>
        </p:nvPicPr>
        <p:blipFill>
          <a:blip r:embed="rId2"/>
          <a:stretch>
            <a:fillRect/>
          </a:stretch>
        </p:blipFill>
        <p:spPr>
          <a:xfrm>
            <a:off x="300036" y="1625827"/>
            <a:ext cx="7589103" cy="2457708"/>
          </a:xfrm>
          <a:prstGeom prst="rect">
            <a:avLst/>
          </a:prstGeom>
        </p:spPr>
      </p:pic>
      <p:sp>
        <p:nvSpPr>
          <p:cNvPr id="12" name="TextBox 11">
            <a:extLst>
              <a:ext uri="{FF2B5EF4-FFF2-40B4-BE49-F238E27FC236}">
                <a16:creationId xmlns:a16="http://schemas.microsoft.com/office/drawing/2014/main" id="{ACB21D7C-C5FF-1E2C-B615-665078C34E43}"/>
              </a:ext>
            </a:extLst>
          </p:cNvPr>
          <p:cNvSpPr txBox="1"/>
          <p:nvPr/>
        </p:nvSpPr>
        <p:spPr>
          <a:xfrm>
            <a:off x="300036" y="4493509"/>
            <a:ext cx="7462839" cy="738664"/>
          </a:xfrm>
          <a:prstGeom prst="rect">
            <a:avLst/>
          </a:prstGeom>
          <a:noFill/>
        </p:spPr>
        <p:txBody>
          <a:bodyPr wrap="square">
            <a:spAutoFit/>
          </a:bodyPr>
          <a:lstStyle/>
          <a:p>
            <a:pPr defTabSz="457200" fontAlgn="auto">
              <a:spcBef>
                <a:spcPts val="0"/>
              </a:spcBef>
              <a:spcAft>
                <a:spcPts val="0"/>
              </a:spcAft>
            </a:pPr>
            <a:r>
              <a:rPr lang="en-GB" sz="1400" dirty="0">
                <a:solidFill>
                  <a:srgbClr val="000000"/>
                </a:solidFill>
                <a:latin typeface="+mj-lt"/>
                <a:cs typeface="+mn-cs"/>
              </a:rPr>
              <a:t>https://doi.org/10.1016/S0140-6736(25)01011-6 </a:t>
            </a:r>
            <a:endParaRPr lang="en-GB" sz="4000" dirty="0">
              <a:solidFill>
                <a:prstClr val="black"/>
              </a:solidFill>
              <a:latin typeface="+mj-lt"/>
              <a:cs typeface="+mn-cs"/>
            </a:endParaRPr>
          </a:p>
          <a:p>
            <a:pPr defTabSz="457200" fontAlgn="auto">
              <a:spcBef>
                <a:spcPts val="0"/>
              </a:spcBef>
              <a:spcAft>
                <a:spcPts val="0"/>
              </a:spcAft>
            </a:pPr>
            <a:endParaRPr lang="en-GB" sz="1400" dirty="0">
              <a:solidFill>
                <a:srgbClr val="000000"/>
              </a:solidFill>
              <a:latin typeface="+mj-lt"/>
              <a:cs typeface="+mn-cs"/>
            </a:endParaRPr>
          </a:p>
          <a:p>
            <a:pPr defTabSz="457200" fontAlgn="auto">
              <a:spcBef>
                <a:spcPts val="0"/>
              </a:spcBef>
              <a:spcAft>
                <a:spcPts val="0"/>
              </a:spcAft>
            </a:pPr>
            <a:r>
              <a:rPr lang="en-GB" sz="1400" dirty="0">
                <a:solidFill>
                  <a:srgbClr val="000000"/>
                </a:solidFill>
                <a:latin typeface="+mj-lt"/>
                <a:cs typeface="+mn-cs"/>
              </a:rPr>
              <a:t>Published </a:t>
            </a:r>
            <a:r>
              <a:rPr lang="en-GB" sz="1400" b="1" dirty="0">
                <a:solidFill>
                  <a:srgbClr val="1F497D"/>
                </a:solidFill>
                <a:latin typeface="+mj-lt"/>
                <a:cs typeface="+mn-cs"/>
              </a:rPr>
              <a:t>Online First </a:t>
            </a:r>
            <a:r>
              <a:rPr lang="en-GB" sz="1400" dirty="0">
                <a:solidFill>
                  <a:srgbClr val="000000"/>
                </a:solidFill>
                <a:latin typeface="+mj-lt"/>
                <a:cs typeface="+mn-cs"/>
              </a:rPr>
              <a:t>at https://www.thelancet.com/journals/lancet/onlinefirst</a:t>
            </a:r>
            <a:endParaRPr lang="en-GB" sz="1400" b="1" dirty="0">
              <a:solidFill>
                <a:srgbClr val="000000"/>
              </a:solidFill>
              <a:latin typeface="+mj-lt"/>
              <a:cs typeface="+mn-cs"/>
            </a:endParaRPr>
          </a:p>
        </p:txBody>
      </p:sp>
      <p:pic>
        <p:nvPicPr>
          <p:cNvPr id="13" name="Picture 12" descr="A qr code with black squares&#10;&#10;AI-generated content may be incorrect.">
            <a:extLst>
              <a:ext uri="{FF2B5EF4-FFF2-40B4-BE49-F238E27FC236}">
                <a16:creationId xmlns:a16="http://schemas.microsoft.com/office/drawing/2014/main" id="{51036FC9-4999-78BF-7274-F377F1FFB059}"/>
              </a:ext>
            </a:extLst>
          </p:cNvPr>
          <p:cNvPicPr>
            <a:picLocks noChangeAspect="1"/>
          </p:cNvPicPr>
          <p:nvPr/>
        </p:nvPicPr>
        <p:blipFill>
          <a:blip r:embed="rId3"/>
          <a:stretch>
            <a:fillRect/>
          </a:stretch>
        </p:blipFill>
        <p:spPr>
          <a:xfrm>
            <a:off x="8249274" y="1879170"/>
            <a:ext cx="3163833" cy="3163833"/>
          </a:xfrm>
          <a:prstGeom prst="rect">
            <a:avLst/>
          </a:prstGeom>
        </p:spPr>
      </p:pic>
      <p:sp>
        <p:nvSpPr>
          <p:cNvPr id="3" name="Slide Number Placeholder 2">
            <a:extLst>
              <a:ext uri="{FF2B5EF4-FFF2-40B4-BE49-F238E27FC236}">
                <a16:creationId xmlns:a16="http://schemas.microsoft.com/office/drawing/2014/main" id="{027CA3C6-1433-15C0-7E06-63F1C74E743C}"/>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19</a:t>
            </a:fld>
            <a:endParaRPr lang="en-US" dirty="0"/>
          </a:p>
        </p:txBody>
      </p:sp>
    </p:spTree>
    <p:extLst>
      <p:ext uri="{BB962C8B-B14F-4D97-AF65-F5344CB8AC3E}">
        <p14:creationId xmlns:p14="http://schemas.microsoft.com/office/powerpoint/2010/main" val="1483700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970B10-34F8-5549-1B64-BFC08669A7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3E4AC5-D7B6-355B-37DF-B4230CBE9953}"/>
              </a:ext>
            </a:extLst>
          </p:cNvPr>
          <p:cNvSpPr>
            <a:spLocks noGrp="1"/>
          </p:cNvSpPr>
          <p:nvPr>
            <p:ph type="title"/>
          </p:nvPr>
        </p:nvSpPr>
        <p:spPr/>
        <p:txBody>
          <a:bodyPr/>
          <a:lstStyle/>
          <a:p>
            <a:r>
              <a:rPr lang="en-US" dirty="0"/>
              <a:t>Key takeaway points</a:t>
            </a:r>
          </a:p>
        </p:txBody>
      </p:sp>
      <p:sp>
        <p:nvSpPr>
          <p:cNvPr id="7" name="Text Placeholder 6">
            <a:extLst>
              <a:ext uri="{FF2B5EF4-FFF2-40B4-BE49-F238E27FC236}">
                <a16:creationId xmlns:a16="http://schemas.microsoft.com/office/drawing/2014/main" id="{89124CC8-BFB9-C365-8C6A-984E57D4E169}"/>
              </a:ext>
            </a:extLst>
          </p:cNvPr>
          <p:cNvSpPr>
            <a:spLocks noGrp="1"/>
          </p:cNvSpPr>
          <p:nvPr>
            <p:ph type="body" sz="quarter" idx="15"/>
          </p:nvPr>
        </p:nvSpPr>
        <p:spPr/>
        <p:txBody>
          <a:bodyPr/>
          <a:lstStyle/>
          <a:p>
            <a:r>
              <a:rPr lang="en-US" dirty="0"/>
              <a:t>Luis Paz-Ares, MD, PhD </a:t>
            </a:r>
          </a:p>
        </p:txBody>
      </p:sp>
      <p:sp>
        <p:nvSpPr>
          <p:cNvPr id="5" name="Text Placeholder 4">
            <a:extLst>
              <a:ext uri="{FF2B5EF4-FFF2-40B4-BE49-F238E27FC236}">
                <a16:creationId xmlns:a16="http://schemas.microsoft.com/office/drawing/2014/main" id="{01C26B1C-9651-BA5A-18A0-1DF28615C275}"/>
              </a:ext>
            </a:extLst>
          </p:cNvPr>
          <p:cNvSpPr>
            <a:spLocks noGrp="1"/>
          </p:cNvSpPr>
          <p:nvPr>
            <p:ph type="body" sz="quarter" idx="17"/>
          </p:nvPr>
        </p:nvSpPr>
        <p:spPr/>
        <p:txBody>
          <a:bodyPr/>
          <a:lstStyle/>
          <a:p>
            <a:endParaRPr lang="en-SG"/>
          </a:p>
        </p:txBody>
      </p:sp>
      <p:sp>
        <p:nvSpPr>
          <p:cNvPr id="18" name="Text Placeholder 8">
            <a:extLst>
              <a:ext uri="{FF2B5EF4-FFF2-40B4-BE49-F238E27FC236}">
                <a16:creationId xmlns:a16="http://schemas.microsoft.com/office/drawing/2014/main" id="{2B264CD3-DB78-F5A7-DCCA-DF336A31B4FE}"/>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sp>
        <p:nvSpPr>
          <p:cNvPr id="6" name="Rectangle: Rounded Corners 5">
            <a:extLst>
              <a:ext uri="{FF2B5EF4-FFF2-40B4-BE49-F238E27FC236}">
                <a16:creationId xmlns:a16="http://schemas.microsoft.com/office/drawing/2014/main" id="{F22FDD98-1704-8770-0D7A-8CE15A2EE48F}"/>
              </a:ext>
            </a:extLst>
          </p:cNvPr>
          <p:cNvSpPr/>
          <p:nvPr/>
        </p:nvSpPr>
        <p:spPr bwMode="auto">
          <a:xfrm>
            <a:off x="300038" y="4562475"/>
            <a:ext cx="11591923" cy="1333501"/>
          </a:xfrm>
          <a:prstGeom prst="roundRect">
            <a:avLst/>
          </a:prstGeom>
          <a:solidFill>
            <a:srgbClr val="028764">
              <a:alpha val="40000"/>
            </a:srgbClr>
          </a:solidFill>
          <a:ln w="38100" cap="flat" cmpd="sng" algn="ctr">
            <a:solidFill>
              <a:srgbClr val="002557"/>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a:spcBef>
                <a:spcPts val="0"/>
              </a:spcBef>
              <a:spcAft>
                <a:spcPts val="3000"/>
              </a:spcAft>
            </a:pPr>
            <a:r>
              <a:rPr lang="en-GB" sz="2000" dirty="0"/>
              <a:t>The combination of lurbinectedin + atezolizumab has the potential to become the new standard </a:t>
            </a:r>
            <a:br>
              <a:rPr lang="en-GB" sz="2000" dirty="0"/>
            </a:br>
            <a:r>
              <a:rPr lang="en-GB" sz="2000" dirty="0"/>
              <a:t>of care for 1L maintenance treatment of ES-SCLC</a:t>
            </a:r>
          </a:p>
        </p:txBody>
      </p:sp>
      <p:sp>
        <p:nvSpPr>
          <p:cNvPr id="8" name="Rectangle: Rounded Corners 7">
            <a:extLst>
              <a:ext uri="{FF2B5EF4-FFF2-40B4-BE49-F238E27FC236}">
                <a16:creationId xmlns:a16="http://schemas.microsoft.com/office/drawing/2014/main" id="{A3EC853A-A052-F4B8-A7A9-11A875DE0B79}"/>
              </a:ext>
            </a:extLst>
          </p:cNvPr>
          <p:cNvSpPr/>
          <p:nvPr/>
        </p:nvSpPr>
        <p:spPr bwMode="auto">
          <a:xfrm>
            <a:off x="300035" y="1047723"/>
            <a:ext cx="11591923" cy="1333501"/>
          </a:xfrm>
          <a:prstGeom prst="roundRect">
            <a:avLst/>
          </a:prstGeom>
          <a:solidFill>
            <a:srgbClr val="028764">
              <a:alpha val="40000"/>
            </a:srgbClr>
          </a:solidFill>
          <a:ln w="38100" cap="flat" cmpd="sng" algn="ctr">
            <a:solidFill>
              <a:srgbClr val="002557"/>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fontAlgn="auto">
              <a:spcBef>
                <a:spcPts val="0"/>
              </a:spcBef>
              <a:spcAft>
                <a:spcPts val="0"/>
              </a:spcAft>
              <a:buClrTx/>
              <a:defRPr/>
            </a:pPr>
            <a:r>
              <a:rPr lang="en-GB" sz="2000" dirty="0" err="1">
                <a:latin typeface="Arial" panose="020B0604020202020204"/>
                <a:cs typeface="+mn-cs"/>
              </a:rPr>
              <a:t>IMforte</a:t>
            </a:r>
            <a:r>
              <a:rPr lang="en-GB" sz="2000" dirty="0">
                <a:latin typeface="Arial" panose="020B0604020202020204"/>
                <a:cs typeface="+mn-cs"/>
              </a:rPr>
              <a:t> demonstrated a statistically significant and clinically meaningful improvement in PFS and OS with 1L maintenance treatment with lurbinectedin + atezolizumab vs atezolizumab in </a:t>
            </a:r>
            <a:br>
              <a:rPr lang="en-GB" sz="2000" dirty="0">
                <a:latin typeface="Arial" panose="020B0604020202020204"/>
                <a:cs typeface="+mn-cs"/>
              </a:rPr>
            </a:br>
            <a:r>
              <a:rPr lang="en-GB" sz="2000" dirty="0">
                <a:latin typeface="Arial" panose="020B0604020202020204"/>
                <a:cs typeface="+mn-cs"/>
              </a:rPr>
              <a:t>patients with ES-SCLC</a:t>
            </a:r>
          </a:p>
        </p:txBody>
      </p:sp>
      <p:sp>
        <p:nvSpPr>
          <p:cNvPr id="9" name="Rectangle: Rounded Corners 8">
            <a:extLst>
              <a:ext uri="{FF2B5EF4-FFF2-40B4-BE49-F238E27FC236}">
                <a16:creationId xmlns:a16="http://schemas.microsoft.com/office/drawing/2014/main" id="{147A32A1-A911-E4F9-DC0E-B3EC058C2BDC}"/>
              </a:ext>
            </a:extLst>
          </p:cNvPr>
          <p:cNvSpPr/>
          <p:nvPr/>
        </p:nvSpPr>
        <p:spPr bwMode="auto">
          <a:xfrm>
            <a:off x="300040" y="2805099"/>
            <a:ext cx="11591923" cy="1333501"/>
          </a:xfrm>
          <a:prstGeom prst="roundRect">
            <a:avLst/>
          </a:prstGeom>
          <a:solidFill>
            <a:srgbClr val="028764">
              <a:alpha val="40000"/>
            </a:srgbClr>
          </a:solidFill>
          <a:ln w="38100" cap="flat" cmpd="sng" algn="ctr">
            <a:solidFill>
              <a:srgbClr val="002557"/>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a:spcBef>
                <a:spcPts val="0"/>
              </a:spcBef>
              <a:spcAft>
                <a:spcPts val="3000"/>
              </a:spcAft>
            </a:pPr>
            <a:r>
              <a:rPr lang="en-GB" sz="2000" dirty="0"/>
              <a:t>The safety profile of the combination was predictable with an increased incidence of AEs, most of which were low grade; treatment discontinuation rates were low</a:t>
            </a:r>
          </a:p>
        </p:txBody>
      </p:sp>
      <p:sp>
        <p:nvSpPr>
          <p:cNvPr id="3" name="Slide Number Placeholder 2">
            <a:extLst>
              <a:ext uri="{FF2B5EF4-FFF2-40B4-BE49-F238E27FC236}">
                <a16:creationId xmlns:a16="http://schemas.microsoft.com/office/drawing/2014/main" id="{FC626494-1EB3-2A61-C680-AC313FF99915}"/>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2</a:t>
            </a:fld>
            <a:endParaRPr lang="en-US" dirty="0"/>
          </a:p>
        </p:txBody>
      </p:sp>
    </p:spTree>
    <p:extLst>
      <p:ext uri="{BB962C8B-B14F-4D97-AF65-F5344CB8AC3E}">
        <p14:creationId xmlns:p14="http://schemas.microsoft.com/office/powerpoint/2010/main" val="7342027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5CFD585-A736-4732-9A4A-4E962FB018E9}"/>
              </a:ext>
            </a:extLst>
          </p:cNvPr>
          <p:cNvSpPr>
            <a:spLocks noGrp="1"/>
          </p:cNvSpPr>
          <p:nvPr>
            <p:ph type="title"/>
          </p:nvPr>
        </p:nvSpPr>
        <p:spPr/>
        <p:txBody>
          <a:bodyPr/>
          <a:lstStyle/>
          <a:p>
            <a:r>
              <a:rPr lang="en-US" dirty="0"/>
              <a:t>Acknowledgments</a:t>
            </a:r>
          </a:p>
        </p:txBody>
      </p:sp>
      <p:sp>
        <p:nvSpPr>
          <p:cNvPr id="2" name="Content Placeholder 1">
            <a:extLst>
              <a:ext uri="{FF2B5EF4-FFF2-40B4-BE49-F238E27FC236}">
                <a16:creationId xmlns:a16="http://schemas.microsoft.com/office/drawing/2014/main" id="{8D4D0226-67F8-4D51-AB7B-EA4A1B064862}"/>
              </a:ext>
            </a:extLst>
          </p:cNvPr>
          <p:cNvSpPr>
            <a:spLocks noGrp="1"/>
          </p:cNvSpPr>
          <p:nvPr>
            <p:ph sz="quarter" idx="13"/>
          </p:nvPr>
        </p:nvSpPr>
        <p:spPr>
          <a:xfrm>
            <a:off x="300038" y="890628"/>
            <a:ext cx="4157662" cy="1846659"/>
          </a:xfrm>
        </p:spPr>
        <p:txBody>
          <a:bodyPr wrap="square">
            <a:spAutoFit/>
          </a:bodyPr>
          <a:lstStyle/>
          <a:p>
            <a:pPr>
              <a:spcBef>
                <a:spcPts val="1200"/>
              </a:spcBef>
            </a:pPr>
            <a:r>
              <a:rPr lang="en-US" sz="1200" dirty="0"/>
              <a:t>The patients and their families</a:t>
            </a:r>
          </a:p>
          <a:p>
            <a:pPr>
              <a:spcBef>
                <a:spcPts val="1200"/>
              </a:spcBef>
            </a:pPr>
            <a:r>
              <a:rPr lang="en-US" sz="1200" dirty="0"/>
              <a:t>The investigators and staff at all clinical study sites</a:t>
            </a:r>
          </a:p>
          <a:p>
            <a:pPr>
              <a:spcBef>
                <a:spcPts val="1200"/>
              </a:spcBef>
            </a:pPr>
            <a:r>
              <a:rPr lang="en-US" sz="1200" dirty="0"/>
              <a:t>This study was sponsored by F. Hoffmann-La Roche Ltd. </a:t>
            </a:r>
            <a:br>
              <a:rPr lang="en-US" sz="1200" dirty="0"/>
            </a:br>
            <a:r>
              <a:rPr lang="en-US" sz="1200" dirty="0"/>
              <a:t>The study was co-funded by Jazz Pharmaceuticals</a:t>
            </a:r>
          </a:p>
          <a:p>
            <a:pPr>
              <a:spcBef>
                <a:spcPts val="1200"/>
              </a:spcBef>
            </a:pPr>
            <a:r>
              <a:rPr lang="en-US" sz="1200" dirty="0"/>
              <a:t>Medical writing assistance was provided by Bena Lim, PhD, CMPP, of Nucleus Global, an Inizio Company, </a:t>
            </a:r>
            <a:br>
              <a:rPr lang="en-US" sz="1200" dirty="0"/>
            </a:br>
            <a:r>
              <a:rPr lang="en-US" sz="1200" dirty="0"/>
              <a:t>and funded by </a:t>
            </a:r>
            <a:r>
              <a:rPr lang="en-GB" sz="1200" dirty="0">
                <a:effectLst/>
                <a:latin typeface="Arial" panose="020B0604020202020204" pitchFamily="34" charset="0"/>
                <a:ea typeface="Arial" panose="020B0604020202020204" pitchFamily="34" charset="0"/>
              </a:rPr>
              <a:t>F. Hoffmann-La Roche Ltd</a:t>
            </a:r>
            <a:endParaRPr lang="en-US" sz="1200" dirty="0"/>
          </a:p>
        </p:txBody>
      </p:sp>
      <p:sp>
        <p:nvSpPr>
          <p:cNvPr id="14" name="Text Placeholder 13">
            <a:extLst>
              <a:ext uri="{FF2B5EF4-FFF2-40B4-BE49-F238E27FC236}">
                <a16:creationId xmlns:a16="http://schemas.microsoft.com/office/drawing/2014/main" id="{B494C248-635F-AB2A-9E45-6220BADE38C1}"/>
              </a:ext>
            </a:extLst>
          </p:cNvPr>
          <p:cNvSpPr>
            <a:spLocks noGrp="1"/>
          </p:cNvSpPr>
          <p:nvPr>
            <p:ph type="body" sz="quarter" idx="15"/>
          </p:nvPr>
        </p:nvSpPr>
        <p:spPr/>
        <p:txBody>
          <a:bodyPr/>
          <a:lstStyle/>
          <a:p>
            <a:r>
              <a:rPr lang="en-US" dirty="0"/>
              <a:t>Luis Paz-Ares, MD, PhD </a:t>
            </a:r>
          </a:p>
        </p:txBody>
      </p:sp>
      <p:sp>
        <p:nvSpPr>
          <p:cNvPr id="3" name="Slide Number Placeholder 2">
            <a:extLst>
              <a:ext uri="{FF2B5EF4-FFF2-40B4-BE49-F238E27FC236}">
                <a16:creationId xmlns:a16="http://schemas.microsoft.com/office/drawing/2014/main" id="{90091073-A3A4-41AF-AEBC-DBD8A8D4ADC9}"/>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20</a:t>
            </a:fld>
            <a:endParaRPr lang="en-US" dirty="0"/>
          </a:p>
        </p:txBody>
      </p:sp>
      <p:sp>
        <p:nvSpPr>
          <p:cNvPr id="6" name="TextBox 5">
            <a:extLst>
              <a:ext uri="{FF2B5EF4-FFF2-40B4-BE49-F238E27FC236}">
                <a16:creationId xmlns:a16="http://schemas.microsoft.com/office/drawing/2014/main" id="{9656A1D1-558E-A141-9E93-06A0C951A42C}"/>
              </a:ext>
            </a:extLst>
          </p:cNvPr>
          <p:cNvSpPr txBox="1"/>
          <p:nvPr/>
        </p:nvSpPr>
        <p:spPr>
          <a:xfrm>
            <a:off x="300037" y="5296200"/>
            <a:ext cx="3871914" cy="553998"/>
          </a:xfrm>
          <a:prstGeom prst="rect">
            <a:avLst/>
          </a:prstGeom>
          <a:noFill/>
        </p:spPr>
        <p:txBody>
          <a:bodyPr wrap="square">
            <a:spAutoFit/>
          </a:bodyPr>
          <a:lstStyle/>
          <a:p>
            <a:pPr algn="ctr"/>
            <a:r>
              <a:rPr lang="en-US" sz="1000" dirty="0"/>
              <a:t>Copies of this slide deck obtained through Quick Response (QR) Code are for personal use only and may not be reproduced without permission from ASCO</a:t>
            </a:r>
            <a:r>
              <a:rPr lang="en-US" sz="1000" baseline="30000" dirty="0"/>
              <a:t>®</a:t>
            </a:r>
            <a:r>
              <a:rPr lang="en-US" sz="1000" dirty="0"/>
              <a:t> or the author of these slides</a:t>
            </a:r>
          </a:p>
        </p:txBody>
      </p:sp>
      <p:sp>
        <p:nvSpPr>
          <p:cNvPr id="7" name="TextBox 6">
            <a:extLst>
              <a:ext uri="{FF2B5EF4-FFF2-40B4-BE49-F238E27FC236}">
                <a16:creationId xmlns:a16="http://schemas.microsoft.com/office/drawing/2014/main" id="{2FD7005C-208E-5597-F657-6C2B1AF2070D}"/>
              </a:ext>
            </a:extLst>
          </p:cNvPr>
          <p:cNvSpPr txBox="1">
            <a:spLocks/>
          </p:cNvSpPr>
          <p:nvPr/>
        </p:nvSpPr>
        <p:spPr>
          <a:xfrm>
            <a:off x="4445000" y="803796"/>
            <a:ext cx="3724977" cy="276999"/>
          </a:xfrm>
          <a:prstGeom prst="rect">
            <a:avLst/>
          </a:prstGeom>
          <a:noFill/>
        </p:spPr>
        <p:txBody>
          <a:bodyPr wrap="square" rtlCol="0">
            <a:spAutoFit/>
          </a:bodyPr>
          <a:lstStyle/>
          <a:p>
            <a:r>
              <a:rPr lang="en-US" sz="1200" b="1" dirty="0"/>
              <a:t>Investigators and study sites</a:t>
            </a:r>
          </a:p>
        </p:txBody>
      </p:sp>
      <p:sp>
        <p:nvSpPr>
          <p:cNvPr id="4" name="Text Placeholder 8">
            <a:extLst>
              <a:ext uri="{FF2B5EF4-FFF2-40B4-BE49-F238E27FC236}">
                <a16:creationId xmlns:a16="http://schemas.microsoft.com/office/drawing/2014/main" id="{B5E06CF4-00CA-82E2-7FA3-CF9BF649ACBD}"/>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grpSp>
        <p:nvGrpSpPr>
          <p:cNvPr id="13" name="Group 12">
            <a:extLst>
              <a:ext uri="{FF2B5EF4-FFF2-40B4-BE49-F238E27FC236}">
                <a16:creationId xmlns:a16="http://schemas.microsoft.com/office/drawing/2014/main" id="{B9BE2D64-1474-3FBA-972C-2101FF332187}"/>
              </a:ext>
            </a:extLst>
          </p:cNvPr>
          <p:cNvGrpSpPr/>
          <p:nvPr/>
        </p:nvGrpSpPr>
        <p:grpSpPr>
          <a:xfrm>
            <a:off x="4450630" y="1051767"/>
            <a:ext cx="7698816" cy="5331257"/>
            <a:chOff x="4450630" y="1051767"/>
            <a:chExt cx="7698816" cy="5331257"/>
          </a:xfrm>
        </p:grpSpPr>
        <p:sp>
          <p:nvSpPr>
            <p:cNvPr id="8" name="TextBox 7">
              <a:extLst>
                <a:ext uri="{FF2B5EF4-FFF2-40B4-BE49-F238E27FC236}">
                  <a16:creationId xmlns:a16="http://schemas.microsoft.com/office/drawing/2014/main" id="{527ECCE4-77E9-EDCA-CB56-789120EEB7FB}"/>
                </a:ext>
              </a:extLst>
            </p:cNvPr>
            <p:cNvSpPr txBox="1">
              <a:spLocks/>
            </p:cNvSpPr>
            <p:nvPr/>
          </p:nvSpPr>
          <p:spPr>
            <a:xfrm>
              <a:off x="4450630" y="1051767"/>
              <a:ext cx="2306462" cy="5324535"/>
            </a:xfrm>
            <a:prstGeom prst="rect">
              <a:avLst/>
            </a:prstGeom>
            <a:noFill/>
          </p:spPr>
          <p:txBody>
            <a:bodyPr wrap="square" numCol="1"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rPr>
                <a:t>Belgium</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Charlotte Van De Kerkhove</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Els Wauters</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Kristof Cuppens</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Marc Lambrechts</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Mariana Brandao</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Sebahat Ocak</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kern="0" dirty="0">
                <a:solidFill>
                  <a:prstClr val="black"/>
                </a:solidFill>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rPr>
                <a:t>Germany</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Achim Rittmeyer</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Christian Grohé</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Daniel Misch</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Ekkehard Eigendorff</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Martin Reck</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Niels Reinmuth</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Petra Hoffknecht</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Sabine Bohnet</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Sebastian Ertl</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Stefan Hammerschmidt</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Wolfgang Schütte</a:t>
              </a:r>
            </a:p>
            <a:p>
              <a:pPr marR="0" lvl="0" defTabSz="914400" eaLnBrk="1" fontAlgn="auto" latinLnBrk="0" hangingPunct="1">
                <a:lnSpc>
                  <a:spcPct val="100000"/>
                </a:lnSpc>
                <a:spcBef>
                  <a:spcPts val="0"/>
                </a:spcBef>
                <a:spcAft>
                  <a:spcPts val="0"/>
                </a:spcAft>
                <a:buClrTx/>
                <a:buSzTx/>
                <a:tabLst/>
                <a:defRPr/>
              </a:pPr>
              <a:endParaRPr kumimoji="0" lang="en-US" sz="100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rPr>
                <a:t>Greece</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Athanasios Kotsakis</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George Fountzilas</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Giannis Mountzios</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Konstantinos Syrigos</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Sofia Baka</a:t>
              </a:r>
            </a:p>
            <a:p>
              <a:pPr marR="0" lvl="0" defTabSz="914400" eaLnBrk="1" fontAlgn="auto" latinLnBrk="0" hangingPunct="1">
                <a:lnSpc>
                  <a:spcPct val="100000"/>
                </a:lnSpc>
                <a:spcBef>
                  <a:spcPts val="0"/>
                </a:spcBef>
                <a:spcAft>
                  <a:spcPts val="0"/>
                </a:spcAft>
                <a:buClrTx/>
                <a:buSzTx/>
                <a:tabLst/>
                <a:defRPr/>
              </a:pPr>
              <a:endParaRPr lang="en-US" sz="1000" kern="0" dirty="0">
                <a:solidFill>
                  <a:prstClr val="black"/>
                </a:solidFill>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rPr>
                <a:t>Hungary</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Arpad Boronkai</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Gabriella Galffy</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Gabriella Temesi</a:t>
              </a:r>
            </a:p>
            <a:p>
              <a:pPr marL="88900" marR="0" lvl="0" indent="-88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0" cap="none" spc="0" normalizeH="0" baseline="0" noProof="0" dirty="0">
                  <a:ln>
                    <a:noFill/>
                  </a:ln>
                  <a:solidFill>
                    <a:prstClr val="black"/>
                  </a:solidFill>
                  <a:effectLst/>
                  <a:uLnTx/>
                  <a:uFillTx/>
                </a:rPr>
                <a:t>Tibor Csoszi</a:t>
              </a:r>
            </a:p>
          </p:txBody>
        </p:sp>
        <p:sp>
          <p:nvSpPr>
            <p:cNvPr id="9" name="TextBox 8">
              <a:extLst>
                <a:ext uri="{FF2B5EF4-FFF2-40B4-BE49-F238E27FC236}">
                  <a16:creationId xmlns:a16="http://schemas.microsoft.com/office/drawing/2014/main" id="{8C019397-FBD5-14F8-AC3E-52E33E483AB5}"/>
                </a:ext>
              </a:extLst>
            </p:cNvPr>
            <p:cNvSpPr txBox="1">
              <a:spLocks/>
            </p:cNvSpPr>
            <p:nvPr/>
          </p:nvSpPr>
          <p:spPr>
            <a:xfrm>
              <a:off x="10554689" y="1056414"/>
              <a:ext cx="1594757" cy="4586271"/>
            </a:xfrm>
            <a:prstGeom prst="rect">
              <a:avLst/>
            </a:prstGeom>
            <a:noFill/>
          </p:spPr>
          <p:txBody>
            <a:bodyPr wrap="square" numCol="1" rtlCol="0">
              <a:noAutofit/>
            </a:bodyPr>
            <a:lstStyle/>
            <a:p>
              <a:r>
                <a:rPr lang="en-US" sz="1000" b="1" dirty="0">
                  <a:latin typeface="Arial" panose="020B0604020202020204" pitchFamily="34" charset="0"/>
                  <a:cs typeface="Arial" panose="020B0604020202020204" pitchFamily="34" charset="0"/>
                </a:rPr>
                <a:t>United Kingdom</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Catherine Bale</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Colin Barrie</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Eleni Karapanagiotou</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Katy Clarke</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Raffaele Califano</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Samreen Ahmed</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Sin Lau</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Victoria Brown</a:t>
              </a:r>
            </a:p>
            <a:p>
              <a:pPr marR="0" lvl="0" defTabSz="914400" eaLnBrk="1" fontAlgn="auto" latinLnBrk="0" hangingPunct="1">
                <a:lnSpc>
                  <a:spcPct val="100000"/>
                </a:lnSpc>
                <a:spcBef>
                  <a:spcPts val="0"/>
                </a:spcBef>
                <a:spcAft>
                  <a:spcPts val="0"/>
                </a:spcAft>
                <a:buClrTx/>
                <a:buSzTx/>
                <a:tabLst/>
                <a:defRPr/>
              </a:pPr>
              <a:endParaRPr kumimoji="0" lang="en-US" sz="1000" b="0" i="0" u="none" strike="noStrike" kern="0" cap="none" spc="0" normalizeH="0" baseline="0" noProof="0" dirty="0">
                <a:ln>
                  <a:noFill/>
                </a:ln>
                <a:solidFill>
                  <a:prstClr val="black"/>
                </a:solidFill>
                <a:effectLst/>
                <a:uLnTx/>
                <a:uFillTx/>
              </a:endParaRPr>
            </a:p>
            <a:p>
              <a:r>
                <a:rPr lang="en-US" sz="1000" b="1" dirty="0">
                  <a:latin typeface="Arial" panose="020B0604020202020204" pitchFamily="34" charset="0"/>
                  <a:cs typeface="Arial" panose="020B0604020202020204" pitchFamily="34" charset="0"/>
                </a:rPr>
                <a:t>United States</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Bethany G. Sleckman</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Christian Thomas</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Davey Daniel</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Gregory J. Gerstner</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Hossein Borghaei</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Humera Khurshid</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Jacob Sands</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James D'Olimpio</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Jason Porter</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Jessica Hellyer</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Jorge Rios</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Mariam Alexander</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Melissa Johnson</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Michael Castine</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Sherri Cervantez</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Steven L. Mccune</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Sumithra Vattigunta</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Yuanbin Chen</a:t>
              </a:r>
            </a:p>
            <a:p>
              <a:pPr marR="0" lvl="0" defTabSz="914400" eaLnBrk="1" fontAlgn="auto" latinLnBrk="0" hangingPunct="1">
                <a:lnSpc>
                  <a:spcPct val="100000"/>
                </a:lnSpc>
                <a:spcBef>
                  <a:spcPts val="0"/>
                </a:spcBef>
                <a:spcAft>
                  <a:spcPts val="0"/>
                </a:spcAft>
                <a:buClrTx/>
                <a:buSzTx/>
                <a:tabLst/>
                <a:defRPr/>
              </a:pPr>
              <a:endParaRPr kumimoji="0" lang="en-US" sz="1000" b="0" i="0" u="none" strike="noStrike" kern="0" cap="none" spc="0" normalizeH="0" baseline="0" noProof="0" dirty="0">
                <a:ln>
                  <a:noFill/>
                </a:ln>
                <a:solidFill>
                  <a:prstClr val="black"/>
                </a:solidFill>
                <a:effectLst/>
                <a:uLnTx/>
                <a:uFillTx/>
              </a:endParaRPr>
            </a:p>
          </p:txBody>
        </p:sp>
        <p:sp>
          <p:nvSpPr>
            <p:cNvPr id="11" name="TextBox 10">
              <a:extLst>
                <a:ext uri="{FF2B5EF4-FFF2-40B4-BE49-F238E27FC236}">
                  <a16:creationId xmlns:a16="http://schemas.microsoft.com/office/drawing/2014/main" id="{E75F1EC3-9392-5D13-4D71-B82A70563C38}"/>
                </a:ext>
              </a:extLst>
            </p:cNvPr>
            <p:cNvSpPr txBox="1">
              <a:spLocks/>
            </p:cNvSpPr>
            <p:nvPr/>
          </p:nvSpPr>
          <p:spPr>
            <a:xfrm>
              <a:off x="8527323" y="1054711"/>
              <a:ext cx="2099029" cy="5328313"/>
            </a:xfrm>
            <a:prstGeom prst="rect">
              <a:avLst/>
            </a:prstGeom>
            <a:noFill/>
          </p:spPr>
          <p:txBody>
            <a:bodyPr wrap="square" numCol="1" rtlCol="0">
              <a:noAutofit/>
            </a:bodyPr>
            <a:lstStyle/>
            <a:p>
              <a:r>
                <a:rPr lang="en-US" sz="1000" b="1" dirty="0">
                  <a:latin typeface="Arial" panose="020B0604020202020204" pitchFamily="34" charset="0"/>
                  <a:cs typeface="Arial" panose="020B0604020202020204" pitchFamily="34" charset="0"/>
                </a:rPr>
                <a:t>Spain</a:t>
              </a:r>
            </a:p>
            <a:p>
              <a:pPr marL="88900" indent="-88900">
                <a:buFont typeface="Arial" panose="020B0604020202020204" pitchFamily="34" charset="0"/>
                <a:buChar char="•"/>
              </a:pPr>
              <a:r>
                <a:rPr lang="it-IT" sz="1000" dirty="0">
                  <a:latin typeface="Arial" panose="020B0604020202020204" pitchFamily="34" charset="0"/>
                  <a:cs typeface="Arial" panose="020B0604020202020204" pitchFamily="34" charset="0"/>
                </a:rPr>
                <a:t>Edurne Arriola Aperribay</a:t>
              </a:r>
            </a:p>
            <a:p>
              <a:pPr marL="88900" indent="-88900">
                <a:buFont typeface="Arial" panose="020B0604020202020204" pitchFamily="34" charset="0"/>
                <a:buChar char="•"/>
              </a:pPr>
              <a:r>
                <a:rPr lang="it-IT" sz="1000" dirty="0">
                  <a:latin typeface="Arial" panose="020B0604020202020204" pitchFamily="34" charset="0"/>
                  <a:cs typeface="Arial" panose="020B0604020202020204" pitchFamily="34" charset="0"/>
                </a:rPr>
                <a:t>Jose Carlos Benitez Montañez</a:t>
              </a:r>
            </a:p>
            <a:p>
              <a:pPr marL="88900" indent="-88900">
                <a:buFont typeface="Arial" panose="020B0604020202020204" pitchFamily="34" charset="0"/>
                <a:buChar char="•"/>
              </a:pPr>
              <a:r>
                <a:rPr lang="it-IT" sz="1000" dirty="0">
                  <a:latin typeface="Arial" panose="020B0604020202020204" pitchFamily="34" charset="0"/>
                  <a:cs typeface="Arial" panose="020B0604020202020204" pitchFamily="34" charset="0"/>
                </a:rPr>
                <a:t>Luis Paz-Ares Rodriguez</a:t>
              </a:r>
            </a:p>
            <a:p>
              <a:pPr marL="88900" indent="-88900">
                <a:buFont typeface="Arial" panose="020B0604020202020204" pitchFamily="34" charset="0"/>
                <a:buChar char="•"/>
              </a:pPr>
              <a:r>
                <a:rPr lang="it-IT" sz="1000" dirty="0">
                  <a:latin typeface="Arial" panose="020B0604020202020204" pitchFamily="34" charset="0"/>
                  <a:cs typeface="Arial" panose="020B0604020202020204" pitchFamily="34" charset="0"/>
                </a:rPr>
                <a:t>M. Rosario Garcia Campelo</a:t>
              </a:r>
            </a:p>
            <a:p>
              <a:pPr marL="88900" indent="-88900">
                <a:buFont typeface="Arial" panose="020B0604020202020204" pitchFamily="34" charset="0"/>
                <a:buChar char="•"/>
              </a:pPr>
              <a:r>
                <a:rPr lang="it-IT" sz="1000" dirty="0">
                  <a:latin typeface="Arial" panose="020B0604020202020204" pitchFamily="34" charset="0"/>
                  <a:cs typeface="Arial" panose="020B0604020202020204" pitchFamily="34" charset="0"/>
                </a:rPr>
                <a:t>Margarita Majem Tarruella</a:t>
              </a:r>
            </a:p>
            <a:p>
              <a:pPr marL="88900" indent="-88900">
                <a:buFont typeface="Arial" panose="020B0604020202020204" pitchFamily="34" charset="0"/>
                <a:buChar char="•"/>
              </a:pPr>
              <a:r>
                <a:rPr lang="it-IT" sz="1000" dirty="0">
                  <a:latin typeface="Arial" panose="020B0604020202020204" pitchFamily="34" charset="0"/>
                  <a:cs typeface="Arial" panose="020B0604020202020204" pitchFamily="34" charset="0"/>
                </a:rPr>
                <a:t>Pedro Rocha</a:t>
              </a:r>
            </a:p>
            <a:p>
              <a:pPr marL="88900" indent="-88900">
                <a:buFont typeface="Arial" panose="020B0604020202020204" pitchFamily="34" charset="0"/>
                <a:buChar char="•"/>
              </a:pPr>
              <a:r>
                <a:rPr lang="it-IT" sz="1000" dirty="0">
                  <a:latin typeface="Arial" panose="020B0604020202020204" pitchFamily="34" charset="0"/>
                  <a:cs typeface="Arial" panose="020B0604020202020204" pitchFamily="34" charset="0"/>
                </a:rPr>
                <a:t>Reyes Bernabe Caro</a:t>
              </a:r>
            </a:p>
            <a:p>
              <a:endParaRPr lang="en-US" sz="1000" b="1" dirty="0">
                <a:latin typeface="Arial" panose="020B0604020202020204" pitchFamily="34" charset="0"/>
                <a:cs typeface="Arial" panose="020B0604020202020204" pitchFamily="34" charset="0"/>
              </a:endParaRPr>
            </a:p>
            <a:p>
              <a:r>
                <a:rPr lang="en-US" sz="1000" b="1" dirty="0">
                  <a:latin typeface="Arial" panose="020B0604020202020204" pitchFamily="34" charset="0"/>
                  <a:cs typeface="Arial" panose="020B0604020202020204" pitchFamily="34" charset="0"/>
                </a:rPr>
                <a:t>Taiwan</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Chien-Chung Lin</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Chi-Lu Chiang</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Tsung-Ying Yang</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Yu-Feng Wei</a:t>
              </a:r>
            </a:p>
            <a:p>
              <a:endParaRPr lang="en-US" sz="1000" b="1" dirty="0"/>
            </a:p>
            <a:p>
              <a:r>
                <a:rPr lang="en-US" sz="1000" b="1" dirty="0">
                  <a:latin typeface="Arial" panose="020B0604020202020204" pitchFamily="34" charset="0"/>
                  <a:cs typeface="Arial" panose="020B0604020202020204" pitchFamily="34" charset="0"/>
                </a:rPr>
                <a:t>Türkiye</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Atike Gokcen Demiray</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Basak Oyan Uluc</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Cagatay Arslan</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Devrim Cabuk</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Erdem Cubukcu</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Mahmut Gumus</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Mehmet Ali Nahit Sendur</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Mehmet Artac</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Muhammet Bekir Hacioglu</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Mustafa Ozguroglu</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Nuri Karadurmus</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Omer Fatih Olmez</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Ozgur Ozyilkan</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Saadettin Kılıckap</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Umut Demirci</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Yasemin Kemal</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Zuhat Urakci</a:t>
              </a:r>
            </a:p>
          </p:txBody>
        </p:sp>
        <p:sp>
          <p:nvSpPr>
            <p:cNvPr id="12" name="TextBox 11">
              <a:extLst>
                <a:ext uri="{FF2B5EF4-FFF2-40B4-BE49-F238E27FC236}">
                  <a16:creationId xmlns:a16="http://schemas.microsoft.com/office/drawing/2014/main" id="{7102A625-9553-C45B-205E-91D05CB8FC7E}"/>
                </a:ext>
              </a:extLst>
            </p:cNvPr>
            <p:cNvSpPr txBox="1">
              <a:spLocks/>
            </p:cNvSpPr>
            <p:nvPr/>
          </p:nvSpPr>
          <p:spPr>
            <a:xfrm>
              <a:off x="6485184" y="1060368"/>
              <a:ext cx="2306462" cy="4811486"/>
            </a:xfrm>
            <a:prstGeom prst="rect">
              <a:avLst/>
            </a:prstGeom>
            <a:noFill/>
          </p:spPr>
          <p:txBody>
            <a:bodyPr wrap="square" numCol="1" rtlCol="0">
              <a:noAutofit/>
            </a:bodyPr>
            <a:lstStyle/>
            <a:p>
              <a:r>
                <a:rPr lang="en-US" sz="1000" b="1" dirty="0">
                  <a:latin typeface="Arial" panose="020B0604020202020204" pitchFamily="34" charset="0"/>
                  <a:cs typeface="Arial" panose="020B0604020202020204" pitchFamily="34" charset="0"/>
                </a:rPr>
                <a:t>Italy</a:t>
              </a:r>
            </a:p>
            <a:p>
              <a:pPr marL="88900" indent="-88900">
                <a:buFont typeface="Arial" panose="020B0604020202020204" pitchFamily="34" charset="0"/>
                <a:buChar char="•"/>
              </a:pPr>
              <a:r>
                <a:rPr lang="it-IT" sz="1000" dirty="0">
                  <a:latin typeface="Arial" panose="020B0604020202020204" pitchFamily="34" charset="0"/>
                  <a:cs typeface="Arial" panose="020B0604020202020204" pitchFamily="34" charset="0"/>
                </a:rPr>
                <a:t>Diego Signorelli</a:t>
              </a:r>
            </a:p>
            <a:p>
              <a:pPr marL="88900" indent="-88900">
                <a:buFont typeface="Arial" panose="020B0604020202020204" pitchFamily="34" charset="0"/>
                <a:buChar char="•"/>
              </a:pPr>
              <a:r>
                <a:rPr lang="it-IT" sz="1000" dirty="0">
                  <a:latin typeface="Arial" panose="020B0604020202020204" pitchFamily="34" charset="0"/>
                  <a:cs typeface="Arial" panose="020B0604020202020204" pitchFamily="34" charset="0"/>
                </a:rPr>
                <a:t>Filippo De Marinis</a:t>
              </a:r>
            </a:p>
            <a:p>
              <a:pPr marL="88900" indent="-88900">
                <a:buFont typeface="Arial" panose="020B0604020202020204" pitchFamily="34" charset="0"/>
                <a:buChar char="•"/>
              </a:pPr>
              <a:r>
                <a:rPr lang="it-IT" sz="1000" dirty="0">
                  <a:latin typeface="Arial" panose="020B0604020202020204" pitchFamily="34" charset="0"/>
                  <a:cs typeface="Arial" panose="020B0604020202020204" pitchFamily="34" charset="0"/>
                </a:rPr>
                <a:t>Manolo D'arcangelo</a:t>
              </a:r>
            </a:p>
            <a:p>
              <a:pPr marL="88900" indent="-88900">
                <a:buFont typeface="Arial" panose="020B0604020202020204" pitchFamily="34" charset="0"/>
                <a:buChar char="•"/>
              </a:pPr>
              <a:r>
                <a:rPr lang="it-IT" sz="1000" dirty="0">
                  <a:latin typeface="Arial" panose="020B0604020202020204" pitchFamily="34" charset="0"/>
                  <a:cs typeface="Arial" panose="020B0604020202020204" pitchFamily="34" charset="0"/>
                </a:rPr>
                <a:t>Paola Taveggia</a:t>
              </a:r>
            </a:p>
            <a:p>
              <a:pPr marL="88900" indent="-88900">
                <a:buFont typeface="Arial" panose="020B0604020202020204" pitchFamily="34" charset="0"/>
                <a:buChar char="•"/>
              </a:pPr>
              <a:r>
                <a:rPr lang="it-IT" sz="1000" dirty="0">
                  <a:latin typeface="Arial" panose="020B0604020202020204" pitchFamily="34" charset="0"/>
                  <a:cs typeface="Arial" panose="020B0604020202020204" pitchFamily="34" charset="0"/>
                </a:rPr>
                <a:t>Roberto Ferrara</a:t>
              </a:r>
            </a:p>
            <a:p>
              <a:pPr marL="88900" indent="-88900">
                <a:buFont typeface="Arial" panose="020B0604020202020204" pitchFamily="34" charset="0"/>
                <a:buChar char="•"/>
              </a:pPr>
              <a:r>
                <a:rPr lang="it-IT" sz="1000" dirty="0">
                  <a:latin typeface="Arial" panose="020B0604020202020204" pitchFamily="34" charset="0"/>
                  <a:cs typeface="Arial" panose="020B0604020202020204" pitchFamily="34" charset="0"/>
                </a:rPr>
                <a:t>Rossana Berardi</a:t>
              </a:r>
            </a:p>
            <a:p>
              <a:endParaRPr lang="en-US" sz="1000" b="1" dirty="0">
                <a:latin typeface="Arial" panose="020B0604020202020204" pitchFamily="34" charset="0"/>
                <a:cs typeface="Arial" panose="020B0604020202020204" pitchFamily="34" charset="0"/>
              </a:endParaRPr>
            </a:p>
            <a:p>
              <a:r>
                <a:rPr lang="en-US" sz="1000" b="1" dirty="0">
                  <a:latin typeface="Arial" panose="020B0604020202020204" pitchFamily="34" charset="0"/>
                  <a:cs typeface="Arial" panose="020B0604020202020204" pitchFamily="34" charset="0"/>
                </a:rPr>
                <a:t>Mexico</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Jorge Arturo Alatorre Alexander</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Jorge Luis Martinez Rodriguez</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Juan Vazquez Limon</a:t>
              </a:r>
            </a:p>
            <a:p>
              <a:endParaRPr lang="en-US" sz="1000" b="1" dirty="0"/>
            </a:p>
            <a:p>
              <a:r>
                <a:rPr lang="en-US" sz="1000" b="1" dirty="0">
                  <a:latin typeface="Arial" panose="020B0604020202020204" pitchFamily="34" charset="0"/>
                  <a:cs typeface="Arial" panose="020B0604020202020204" pitchFamily="34" charset="0"/>
                </a:rPr>
                <a:t>Poland</a:t>
              </a:r>
            </a:p>
            <a:p>
              <a:pPr marL="88900" indent="-88900">
                <a:buFont typeface="Arial" panose="020B0604020202020204" pitchFamily="34" charset="0"/>
                <a:buChar char="•"/>
              </a:pPr>
              <a:r>
                <a:rPr lang="pl-PL" sz="1000" dirty="0">
                  <a:latin typeface="Arial" panose="020B0604020202020204" pitchFamily="34" charset="0"/>
                  <a:cs typeface="Arial" panose="020B0604020202020204" pitchFamily="34" charset="0"/>
                </a:rPr>
                <a:t>Adam Pluzanski</a:t>
              </a:r>
            </a:p>
            <a:p>
              <a:pPr marL="88900" indent="-88900">
                <a:buFont typeface="Arial" panose="020B0604020202020204" pitchFamily="34" charset="0"/>
                <a:buChar char="•"/>
              </a:pPr>
              <a:r>
                <a:rPr lang="pl-PL" sz="1000" dirty="0">
                  <a:latin typeface="Arial" panose="020B0604020202020204" pitchFamily="34" charset="0"/>
                  <a:cs typeface="Arial" panose="020B0604020202020204" pitchFamily="34" charset="0"/>
                </a:rPr>
                <a:t>Aleksandra Szczesna</a:t>
              </a:r>
            </a:p>
            <a:p>
              <a:pPr marL="88900" indent="-88900">
                <a:buFont typeface="Arial" panose="020B0604020202020204" pitchFamily="34" charset="0"/>
                <a:buChar char="•"/>
              </a:pPr>
              <a:r>
                <a:rPr lang="pl-PL" sz="1000" dirty="0">
                  <a:latin typeface="Arial" panose="020B0604020202020204" pitchFamily="34" charset="0"/>
                  <a:cs typeface="Arial" panose="020B0604020202020204" pitchFamily="34" charset="0"/>
                </a:rPr>
                <a:t>Andrzej Badzio</a:t>
              </a:r>
            </a:p>
            <a:p>
              <a:pPr marL="88900" indent="-88900">
                <a:buFont typeface="Arial" panose="020B0604020202020204" pitchFamily="34" charset="0"/>
                <a:buChar char="•"/>
              </a:pPr>
              <a:r>
                <a:rPr lang="pl-PL" sz="1000" dirty="0">
                  <a:latin typeface="Arial" panose="020B0604020202020204" pitchFamily="34" charset="0"/>
                  <a:cs typeface="Arial" panose="020B0604020202020204" pitchFamily="34" charset="0"/>
                </a:rPr>
                <a:t>Andrzej Kazarnowicz</a:t>
              </a:r>
            </a:p>
            <a:p>
              <a:pPr marL="88900" indent="-88900">
                <a:buFont typeface="Arial" panose="020B0604020202020204" pitchFamily="34" charset="0"/>
                <a:buChar char="•"/>
              </a:pPr>
              <a:r>
                <a:rPr lang="pl-PL" sz="1000" dirty="0">
                  <a:latin typeface="Arial" panose="020B0604020202020204" pitchFamily="34" charset="0"/>
                  <a:cs typeface="Arial" panose="020B0604020202020204" pitchFamily="34" charset="0"/>
                </a:rPr>
                <a:t>Grzegorz Czyzewicz</a:t>
              </a:r>
            </a:p>
            <a:p>
              <a:pPr marL="88900" indent="-88900">
                <a:buFont typeface="Arial" panose="020B0604020202020204" pitchFamily="34" charset="0"/>
                <a:buChar char="•"/>
              </a:pPr>
              <a:r>
                <a:rPr lang="pl-PL" sz="1000" dirty="0">
                  <a:latin typeface="Arial" panose="020B0604020202020204" pitchFamily="34" charset="0"/>
                  <a:cs typeface="Arial" panose="020B0604020202020204" pitchFamily="34" charset="0"/>
                </a:rPr>
                <a:t>Katarzyna Stencel</a:t>
              </a:r>
              <a:endParaRPr lang="en-US" sz="1000" dirty="0">
                <a:latin typeface="Arial" panose="020B0604020202020204" pitchFamily="34" charset="0"/>
                <a:cs typeface="Arial" panose="020B0604020202020204" pitchFamily="34" charset="0"/>
              </a:endParaRPr>
            </a:p>
            <a:p>
              <a:pPr marL="88900" indent="-88900">
                <a:buFont typeface="Arial" panose="020B0604020202020204" pitchFamily="34" charset="0"/>
                <a:buChar char="•"/>
              </a:pPr>
              <a:endParaRPr lang="en-US" sz="1000" dirty="0"/>
            </a:p>
            <a:p>
              <a:r>
                <a:rPr lang="en-US" sz="1000" b="1" dirty="0">
                  <a:latin typeface="Arial" panose="020B0604020202020204" pitchFamily="34" charset="0"/>
                  <a:cs typeface="Arial" panose="020B0604020202020204" pitchFamily="34" charset="0"/>
                </a:rPr>
                <a:t>Republic of Korea</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Gyeong-Won Lee</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Jin-Seok Ahn</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Jun Ho Ji</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Ki Hyeong Lee</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Sang-We Kim</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Se Hyun Kim</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Shin Yup Lee</a:t>
              </a:r>
            </a:p>
            <a:p>
              <a:pPr marL="88900" indent="-88900">
                <a:buFont typeface="Arial" panose="020B0604020202020204" pitchFamily="34" charset="0"/>
                <a:buChar char="•"/>
              </a:pPr>
              <a:r>
                <a:rPr lang="en-US" sz="1000" dirty="0">
                  <a:latin typeface="Arial" panose="020B0604020202020204" pitchFamily="34" charset="0"/>
                  <a:cs typeface="Arial" panose="020B0604020202020204" pitchFamily="34" charset="0"/>
                </a:rPr>
                <a:t>Young Joo Min</a:t>
              </a:r>
            </a:p>
            <a:p>
              <a:endParaRPr lang="en-US" sz="1000" b="1" dirty="0"/>
            </a:p>
            <a:p>
              <a:endParaRPr lang="en-US" sz="1000" b="1" dirty="0">
                <a:latin typeface="Arial" panose="020B0604020202020204" pitchFamily="34" charset="0"/>
                <a:cs typeface="Arial" panose="020B0604020202020204" pitchFamily="34" charset="0"/>
              </a:endParaRPr>
            </a:p>
            <a:p>
              <a:endParaRPr lang="en-US" sz="1000" b="1" dirty="0"/>
            </a:p>
            <a:p>
              <a:endParaRPr lang="en-US" sz="1000" b="1" dirty="0">
                <a:latin typeface="Arial" panose="020B0604020202020204" pitchFamily="34" charset="0"/>
                <a:cs typeface="Arial" panose="020B0604020202020204" pitchFamily="34" charset="0"/>
              </a:endParaRPr>
            </a:p>
            <a:p>
              <a:endParaRPr lang="en-US" sz="1000" b="1" dirty="0"/>
            </a:p>
            <a:p>
              <a:endParaRPr lang="en-US" sz="1000" b="1" dirty="0">
                <a:latin typeface="Arial" panose="020B0604020202020204" pitchFamily="34" charset="0"/>
                <a:cs typeface="Arial" panose="020B0604020202020204" pitchFamily="34" charset="0"/>
              </a:endParaRPr>
            </a:p>
            <a:p>
              <a:endParaRPr lang="en-US" sz="1000" b="1" dirty="0"/>
            </a:p>
            <a:p>
              <a:endParaRPr lang="en-US" sz="1000" b="1" dirty="0">
                <a:latin typeface="Arial" panose="020B0604020202020204" pitchFamily="34" charset="0"/>
                <a:cs typeface="Arial" panose="020B0604020202020204" pitchFamily="34" charset="0"/>
              </a:endParaRPr>
            </a:p>
            <a:p>
              <a:endParaRPr lang="en-US" sz="1000" b="1" dirty="0"/>
            </a:p>
            <a:p>
              <a:endParaRPr lang="en-US" sz="1000" b="1" dirty="0">
                <a:latin typeface="Arial" panose="020B0604020202020204" pitchFamily="34" charset="0"/>
                <a:cs typeface="Arial" panose="020B0604020202020204" pitchFamily="34" charset="0"/>
              </a:endParaRPr>
            </a:p>
            <a:p>
              <a:endParaRPr lang="en-US" sz="1000" b="1" dirty="0"/>
            </a:p>
            <a:p>
              <a:endParaRPr lang="en-US" sz="1000" b="1" dirty="0">
                <a:latin typeface="Arial" panose="020B0604020202020204" pitchFamily="34" charset="0"/>
                <a:cs typeface="Arial" panose="020B0604020202020204" pitchFamily="34" charset="0"/>
              </a:endParaRPr>
            </a:p>
            <a:p>
              <a:endParaRPr lang="en-US" sz="1000" b="1" dirty="0"/>
            </a:p>
            <a:p>
              <a:endParaRPr lang="en-US" sz="1000" b="1" dirty="0">
                <a:latin typeface="Arial" panose="020B0604020202020204" pitchFamily="34" charset="0"/>
                <a:cs typeface="Arial" panose="020B0604020202020204" pitchFamily="34" charset="0"/>
              </a:endParaRPr>
            </a:p>
            <a:p>
              <a:endParaRPr lang="en-US" sz="1000" b="1" dirty="0"/>
            </a:p>
            <a:p>
              <a:endParaRPr lang="en-US" sz="1000" b="1" dirty="0">
                <a:latin typeface="Arial" panose="020B0604020202020204" pitchFamily="34" charset="0"/>
                <a:cs typeface="Arial" panose="020B0604020202020204" pitchFamily="34" charset="0"/>
              </a:endParaRPr>
            </a:p>
            <a:p>
              <a:endParaRPr lang="en-US" sz="1000" b="1" dirty="0"/>
            </a:p>
            <a:p>
              <a:endParaRPr lang="en-US" sz="1000" b="1" dirty="0">
                <a:latin typeface="Arial" panose="020B0604020202020204" pitchFamily="34" charset="0"/>
                <a:cs typeface="Arial" panose="020B0604020202020204" pitchFamily="34" charset="0"/>
              </a:endParaRPr>
            </a:p>
            <a:p>
              <a:endParaRPr lang="en-US" sz="1000" b="1" dirty="0"/>
            </a:p>
            <a:p>
              <a:endParaRPr lang="en-US" sz="1000" b="1" dirty="0">
                <a:latin typeface="Arial" panose="020B0604020202020204" pitchFamily="34" charset="0"/>
                <a:cs typeface="Arial" panose="020B0604020202020204" pitchFamily="34" charset="0"/>
              </a:endParaRPr>
            </a:p>
            <a:p>
              <a:endParaRPr lang="en-US" sz="1000" b="1" dirty="0"/>
            </a:p>
            <a:p>
              <a:endParaRPr lang="en-US" sz="1000" b="1" dirty="0">
                <a:latin typeface="Arial" panose="020B0604020202020204" pitchFamily="34" charset="0"/>
                <a:cs typeface="Arial" panose="020B0604020202020204" pitchFamily="34" charset="0"/>
              </a:endParaRPr>
            </a:p>
            <a:p>
              <a:endParaRPr lang="en-US" sz="1000" b="1" dirty="0"/>
            </a:p>
            <a:p>
              <a:endParaRPr lang="en-US" sz="1000" b="1" dirty="0">
                <a:latin typeface="Arial" panose="020B0604020202020204" pitchFamily="34" charset="0"/>
                <a:cs typeface="Arial" panose="020B0604020202020204" pitchFamily="34" charset="0"/>
              </a:endParaRPr>
            </a:p>
            <a:p>
              <a:endParaRPr lang="en-US" sz="1000" b="1" dirty="0"/>
            </a:p>
            <a:p>
              <a:endParaRPr lang="en-US" sz="1000" b="1" dirty="0">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endParaRPr kumimoji="0" lang="en-US" sz="1000" b="0" i="0" u="none" strike="noStrike" kern="0" cap="none" spc="0" normalizeH="0" baseline="0" noProof="0" dirty="0">
                <a:ln>
                  <a:noFill/>
                </a:ln>
                <a:solidFill>
                  <a:prstClr val="black"/>
                </a:solidFill>
                <a:effectLst/>
                <a:uLnTx/>
                <a:uFillTx/>
              </a:endParaRPr>
            </a:p>
          </p:txBody>
        </p:sp>
      </p:grpSp>
      <p:pic>
        <p:nvPicPr>
          <p:cNvPr id="19" name="Picture 18" descr="A qr code on a white background&#10;&#10;AI-generated content may be incorrect.">
            <a:extLst>
              <a:ext uri="{FF2B5EF4-FFF2-40B4-BE49-F238E27FC236}">
                <a16:creationId xmlns:a16="http://schemas.microsoft.com/office/drawing/2014/main" id="{1661B2F2-1DA4-D6ED-BAE0-0515C89D0B5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187140" y="3158936"/>
            <a:ext cx="2137264" cy="2137264"/>
          </a:xfrm>
          <a:prstGeom prst="rect">
            <a:avLst/>
          </a:prstGeom>
        </p:spPr>
      </p:pic>
    </p:spTree>
    <p:extLst>
      <p:ext uri="{BB962C8B-B14F-4D97-AF65-F5344CB8AC3E}">
        <p14:creationId xmlns:p14="http://schemas.microsoft.com/office/powerpoint/2010/main" val="3051224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7F307-E6A1-BE44-AC43-583AEE29C563}"/>
              </a:ext>
            </a:extLst>
          </p:cNvPr>
          <p:cNvSpPr>
            <a:spLocks noGrp="1"/>
          </p:cNvSpPr>
          <p:nvPr>
            <p:ph type="title"/>
          </p:nvPr>
        </p:nvSpPr>
        <p:spPr/>
        <p:txBody>
          <a:bodyPr/>
          <a:lstStyle/>
          <a:p>
            <a:r>
              <a:rPr lang="en-SG" dirty="0"/>
              <a:t>Lay summary</a:t>
            </a:r>
          </a:p>
        </p:txBody>
      </p:sp>
      <p:sp>
        <p:nvSpPr>
          <p:cNvPr id="3" name="Content Placeholder 2">
            <a:extLst>
              <a:ext uri="{FF2B5EF4-FFF2-40B4-BE49-F238E27FC236}">
                <a16:creationId xmlns:a16="http://schemas.microsoft.com/office/drawing/2014/main" id="{BB5FFFB4-5DC4-B9B6-FB2E-581B04A692D9}"/>
              </a:ext>
            </a:extLst>
          </p:cNvPr>
          <p:cNvSpPr>
            <a:spLocks noGrp="1"/>
          </p:cNvSpPr>
          <p:nvPr>
            <p:ph sz="quarter" idx="13"/>
          </p:nvPr>
        </p:nvSpPr>
        <p:spPr>
          <a:xfrm>
            <a:off x="300038" y="902057"/>
            <a:ext cx="11591924" cy="4631285"/>
          </a:xfrm>
        </p:spPr>
        <p:txBody>
          <a:bodyPr/>
          <a:lstStyle/>
          <a:p>
            <a:pPr marL="0" indent="0">
              <a:buNone/>
            </a:pPr>
            <a:r>
              <a:rPr kumimoji="0" lang="en-US" sz="18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Who does this research impact?</a:t>
            </a:r>
          </a:p>
          <a:p>
            <a:r>
              <a:rPr lang="en-US" dirty="0"/>
              <a:t>Patients with extensive-stage s</a:t>
            </a:r>
            <a:r>
              <a:rPr lang="en-GB" dirty="0"/>
              <a:t>mall-cell lung cancer (ES-SCLC) who have not been treated for this disease</a:t>
            </a:r>
          </a:p>
          <a:p>
            <a:r>
              <a:rPr lang="en-GB" dirty="0"/>
              <a:t>ES-SCLC is a type of very fast-growing lung cancer that has spread widely to both lungs and/or other parts of the body</a:t>
            </a:r>
            <a:endParaRPr kumimoji="0" lang="en-US" sz="18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L="0" indent="0">
              <a:buNone/>
            </a:pPr>
            <a:r>
              <a:rPr kumimoji="0" lang="en-US" sz="18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What did this research tell us? </a:t>
            </a:r>
          </a:p>
          <a:p>
            <a:r>
              <a:rPr kumimoji="0" lang="en-US" sz="180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Adding lurbinectedin, a novel chemotherapeutic drug, to atezolizumab, another drug known as an “immune checkpoint inhibitor,” can </a:t>
            </a:r>
            <a:r>
              <a:rPr lang="en-US" dirty="0"/>
              <a:t>reduce</a:t>
            </a:r>
            <a:r>
              <a:rPr kumimoji="0" lang="en-US" sz="180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the risk of death and/or the worsening of ES-SCLC after initial treatment with current standard medicines</a:t>
            </a:r>
          </a:p>
          <a:p>
            <a:r>
              <a:rPr kumimoji="0" lang="en-GB" sz="180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There were no new or unexpected side effects with lurbinectedin + atezolizumab</a:t>
            </a:r>
          </a:p>
          <a:p>
            <a:pPr marL="0" indent="0">
              <a:buNone/>
            </a:pPr>
            <a:r>
              <a:rPr kumimoji="0" lang="en-US" sz="18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What does this mean for patients right now?</a:t>
            </a:r>
          </a:p>
          <a:p>
            <a:r>
              <a:rPr lang="en-SG" dirty="0"/>
              <a:t>Lurbinectedin + atezolizumab has the potential to become a new standard medicine for treating patients with </a:t>
            </a:r>
            <a:br>
              <a:rPr lang="en-SG" dirty="0"/>
            </a:br>
            <a:r>
              <a:rPr lang="en-SG" dirty="0"/>
              <a:t>ES-SCLC</a:t>
            </a:r>
            <a:r>
              <a:rPr kumimoji="0" lang="en-US" sz="180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thereby </a:t>
            </a:r>
            <a:r>
              <a:rPr kumimoji="0" lang="en-US" sz="1800" i="0" u="none" kern="1200" cap="none" spc="0" normalizeH="0" baseline="0" noProof="0" dirty="0">
                <a:ln>
                  <a:noFill/>
                </a:ln>
                <a:effectLst/>
                <a:uLnTx/>
                <a:uFillTx/>
                <a:latin typeface="Arial" panose="020B0604020202020204" pitchFamily="34" charset="0"/>
                <a:ea typeface="+mn-ea"/>
                <a:cs typeface="Arial" panose="020B0604020202020204" pitchFamily="34" charset="0"/>
              </a:rPr>
              <a:t>allowing them to </a:t>
            </a:r>
            <a:r>
              <a:rPr lang="en-US" dirty="0"/>
              <a:t>live longer with their disease</a:t>
            </a:r>
            <a:endParaRPr lang="en-SG" strike="sngStrike" dirty="0"/>
          </a:p>
        </p:txBody>
      </p:sp>
      <p:sp>
        <p:nvSpPr>
          <p:cNvPr id="4" name="Text Placeholder 3">
            <a:extLst>
              <a:ext uri="{FF2B5EF4-FFF2-40B4-BE49-F238E27FC236}">
                <a16:creationId xmlns:a16="http://schemas.microsoft.com/office/drawing/2014/main" id="{A770088A-522E-40E4-E869-A7272EFAF479}"/>
              </a:ext>
            </a:extLst>
          </p:cNvPr>
          <p:cNvSpPr>
            <a:spLocks noGrp="1"/>
          </p:cNvSpPr>
          <p:nvPr>
            <p:ph type="body" sz="quarter" idx="15"/>
          </p:nvPr>
        </p:nvSpPr>
        <p:spPr/>
        <p:txBody>
          <a:bodyPr/>
          <a:lstStyle/>
          <a:p>
            <a:r>
              <a:rPr lang="en-US" dirty="0"/>
              <a:t>Luis Paz-Ares, MD, PhD </a:t>
            </a:r>
          </a:p>
        </p:txBody>
      </p:sp>
      <p:sp>
        <p:nvSpPr>
          <p:cNvPr id="5" name="Text Placeholder 4">
            <a:extLst>
              <a:ext uri="{FF2B5EF4-FFF2-40B4-BE49-F238E27FC236}">
                <a16:creationId xmlns:a16="http://schemas.microsoft.com/office/drawing/2014/main" id="{D6254A07-DD53-C4F3-8AEC-AD8240ED8C39}"/>
              </a:ext>
            </a:extLst>
          </p:cNvPr>
          <p:cNvSpPr>
            <a:spLocks noGrp="1"/>
          </p:cNvSpPr>
          <p:nvPr>
            <p:ph type="body" sz="quarter" idx="17"/>
          </p:nvPr>
        </p:nvSpPr>
        <p:spPr/>
        <p:txBody>
          <a:bodyPr/>
          <a:lstStyle/>
          <a:p>
            <a:endParaRPr lang="en-SG" dirty="0"/>
          </a:p>
        </p:txBody>
      </p:sp>
      <p:sp>
        <p:nvSpPr>
          <p:cNvPr id="7" name="Text Placeholder 8">
            <a:extLst>
              <a:ext uri="{FF2B5EF4-FFF2-40B4-BE49-F238E27FC236}">
                <a16:creationId xmlns:a16="http://schemas.microsoft.com/office/drawing/2014/main" id="{045ADD5B-3BD0-8046-046F-D06238A3E261}"/>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sp>
        <p:nvSpPr>
          <p:cNvPr id="9" name="Slide Number Placeholder 2">
            <a:extLst>
              <a:ext uri="{FF2B5EF4-FFF2-40B4-BE49-F238E27FC236}">
                <a16:creationId xmlns:a16="http://schemas.microsoft.com/office/drawing/2014/main" id="{A5A6A4A4-B6FE-0D4D-B5E7-06167BC543A8}"/>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21</a:t>
            </a:fld>
            <a:endParaRPr lang="en-US" dirty="0"/>
          </a:p>
        </p:txBody>
      </p:sp>
    </p:spTree>
    <p:extLst>
      <p:ext uri="{BB962C8B-B14F-4D97-AF65-F5344CB8AC3E}">
        <p14:creationId xmlns:p14="http://schemas.microsoft.com/office/powerpoint/2010/main" val="3609125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94126DF-83D1-261F-922A-9B9D8927A5D2}"/>
              </a:ext>
            </a:extLst>
          </p:cNvPr>
          <p:cNvSpPr>
            <a:spLocks noGrp="1"/>
          </p:cNvSpPr>
          <p:nvPr>
            <p:ph type="ctrTitle"/>
          </p:nvPr>
        </p:nvSpPr>
        <p:spPr/>
        <p:txBody>
          <a:bodyPr>
            <a:normAutofit/>
          </a:bodyPr>
          <a:lstStyle/>
          <a:p>
            <a:pPr rtl="0"/>
            <a:r>
              <a:rPr lang="en-SG" b="1" i="0" u="none" strike="noStrike" dirty="0">
                <a:solidFill>
                  <a:srgbClr val="002557"/>
                </a:solidFill>
                <a:effectLst/>
                <a:latin typeface="Arial" panose="020B0604020202020204" pitchFamily="34" charset="0"/>
              </a:rPr>
              <a:t>Supplementary information</a:t>
            </a:r>
            <a:endParaRPr lang="en-SG" sz="7200" dirty="0"/>
          </a:p>
        </p:txBody>
      </p:sp>
      <p:sp>
        <p:nvSpPr>
          <p:cNvPr id="8" name="Text Placeholder 7">
            <a:extLst>
              <a:ext uri="{FF2B5EF4-FFF2-40B4-BE49-F238E27FC236}">
                <a16:creationId xmlns:a16="http://schemas.microsoft.com/office/drawing/2014/main" id="{7429DEE2-26FF-2B58-A18C-76523728EFA1}"/>
              </a:ext>
            </a:extLst>
          </p:cNvPr>
          <p:cNvSpPr>
            <a:spLocks noGrp="1"/>
          </p:cNvSpPr>
          <p:nvPr>
            <p:ph type="body" sz="quarter" idx="15"/>
          </p:nvPr>
        </p:nvSpPr>
        <p:spPr/>
        <p:txBody>
          <a:bodyPr/>
          <a:lstStyle/>
          <a:p>
            <a:r>
              <a:rPr lang="en-US" dirty="0"/>
              <a:t>Luis Paz-Ares, MD, PhD </a:t>
            </a:r>
          </a:p>
        </p:txBody>
      </p:sp>
      <p:sp>
        <p:nvSpPr>
          <p:cNvPr id="13" name="Text Placeholder 8">
            <a:extLst>
              <a:ext uri="{FF2B5EF4-FFF2-40B4-BE49-F238E27FC236}">
                <a16:creationId xmlns:a16="http://schemas.microsoft.com/office/drawing/2014/main" id="{EC22D196-2842-2FBF-19E2-021A82EBE2BE}"/>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sp>
        <p:nvSpPr>
          <p:cNvPr id="2" name="Slide Number Placeholder 2">
            <a:extLst>
              <a:ext uri="{FF2B5EF4-FFF2-40B4-BE49-F238E27FC236}">
                <a16:creationId xmlns:a16="http://schemas.microsoft.com/office/drawing/2014/main" id="{CCAB2690-63C9-D6F1-33CF-04DF734C2585}"/>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22</a:t>
            </a:fld>
            <a:endParaRPr lang="en-US" dirty="0"/>
          </a:p>
        </p:txBody>
      </p:sp>
    </p:spTree>
    <p:extLst>
      <p:ext uri="{BB962C8B-B14F-4D97-AF65-F5344CB8AC3E}">
        <p14:creationId xmlns:p14="http://schemas.microsoft.com/office/powerpoint/2010/main" val="22200815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F27E65-A863-3D7E-E021-C3FB308622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298C3E-3D73-2CA5-FDD8-FF0AE1F49927}"/>
              </a:ext>
            </a:extLst>
          </p:cNvPr>
          <p:cNvSpPr>
            <a:spLocks noGrp="1"/>
          </p:cNvSpPr>
          <p:nvPr>
            <p:ph type="title"/>
          </p:nvPr>
        </p:nvSpPr>
        <p:spPr/>
        <p:txBody>
          <a:bodyPr/>
          <a:lstStyle/>
          <a:p>
            <a:r>
              <a:rPr lang="en-SG" dirty="0"/>
              <a:t>Disposition from treatment in the SAS</a:t>
            </a:r>
            <a:endParaRPr lang="en-SG" i="1" dirty="0"/>
          </a:p>
        </p:txBody>
      </p:sp>
      <p:sp>
        <p:nvSpPr>
          <p:cNvPr id="4" name="Text Placeholder 3">
            <a:extLst>
              <a:ext uri="{FF2B5EF4-FFF2-40B4-BE49-F238E27FC236}">
                <a16:creationId xmlns:a16="http://schemas.microsoft.com/office/drawing/2014/main" id="{F62A62DC-8420-48E1-7592-545EFA08A5E1}"/>
              </a:ext>
            </a:extLst>
          </p:cNvPr>
          <p:cNvSpPr>
            <a:spLocks noGrp="1"/>
          </p:cNvSpPr>
          <p:nvPr>
            <p:ph type="body" sz="quarter" idx="15"/>
          </p:nvPr>
        </p:nvSpPr>
        <p:spPr/>
        <p:txBody>
          <a:bodyPr/>
          <a:lstStyle/>
          <a:p>
            <a:r>
              <a:rPr lang="en-US" dirty="0"/>
              <a:t>Luis Paz-Ares, MD, PhD </a:t>
            </a:r>
          </a:p>
        </p:txBody>
      </p:sp>
      <p:sp>
        <p:nvSpPr>
          <p:cNvPr id="5" name="Text Placeholder 4">
            <a:extLst>
              <a:ext uri="{FF2B5EF4-FFF2-40B4-BE49-F238E27FC236}">
                <a16:creationId xmlns:a16="http://schemas.microsoft.com/office/drawing/2014/main" id="{AAF6981C-7401-A37C-89E2-D4A5FDAC6E75}"/>
              </a:ext>
            </a:extLst>
          </p:cNvPr>
          <p:cNvSpPr>
            <a:spLocks noGrp="1"/>
          </p:cNvSpPr>
          <p:nvPr>
            <p:ph type="body" sz="quarter" idx="17"/>
          </p:nvPr>
        </p:nvSpPr>
        <p:spPr>
          <a:xfrm>
            <a:off x="300036" y="5897714"/>
            <a:ext cx="11591925" cy="307777"/>
          </a:xfrm>
        </p:spPr>
        <p:txBody>
          <a:bodyPr/>
          <a:lstStyle/>
          <a:p>
            <a:r>
              <a:rPr lang="en-US" dirty="0"/>
              <a:t>Clinical cutoff: July 29, 2024</a:t>
            </a:r>
            <a:r>
              <a:rPr lang="en-GB" dirty="0"/>
              <a:t>. </a:t>
            </a:r>
            <a:r>
              <a:rPr lang="en-GB" baseline="30000" dirty="0"/>
              <a:t>a</a:t>
            </a:r>
            <a:r>
              <a:rPr lang="en-GB" dirty="0"/>
              <a:t> Percentages were calculated based on the total number of patients who discontinued each drug. </a:t>
            </a:r>
          </a:p>
          <a:p>
            <a:r>
              <a:rPr lang="en-GB" dirty="0"/>
              <a:t>SAS, safety analysis set.</a:t>
            </a:r>
          </a:p>
        </p:txBody>
      </p:sp>
      <p:sp>
        <p:nvSpPr>
          <p:cNvPr id="7" name="Text Placeholder 8">
            <a:extLst>
              <a:ext uri="{FF2B5EF4-FFF2-40B4-BE49-F238E27FC236}">
                <a16:creationId xmlns:a16="http://schemas.microsoft.com/office/drawing/2014/main" id="{B3198133-612C-053E-835F-8241C0969DBE}"/>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graphicFrame>
        <p:nvGraphicFramePr>
          <p:cNvPr id="8" name="Table 7">
            <a:extLst>
              <a:ext uri="{FF2B5EF4-FFF2-40B4-BE49-F238E27FC236}">
                <a16:creationId xmlns:a16="http://schemas.microsoft.com/office/drawing/2014/main" id="{458A3384-C184-1335-03FE-73B78DDF508F}"/>
              </a:ext>
            </a:extLst>
          </p:cNvPr>
          <p:cNvGraphicFramePr>
            <a:graphicFrameLocks noGrp="1"/>
          </p:cNvGraphicFramePr>
          <p:nvPr>
            <p:extLst>
              <p:ext uri="{D42A27DB-BD31-4B8C-83A1-F6EECF244321}">
                <p14:modId xmlns:p14="http://schemas.microsoft.com/office/powerpoint/2010/main" val="4162447820"/>
              </p:ext>
            </p:extLst>
          </p:nvPr>
        </p:nvGraphicFramePr>
        <p:xfrm>
          <a:off x="838200" y="1711961"/>
          <a:ext cx="10479656" cy="3438835"/>
        </p:xfrm>
        <a:graphic>
          <a:graphicData uri="http://schemas.openxmlformats.org/drawingml/2006/table">
            <a:tbl>
              <a:tblPr bandRow="1"/>
              <a:tblGrid>
                <a:gridCol w="4752914">
                  <a:extLst>
                    <a:ext uri="{9D8B030D-6E8A-4147-A177-3AD203B41FA5}">
                      <a16:colId xmlns:a16="http://schemas.microsoft.com/office/drawing/2014/main" val="1291183522"/>
                    </a:ext>
                  </a:extLst>
                </a:gridCol>
                <a:gridCol w="1908914">
                  <a:extLst>
                    <a:ext uri="{9D8B030D-6E8A-4147-A177-3AD203B41FA5}">
                      <a16:colId xmlns:a16="http://schemas.microsoft.com/office/drawing/2014/main" val="3057210622"/>
                    </a:ext>
                  </a:extLst>
                </a:gridCol>
                <a:gridCol w="1908914">
                  <a:extLst>
                    <a:ext uri="{9D8B030D-6E8A-4147-A177-3AD203B41FA5}">
                      <a16:colId xmlns:a16="http://schemas.microsoft.com/office/drawing/2014/main" val="210649141"/>
                    </a:ext>
                  </a:extLst>
                </a:gridCol>
                <a:gridCol w="1908914">
                  <a:extLst>
                    <a:ext uri="{9D8B030D-6E8A-4147-A177-3AD203B41FA5}">
                      <a16:colId xmlns:a16="http://schemas.microsoft.com/office/drawing/2014/main" val="3676589830"/>
                    </a:ext>
                  </a:extLst>
                </a:gridCol>
              </a:tblGrid>
              <a:tr h="327973">
                <a:tc rowSpan="2">
                  <a:txBody>
                    <a:bodyPr/>
                    <a:lstStyle/>
                    <a:p>
                      <a:pPr>
                        <a:lnSpc>
                          <a:spcPct val="100000"/>
                        </a:lnSpc>
                        <a:spcAft>
                          <a:spcPts val="0"/>
                        </a:spcAft>
                      </a:pPr>
                      <a:r>
                        <a:rPr lang="en-GB" sz="1400" b="1" dirty="0">
                          <a:effectLst/>
                          <a:latin typeface="+mn-lt"/>
                          <a:ea typeface="Arial" panose="020B0604020202020204" pitchFamily="34" charset="0"/>
                        </a:rPr>
                        <a:t>Patients,</a:t>
                      </a:r>
                      <a:r>
                        <a:rPr lang="en-GB" sz="1400" dirty="0">
                          <a:effectLst/>
                          <a:latin typeface="+mn-lt"/>
                          <a:ea typeface="Calibri" panose="020F0502020204030204" pitchFamily="34" charset="0"/>
                        </a:rPr>
                        <a:t> </a:t>
                      </a:r>
                      <a:r>
                        <a:rPr lang="en-GB" sz="1400" b="1" dirty="0">
                          <a:effectLst/>
                          <a:latin typeface="+mn-lt"/>
                          <a:ea typeface="Calibri" panose="020F0502020204030204" pitchFamily="34" charset="0"/>
                        </a:rPr>
                        <a:t>n</a:t>
                      </a:r>
                      <a:r>
                        <a:rPr lang="en-GB" sz="1400" b="1" dirty="0">
                          <a:effectLst/>
                          <a:latin typeface="+mn-lt"/>
                          <a:ea typeface="Arial" panose="020B0604020202020204" pitchFamily="34" charset="0"/>
                        </a:rPr>
                        <a:t> (%)</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lnSpc>
                          <a:spcPct val="100000"/>
                        </a:lnSpc>
                        <a:spcAft>
                          <a:spcPts val="0"/>
                        </a:spcAft>
                      </a:pPr>
                      <a:r>
                        <a:rPr lang="en-GB" sz="1400" b="1" dirty="0">
                          <a:solidFill>
                            <a:schemeClr val="bg1"/>
                          </a:solidFill>
                          <a:effectLst/>
                          <a:latin typeface="+mn-lt"/>
                          <a:ea typeface="Arial" panose="020B0604020202020204" pitchFamily="34" charset="0"/>
                        </a:rPr>
                        <a:t>Lurbi + atezo</a:t>
                      </a:r>
                      <a:endParaRPr lang="en-US" sz="1400" dirty="0">
                        <a:solidFill>
                          <a:schemeClr val="bg1"/>
                        </a:solidFill>
                        <a:effectLst/>
                        <a:latin typeface="+mn-lt"/>
                        <a:ea typeface="Calibri" panose="020F0502020204030204" pitchFamily="34" charset="0"/>
                      </a:endParaRPr>
                    </a:p>
                    <a:p>
                      <a:pPr algn="ctr">
                        <a:lnSpc>
                          <a:spcPct val="100000"/>
                        </a:lnSpc>
                        <a:spcAft>
                          <a:spcPts val="0"/>
                        </a:spcAft>
                      </a:pPr>
                      <a:r>
                        <a:rPr lang="en-GB" sz="1400" b="1" dirty="0">
                          <a:solidFill>
                            <a:schemeClr val="bg1"/>
                          </a:solidFill>
                          <a:effectLst/>
                          <a:latin typeface="+mn-lt"/>
                          <a:ea typeface="Arial" panose="020B0604020202020204" pitchFamily="34" charset="0"/>
                        </a:rPr>
                        <a:t>(n=242)</a:t>
                      </a:r>
                      <a:endParaRPr lang="en-US" sz="14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953A4"/>
                    </a:solidFill>
                  </a:tcPr>
                </a:tc>
                <a:tc hMerge="1">
                  <a:txBody>
                    <a:bodyPr/>
                    <a:lstStyle/>
                    <a:p>
                      <a:pPr algn="ctr">
                        <a:lnSpc>
                          <a:spcPct val="100000"/>
                        </a:lnSpc>
                        <a:spcAft>
                          <a:spcPts val="0"/>
                        </a:spcAft>
                      </a:pPr>
                      <a:endParaRPr lang="en-US" sz="14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953A4"/>
                    </a:solidFill>
                  </a:tcPr>
                </a:tc>
                <a:tc rowSpan="2">
                  <a:txBody>
                    <a:bodyPr/>
                    <a:lstStyle/>
                    <a:p>
                      <a:pPr algn="ctr">
                        <a:lnSpc>
                          <a:spcPct val="100000"/>
                        </a:lnSpc>
                        <a:spcAft>
                          <a:spcPts val="0"/>
                        </a:spcAft>
                      </a:pPr>
                      <a:r>
                        <a:rPr lang="en-GB" sz="1400" b="1" dirty="0">
                          <a:solidFill>
                            <a:schemeClr val="bg1"/>
                          </a:solidFill>
                          <a:effectLst/>
                          <a:latin typeface="+mn-lt"/>
                          <a:ea typeface="Arial" panose="020B0604020202020204" pitchFamily="34" charset="0"/>
                        </a:rPr>
                        <a:t>Atezo</a:t>
                      </a:r>
                      <a:endParaRPr lang="en-US" sz="1400" dirty="0">
                        <a:solidFill>
                          <a:schemeClr val="bg1"/>
                        </a:solidFill>
                        <a:effectLst/>
                        <a:latin typeface="+mn-lt"/>
                        <a:ea typeface="Calibri" panose="020F0502020204030204" pitchFamily="34" charset="0"/>
                      </a:endParaRPr>
                    </a:p>
                    <a:p>
                      <a:pPr algn="ctr">
                        <a:lnSpc>
                          <a:spcPct val="100000"/>
                        </a:lnSpc>
                        <a:spcAft>
                          <a:spcPts val="0"/>
                        </a:spcAft>
                      </a:pPr>
                      <a:r>
                        <a:rPr lang="en-GB" sz="1400" b="1" dirty="0">
                          <a:solidFill>
                            <a:schemeClr val="bg1"/>
                          </a:solidFill>
                          <a:effectLst/>
                          <a:latin typeface="+mn-lt"/>
                          <a:ea typeface="Arial" panose="020B0604020202020204" pitchFamily="34" charset="0"/>
                        </a:rPr>
                        <a:t>(n=240)</a:t>
                      </a:r>
                      <a:endParaRPr lang="en-US" sz="14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00"/>
                    </a:solidFill>
                  </a:tcPr>
                </a:tc>
                <a:extLst>
                  <a:ext uri="{0D108BD9-81ED-4DB2-BD59-A6C34878D82A}">
                    <a16:rowId xmlns:a16="http://schemas.microsoft.com/office/drawing/2014/main" val="1494980150"/>
                  </a:ext>
                </a:extLst>
              </a:tr>
              <a:tr h="327973">
                <a:tc vMerge="1">
                  <a:txBody>
                    <a:bodyPr/>
                    <a:lstStyle/>
                    <a:p>
                      <a:pPr>
                        <a:lnSpc>
                          <a:spcPct val="100000"/>
                        </a:lnSpc>
                        <a:spcAft>
                          <a:spcPts val="0"/>
                        </a:spcAft>
                      </a:pP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pPr>
                      <a:r>
                        <a:rPr lang="en-US" sz="1400" b="1" dirty="0" err="1">
                          <a:solidFill>
                            <a:schemeClr val="bg1"/>
                          </a:solidFill>
                          <a:effectLst/>
                          <a:latin typeface="+mn-lt"/>
                          <a:ea typeface="Calibri" panose="020F0502020204030204" pitchFamily="34" charset="0"/>
                        </a:rPr>
                        <a:t>Lurbi</a:t>
                      </a:r>
                      <a:endParaRPr lang="en-US" sz="1400" b="1"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953A4"/>
                    </a:solidFill>
                  </a:tcPr>
                </a:tc>
                <a:tc>
                  <a:txBody>
                    <a:bodyPr/>
                    <a:lstStyle/>
                    <a:p>
                      <a:pPr algn="ctr">
                        <a:lnSpc>
                          <a:spcPct val="100000"/>
                        </a:lnSpc>
                        <a:spcAft>
                          <a:spcPts val="0"/>
                        </a:spcAft>
                      </a:pPr>
                      <a:r>
                        <a:rPr lang="en-US" sz="1400" b="1" dirty="0" err="1">
                          <a:solidFill>
                            <a:schemeClr val="bg1"/>
                          </a:solidFill>
                          <a:effectLst/>
                          <a:latin typeface="+mn-lt"/>
                          <a:ea typeface="Calibri" panose="020F0502020204030204" pitchFamily="34" charset="0"/>
                        </a:rPr>
                        <a:t>Atezo</a:t>
                      </a:r>
                      <a:endParaRPr lang="en-US" sz="1400" b="1"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953A4"/>
                    </a:solidFill>
                  </a:tcPr>
                </a:tc>
                <a:tc vMerge="1">
                  <a:txBody>
                    <a:bodyPr/>
                    <a:lstStyle/>
                    <a:p>
                      <a:pPr algn="ctr">
                        <a:lnSpc>
                          <a:spcPct val="100000"/>
                        </a:lnSpc>
                        <a:spcAft>
                          <a:spcPts val="0"/>
                        </a:spcAft>
                      </a:pPr>
                      <a:endParaRPr lang="en-US" sz="14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00"/>
                    </a:solidFill>
                  </a:tcPr>
                </a:tc>
                <a:extLst>
                  <a:ext uri="{0D108BD9-81ED-4DB2-BD59-A6C34878D82A}">
                    <a16:rowId xmlns:a16="http://schemas.microsoft.com/office/drawing/2014/main" val="1648702852"/>
                  </a:ext>
                </a:extLst>
              </a:tr>
              <a:tr h="265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effectLst/>
                          <a:latin typeface="+mn-lt"/>
                          <a:ea typeface="Calibri" panose="020F0502020204030204" pitchFamily="34" charset="0"/>
                        </a:rPr>
                        <a:t>Treatment status</a:t>
                      </a: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rtl="0" fontAlgn="ctr">
                        <a:buNone/>
                      </a:pPr>
                      <a:endParaRPr lang="en-SG" dirty="0">
                        <a:effectLst/>
                      </a:endParaRPr>
                    </a:p>
                  </a:txBody>
                  <a:tcPr marL="6350" marR="6350" marT="6350" marB="635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rtl="0" fontAlgn="ctr">
                        <a:buNone/>
                      </a:pPr>
                      <a:endParaRPr lang="en-SG" dirty="0">
                        <a:effectLst/>
                      </a:endParaRPr>
                    </a:p>
                  </a:txBody>
                  <a:tcPr marL="6350" marR="6350" marT="6350" marB="635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rtl="0" fontAlgn="ctr">
                        <a:buNone/>
                      </a:pPr>
                      <a:endParaRPr lang="en-SG" dirty="0">
                        <a:effectLst/>
                      </a:endParaRPr>
                    </a:p>
                  </a:txBody>
                  <a:tcPr marL="6350" marR="6350" marT="6350" marB="635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937142851"/>
                  </a:ext>
                </a:extLst>
              </a:tr>
              <a:tr h="265176">
                <a:tc>
                  <a:txBody>
                    <a:bodyPr/>
                    <a:lstStyle/>
                    <a:p>
                      <a:pPr marL="177800" marR="0" lvl="0" indent="0" algn="l" defTabSz="914400" rtl="0" eaLnBrk="1" fontAlgn="auto" latinLnBrk="0" hangingPunct="1">
                        <a:lnSpc>
                          <a:spcPct val="100000"/>
                        </a:lnSpc>
                        <a:spcBef>
                          <a:spcPts val="0"/>
                        </a:spcBef>
                        <a:spcAft>
                          <a:spcPts val="0"/>
                        </a:spcAft>
                        <a:buClrTx/>
                        <a:buSzTx/>
                        <a:buFontTx/>
                        <a:buNone/>
                        <a:tabLst/>
                        <a:defRPr/>
                      </a:pPr>
                      <a:r>
                        <a:rPr lang="en-US" sz="1400" b="0" dirty="0">
                          <a:effectLst/>
                          <a:latin typeface="+mn-lt"/>
                          <a:ea typeface="Calibri" panose="020F0502020204030204" pitchFamily="34" charset="0"/>
                        </a:rPr>
                        <a:t>Ongoing</a:t>
                      </a: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800"/>
                        </a:spcAft>
                        <a:buClrTx/>
                        <a:buSzTx/>
                        <a:buFontTx/>
                        <a:buNone/>
                        <a:tabLst/>
                        <a:defRPr/>
                      </a:pPr>
                      <a:r>
                        <a:rPr lang="en-US" sz="1400" dirty="0">
                          <a:effectLst/>
                          <a:latin typeface="+mn-lt"/>
                          <a:ea typeface="Calibri" panose="020F0502020204030204" pitchFamily="34" charset="0"/>
                        </a:rPr>
                        <a:t>44 (18.2)</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800"/>
                        </a:spcAft>
                        <a:buClrTx/>
                        <a:buSzTx/>
                        <a:buFontTx/>
                        <a:buNone/>
                        <a:tabLst/>
                        <a:defRPr/>
                      </a:pPr>
                      <a:r>
                        <a:rPr lang="en-US" sz="1400" dirty="0">
                          <a:effectLst/>
                          <a:latin typeface="+mn-lt"/>
                          <a:ea typeface="Calibri" panose="020F0502020204030204" pitchFamily="34" charset="0"/>
                        </a:rPr>
                        <a:t>45 (18.6)</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400" dirty="0">
                          <a:effectLst/>
                          <a:latin typeface="+mn-lt"/>
                          <a:ea typeface="Calibri" panose="020F0502020204030204" pitchFamily="34" charset="0"/>
                        </a:rPr>
                        <a:t>32 (13.3)</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9758539"/>
                  </a:ext>
                </a:extLst>
              </a:tr>
              <a:tr h="265176">
                <a:tc>
                  <a:txBody>
                    <a:bodyPr/>
                    <a:lstStyle/>
                    <a:p>
                      <a:pPr marL="17780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mn-lt"/>
                          <a:ea typeface="Calibri" panose="020F0502020204030204" pitchFamily="34" charset="0"/>
                          <a:cs typeface="+mn-cs"/>
                        </a:rPr>
                        <a:t>Discontinued maintenance treatment</a:t>
                      </a:r>
                      <a:endParaRPr kumimoji="0" lang="en-US" sz="1400" b="0" i="0" u="none" strike="noStrike" kern="1200" cap="none" spc="0" normalizeH="0" baseline="30000" noProof="0" dirty="0">
                        <a:ln>
                          <a:noFill/>
                        </a:ln>
                        <a:solidFill>
                          <a:prstClr val="black"/>
                        </a:solidFill>
                        <a:effectLst/>
                        <a:uLnTx/>
                        <a:uFillTx/>
                        <a:latin typeface="+mn-lt"/>
                        <a:ea typeface="Calibri" panose="020F0502020204030204" pitchFamily="34" charset="0"/>
                        <a:cs typeface="+mn-cs"/>
                      </a:endParaRPr>
                    </a:p>
                  </a:txBody>
                  <a:tcPr marL="39600" marR="39600"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400" dirty="0">
                          <a:effectLst/>
                          <a:latin typeface="+mn-lt"/>
                          <a:ea typeface="Calibri" panose="020F0502020204030204" pitchFamily="34" charset="0"/>
                        </a:rPr>
                        <a:t>198 (81.8)</a:t>
                      </a:r>
                    </a:p>
                  </a:txBody>
                  <a:tcPr marL="39600" marR="39600"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197 (81.4)</a:t>
                      </a:r>
                    </a:p>
                  </a:txBody>
                  <a:tcPr marL="39600" marR="39600"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400" dirty="0">
                          <a:effectLst/>
                          <a:latin typeface="+mn-lt"/>
                          <a:ea typeface="Calibri" panose="020F0502020204030204" pitchFamily="34" charset="0"/>
                        </a:rPr>
                        <a:t>208 (86.7)</a:t>
                      </a:r>
                    </a:p>
                  </a:txBody>
                  <a:tcPr marL="39600" marR="39600"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70532798"/>
                  </a:ext>
                </a:extLst>
              </a:tr>
              <a:tr h="265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mn-lt"/>
                          <a:ea typeface="Calibri" panose="020F0502020204030204" pitchFamily="34" charset="0"/>
                          <a:cs typeface="+mn-cs"/>
                        </a:rPr>
                        <a:t>Reasons for discontinuation of maintenance </a:t>
                      </a:r>
                      <a:r>
                        <a:rPr kumimoji="0" lang="en-US" sz="1400" b="1" i="0" u="none" strike="noStrike" kern="1200" cap="none" spc="0" normalizeH="0" baseline="0" noProof="0" dirty="0" err="1">
                          <a:ln>
                            <a:noFill/>
                          </a:ln>
                          <a:solidFill>
                            <a:prstClr val="black"/>
                          </a:solidFill>
                          <a:effectLst/>
                          <a:uLnTx/>
                          <a:uFillTx/>
                          <a:latin typeface="+mn-lt"/>
                          <a:ea typeface="Calibri" panose="020F0502020204030204" pitchFamily="34" charset="0"/>
                          <a:cs typeface="+mn-cs"/>
                        </a:rPr>
                        <a:t>treatment</a:t>
                      </a:r>
                      <a:r>
                        <a:rPr kumimoji="0" lang="en-US" sz="1400" b="1" i="0" u="none" strike="noStrike" kern="1200" cap="none" spc="0" normalizeH="0" baseline="30000" noProof="0" dirty="0" err="1">
                          <a:ln>
                            <a:noFill/>
                          </a:ln>
                          <a:solidFill>
                            <a:prstClr val="black"/>
                          </a:solidFill>
                          <a:effectLst/>
                          <a:uLnTx/>
                          <a:uFillTx/>
                          <a:latin typeface="+mn-lt"/>
                          <a:ea typeface="Calibri" panose="020F0502020204030204" pitchFamily="34" charset="0"/>
                          <a:cs typeface="+mn-cs"/>
                        </a:rPr>
                        <a:t>a</a:t>
                      </a:r>
                      <a:endParaRPr kumimoji="0" lang="en-US" sz="1400" b="1" i="0" u="none" strike="noStrike" kern="1200" cap="none" spc="0" normalizeH="0" baseline="30000" noProof="0" dirty="0">
                        <a:ln>
                          <a:noFill/>
                        </a:ln>
                        <a:solidFill>
                          <a:prstClr val="black"/>
                        </a:solidFill>
                        <a:effectLst/>
                        <a:uLnTx/>
                        <a:uFillTx/>
                        <a:latin typeface="+mn-lt"/>
                        <a:ea typeface="Calibri" panose="020F0502020204030204" pitchFamily="34" charset="0"/>
                        <a:cs typeface="+mn-cs"/>
                      </a:endParaRPr>
                    </a:p>
                  </a:txBody>
                  <a:tcPr marL="39600" marR="39600"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endParaRPr lang="en-SG" sz="1400" dirty="0">
                        <a:effectLst/>
                        <a:latin typeface="+mn-lt"/>
                        <a:ea typeface="Calibri" panose="020F0502020204030204" pitchFamily="34" charset="0"/>
                      </a:endParaRP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endParaRPr lang="en-GB" sz="1400" dirty="0">
                        <a:effectLst/>
                        <a:latin typeface="+mn-lt"/>
                        <a:ea typeface="Arial" panose="020B0604020202020204" pitchFamily="34" charset="0"/>
                      </a:endParaRPr>
                    </a:p>
                  </a:txBody>
                  <a:tcPr marL="39600" marR="39600"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endParaRPr lang="en-US" sz="1400" dirty="0">
                        <a:effectLst/>
                        <a:latin typeface="+mn-lt"/>
                        <a:ea typeface="Calibri" panose="020F0502020204030204" pitchFamily="34" charset="0"/>
                      </a:endParaRPr>
                    </a:p>
                  </a:txBody>
                  <a:tcPr marL="39600" marR="39600"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20825425"/>
                  </a:ext>
                </a:extLst>
              </a:tr>
              <a:tr h="265176">
                <a:tc>
                  <a:txBody>
                    <a:bodyPr/>
                    <a:lstStyle/>
                    <a:p>
                      <a:pPr marL="180975" indent="0">
                        <a:lnSpc>
                          <a:spcPct val="100000"/>
                        </a:lnSpc>
                        <a:spcBef>
                          <a:spcPts val="600"/>
                        </a:spcBef>
                        <a:spcAft>
                          <a:spcPts val="600"/>
                        </a:spcAft>
                        <a:buNone/>
                      </a:pPr>
                      <a:r>
                        <a:rPr lang="en-SG" sz="1400" dirty="0">
                          <a:effectLst/>
                          <a:latin typeface="+mn-lt"/>
                          <a:ea typeface="Calibri" panose="020F0502020204030204" pitchFamily="34" charset="0"/>
                        </a:rPr>
                        <a:t>Progressive disease</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155 (78.3)</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160 (81.2)</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185 (88.9)</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53390831"/>
                  </a:ext>
                </a:extLst>
              </a:tr>
              <a:tr h="265176">
                <a:tc>
                  <a:txBody>
                    <a:bodyPr/>
                    <a:lstStyle/>
                    <a:p>
                      <a:pPr marL="180975" indent="0">
                        <a:lnSpc>
                          <a:spcPct val="100000"/>
                        </a:lnSpc>
                        <a:spcBef>
                          <a:spcPts val="600"/>
                        </a:spcBef>
                        <a:spcAft>
                          <a:spcPts val="600"/>
                        </a:spcAft>
                        <a:buNone/>
                      </a:pPr>
                      <a:r>
                        <a:rPr lang="en-SG" sz="1400" dirty="0">
                          <a:effectLst/>
                          <a:latin typeface="+mn-lt"/>
                          <a:ea typeface="Calibri" panose="020F0502020204030204" pitchFamily="34" charset="0"/>
                        </a:rPr>
                        <a:t>Death</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16 (8.1)</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16 (8.1)</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6 (2.9)</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531452984"/>
                  </a:ext>
                </a:extLst>
              </a:tr>
              <a:tr h="265176">
                <a:tc>
                  <a:txBody>
                    <a:bodyPr/>
                    <a:lstStyle/>
                    <a:p>
                      <a:pPr marL="180975" indent="0">
                        <a:lnSpc>
                          <a:spcPct val="100000"/>
                        </a:lnSpc>
                        <a:spcBef>
                          <a:spcPts val="600"/>
                        </a:spcBef>
                        <a:spcAft>
                          <a:spcPts val="600"/>
                        </a:spcAft>
                        <a:buNone/>
                      </a:pPr>
                      <a:r>
                        <a:rPr lang="en-SG" sz="1400" dirty="0">
                          <a:effectLst/>
                          <a:latin typeface="+mn-lt"/>
                          <a:ea typeface="Calibri" panose="020F0502020204030204" pitchFamily="34" charset="0"/>
                        </a:rPr>
                        <a:t>Adverse event</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13 (6.6)</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6 (3.0)</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9 (4.3)</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638150523"/>
                  </a:ext>
                </a:extLst>
              </a:tr>
              <a:tr h="265176">
                <a:tc>
                  <a:txBody>
                    <a:bodyPr/>
                    <a:lstStyle/>
                    <a:p>
                      <a:pPr marL="180975" indent="0">
                        <a:lnSpc>
                          <a:spcPct val="100000"/>
                        </a:lnSpc>
                        <a:spcBef>
                          <a:spcPts val="600"/>
                        </a:spcBef>
                        <a:spcAft>
                          <a:spcPts val="600"/>
                        </a:spcAft>
                        <a:buNone/>
                      </a:pPr>
                      <a:r>
                        <a:rPr lang="en-SG" sz="1400" dirty="0">
                          <a:effectLst/>
                          <a:latin typeface="+mn-lt"/>
                          <a:ea typeface="Calibri" panose="020F0502020204030204" pitchFamily="34" charset="0"/>
                        </a:rPr>
                        <a:t>Withdrawal</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8 (4.0)</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9 (4.6)</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2 (1.0)</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906053432"/>
                  </a:ext>
                </a:extLst>
              </a:tr>
              <a:tr h="265176">
                <a:tc>
                  <a:txBody>
                    <a:bodyPr/>
                    <a:lstStyle/>
                    <a:p>
                      <a:pPr marL="180975" indent="0">
                        <a:lnSpc>
                          <a:spcPct val="100000"/>
                        </a:lnSpc>
                        <a:spcBef>
                          <a:spcPts val="600"/>
                        </a:spcBef>
                        <a:spcAft>
                          <a:spcPts val="600"/>
                        </a:spcAft>
                        <a:buNone/>
                      </a:pPr>
                      <a:r>
                        <a:rPr lang="en-SG" sz="1400" dirty="0">
                          <a:effectLst/>
                          <a:latin typeface="+mn-lt"/>
                          <a:ea typeface="Calibri" panose="020F0502020204030204" pitchFamily="34" charset="0"/>
                        </a:rPr>
                        <a:t>Symptomatic deterioration</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5 (2.5)</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5 (2.5)</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5 (2.4)</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982614535"/>
                  </a:ext>
                </a:extLst>
              </a:tr>
              <a:tr h="265176">
                <a:tc>
                  <a:txBody>
                    <a:bodyPr/>
                    <a:lstStyle/>
                    <a:p>
                      <a:pPr marL="180975" indent="0">
                        <a:lnSpc>
                          <a:spcPct val="100000"/>
                        </a:lnSpc>
                        <a:spcBef>
                          <a:spcPts val="600"/>
                        </a:spcBef>
                        <a:spcAft>
                          <a:spcPts val="600"/>
                        </a:spcAft>
                        <a:buNone/>
                      </a:pPr>
                      <a:r>
                        <a:rPr lang="en-SG" sz="1400" dirty="0">
                          <a:effectLst/>
                          <a:latin typeface="+mn-lt"/>
                          <a:ea typeface="Calibri" panose="020F0502020204030204" pitchFamily="34" charset="0"/>
                        </a:rPr>
                        <a:t>Physician decision</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1 (0.5)</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1 (0.5)</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1 (0.5)</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9001763"/>
                  </a:ext>
                </a:extLst>
              </a:tr>
            </a:tbl>
          </a:graphicData>
        </a:graphic>
      </p:graphicFrame>
      <p:sp>
        <p:nvSpPr>
          <p:cNvPr id="3" name="Slide Number Placeholder 2">
            <a:extLst>
              <a:ext uri="{FF2B5EF4-FFF2-40B4-BE49-F238E27FC236}">
                <a16:creationId xmlns:a16="http://schemas.microsoft.com/office/drawing/2014/main" id="{67719178-AE40-B4F0-8B66-C59EBE6B6A8B}"/>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23</a:t>
            </a:fld>
            <a:endParaRPr lang="en-US" dirty="0"/>
          </a:p>
        </p:txBody>
      </p:sp>
    </p:spTree>
    <p:extLst>
      <p:ext uri="{BB962C8B-B14F-4D97-AF65-F5344CB8AC3E}">
        <p14:creationId xmlns:p14="http://schemas.microsoft.com/office/powerpoint/2010/main" val="1272647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080426-1FCE-82D5-21B8-7270E63F2E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0E210F-F34F-7490-C4CE-49ED396055DE}"/>
              </a:ext>
            </a:extLst>
          </p:cNvPr>
          <p:cNvSpPr>
            <a:spLocks noGrp="1"/>
          </p:cNvSpPr>
          <p:nvPr>
            <p:ph type="title"/>
          </p:nvPr>
        </p:nvSpPr>
        <p:spPr/>
        <p:txBody>
          <a:bodyPr/>
          <a:lstStyle/>
          <a:p>
            <a:r>
              <a:rPr lang="en-SG" dirty="0"/>
              <a:t>Disposition from study in the FAS</a:t>
            </a:r>
            <a:endParaRPr lang="en-SG" i="1" dirty="0"/>
          </a:p>
        </p:txBody>
      </p:sp>
      <p:sp>
        <p:nvSpPr>
          <p:cNvPr id="4" name="Text Placeholder 3">
            <a:extLst>
              <a:ext uri="{FF2B5EF4-FFF2-40B4-BE49-F238E27FC236}">
                <a16:creationId xmlns:a16="http://schemas.microsoft.com/office/drawing/2014/main" id="{A7A7F58A-1CB6-662C-C899-11A6E96C4701}"/>
              </a:ext>
            </a:extLst>
          </p:cNvPr>
          <p:cNvSpPr>
            <a:spLocks noGrp="1"/>
          </p:cNvSpPr>
          <p:nvPr>
            <p:ph type="body" sz="quarter" idx="15"/>
          </p:nvPr>
        </p:nvSpPr>
        <p:spPr/>
        <p:txBody>
          <a:bodyPr/>
          <a:lstStyle/>
          <a:p>
            <a:r>
              <a:rPr lang="en-US" dirty="0"/>
              <a:t>Luis Paz-Ares, MD, PhD </a:t>
            </a:r>
          </a:p>
        </p:txBody>
      </p:sp>
      <p:sp>
        <p:nvSpPr>
          <p:cNvPr id="5" name="Text Placeholder 4">
            <a:extLst>
              <a:ext uri="{FF2B5EF4-FFF2-40B4-BE49-F238E27FC236}">
                <a16:creationId xmlns:a16="http://schemas.microsoft.com/office/drawing/2014/main" id="{201796A0-B227-18AE-5C13-8EC7B9551023}"/>
              </a:ext>
            </a:extLst>
          </p:cNvPr>
          <p:cNvSpPr>
            <a:spLocks noGrp="1"/>
          </p:cNvSpPr>
          <p:nvPr>
            <p:ph type="body" sz="quarter" idx="17"/>
          </p:nvPr>
        </p:nvSpPr>
        <p:spPr>
          <a:xfrm>
            <a:off x="300036" y="6051603"/>
            <a:ext cx="11591925" cy="153888"/>
          </a:xfrm>
        </p:spPr>
        <p:txBody>
          <a:bodyPr/>
          <a:lstStyle/>
          <a:p>
            <a:r>
              <a:rPr lang="en-US" dirty="0"/>
              <a:t>Clinical cutoff: July 29, 2024</a:t>
            </a:r>
            <a:r>
              <a:rPr lang="en-GB" dirty="0"/>
              <a:t>. </a:t>
            </a:r>
            <a:r>
              <a:rPr lang="en-GB" baseline="30000" dirty="0"/>
              <a:t>a</a:t>
            </a:r>
            <a:r>
              <a:rPr lang="en-GB" dirty="0"/>
              <a:t> One death in each arm was collected from public records after the patients had discontinued the study for other reasons and is therefore not accounted for here.</a:t>
            </a:r>
          </a:p>
        </p:txBody>
      </p:sp>
      <p:sp>
        <p:nvSpPr>
          <p:cNvPr id="7" name="Text Placeholder 8">
            <a:extLst>
              <a:ext uri="{FF2B5EF4-FFF2-40B4-BE49-F238E27FC236}">
                <a16:creationId xmlns:a16="http://schemas.microsoft.com/office/drawing/2014/main" id="{CF0C678C-FE62-E7DE-10B2-8F86F393B445}"/>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graphicFrame>
        <p:nvGraphicFramePr>
          <p:cNvPr id="9" name="Table 8">
            <a:extLst>
              <a:ext uri="{FF2B5EF4-FFF2-40B4-BE49-F238E27FC236}">
                <a16:creationId xmlns:a16="http://schemas.microsoft.com/office/drawing/2014/main" id="{06D3EB5A-DC65-3B72-A72C-728BD698E453}"/>
              </a:ext>
            </a:extLst>
          </p:cNvPr>
          <p:cNvGraphicFramePr>
            <a:graphicFrameLocks noGrp="1"/>
          </p:cNvGraphicFramePr>
          <p:nvPr>
            <p:extLst>
              <p:ext uri="{D42A27DB-BD31-4B8C-83A1-F6EECF244321}">
                <p14:modId xmlns:p14="http://schemas.microsoft.com/office/powerpoint/2010/main" val="3827227316"/>
              </p:ext>
            </p:extLst>
          </p:nvPr>
        </p:nvGraphicFramePr>
        <p:xfrm>
          <a:off x="2001509" y="1910860"/>
          <a:ext cx="8497950" cy="3036279"/>
        </p:xfrm>
        <a:graphic>
          <a:graphicData uri="http://schemas.openxmlformats.org/drawingml/2006/table">
            <a:tbl>
              <a:tblPr bandRow="1"/>
              <a:tblGrid>
                <a:gridCol w="4785486">
                  <a:extLst>
                    <a:ext uri="{9D8B030D-6E8A-4147-A177-3AD203B41FA5}">
                      <a16:colId xmlns:a16="http://schemas.microsoft.com/office/drawing/2014/main" val="1291183522"/>
                    </a:ext>
                  </a:extLst>
                </a:gridCol>
                <a:gridCol w="1856232">
                  <a:extLst>
                    <a:ext uri="{9D8B030D-6E8A-4147-A177-3AD203B41FA5}">
                      <a16:colId xmlns:a16="http://schemas.microsoft.com/office/drawing/2014/main" val="3057210622"/>
                    </a:ext>
                  </a:extLst>
                </a:gridCol>
                <a:gridCol w="1856232">
                  <a:extLst>
                    <a:ext uri="{9D8B030D-6E8A-4147-A177-3AD203B41FA5}">
                      <a16:colId xmlns:a16="http://schemas.microsoft.com/office/drawing/2014/main" val="3676589830"/>
                    </a:ext>
                  </a:extLst>
                </a:gridCol>
              </a:tblGrid>
              <a:tr h="518879">
                <a:tc>
                  <a:txBody>
                    <a:bodyPr/>
                    <a:lstStyle/>
                    <a:p>
                      <a:pPr>
                        <a:lnSpc>
                          <a:spcPct val="100000"/>
                        </a:lnSpc>
                        <a:spcAft>
                          <a:spcPts val="0"/>
                        </a:spcAft>
                      </a:pPr>
                      <a:r>
                        <a:rPr lang="en-GB" sz="1400" b="1" dirty="0">
                          <a:effectLst/>
                          <a:latin typeface="+mn-lt"/>
                          <a:ea typeface="Arial" panose="020B0604020202020204" pitchFamily="34" charset="0"/>
                        </a:rPr>
                        <a:t>Patients,</a:t>
                      </a:r>
                      <a:r>
                        <a:rPr lang="en-GB" sz="1400" dirty="0">
                          <a:effectLst/>
                          <a:latin typeface="+mn-lt"/>
                          <a:ea typeface="Calibri" panose="020F0502020204030204" pitchFamily="34" charset="0"/>
                        </a:rPr>
                        <a:t> </a:t>
                      </a:r>
                      <a:r>
                        <a:rPr lang="en-GB" sz="1400" b="1" dirty="0">
                          <a:effectLst/>
                          <a:latin typeface="+mn-lt"/>
                          <a:ea typeface="Calibri" panose="020F0502020204030204" pitchFamily="34" charset="0"/>
                        </a:rPr>
                        <a:t>n</a:t>
                      </a:r>
                      <a:r>
                        <a:rPr lang="en-GB" sz="1400" b="1" dirty="0">
                          <a:effectLst/>
                          <a:latin typeface="+mn-lt"/>
                          <a:ea typeface="Arial" panose="020B0604020202020204" pitchFamily="34" charset="0"/>
                        </a:rPr>
                        <a:t> (%)</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pPr>
                      <a:r>
                        <a:rPr lang="en-GB" sz="1400" b="1" dirty="0">
                          <a:solidFill>
                            <a:schemeClr val="bg1"/>
                          </a:solidFill>
                          <a:effectLst/>
                          <a:latin typeface="+mn-lt"/>
                          <a:ea typeface="Arial" panose="020B0604020202020204" pitchFamily="34" charset="0"/>
                        </a:rPr>
                        <a:t>Lurbi + atezo</a:t>
                      </a:r>
                      <a:endParaRPr lang="en-US" sz="1400" dirty="0">
                        <a:solidFill>
                          <a:schemeClr val="bg1"/>
                        </a:solidFill>
                        <a:effectLst/>
                        <a:latin typeface="+mn-lt"/>
                        <a:ea typeface="Calibri" panose="020F0502020204030204" pitchFamily="34" charset="0"/>
                      </a:endParaRPr>
                    </a:p>
                    <a:p>
                      <a:pPr algn="ctr">
                        <a:lnSpc>
                          <a:spcPct val="100000"/>
                        </a:lnSpc>
                        <a:spcAft>
                          <a:spcPts val="0"/>
                        </a:spcAft>
                      </a:pPr>
                      <a:r>
                        <a:rPr lang="en-GB" sz="1400" b="1" dirty="0">
                          <a:solidFill>
                            <a:schemeClr val="bg1"/>
                          </a:solidFill>
                          <a:effectLst/>
                          <a:latin typeface="+mn-lt"/>
                          <a:ea typeface="Arial" panose="020B0604020202020204" pitchFamily="34" charset="0"/>
                        </a:rPr>
                        <a:t>(n=242)</a:t>
                      </a:r>
                      <a:endParaRPr lang="en-US" sz="14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953A4"/>
                    </a:solidFill>
                  </a:tcPr>
                </a:tc>
                <a:tc>
                  <a:txBody>
                    <a:bodyPr/>
                    <a:lstStyle/>
                    <a:p>
                      <a:pPr algn="ctr">
                        <a:lnSpc>
                          <a:spcPct val="100000"/>
                        </a:lnSpc>
                        <a:spcAft>
                          <a:spcPts val="0"/>
                        </a:spcAft>
                      </a:pPr>
                      <a:r>
                        <a:rPr lang="en-GB" sz="1400" b="1" dirty="0">
                          <a:solidFill>
                            <a:schemeClr val="bg1"/>
                          </a:solidFill>
                          <a:effectLst/>
                          <a:latin typeface="+mn-lt"/>
                          <a:ea typeface="Arial" panose="020B0604020202020204" pitchFamily="34" charset="0"/>
                        </a:rPr>
                        <a:t>Atezo</a:t>
                      </a:r>
                      <a:endParaRPr lang="en-US" sz="1400" dirty="0">
                        <a:solidFill>
                          <a:schemeClr val="bg1"/>
                        </a:solidFill>
                        <a:effectLst/>
                        <a:latin typeface="+mn-lt"/>
                        <a:ea typeface="Calibri" panose="020F0502020204030204" pitchFamily="34" charset="0"/>
                      </a:endParaRPr>
                    </a:p>
                    <a:p>
                      <a:pPr algn="ctr">
                        <a:lnSpc>
                          <a:spcPct val="100000"/>
                        </a:lnSpc>
                        <a:spcAft>
                          <a:spcPts val="0"/>
                        </a:spcAft>
                      </a:pPr>
                      <a:r>
                        <a:rPr lang="en-GB" sz="1400" b="1" dirty="0">
                          <a:solidFill>
                            <a:schemeClr val="bg1"/>
                          </a:solidFill>
                          <a:effectLst/>
                          <a:latin typeface="+mn-lt"/>
                          <a:ea typeface="Arial" panose="020B0604020202020204" pitchFamily="34" charset="0"/>
                        </a:rPr>
                        <a:t>(n=241)</a:t>
                      </a:r>
                      <a:endParaRPr lang="en-US" sz="14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00"/>
                    </a:solidFill>
                  </a:tcPr>
                </a:tc>
                <a:extLst>
                  <a:ext uri="{0D108BD9-81ED-4DB2-BD59-A6C34878D82A}">
                    <a16:rowId xmlns:a16="http://schemas.microsoft.com/office/drawing/2014/main" val="1494980150"/>
                  </a:ext>
                </a:extLst>
              </a:tr>
              <a:tr h="3146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effectLst/>
                          <a:latin typeface="+mn-lt"/>
                          <a:ea typeface="Calibri" panose="020F0502020204030204" pitchFamily="34" charset="0"/>
                        </a:rPr>
                        <a:t>Randomization phase status</a:t>
                      </a: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pP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9758539"/>
                  </a:ext>
                </a:extLst>
              </a:tr>
              <a:tr h="314675">
                <a:tc>
                  <a:txBody>
                    <a:bodyPr/>
                    <a:lstStyle/>
                    <a:p>
                      <a:pPr marL="174625" marR="0"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Calibri" panose="020F0502020204030204" pitchFamily="34" charset="0"/>
                        </a:rPr>
                        <a:t>Ongoing</a:t>
                      </a: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pPr>
                      <a:r>
                        <a:rPr lang="en-US" sz="1400" dirty="0">
                          <a:effectLst/>
                          <a:latin typeface="+mn-lt"/>
                          <a:ea typeface="Calibri" panose="020F0502020204030204" pitchFamily="34" charset="0"/>
                        </a:rPr>
                        <a:t>126 (52.1)</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pPr>
                      <a:r>
                        <a:rPr lang="en-US" sz="1400" dirty="0">
                          <a:effectLst/>
                          <a:latin typeface="+mn-lt"/>
                          <a:ea typeface="Calibri" panose="020F0502020204030204" pitchFamily="34" charset="0"/>
                        </a:rPr>
                        <a:t>102 (42.3)</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100976957"/>
                  </a:ext>
                </a:extLst>
              </a:tr>
              <a:tr h="314675">
                <a:tc>
                  <a:txBody>
                    <a:bodyPr/>
                    <a:lstStyle/>
                    <a:p>
                      <a:pPr marL="174625" indent="0">
                        <a:lnSpc>
                          <a:spcPct val="100000"/>
                        </a:lnSpc>
                        <a:spcAft>
                          <a:spcPts val="0"/>
                        </a:spcAft>
                      </a:pPr>
                      <a:r>
                        <a:rPr lang="en-US" sz="1400" dirty="0">
                          <a:effectLst/>
                          <a:latin typeface="+mn-lt"/>
                          <a:ea typeface="Calibri" panose="020F0502020204030204" pitchFamily="34" charset="0"/>
                        </a:rPr>
                        <a:t>Discontinued study</a:t>
                      </a: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116 (47.9)</a:t>
                      </a:r>
                    </a:p>
                  </a:txBody>
                  <a:tcPr marL="39600" marR="39600"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400" dirty="0">
                          <a:effectLst/>
                          <a:latin typeface="+mn-lt"/>
                          <a:ea typeface="Calibri" panose="020F0502020204030204" pitchFamily="34" charset="0"/>
                        </a:rPr>
                        <a:t>139 (57.7)</a:t>
                      </a:r>
                    </a:p>
                  </a:txBody>
                  <a:tcPr marL="39600" marR="39600"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70532798"/>
                  </a:ext>
                </a:extLst>
              </a:tr>
              <a:tr h="3146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mn-lt"/>
                          <a:ea typeface="Calibri" panose="020F0502020204030204" pitchFamily="34" charset="0"/>
                          <a:cs typeface="+mn-cs"/>
                        </a:rPr>
                        <a:t>Reasons for discontinuation from randomization phase</a:t>
                      </a:r>
                      <a:endParaRPr kumimoji="0" lang="en-US" sz="1400" b="1" i="0" u="none" strike="noStrike" kern="1200" cap="none" spc="0" normalizeH="0" baseline="30000" noProof="0" dirty="0">
                        <a:ln>
                          <a:noFill/>
                        </a:ln>
                        <a:solidFill>
                          <a:prstClr val="black"/>
                        </a:solidFill>
                        <a:effectLst/>
                        <a:uLnTx/>
                        <a:uFillTx/>
                        <a:latin typeface="+mn-lt"/>
                        <a:ea typeface="Calibri" panose="020F0502020204030204" pitchFamily="34" charset="0"/>
                        <a:cs typeface="+mn-cs"/>
                      </a:endParaRPr>
                    </a:p>
                  </a:txBody>
                  <a:tcPr marL="39600" marR="39600"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endParaRPr lang="en-SG" sz="1400" dirty="0">
                        <a:effectLst/>
                        <a:latin typeface="+mn-lt"/>
                        <a:ea typeface="Calibri" panose="020F0502020204030204" pitchFamily="34" charset="0"/>
                      </a:endParaRP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endParaRPr lang="en-SG" sz="1400" dirty="0">
                        <a:effectLst/>
                        <a:latin typeface="+mn-lt"/>
                        <a:ea typeface="Calibri" panose="020F0502020204030204" pitchFamily="34" charset="0"/>
                      </a:endParaRP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45492759"/>
                  </a:ext>
                </a:extLst>
              </a:tr>
              <a:tr h="314675">
                <a:tc>
                  <a:txBody>
                    <a:bodyPr/>
                    <a:lstStyle/>
                    <a:p>
                      <a:pPr marL="180975" indent="0">
                        <a:lnSpc>
                          <a:spcPct val="100000"/>
                        </a:lnSpc>
                        <a:spcBef>
                          <a:spcPts val="600"/>
                        </a:spcBef>
                        <a:spcAft>
                          <a:spcPts val="600"/>
                        </a:spcAft>
                        <a:buNone/>
                      </a:pPr>
                      <a:r>
                        <a:rPr lang="en-SG" sz="1400" dirty="0">
                          <a:effectLst/>
                          <a:latin typeface="+mn-lt"/>
                          <a:ea typeface="Calibri" panose="020F0502020204030204" pitchFamily="34" charset="0"/>
                        </a:rPr>
                        <a:t>Death</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112 (46.3)</a:t>
                      </a:r>
                      <a:r>
                        <a:rPr lang="en-SG" sz="1400" baseline="30000" dirty="0">
                          <a:effectLst/>
                          <a:latin typeface="+mn-lt"/>
                          <a:ea typeface="Calibri" panose="020F0502020204030204" pitchFamily="34" charset="0"/>
                        </a:rPr>
                        <a:t>a</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135 (56.0)</a:t>
                      </a:r>
                      <a:r>
                        <a:rPr lang="en-SG" sz="1400" baseline="30000" dirty="0">
                          <a:effectLst/>
                          <a:latin typeface="+mn-lt"/>
                          <a:ea typeface="Calibri" panose="020F0502020204030204" pitchFamily="34" charset="0"/>
                        </a:rPr>
                        <a:t>a</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20825425"/>
                  </a:ext>
                </a:extLst>
              </a:tr>
              <a:tr h="314675">
                <a:tc>
                  <a:txBody>
                    <a:bodyPr/>
                    <a:lstStyle/>
                    <a:p>
                      <a:pPr marL="180975" indent="0">
                        <a:lnSpc>
                          <a:spcPct val="100000"/>
                        </a:lnSpc>
                        <a:spcBef>
                          <a:spcPts val="600"/>
                        </a:spcBef>
                        <a:spcAft>
                          <a:spcPts val="600"/>
                        </a:spcAft>
                        <a:buNone/>
                      </a:pPr>
                      <a:r>
                        <a:rPr lang="en-SG" sz="1400" dirty="0">
                          <a:effectLst/>
                          <a:latin typeface="+mn-lt"/>
                          <a:ea typeface="Calibri" panose="020F0502020204030204" pitchFamily="34" charset="0"/>
                        </a:rPr>
                        <a:t>Withdrawal by subject</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3 (1.2)</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1 (0.4)</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853390831"/>
                  </a:ext>
                </a:extLst>
              </a:tr>
              <a:tr h="314675">
                <a:tc>
                  <a:txBody>
                    <a:bodyPr/>
                    <a:lstStyle/>
                    <a:p>
                      <a:pPr marL="180975" marR="0" lvl="0" indent="0" algn="l" defTabSz="914400" rtl="0" eaLnBrk="1" fontAlgn="auto" latinLnBrk="0" hangingPunct="1">
                        <a:lnSpc>
                          <a:spcPct val="100000"/>
                        </a:lnSpc>
                        <a:spcBef>
                          <a:spcPts val="600"/>
                        </a:spcBef>
                        <a:spcAft>
                          <a:spcPts val="600"/>
                        </a:spcAft>
                        <a:buClrTx/>
                        <a:buSzTx/>
                        <a:buFontTx/>
                        <a:buNone/>
                        <a:tabLst/>
                        <a:defRPr/>
                      </a:pPr>
                      <a:r>
                        <a:rPr lang="en-SG" sz="1400" dirty="0">
                          <a:effectLst/>
                          <a:latin typeface="+mn-lt"/>
                          <a:ea typeface="Calibri" panose="020F0502020204030204" pitchFamily="34" charset="0"/>
                        </a:rPr>
                        <a:t>Lost to follow-up</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1 (0.4)</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1 (0.4)</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31452984"/>
                  </a:ext>
                </a:extLst>
              </a:tr>
              <a:tr h="314675">
                <a:tc>
                  <a:txBody>
                    <a:bodyPr/>
                    <a:lstStyle/>
                    <a:p>
                      <a:pPr marL="180975" indent="0">
                        <a:lnSpc>
                          <a:spcPct val="100000"/>
                        </a:lnSpc>
                        <a:spcBef>
                          <a:spcPts val="600"/>
                        </a:spcBef>
                        <a:spcAft>
                          <a:spcPts val="600"/>
                        </a:spcAft>
                        <a:buNone/>
                      </a:pPr>
                      <a:r>
                        <a:rPr lang="en-SG" sz="1400" dirty="0">
                          <a:effectLst/>
                          <a:latin typeface="+mn-lt"/>
                          <a:ea typeface="Calibri" panose="020F0502020204030204" pitchFamily="34" charset="0"/>
                        </a:rPr>
                        <a:t>Progressive disease</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0</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SG" sz="1400" dirty="0">
                          <a:effectLst/>
                          <a:latin typeface="+mn-lt"/>
                          <a:ea typeface="Calibri" panose="020F0502020204030204" pitchFamily="34" charset="0"/>
                        </a:rPr>
                        <a:t>2 (0.8)</a:t>
                      </a:r>
                    </a:p>
                  </a:txBody>
                  <a:tcPr marL="39600" marR="396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8150523"/>
                  </a:ext>
                </a:extLst>
              </a:tr>
            </a:tbl>
          </a:graphicData>
        </a:graphic>
      </p:graphicFrame>
      <p:sp>
        <p:nvSpPr>
          <p:cNvPr id="3" name="Slide Number Placeholder 2">
            <a:extLst>
              <a:ext uri="{FF2B5EF4-FFF2-40B4-BE49-F238E27FC236}">
                <a16:creationId xmlns:a16="http://schemas.microsoft.com/office/drawing/2014/main" id="{A26E2E42-D2FA-32A9-B7F9-CE08EE5D8553}"/>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24</a:t>
            </a:fld>
            <a:endParaRPr lang="en-US" dirty="0"/>
          </a:p>
        </p:txBody>
      </p:sp>
    </p:spTree>
    <p:extLst>
      <p:ext uri="{BB962C8B-B14F-4D97-AF65-F5344CB8AC3E}">
        <p14:creationId xmlns:p14="http://schemas.microsoft.com/office/powerpoint/2010/main" val="15951836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832290-3B84-128F-AE33-551900FDC2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F2DE1F-2632-6DFE-6DF7-EE41E2722A57}"/>
              </a:ext>
            </a:extLst>
          </p:cNvPr>
          <p:cNvSpPr>
            <a:spLocks noGrp="1"/>
          </p:cNvSpPr>
          <p:nvPr>
            <p:ph type="title"/>
          </p:nvPr>
        </p:nvSpPr>
        <p:spPr/>
        <p:txBody>
          <a:bodyPr/>
          <a:lstStyle/>
          <a:p>
            <a:r>
              <a:rPr lang="en-US" dirty="0"/>
              <a:t>Follow-up systemic anticancer treatments in the FAS</a:t>
            </a:r>
            <a:endParaRPr lang="en-SG" i="1" dirty="0"/>
          </a:p>
        </p:txBody>
      </p:sp>
      <p:sp>
        <p:nvSpPr>
          <p:cNvPr id="4" name="Text Placeholder 3">
            <a:extLst>
              <a:ext uri="{FF2B5EF4-FFF2-40B4-BE49-F238E27FC236}">
                <a16:creationId xmlns:a16="http://schemas.microsoft.com/office/drawing/2014/main" id="{31D1321C-2C9A-7DF7-23A5-2BC4965FDDE7}"/>
              </a:ext>
            </a:extLst>
          </p:cNvPr>
          <p:cNvSpPr>
            <a:spLocks noGrp="1"/>
          </p:cNvSpPr>
          <p:nvPr>
            <p:ph type="body" sz="quarter" idx="15"/>
          </p:nvPr>
        </p:nvSpPr>
        <p:spPr/>
        <p:txBody>
          <a:bodyPr/>
          <a:lstStyle/>
          <a:p>
            <a:r>
              <a:rPr lang="en-US" dirty="0"/>
              <a:t>Luis Paz-Ares, MD, PhD </a:t>
            </a:r>
          </a:p>
        </p:txBody>
      </p:sp>
      <p:sp>
        <p:nvSpPr>
          <p:cNvPr id="5" name="Text Placeholder 4">
            <a:extLst>
              <a:ext uri="{FF2B5EF4-FFF2-40B4-BE49-F238E27FC236}">
                <a16:creationId xmlns:a16="http://schemas.microsoft.com/office/drawing/2014/main" id="{7263851D-C78A-73A8-4438-C3605FDF7F46}"/>
              </a:ext>
            </a:extLst>
          </p:cNvPr>
          <p:cNvSpPr>
            <a:spLocks noGrp="1"/>
          </p:cNvSpPr>
          <p:nvPr>
            <p:ph type="body" sz="quarter" idx="17"/>
          </p:nvPr>
        </p:nvSpPr>
        <p:spPr>
          <a:xfrm>
            <a:off x="300036" y="5897714"/>
            <a:ext cx="11591925" cy="307777"/>
          </a:xfrm>
        </p:spPr>
        <p:txBody>
          <a:bodyPr/>
          <a:lstStyle/>
          <a:p>
            <a:r>
              <a:rPr lang="en-US" dirty="0"/>
              <a:t>Clinical cutoff: July 29, 2024. </a:t>
            </a:r>
            <a:r>
              <a:rPr lang="en-GB" dirty="0"/>
              <a:t>Percentages were calculated based on the total number of patients in each arm. </a:t>
            </a:r>
            <a:br>
              <a:rPr lang="en-GB" dirty="0">
                <a:highlight>
                  <a:srgbClr val="FFFF00"/>
                </a:highlight>
              </a:rPr>
            </a:br>
            <a:r>
              <a:rPr lang="en-US" dirty="0"/>
              <a:t>ADC, antibody-drug conjugate</a:t>
            </a:r>
            <a:r>
              <a:rPr lang="en-GB" dirty="0"/>
              <a:t>.</a:t>
            </a:r>
            <a:endParaRPr lang="en-US" dirty="0"/>
          </a:p>
        </p:txBody>
      </p:sp>
      <p:sp>
        <p:nvSpPr>
          <p:cNvPr id="7" name="Text Placeholder 8">
            <a:extLst>
              <a:ext uri="{FF2B5EF4-FFF2-40B4-BE49-F238E27FC236}">
                <a16:creationId xmlns:a16="http://schemas.microsoft.com/office/drawing/2014/main" id="{06BED894-F806-7FFB-415F-DFC74A6E15BD}"/>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graphicFrame>
        <p:nvGraphicFramePr>
          <p:cNvPr id="3" name="Table 2">
            <a:extLst>
              <a:ext uri="{FF2B5EF4-FFF2-40B4-BE49-F238E27FC236}">
                <a16:creationId xmlns:a16="http://schemas.microsoft.com/office/drawing/2014/main" id="{90277B7C-E883-F6EE-5DA2-43564BF42FC1}"/>
              </a:ext>
            </a:extLst>
          </p:cNvPr>
          <p:cNvGraphicFramePr>
            <a:graphicFrameLocks noGrp="1"/>
          </p:cNvGraphicFramePr>
          <p:nvPr>
            <p:extLst>
              <p:ext uri="{D42A27DB-BD31-4B8C-83A1-F6EECF244321}">
                <p14:modId xmlns:p14="http://schemas.microsoft.com/office/powerpoint/2010/main" val="2123877964"/>
              </p:ext>
            </p:extLst>
          </p:nvPr>
        </p:nvGraphicFramePr>
        <p:xfrm>
          <a:off x="144590" y="890590"/>
          <a:ext cx="5881306" cy="4871262"/>
        </p:xfrm>
        <a:graphic>
          <a:graphicData uri="http://schemas.openxmlformats.org/drawingml/2006/table">
            <a:tbl>
              <a:tblPr bandRow="1"/>
              <a:tblGrid>
                <a:gridCol w="3869626">
                  <a:extLst>
                    <a:ext uri="{9D8B030D-6E8A-4147-A177-3AD203B41FA5}">
                      <a16:colId xmlns:a16="http://schemas.microsoft.com/office/drawing/2014/main" val="1291183522"/>
                    </a:ext>
                  </a:extLst>
                </a:gridCol>
                <a:gridCol w="1005840">
                  <a:extLst>
                    <a:ext uri="{9D8B030D-6E8A-4147-A177-3AD203B41FA5}">
                      <a16:colId xmlns:a16="http://schemas.microsoft.com/office/drawing/2014/main" val="3057210622"/>
                    </a:ext>
                  </a:extLst>
                </a:gridCol>
                <a:gridCol w="1005840">
                  <a:extLst>
                    <a:ext uri="{9D8B030D-6E8A-4147-A177-3AD203B41FA5}">
                      <a16:colId xmlns:a16="http://schemas.microsoft.com/office/drawing/2014/main" val="3676589830"/>
                    </a:ext>
                  </a:extLst>
                </a:gridCol>
              </a:tblGrid>
              <a:tr h="338238">
                <a:tc>
                  <a:txBody>
                    <a:bodyPr/>
                    <a:lstStyle/>
                    <a:p>
                      <a:pPr>
                        <a:lnSpc>
                          <a:spcPct val="100000"/>
                        </a:lnSpc>
                        <a:spcAft>
                          <a:spcPts val="0"/>
                        </a:spcAft>
                      </a:pPr>
                      <a:r>
                        <a:rPr lang="en-GB" sz="1100" b="1" dirty="0">
                          <a:effectLst/>
                          <a:latin typeface="+mn-lt"/>
                          <a:ea typeface="Arial" panose="020B0604020202020204" pitchFamily="34" charset="0"/>
                        </a:rPr>
                        <a:t>Patients,</a:t>
                      </a:r>
                      <a:r>
                        <a:rPr lang="en-GB" sz="1100" dirty="0">
                          <a:effectLst/>
                          <a:latin typeface="+mn-lt"/>
                          <a:ea typeface="Calibri" panose="020F0502020204030204" pitchFamily="34" charset="0"/>
                        </a:rPr>
                        <a:t> </a:t>
                      </a:r>
                      <a:r>
                        <a:rPr lang="en-GB" sz="1100" b="1" dirty="0">
                          <a:effectLst/>
                          <a:latin typeface="+mn-lt"/>
                          <a:ea typeface="Calibri" panose="020F0502020204030204" pitchFamily="34" charset="0"/>
                        </a:rPr>
                        <a:t>n</a:t>
                      </a:r>
                      <a:r>
                        <a:rPr lang="en-GB" sz="1100" b="1" dirty="0">
                          <a:effectLst/>
                          <a:latin typeface="+mn-lt"/>
                          <a:ea typeface="Arial" panose="020B0604020202020204" pitchFamily="34" charset="0"/>
                        </a:rPr>
                        <a:t> (%)</a:t>
                      </a:r>
                      <a:endParaRPr lang="en-US" sz="11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pPr>
                      <a:r>
                        <a:rPr lang="en-GB" sz="1100" b="1" dirty="0">
                          <a:solidFill>
                            <a:schemeClr val="bg1"/>
                          </a:solidFill>
                          <a:effectLst/>
                          <a:latin typeface="+mn-lt"/>
                          <a:ea typeface="Arial" panose="020B0604020202020204" pitchFamily="34" charset="0"/>
                        </a:rPr>
                        <a:t>Lurbi + atezo</a:t>
                      </a:r>
                      <a:endParaRPr lang="en-US" sz="1100" dirty="0">
                        <a:solidFill>
                          <a:schemeClr val="bg1"/>
                        </a:solidFill>
                        <a:effectLst/>
                        <a:latin typeface="+mn-lt"/>
                        <a:ea typeface="Calibri" panose="020F0502020204030204" pitchFamily="34" charset="0"/>
                      </a:endParaRPr>
                    </a:p>
                    <a:p>
                      <a:pPr algn="ctr">
                        <a:lnSpc>
                          <a:spcPct val="100000"/>
                        </a:lnSpc>
                        <a:spcAft>
                          <a:spcPts val="0"/>
                        </a:spcAft>
                      </a:pPr>
                      <a:r>
                        <a:rPr lang="en-GB" sz="1100" b="1" dirty="0">
                          <a:solidFill>
                            <a:schemeClr val="bg1"/>
                          </a:solidFill>
                          <a:effectLst/>
                          <a:latin typeface="+mn-lt"/>
                          <a:ea typeface="Arial" panose="020B0604020202020204" pitchFamily="34" charset="0"/>
                        </a:rPr>
                        <a:t>(n=242)</a:t>
                      </a:r>
                      <a:endParaRPr lang="en-US" sz="11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953A4"/>
                    </a:solidFill>
                  </a:tcPr>
                </a:tc>
                <a:tc>
                  <a:txBody>
                    <a:bodyPr/>
                    <a:lstStyle/>
                    <a:p>
                      <a:pPr algn="ctr">
                        <a:lnSpc>
                          <a:spcPct val="100000"/>
                        </a:lnSpc>
                        <a:spcAft>
                          <a:spcPts val="0"/>
                        </a:spcAft>
                      </a:pPr>
                      <a:r>
                        <a:rPr lang="en-GB" sz="1100" b="1" dirty="0">
                          <a:solidFill>
                            <a:schemeClr val="bg1"/>
                          </a:solidFill>
                          <a:effectLst/>
                          <a:latin typeface="+mn-lt"/>
                          <a:ea typeface="Arial" panose="020B0604020202020204" pitchFamily="34" charset="0"/>
                        </a:rPr>
                        <a:t>Atezo</a:t>
                      </a:r>
                      <a:endParaRPr lang="en-US" sz="1100" dirty="0">
                        <a:solidFill>
                          <a:schemeClr val="bg1"/>
                        </a:solidFill>
                        <a:effectLst/>
                        <a:latin typeface="+mn-lt"/>
                        <a:ea typeface="Calibri" panose="020F0502020204030204" pitchFamily="34" charset="0"/>
                      </a:endParaRPr>
                    </a:p>
                    <a:p>
                      <a:pPr algn="ctr">
                        <a:lnSpc>
                          <a:spcPct val="100000"/>
                        </a:lnSpc>
                        <a:spcAft>
                          <a:spcPts val="0"/>
                        </a:spcAft>
                      </a:pPr>
                      <a:r>
                        <a:rPr lang="en-GB" sz="1100" b="1" dirty="0">
                          <a:solidFill>
                            <a:schemeClr val="bg1"/>
                          </a:solidFill>
                          <a:effectLst/>
                          <a:latin typeface="+mn-lt"/>
                          <a:ea typeface="Arial" panose="020B0604020202020204" pitchFamily="34" charset="0"/>
                        </a:rPr>
                        <a:t>(n=241)</a:t>
                      </a:r>
                      <a:endParaRPr lang="en-US" sz="11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00"/>
                    </a:solidFill>
                  </a:tcPr>
                </a:tc>
                <a:extLst>
                  <a:ext uri="{0D108BD9-81ED-4DB2-BD59-A6C34878D82A}">
                    <a16:rowId xmlns:a16="http://schemas.microsoft.com/office/drawing/2014/main" val="1494980150"/>
                  </a:ext>
                </a:extLst>
              </a:tr>
              <a:tr h="205702">
                <a:tc>
                  <a:txBody>
                    <a:bodyPr/>
                    <a:lstStyle/>
                    <a:p>
                      <a:pPr>
                        <a:lnSpc>
                          <a:spcPct val="100000"/>
                        </a:lnSpc>
                        <a:spcAft>
                          <a:spcPts val="0"/>
                        </a:spcAft>
                      </a:pPr>
                      <a:r>
                        <a:rPr lang="en-US" sz="1100" b="1" dirty="0">
                          <a:effectLst/>
                          <a:latin typeface="+mn-lt"/>
                          <a:ea typeface="Calibri" panose="020F0502020204030204" pitchFamily="34" charset="0"/>
                        </a:rPr>
                        <a:t>Patients who discontinued maintenance treatment</a:t>
                      </a: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pPr>
                      <a:r>
                        <a:rPr lang="en-US" sz="1100" dirty="0">
                          <a:effectLst/>
                          <a:latin typeface="+mn-lt"/>
                          <a:ea typeface="Calibri" panose="020F0502020204030204" pitchFamily="34" charset="0"/>
                        </a:rPr>
                        <a:t>197</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100" dirty="0">
                          <a:effectLst/>
                          <a:latin typeface="+mn-lt"/>
                          <a:ea typeface="Calibri" panose="020F0502020204030204" pitchFamily="34" charset="0"/>
                        </a:rPr>
                        <a:t>208</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9758539"/>
                  </a:ext>
                </a:extLst>
              </a:tr>
              <a:tr h="205702">
                <a:tc>
                  <a:txBody>
                    <a:bodyPr/>
                    <a:lstStyle/>
                    <a:p>
                      <a:pPr>
                        <a:lnSpc>
                          <a:spcPct val="100000"/>
                        </a:lnSpc>
                        <a:spcAft>
                          <a:spcPts val="0"/>
                        </a:spcAft>
                      </a:pPr>
                      <a:r>
                        <a:rPr lang="en-GB" sz="1100" b="1" dirty="0">
                          <a:effectLst/>
                          <a:latin typeface="+mn-lt"/>
                          <a:ea typeface="Arial" panose="020B0604020202020204" pitchFamily="34" charset="0"/>
                        </a:rPr>
                        <a:t>Patients with ≥1 follow-up systemic anticancer treatment</a:t>
                      </a:r>
                      <a:endParaRPr lang="en-US" sz="1100" b="1"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pPr>
                      <a:r>
                        <a:rPr lang="en-US" sz="1100" kern="1200" dirty="0">
                          <a:solidFill>
                            <a:schemeClr val="tx1"/>
                          </a:solidFill>
                          <a:effectLst/>
                          <a:latin typeface="+mn-lt"/>
                          <a:ea typeface="+mn-ea"/>
                          <a:cs typeface="+mn-cs"/>
                        </a:rPr>
                        <a:t>108 (44.6) </a:t>
                      </a:r>
                      <a:endParaRPr lang="en-US" sz="11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pPr>
                      <a:r>
                        <a:rPr lang="en-US" sz="1100" kern="1200" dirty="0">
                          <a:solidFill>
                            <a:schemeClr val="tx1"/>
                          </a:solidFill>
                          <a:effectLst/>
                          <a:latin typeface="+mn-lt"/>
                          <a:ea typeface="+mn-ea"/>
                          <a:cs typeface="+mn-cs"/>
                        </a:rPr>
                        <a:t>132 (54.8) </a:t>
                      </a:r>
                      <a:endParaRPr lang="en-US" sz="11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100976957"/>
                  </a:ext>
                </a:extLst>
              </a:tr>
              <a:tr h="205702">
                <a:tc>
                  <a:txBody>
                    <a:bodyPr/>
                    <a:lstStyle/>
                    <a:p>
                      <a:pPr marL="179388" marR="0" lvl="0" indent="0" algn="l" defTabSz="457200" rtl="0" eaLnBrk="1" fontAlgn="auto" latinLnBrk="0" hangingPunct="1">
                        <a:lnSpc>
                          <a:spcPct val="100000"/>
                        </a:lnSpc>
                        <a:spcBef>
                          <a:spcPts val="0"/>
                        </a:spcBef>
                        <a:spcAft>
                          <a:spcPts val="800"/>
                        </a:spcAft>
                        <a:buClrTx/>
                        <a:buSzTx/>
                        <a:buFontTx/>
                        <a:buNone/>
                        <a:tabLst/>
                        <a:defRPr/>
                      </a:pPr>
                      <a:r>
                        <a:rPr lang="en-US" sz="1100" b="1" dirty="0">
                          <a:effectLst/>
                          <a:latin typeface="+mn-lt"/>
                          <a:ea typeface="Calibri" panose="020F0502020204030204" pitchFamily="34" charset="0"/>
                        </a:rPr>
                        <a:t>Chemotherapy</a:t>
                      </a:r>
                      <a:endParaRPr lang="en-US" sz="1100" b="1" baseline="300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100" kern="1200" dirty="0">
                          <a:solidFill>
                            <a:schemeClr val="tx1"/>
                          </a:solidFill>
                          <a:effectLst/>
                          <a:latin typeface="+mn-lt"/>
                          <a:ea typeface="+mn-ea"/>
                          <a:cs typeface="+mn-cs"/>
                        </a:rPr>
                        <a:t>89 (36.8) </a:t>
                      </a:r>
                      <a:endParaRPr lang="en-GB" sz="1100" dirty="0">
                        <a:effectLst/>
                        <a:latin typeface="+mn-lt"/>
                        <a:ea typeface="Arial" panose="020B060402020202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100" kern="1200" dirty="0">
                          <a:solidFill>
                            <a:schemeClr val="tx1"/>
                          </a:solidFill>
                          <a:effectLst/>
                          <a:latin typeface="+mn-lt"/>
                          <a:ea typeface="+mn-ea"/>
                          <a:cs typeface="+mn-cs"/>
                        </a:rPr>
                        <a:t>119 (49.4) </a:t>
                      </a:r>
                      <a:endParaRPr lang="en-US" sz="11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70532798"/>
                  </a:ext>
                </a:extLst>
              </a:tr>
              <a:tr h="205702">
                <a:tc>
                  <a:txBody>
                    <a:bodyPr/>
                    <a:lstStyle/>
                    <a:p>
                      <a:pPr marL="361950" indent="0">
                        <a:lnSpc>
                          <a:spcPct val="100000"/>
                        </a:lnSpc>
                        <a:spcBef>
                          <a:spcPts val="600"/>
                        </a:spcBef>
                        <a:spcAft>
                          <a:spcPts val="600"/>
                        </a:spcAft>
                        <a:buNone/>
                      </a:pPr>
                      <a:r>
                        <a:rPr lang="en-GB" sz="1100" dirty="0">
                          <a:effectLst/>
                        </a:rPr>
                        <a:t>Carboplatin</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39 (16.1)</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27 (11.2)</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45492759"/>
                  </a:ext>
                </a:extLst>
              </a:tr>
              <a:tr h="205702">
                <a:tc>
                  <a:txBody>
                    <a:bodyPr/>
                    <a:lstStyle/>
                    <a:p>
                      <a:pPr marL="361950" indent="0">
                        <a:lnSpc>
                          <a:spcPct val="100000"/>
                        </a:lnSpc>
                        <a:spcBef>
                          <a:spcPts val="600"/>
                        </a:spcBef>
                        <a:spcAft>
                          <a:spcPts val="600"/>
                        </a:spcAft>
                        <a:buNone/>
                      </a:pPr>
                      <a:r>
                        <a:rPr lang="en-GB" sz="1100" dirty="0">
                          <a:effectLst/>
                        </a:rPr>
                        <a:t>Etoposide</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34 (14.0)</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23 (9.5)</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20825425"/>
                  </a:ext>
                </a:extLst>
              </a:tr>
              <a:tr h="205702">
                <a:tc>
                  <a:txBody>
                    <a:bodyPr/>
                    <a:lstStyle/>
                    <a:p>
                      <a:pPr marL="361950" indent="0">
                        <a:lnSpc>
                          <a:spcPct val="100000"/>
                        </a:lnSpc>
                        <a:spcBef>
                          <a:spcPts val="600"/>
                        </a:spcBef>
                        <a:spcAft>
                          <a:spcPts val="600"/>
                        </a:spcAft>
                        <a:buNone/>
                      </a:pPr>
                      <a:r>
                        <a:rPr lang="en-GB" sz="1100" dirty="0">
                          <a:effectLst/>
                        </a:rPr>
                        <a:t>Topotecan</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25 (10.3)</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38 (15.8)</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853390831"/>
                  </a:ext>
                </a:extLst>
              </a:tr>
              <a:tr h="205702">
                <a:tc>
                  <a:txBody>
                    <a:bodyPr/>
                    <a:lstStyle/>
                    <a:p>
                      <a:pPr marL="361950" indent="0">
                        <a:lnSpc>
                          <a:spcPct val="100000"/>
                        </a:lnSpc>
                        <a:spcBef>
                          <a:spcPts val="600"/>
                        </a:spcBef>
                        <a:spcAft>
                          <a:spcPts val="600"/>
                        </a:spcAft>
                        <a:buNone/>
                      </a:pPr>
                      <a:r>
                        <a:rPr lang="en-GB" sz="1100" dirty="0">
                          <a:effectLst/>
                        </a:rPr>
                        <a:t>Irinotecan</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23 (9.5)</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34 (14.1)</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31452984"/>
                  </a:ext>
                </a:extLst>
              </a:tr>
              <a:tr h="205702">
                <a:tc>
                  <a:txBody>
                    <a:bodyPr/>
                    <a:lstStyle/>
                    <a:p>
                      <a:pPr marL="361950" indent="0">
                        <a:lnSpc>
                          <a:spcPct val="100000"/>
                        </a:lnSpc>
                        <a:spcBef>
                          <a:spcPts val="600"/>
                        </a:spcBef>
                        <a:spcAft>
                          <a:spcPts val="600"/>
                        </a:spcAft>
                        <a:buNone/>
                      </a:pPr>
                      <a:r>
                        <a:rPr lang="en-GB" sz="1100" dirty="0">
                          <a:effectLst/>
                        </a:rPr>
                        <a:t>Cyclophosphamide</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18 (7.4)</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21 (8.7)</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638150523"/>
                  </a:ext>
                </a:extLst>
              </a:tr>
              <a:tr h="205702">
                <a:tc>
                  <a:txBody>
                    <a:bodyPr/>
                    <a:lstStyle/>
                    <a:p>
                      <a:pPr marL="361950" indent="0">
                        <a:lnSpc>
                          <a:spcPct val="100000"/>
                        </a:lnSpc>
                        <a:spcBef>
                          <a:spcPts val="600"/>
                        </a:spcBef>
                        <a:spcAft>
                          <a:spcPts val="600"/>
                        </a:spcAft>
                        <a:buNone/>
                      </a:pPr>
                      <a:r>
                        <a:rPr lang="en-GB" sz="1100" dirty="0">
                          <a:effectLst/>
                        </a:rPr>
                        <a:t>Vincristine</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17 (7.0)</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21 (8.7)</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06053432"/>
                  </a:ext>
                </a:extLst>
              </a:tr>
              <a:tr h="205702">
                <a:tc>
                  <a:txBody>
                    <a:bodyPr/>
                    <a:lstStyle/>
                    <a:p>
                      <a:pPr marL="361950" indent="0">
                        <a:lnSpc>
                          <a:spcPct val="100000"/>
                        </a:lnSpc>
                        <a:spcBef>
                          <a:spcPts val="600"/>
                        </a:spcBef>
                        <a:spcAft>
                          <a:spcPts val="600"/>
                        </a:spcAft>
                        <a:buNone/>
                      </a:pPr>
                      <a:r>
                        <a:rPr lang="en-GB" sz="1100">
                          <a:effectLst/>
                        </a:rPr>
                        <a:t>Doxorubicin</a:t>
                      </a:r>
                      <a:endParaRPr lang="en-SG" sz="110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14 (5.8)</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14 (5.8)</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982614535"/>
                  </a:ext>
                </a:extLst>
              </a:tr>
              <a:tr h="205702">
                <a:tc>
                  <a:txBody>
                    <a:bodyPr/>
                    <a:lstStyle/>
                    <a:p>
                      <a:pPr marL="361950" indent="0">
                        <a:lnSpc>
                          <a:spcPct val="100000"/>
                        </a:lnSpc>
                        <a:spcBef>
                          <a:spcPts val="600"/>
                        </a:spcBef>
                        <a:spcAft>
                          <a:spcPts val="600"/>
                        </a:spcAft>
                        <a:buNone/>
                      </a:pPr>
                      <a:r>
                        <a:rPr lang="en-GB" sz="1100" dirty="0">
                          <a:effectLst/>
                        </a:rPr>
                        <a:t>Paclitaxel</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9 (3.7)</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17 (7.1)</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199001763"/>
                  </a:ext>
                </a:extLst>
              </a:tr>
              <a:tr h="205702">
                <a:tc>
                  <a:txBody>
                    <a:bodyPr/>
                    <a:lstStyle/>
                    <a:p>
                      <a:pPr marL="361950" indent="0">
                        <a:lnSpc>
                          <a:spcPct val="100000"/>
                        </a:lnSpc>
                        <a:spcBef>
                          <a:spcPts val="600"/>
                        </a:spcBef>
                        <a:spcAft>
                          <a:spcPts val="600"/>
                        </a:spcAft>
                        <a:buNone/>
                      </a:pPr>
                      <a:r>
                        <a:rPr lang="en-GB" sz="1100" dirty="0">
                          <a:effectLst/>
                        </a:rPr>
                        <a:t>Cisplatin</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9 (3.7)</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16 (6.6)</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376412011"/>
                  </a:ext>
                </a:extLst>
              </a:tr>
              <a:tr h="205702">
                <a:tc>
                  <a:txBody>
                    <a:bodyPr/>
                    <a:lstStyle/>
                    <a:p>
                      <a:pPr marL="361950" indent="0">
                        <a:lnSpc>
                          <a:spcPct val="100000"/>
                        </a:lnSpc>
                        <a:spcBef>
                          <a:spcPts val="600"/>
                        </a:spcBef>
                        <a:spcAft>
                          <a:spcPts val="600"/>
                        </a:spcAft>
                        <a:buNone/>
                      </a:pPr>
                      <a:r>
                        <a:rPr lang="en-GB" sz="1100" dirty="0">
                          <a:effectLst/>
                        </a:rPr>
                        <a:t>Docetaxel</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3 (1.2)</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3 (1.2)</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184667874"/>
                  </a:ext>
                </a:extLst>
              </a:tr>
              <a:tr h="205702">
                <a:tc>
                  <a:txBody>
                    <a:bodyPr/>
                    <a:lstStyle/>
                    <a:p>
                      <a:pPr marL="361950" indent="0">
                        <a:lnSpc>
                          <a:spcPct val="100000"/>
                        </a:lnSpc>
                        <a:spcBef>
                          <a:spcPts val="600"/>
                        </a:spcBef>
                        <a:spcAft>
                          <a:spcPts val="600"/>
                        </a:spcAft>
                        <a:buNone/>
                      </a:pPr>
                      <a:r>
                        <a:rPr lang="en-GB" sz="1100" dirty="0">
                          <a:effectLst/>
                        </a:rPr>
                        <a:t>Temozolomide</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3 (1.2)</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0</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758293254"/>
                  </a:ext>
                </a:extLst>
              </a:tr>
              <a:tr h="205702">
                <a:tc>
                  <a:txBody>
                    <a:bodyPr/>
                    <a:lstStyle/>
                    <a:p>
                      <a:pPr marL="361950" indent="0">
                        <a:lnSpc>
                          <a:spcPct val="100000"/>
                        </a:lnSpc>
                        <a:spcBef>
                          <a:spcPts val="600"/>
                        </a:spcBef>
                        <a:spcAft>
                          <a:spcPts val="600"/>
                        </a:spcAft>
                        <a:buNone/>
                      </a:pPr>
                      <a:r>
                        <a:rPr lang="en-GB" sz="1100" dirty="0">
                          <a:effectLst/>
                        </a:rPr>
                        <a:t>Epirubicin</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2 (0.8)</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5 (2.1)</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68710686"/>
                  </a:ext>
                </a:extLst>
              </a:tr>
              <a:tr h="205702">
                <a:tc>
                  <a:txBody>
                    <a:bodyPr/>
                    <a:lstStyle/>
                    <a:p>
                      <a:pPr marL="361950" indent="0">
                        <a:lnSpc>
                          <a:spcPct val="100000"/>
                        </a:lnSpc>
                        <a:spcBef>
                          <a:spcPts val="600"/>
                        </a:spcBef>
                        <a:spcAft>
                          <a:spcPts val="600"/>
                        </a:spcAft>
                        <a:buNone/>
                      </a:pPr>
                      <a:r>
                        <a:rPr lang="en-GB" sz="1100" dirty="0" err="1">
                          <a:effectLst/>
                        </a:rPr>
                        <a:t>Ifosfamide</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2 (0.8)</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1 (0.4)</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982799787"/>
                  </a:ext>
                </a:extLst>
              </a:tr>
              <a:tr h="205702">
                <a:tc>
                  <a:txBody>
                    <a:bodyPr/>
                    <a:lstStyle/>
                    <a:p>
                      <a:pPr marL="361950" indent="0">
                        <a:lnSpc>
                          <a:spcPct val="100000"/>
                        </a:lnSpc>
                        <a:spcBef>
                          <a:spcPts val="600"/>
                        </a:spcBef>
                        <a:spcAft>
                          <a:spcPts val="600"/>
                        </a:spcAft>
                        <a:buNone/>
                      </a:pPr>
                      <a:r>
                        <a:rPr lang="en-GB" sz="1100" dirty="0">
                          <a:effectLst/>
                        </a:rPr>
                        <a:t>Belotecan</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2 (0.8)</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0</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005342503"/>
                  </a:ext>
                </a:extLst>
              </a:tr>
              <a:tr h="205702">
                <a:tc>
                  <a:txBody>
                    <a:bodyPr/>
                    <a:lstStyle/>
                    <a:p>
                      <a:pPr marL="361950" indent="0">
                        <a:lnSpc>
                          <a:spcPct val="100000"/>
                        </a:lnSpc>
                        <a:spcBef>
                          <a:spcPts val="600"/>
                        </a:spcBef>
                        <a:spcAft>
                          <a:spcPts val="600"/>
                        </a:spcAft>
                        <a:buNone/>
                      </a:pPr>
                      <a:r>
                        <a:rPr lang="en-GB" sz="1100" dirty="0">
                          <a:effectLst/>
                        </a:rPr>
                        <a:t>Lurbinectedin</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a:effectLst/>
                        </a:rPr>
                        <a:t>0</a:t>
                      </a:r>
                      <a:endParaRPr lang="en-SG" sz="110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22 (9.1)</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427881673"/>
                  </a:ext>
                </a:extLst>
              </a:tr>
              <a:tr h="205702">
                <a:tc>
                  <a:txBody>
                    <a:bodyPr/>
                    <a:lstStyle/>
                    <a:p>
                      <a:pPr marL="361950" indent="0">
                        <a:lnSpc>
                          <a:spcPct val="100000"/>
                        </a:lnSpc>
                        <a:spcBef>
                          <a:spcPts val="600"/>
                        </a:spcBef>
                        <a:spcAft>
                          <a:spcPts val="600"/>
                        </a:spcAft>
                        <a:buNone/>
                      </a:pPr>
                      <a:r>
                        <a:rPr lang="en-GB" sz="1100" dirty="0">
                          <a:effectLst/>
                        </a:rPr>
                        <a:t>Gemcitabine</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0</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2 (0.8)</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5407862"/>
                  </a:ext>
                </a:extLst>
              </a:tr>
              <a:tr h="205702">
                <a:tc>
                  <a:txBody>
                    <a:bodyPr/>
                    <a:lstStyle/>
                    <a:p>
                      <a:pPr marL="361950" indent="0">
                        <a:lnSpc>
                          <a:spcPct val="100000"/>
                        </a:lnSpc>
                        <a:spcBef>
                          <a:spcPts val="600"/>
                        </a:spcBef>
                        <a:spcAft>
                          <a:spcPts val="600"/>
                        </a:spcAft>
                        <a:buNone/>
                      </a:pPr>
                      <a:r>
                        <a:rPr lang="en-GB" sz="1100" dirty="0">
                          <a:effectLst/>
                        </a:rPr>
                        <a:t>Vinorelbine</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a:effectLst/>
                        </a:rPr>
                        <a:t>0</a:t>
                      </a:r>
                      <a:endParaRPr lang="en-SG" sz="110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2 (0.8)</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016561351"/>
                  </a:ext>
                </a:extLst>
              </a:tr>
              <a:tr h="205702">
                <a:tc>
                  <a:txBody>
                    <a:bodyPr/>
                    <a:lstStyle/>
                    <a:p>
                      <a:pPr marL="361950" indent="0">
                        <a:lnSpc>
                          <a:spcPct val="100000"/>
                        </a:lnSpc>
                        <a:spcBef>
                          <a:spcPts val="600"/>
                        </a:spcBef>
                        <a:spcAft>
                          <a:spcPts val="600"/>
                        </a:spcAft>
                        <a:buNone/>
                      </a:pPr>
                      <a:r>
                        <a:rPr lang="en-GB" sz="1100" dirty="0">
                          <a:effectLst/>
                        </a:rPr>
                        <a:t>Dactinomycin</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0</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1 (0.4)</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38169141"/>
                  </a:ext>
                </a:extLst>
              </a:tr>
              <a:tr h="205702">
                <a:tc>
                  <a:txBody>
                    <a:bodyPr/>
                    <a:lstStyle/>
                    <a:p>
                      <a:pPr marL="361950" indent="0">
                        <a:lnSpc>
                          <a:spcPct val="100000"/>
                        </a:lnSpc>
                        <a:spcBef>
                          <a:spcPts val="600"/>
                        </a:spcBef>
                        <a:spcAft>
                          <a:spcPts val="600"/>
                        </a:spcAft>
                        <a:buNone/>
                      </a:pPr>
                      <a:r>
                        <a:rPr lang="en-GB" sz="1100" dirty="0">
                          <a:effectLst/>
                        </a:rPr>
                        <a:t>Other antineoplastic agents</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1 (0.4)</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0</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3439317"/>
                  </a:ext>
                </a:extLst>
              </a:tr>
            </a:tbl>
          </a:graphicData>
        </a:graphic>
      </p:graphicFrame>
      <p:graphicFrame>
        <p:nvGraphicFramePr>
          <p:cNvPr id="8" name="Table 7">
            <a:extLst>
              <a:ext uri="{FF2B5EF4-FFF2-40B4-BE49-F238E27FC236}">
                <a16:creationId xmlns:a16="http://schemas.microsoft.com/office/drawing/2014/main" id="{27F517D1-C9ED-77C4-4857-BD14DFA06E4A}"/>
              </a:ext>
            </a:extLst>
          </p:cNvPr>
          <p:cNvGraphicFramePr>
            <a:graphicFrameLocks noGrp="1"/>
          </p:cNvGraphicFramePr>
          <p:nvPr>
            <p:extLst>
              <p:ext uri="{D42A27DB-BD31-4B8C-83A1-F6EECF244321}">
                <p14:modId xmlns:p14="http://schemas.microsoft.com/office/powerpoint/2010/main" val="2265245117"/>
              </p:ext>
            </p:extLst>
          </p:nvPr>
        </p:nvGraphicFramePr>
        <p:xfrm>
          <a:off x="6142200" y="890588"/>
          <a:ext cx="5879592" cy="3502152"/>
        </p:xfrm>
        <a:graphic>
          <a:graphicData uri="http://schemas.openxmlformats.org/drawingml/2006/table">
            <a:tbl>
              <a:tblPr bandRow="1"/>
              <a:tblGrid>
                <a:gridCol w="3867912">
                  <a:extLst>
                    <a:ext uri="{9D8B030D-6E8A-4147-A177-3AD203B41FA5}">
                      <a16:colId xmlns:a16="http://schemas.microsoft.com/office/drawing/2014/main" val="1291183522"/>
                    </a:ext>
                  </a:extLst>
                </a:gridCol>
                <a:gridCol w="1005840">
                  <a:extLst>
                    <a:ext uri="{9D8B030D-6E8A-4147-A177-3AD203B41FA5}">
                      <a16:colId xmlns:a16="http://schemas.microsoft.com/office/drawing/2014/main" val="3057210622"/>
                    </a:ext>
                  </a:extLst>
                </a:gridCol>
                <a:gridCol w="1005840">
                  <a:extLst>
                    <a:ext uri="{9D8B030D-6E8A-4147-A177-3AD203B41FA5}">
                      <a16:colId xmlns:a16="http://schemas.microsoft.com/office/drawing/2014/main" val="3676589830"/>
                    </a:ext>
                  </a:extLst>
                </a:gridCol>
              </a:tblGrid>
              <a:tr h="347472">
                <a:tc>
                  <a:txBody>
                    <a:bodyPr/>
                    <a:lstStyle/>
                    <a:p>
                      <a:pPr>
                        <a:lnSpc>
                          <a:spcPct val="100000"/>
                        </a:lnSpc>
                        <a:spcAft>
                          <a:spcPts val="0"/>
                        </a:spcAft>
                      </a:pPr>
                      <a:r>
                        <a:rPr lang="en-GB" sz="1100" b="1" dirty="0">
                          <a:effectLst/>
                          <a:latin typeface="+mn-lt"/>
                          <a:ea typeface="Arial" panose="020B0604020202020204" pitchFamily="34" charset="0"/>
                        </a:rPr>
                        <a:t>Patients,</a:t>
                      </a:r>
                      <a:r>
                        <a:rPr lang="en-GB" sz="1100" dirty="0">
                          <a:effectLst/>
                          <a:latin typeface="+mn-lt"/>
                          <a:ea typeface="Calibri" panose="020F0502020204030204" pitchFamily="34" charset="0"/>
                        </a:rPr>
                        <a:t> </a:t>
                      </a:r>
                      <a:r>
                        <a:rPr lang="en-GB" sz="1100" b="1" dirty="0">
                          <a:effectLst/>
                          <a:latin typeface="+mn-lt"/>
                          <a:ea typeface="Calibri" panose="020F0502020204030204" pitchFamily="34" charset="0"/>
                        </a:rPr>
                        <a:t>n</a:t>
                      </a:r>
                      <a:r>
                        <a:rPr lang="en-GB" sz="1100" b="1" dirty="0">
                          <a:effectLst/>
                          <a:latin typeface="+mn-lt"/>
                          <a:ea typeface="Arial" panose="020B0604020202020204" pitchFamily="34" charset="0"/>
                        </a:rPr>
                        <a:t> (%)</a:t>
                      </a:r>
                      <a:endParaRPr lang="en-US" sz="11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pPr>
                      <a:r>
                        <a:rPr lang="en-GB" sz="1100" b="1" dirty="0">
                          <a:solidFill>
                            <a:schemeClr val="bg1"/>
                          </a:solidFill>
                          <a:effectLst/>
                          <a:latin typeface="+mn-lt"/>
                          <a:ea typeface="Arial" panose="020B0604020202020204" pitchFamily="34" charset="0"/>
                        </a:rPr>
                        <a:t>Lurbi + atezo</a:t>
                      </a:r>
                      <a:endParaRPr lang="en-US" sz="1100" dirty="0">
                        <a:solidFill>
                          <a:schemeClr val="bg1"/>
                        </a:solidFill>
                        <a:effectLst/>
                        <a:latin typeface="+mn-lt"/>
                        <a:ea typeface="Calibri" panose="020F0502020204030204" pitchFamily="34" charset="0"/>
                      </a:endParaRPr>
                    </a:p>
                    <a:p>
                      <a:pPr algn="ctr">
                        <a:lnSpc>
                          <a:spcPct val="100000"/>
                        </a:lnSpc>
                        <a:spcAft>
                          <a:spcPts val="0"/>
                        </a:spcAft>
                      </a:pPr>
                      <a:r>
                        <a:rPr lang="en-GB" sz="1100" b="1" dirty="0">
                          <a:solidFill>
                            <a:schemeClr val="bg1"/>
                          </a:solidFill>
                          <a:effectLst/>
                          <a:latin typeface="+mn-lt"/>
                          <a:ea typeface="Arial" panose="020B0604020202020204" pitchFamily="34" charset="0"/>
                        </a:rPr>
                        <a:t>(n=242)</a:t>
                      </a:r>
                      <a:endParaRPr lang="en-US" sz="11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953A4"/>
                    </a:solidFill>
                  </a:tcPr>
                </a:tc>
                <a:tc>
                  <a:txBody>
                    <a:bodyPr/>
                    <a:lstStyle/>
                    <a:p>
                      <a:pPr algn="ctr">
                        <a:lnSpc>
                          <a:spcPct val="100000"/>
                        </a:lnSpc>
                        <a:spcAft>
                          <a:spcPts val="0"/>
                        </a:spcAft>
                      </a:pPr>
                      <a:r>
                        <a:rPr lang="en-GB" sz="1100" b="1" dirty="0">
                          <a:solidFill>
                            <a:schemeClr val="bg1"/>
                          </a:solidFill>
                          <a:effectLst/>
                          <a:latin typeface="+mn-lt"/>
                          <a:ea typeface="Arial" panose="020B0604020202020204" pitchFamily="34" charset="0"/>
                        </a:rPr>
                        <a:t>Atezo</a:t>
                      </a:r>
                      <a:endParaRPr lang="en-US" sz="1100" dirty="0">
                        <a:solidFill>
                          <a:schemeClr val="bg1"/>
                        </a:solidFill>
                        <a:effectLst/>
                        <a:latin typeface="+mn-lt"/>
                        <a:ea typeface="Calibri" panose="020F0502020204030204" pitchFamily="34" charset="0"/>
                      </a:endParaRPr>
                    </a:p>
                    <a:p>
                      <a:pPr algn="ctr">
                        <a:lnSpc>
                          <a:spcPct val="100000"/>
                        </a:lnSpc>
                        <a:spcAft>
                          <a:spcPts val="0"/>
                        </a:spcAft>
                      </a:pPr>
                      <a:r>
                        <a:rPr lang="en-GB" sz="1100" b="1" dirty="0">
                          <a:solidFill>
                            <a:schemeClr val="bg1"/>
                          </a:solidFill>
                          <a:effectLst/>
                          <a:latin typeface="+mn-lt"/>
                          <a:ea typeface="Arial" panose="020B0604020202020204" pitchFamily="34" charset="0"/>
                        </a:rPr>
                        <a:t>(n=241)</a:t>
                      </a:r>
                      <a:endParaRPr lang="en-US" sz="11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00"/>
                    </a:solidFill>
                  </a:tcPr>
                </a:tc>
                <a:extLst>
                  <a:ext uri="{0D108BD9-81ED-4DB2-BD59-A6C34878D82A}">
                    <a16:rowId xmlns:a16="http://schemas.microsoft.com/office/drawing/2014/main" val="1494980150"/>
                  </a:ext>
                </a:extLst>
              </a:tr>
              <a:tr h="210312">
                <a:tc>
                  <a:txBody>
                    <a:bodyPr/>
                    <a:lstStyle/>
                    <a:p>
                      <a:pPr marL="180340" marR="0" lvl="0" indent="0" algn="l" defTabSz="457200" rtl="0" eaLnBrk="1" fontAlgn="auto" latinLnBrk="0" hangingPunct="1">
                        <a:lnSpc>
                          <a:spcPct val="100000"/>
                        </a:lnSpc>
                        <a:spcBef>
                          <a:spcPts val="0"/>
                        </a:spcBef>
                        <a:spcAft>
                          <a:spcPts val="800"/>
                        </a:spcAft>
                        <a:buClrTx/>
                        <a:buSzTx/>
                        <a:buFontTx/>
                        <a:buNone/>
                        <a:tabLst/>
                        <a:defRPr/>
                      </a:pPr>
                      <a:r>
                        <a:rPr lang="en-US" sz="1100" b="1" dirty="0">
                          <a:effectLst/>
                          <a:latin typeface="+mn-lt"/>
                          <a:ea typeface="Calibri" panose="020F0502020204030204" pitchFamily="34" charset="0"/>
                        </a:rPr>
                        <a:t>Immunotherapy</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100" kern="1200" dirty="0">
                          <a:solidFill>
                            <a:schemeClr val="tx1"/>
                          </a:solidFill>
                          <a:effectLst/>
                          <a:latin typeface="+mn-lt"/>
                          <a:ea typeface="+mn-ea"/>
                          <a:cs typeface="+mn-cs"/>
                        </a:rPr>
                        <a:t>25 (10.3) </a:t>
                      </a:r>
                      <a:endParaRPr lang="en-US" sz="11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100" kern="1200" dirty="0">
                          <a:solidFill>
                            <a:schemeClr val="tx1"/>
                          </a:solidFill>
                          <a:effectLst/>
                          <a:latin typeface="+mn-lt"/>
                          <a:ea typeface="+mn-ea"/>
                          <a:cs typeface="+mn-cs"/>
                        </a:rPr>
                        <a:t>20 (8.3) </a:t>
                      </a:r>
                      <a:endParaRPr lang="en-US" sz="11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9758539"/>
                  </a:ext>
                </a:extLst>
              </a:tr>
              <a:tr h="210312">
                <a:tc>
                  <a:txBody>
                    <a:bodyPr/>
                    <a:lstStyle/>
                    <a:p>
                      <a:pPr marL="361950" indent="0">
                        <a:lnSpc>
                          <a:spcPct val="100000"/>
                        </a:lnSpc>
                        <a:spcBef>
                          <a:spcPts val="600"/>
                        </a:spcBef>
                        <a:spcAft>
                          <a:spcPts val="600"/>
                        </a:spcAft>
                        <a:buNone/>
                      </a:pPr>
                      <a:r>
                        <a:rPr lang="en-GB" sz="1100" dirty="0">
                          <a:effectLst/>
                        </a:rPr>
                        <a:t>Atezolizumab</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20 (8.3)</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9 (3.7)</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100976957"/>
                  </a:ext>
                </a:extLst>
              </a:tr>
              <a:tr h="210312">
                <a:tc>
                  <a:txBody>
                    <a:bodyPr/>
                    <a:lstStyle/>
                    <a:p>
                      <a:pPr marL="361950" indent="0">
                        <a:lnSpc>
                          <a:spcPct val="100000"/>
                        </a:lnSpc>
                        <a:spcBef>
                          <a:spcPts val="600"/>
                        </a:spcBef>
                        <a:spcAft>
                          <a:spcPts val="600"/>
                        </a:spcAft>
                        <a:buNone/>
                      </a:pPr>
                      <a:r>
                        <a:rPr lang="en-GB" sz="1100" dirty="0" err="1">
                          <a:effectLst/>
                        </a:rPr>
                        <a:t>Tarlatamab</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4 (1.7)</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8 (3.3)</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70532798"/>
                  </a:ext>
                </a:extLst>
              </a:tr>
              <a:tr h="210312">
                <a:tc>
                  <a:txBody>
                    <a:bodyPr/>
                    <a:lstStyle/>
                    <a:p>
                      <a:pPr marL="361950" indent="0">
                        <a:lnSpc>
                          <a:spcPct val="100000"/>
                        </a:lnSpc>
                        <a:spcBef>
                          <a:spcPts val="600"/>
                        </a:spcBef>
                        <a:spcAft>
                          <a:spcPts val="600"/>
                        </a:spcAft>
                        <a:buNone/>
                      </a:pPr>
                      <a:r>
                        <a:rPr lang="en-GB" sz="1100" dirty="0">
                          <a:effectLst/>
                        </a:rPr>
                        <a:t>Ipilimumab</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1 (0.4)</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0</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45492759"/>
                  </a:ext>
                </a:extLst>
              </a:tr>
              <a:tr h="210312">
                <a:tc>
                  <a:txBody>
                    <a:bodyPr/>
                    <a:lstStyle/>
                    <a:p>
                      <a:pPr marL="361950" indent="0">
                        <a:lnSpc>
                          <a:spcPct val="100000"/>
                        </a:lnSpc>
                        <a:spcBef>
                          <a:spcPts val="600"/>
                        </a:spcBef>
                        <a:spcAft>
                          <a:spcPts val="600"/>
                        </a:spcAft>
                        <a:buNone/>
                      </a:pPr>
                      <a:r>
                        <a:rPr lang="en-GB" sz="1100" dirty="0" err="1">
                          <a:effectLst/>
                        </a:rPr>
                        <a:t>Magrolimab</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1 (0.4)</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0</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20825425"/>
                  </a:ext>
                </a:extLst>
              </a:tr>
              <a:tr h="210312">
                <a:tc>
                  <a:txBody>
                    <a:bodyPr/>
                    <a:lstStyle/>
                    <a:p>
                      <a:pPr marL="361950" indent="0">
                        <a:lnSpc>
                          <a:spcPct val="100000"/>
                        </a:lnSpc>
                        <a:spcBef>
                          <a:spcPts val="600"/>
                        </a:spcBef>
                        <a:spcAft>
                          <a:spcPts val="600"/>
                        </a:spcAft>
                        <a:buNone/>
                      </a:pPr>
                      <a:r>
                        <a:rPr lang="en-GB" sz="1100" dirty="0">
                          <a:effectLst/>
                        </a:rPr>
                        <a:t>Nivolumab</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1 (0.4)</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0</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853390831"/>
                  </a:ext>
                </a:extLst>
              </a:tr>
              <a:tr h="210312">
                <a:tc>
                  <a:txBody>
                    <a:bodyPr/>
                    <a:lstStyle/>
                    <a:p>
                      <a:pPr marL="361950" indent="0">
                        <a:lnSpc>
                          <a:spcPct val="100000"/>
                        </a:lnSpc>
                        <a:spcBef>
                          <a:spcPts val="600"/>
                        </a:spcBef>
                        <a:spcAft>
                          <a:spcPts val="600"/>
                        </a:spcAft>
                        <a:buNone/>
                      </a:pPr>
                      <a:r>
                        <a:rPr lang="en-GB" sz="1100" dirty="0">
                          <a:effectLst/>
                        </a:rPr>
                        <a:t>Durvalumab</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0</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3 (1.2)</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31452984"/>
                  </a:ext>
                </a:extLst>
              </a:tr>
              <a:tr h="210312">
                <a:tc>
                  <a:txBody>
                    <a:bodyPr/>
                    <a:lstStyle/>
                    <a:p>
                      <a:pPr marL="180340" marR="0" lvl="0" indent="0" algn="l" defTabSz="457200" rtl="0" eaLnBrk="1" fontAlgn="auto" latinLnBrk="0" hangingPunct="1">
                        <a:lnSpc>
                          <a:spcPct val="100000"/>
                        </a:lnSpc>
                        <a:spcBef>
                          <a:spcPts val="0"/>
                        </a:spcBef>
                        <a:spcAft>
                          <a:spcPts val="800"/>
                        </a:spcAft>
                        <a:buClrTx/>
                        <a:buSzTx/>
                        <a:buFontTx/>
                        <a:buNone/>
                        <a:tabLst/>
                        <a:defRPr/>
                      </a:pPr>
                      <a:r>
                        <a:rPr lang="en-US" sz="1100" b="1" dirty="0">
                          <a:effectLst/>
                          <a:latin typeface="+mn-lt"/>
                          <a:ea typeface="Calibri" panose="020F0502020204030204" pitchFamily="34" charset="0"/>
                        </a:rPr>
                        <a:t>Targeted therapy</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100" kern="1200" dirty="0">
                          <a:solidFill>
                            <a:schemeClr val="tx1"/>
                          </a:solidFill>
                          <a:effectLst/>
                          <a:latin typeface="+mn-lt"/>
                          <a:ea typeface="+mn-ea"/>
                          <a:cs typeface="+mn-cs"/>
                        </a:rPr>
                        <a:t>3 (1.2) </a:t>
                      </a:r>
                      <a:endParaRPr lang="en-US" sz="11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100" kern="1200" dirty="0">
                          <a:solidFill>
                            <a:schemeClr val="tx1"/>
                          </a:solidFill>
                          <a:effectLst/>
                          <a:latin typeface="+mn-lt"/>
                          <a:ea typeface="+mn-ea"/>
                          <a:cs typeface="+mn-cs"/>
                        </a:rPr>
                        <a:t>2 (0.8) </a:t>
                      </a:r>
                      <a:endParaRPr lang="en-US" sz="11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638150523"/>
                  </a:ext>
                </a:extLst>
              </a:tr>
              <a:tr h="210312">
                <a:tc>
                  <a:txBody>
                    <a:bodyPr/>
                    <a:lstStyle/>
                    <a:p>
                      <a:pPr marL="361950" indent="0">
                        <a:lnSpc>
                          <a:spcPct val="100000"/>
                        </a:lnSpc>
                        <a:spcBef>
                          <a:spcPts val="600"/>
                        </a:spcBef>
                        <a:spcAft>
                          <a:spcPts val="600"/>
                        </a:spcAft>
                        <a:buNone/>
                      </a:pPr>
                      <a:r>
                        <a:rPr lang="en-GB" sz="1100" dirty="0">
                          <a:effectLst/>
                        </a:rPr>
                        <a:t>Bevacizumab</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1 (0.4)</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1 (0.4)</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06053432"/>
                  </a:ext>
                </a:extLst>
              </a:tr>
              <a:tr h="210312">
                <a:tc>
                  <a:txBody>
                    <a:bodyPr/>
                    <a:lstStyle/>
                    <a:p>
                      <a:pPr marL="361950" indent="0">
                        <a:lnSpc>
                          <a:spcPct val="100000"/>
                        </a:lnSpc>
                        <a:spcBef>
                          <a:spcPts val="600"/>
                        </a:spcBef>
                        <a:spcAft>
                          <a:spcPts val="600"/>
                        </a:spcAft>
                        <a:buNone/>
                      </a:pPr>
                      <a:r>
                        <a:rPr lang="en-GB" sz="1100" dirty="0">
                          <a:effectLst/>
                        </a:rPr>
                        <a:t>Sacituzumab </a:t>
                      </a:r>
                      <a:r>
                        <a:rPr lang="en-GB" sz="1100" dirty="0" err="1">
                          <a:effectLst/>
                        </a:rPr>
                        <a:t>govitecan</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1 (0.4)</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1 (0.4)</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982614535"/>
                  </a:ext>
                </a:extLst>
              </a:tr>
              <a:tr h="210312">
                <a:tc>
                  <a:txBody>
                    <a:bodyPr/>
                    <a:lstStyle/>
                    <a:p>
                      <a:pPr marL="361950" indent="0">
                        <a:lnSpc>
                          <a:spcPct val="100000"/>
                        </a:lnSpc>
                        <a:spcBef>
                          <a:spcPts val="600"/>
                        </a:spcBef>
                        <a:spcAft>
                          <a:spcPts val="600"/>
                        </a:spcAft>
                        <a:buNone/>
                      </a:pPr>
                      <a:r>
                        <a:rPr lang="en-GB" sz="1100" dirty="0">
                          <a:effectLst/>
                        </a:rPr>
                        <a:t>DS 7300a</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1 (0.4)</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0</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199001763"/>
                  </a:ext>
                </a:extLst>
              </a:tr>
              <a:tr h="210312">
                <a:tc>
                  <a:txBody>
                    <a:bodyPr/>
                    <a:lstStyle/>
                    <a:p>
                      <a:pPr marL="180340" marR="0" lvl="0" indent="0" algn="l" defTabSz="457200" rtl="0" eaLnBrk="1" fontAlgn="auto" latinLnBrk="0" hangingPunct="1">
                        <a:lnSpc>
                          <a:spcPct val="100000"/>
                        </a:lnSpc>
                        <a:spcBef>
                          <a:spcPts val="0"/>
                        </a:spcBef>
                        <a:spcAft>
                          <a:spcPts val="800"/>
                        </a:spcAft>
                        <a:buClrTx/>
                        <a:buSzTx/>
                        <a:buFontTx/>
                        <a:buNone/>
                        <a:tabLst/>
                        <a:defRPr/>
                      </a:pPr>
                      <a:r>
                        <a:rPr lang="en-US" sz="1100" b="1" dirty="0">
                          <a:effectLst/>
                          <a:latin typeface="+mn-lt"/>
                          <a:ea typeface="Calibri" panose="020F0502020204030204" pitchFamily="34" charset="0"/>
                        </a:rPr>
                        <a:t>Other</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100" kern="1200" dirty="0">
                          <a:solidFill>
                            <a:schemeClr val="tx1"/>
                          </a:solidFill>
                          <a:effectLst/>
                          <a:latin typeface="+mn-lt"/>
                          <a:ea typeface="+mn-ea"/>
                          <a:cs typeface="+mn-cs"/>
                        </a:rPr>
                        <a:t>3 (1.2) </a:t>
                      </a:r>
                      <a:endParaRPr lang="en-US" sz="11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1100" kern="1200" dirty="0">
                          <a:solidFill>
                            <a:schemeClr val="tx1"/>
                          </a:solidFill>
                          <a:effectLst/>
                          <a:latin typeface="+mn-lt"/>
                          <a:ea typeface="+mn-ea"/>
                          <a:cs typeface="+mn-cs"/>
                        </a:rPr>
                        <a:t>3 (1.2) </a:t>
                      </a:r>
                      <a:endParaRPr lang="en-US" sz="11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376412011"/>
                  </a:ext>
                </a:extLst>
              </a:tr>
              <a:tr h="210312">
                <a:tc>
                  <a:txBody>
                    <a:bodyPr/>
                    <a:lstStyle/>
                    <a:p>
                      <a:pPr marL="361950" indent="0">
                        <a:lnSpc>
                          <a:spcPct val="100000"/>
                        </a:lnSpc>
                        <a:spcBef>
                          <a:spcPts val="600"/>
                        </a:spcBef>
                        <a:spcAft>
                          <a:spcPts val="600"/>
                        </a:spcAft>
                        <a:buNone/>
                      </a:pPr>
                      <a:r>
                        <a:rPr lang="en-GB" sz="1100" dirty="0">
                          <a:effectLst/>
                        </a:rPr>
                        <a:t>Other monoclonal antibodies and ADCs</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1 (0.4)</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2 (0.8)</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184667874"/>
                  </a:ext>
                </a:extLst>
              </a:tr>
              <a:tr h="210312">
                <a:tc>
                  <a:txBody>
                    <a:bodyPr/>
                    <a:lstStyle/>
                    <a:p>
                      <a:pPr marL="361950" indent="0">
                        <a:lnSpc>
                          <a:spcPct val="100000"/>
                        </a:lnSpc>
                        <a:spcBef>
                          <a:spcPts val="600"/>
                        </a:spcBef>
                        <a:spcAft>
                          <a:spcPts val="600"/>
                        </a:spcAft>
                        <a:buNone/>
                      </a:pPr>
                      <a:r>
                        <a:rPr lang="en-GB" sz="1100" dirty="0">
                          <a:effectLst/>
                        </a:rPr>
                        <a:t>Other therapeutic products</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1 (0.4)</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Bef>
                          <a:spcPts val="600"/>
                        </a:spcBef>
                        <a:spcAft>
                          <a:spcPts val="600"/>
                        </a:spcAft>
                        <a:buNone/>
                      </a:pPr>
                      <a:r>
                        <a:rPr lang="en-GB" sz="1100" dirty="0">
                          <a:effectLst/>
                        </a:rPr>
                        <a:t>1 (0.4)</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758293254"/>
                  </a:ext>
                </a:extLst>
              </a:tr>
              <a:tr h="210312">
                <a:tc>
                  <a:txBody>
                    <a:bodyPr/>
                    <a:lstStyle/>
                    <a:p>
                      <a:pPr marL="361950" indent="0">
                        <a:lnSpc>
                          <a:spcPct val="100000"/>
                        </a:lnSpc>
                        <a:spcBef>
                          <a:spcPts val="600"/>
                        </a:spcBef>
                        <a:spcAft>
                          <a:spcPts val="600"/>
                        </a:spcAft>
                        <a:buNone/>
                      </a:pPr>
                      <a:r>
                        <a:rPr lang="en-GB" sz="1100" dirty="0" err="1">
                          <a:effectLst/>
                        </a:rPr>
                        <a:t>Talazoparib</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1 (0.4)</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Bef>
                          <a:spcPts val="600"/>
                        </a:spcBef>
                        <a:spcAft>
                          <a:spcPts val="600"/>
                        </a:spcAft>
                        <a:buNone/>
                      </a:pPr>
                      <a:r>
                        <a:rPr lang="en-GB" sz="1100" dirty="0">
                          <a:effectLst/>
                        </a:rPr>
                        <a:t>0</a:t>
                      </a:r>
                      <a:endParaRPr lang="en-SG" sz="1100" dirty="0">
                        <a:effectLst/>
                        <a:latin typeface="Calibri" panose="020F0502020204030204" pitchFamily="34" charset="0"/>
                        <a:ea typeface="Calibri" panose="020F0502020204030204" pitchFamily="34" charset="0"/>
                      </a:endParaRPr>
                    </a:p>
                  </a:txBody>
                  <a:tcPr marL="29713" marR="297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68710686"/>
                  </a:ext>
                </a:extLst>
              </a:tr>
            </a:tbl>
          </a:graphicData>
        </a:graphic>
      </p:graphicFrame>
      <p:sp>
        <p:nvSpPr>
          <p:cNvPr id="9" name="Slide Number Placeholder 2">
            <a:extLst>
              <a:ext uri="{FF2B5EF4-FFF2-40B4-BE49-F238E27FC236}">
                <a16:creationId xmlns:a16="http://schemas.microsoft.com/office/drawing/2014/main" id="{15242832-EC8D-F5F1-4C2C-A986C031C8E9}"/>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25</a:t>
            </a:fld>
            <a:endParaRPr lang="en-US" dirty="0"/>
          </a:p>
        </p:txBody>
      </p:sp>
    </p:spTree>
    <p:extLst>
      <p:ext uri="{BB962C8B-B14F-4D97-AF65-F5344CB8AC3E}">
        <p14:creationId xmlns:p14="http://schemas.microsoft.com/office/powerpoint/2010/main" val="5082381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4194FC-E900-7E7D-9A1B-FDF167CEB0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6C78B4-8CF8-C49E-005B-F69C5245B705}"/>
              </a:ext>
            </a:extLst>
          </p:cNvPr>
          <p:cNvSpPr>
            <a:spLocks noGrp="1"/>
          </p:cNvSpPr>
          <p:nvPr>
            <p:ph type="title"/>
          </p:nvPr>
        </p:nvSpPr>
        <p:spPr/>
        <p:txBody>
          <a:bodyPr/>
          <a:lstStyle/>
          <a:p>
            <a:r>
              <a:rPr lang="en-SG" dirty="0"/>
              <a:t>Serious AEs </a:t>
            </a:r>
            <a:r>
              <a:rPr lang="en-GB" dirty="0"/>
              <a:t>with incidence ≥1% in either arm in the SAS</a:t>
            </a:r>
            <a:endParaRPr lang="en-SG" i="1" dirty="0"/>
          </a:p>
        </p:txBody>
      </p:sp>
      <p:sp>
        <p:nvSpPr>
          <p:cNvPr id="4" name="Text Placeholder 3">
            <a:extLst>
              <a:ext uri="{FF2B5EF4-FFF2-40B4-BE49-F238E27FC236}">
                <a16:creationId xmlns:a16="http://schemas.microsoft.com/office/drawing/2014/main" id="{C311704B-A308-C44B-287A-785C88656F96}"/>
              </a:ext>
            </a:extLst>
          </p:cNvPr>
          <p:cNvSpPr>
            <a:spLocks noGrp="1"/>
          </p:cNvSpPr>
          <p:nvPr>
            <p:ph type="body" sz="quarter" idx="15"/>
          </p:nvPr>
        </p:nvSpPr>
        <p:spPr/>
        <p:txBody>
          <a:bodyPr/>
          <a:lstStyle/>
          <a:p>
            <a:r>
              <a:rPr lang="en-US" dirty="0"/>
              <a:t>Luis Paz-Ares, MD, PhD </a:t>
            </a:r>
          </a:p>
        </p:txBody>
      </p:sp>
      <p:sp>
        <p:nvSpPr>
          <p:cNvPr id="5" name="Text Placeholder 4">
            <a:extLst>
              <a:ext uri="{FF2B5EF4-FFF2-40B4-BE49-F238E27FC236}">
                <a16:creationId xmlns:a16="http://schemas.microsoft.com/office/drawing/2014/main" id="{53E6803B-3E7C-96CA-87AC-481889AB8DD3}"/>
              </a:ext>
            </a:extLst>
          </p:cNvPr>
          <p:cNvSpPr>
            <a:spLocks noGrp="1"/>
          </p:cNvSpPr>
          <p:nvPr>
            <p:ph type="body" sz="quarter" idx="17"/>
          </p:nvPr>
        </p:nvSpPr>
        <p:spPr>
          <a:xfrm>
            <a:off x="300036" y="6051603"/>
            <a:ext cx="11591925" cy="153888"/>
          </a:xfrm>
        </p:spPr>
        <p:txBody>
          <a:bodyPr/>
          <a:lstStyle/>
          <a:p>
            <a:r>
              <a:rPr lang="en-US" dirty="0"/>
              <a:t>Clinical cutoff: July 29, 2024. </a:t>
            </a:r>
            <a:endParaRPr lang="en-SG" dirty="0">
              <a:highlight>
                <a:srgbClr val="FFFFFF"/>
              </a:highlight>
            </a:endParaRPr>
          </a:p>
        </p:txBody>
      </p:sp>
      <p:sp>
        <p:nvSpPr>
          <p:cNvPr id="7" name="Text Placeholder 8">
            <a:extLst>
              <a:ext uri="{FF2B5EF4-FFF2-40B4-BE49-F238E27FC236}">
                <a16:creationId xmlns:a16="http://schemas.microsoft.com/office/drawing/2014/main" id="{4793CEC8-979D-B360-9C3B-D26ADF06BB33}"/>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graphicFrame>
        <p:nvGraphicFramePr>
          <p:cNvPr id="10" name="Table 9">
            <a:extLst>
              <a:ext uri="{FF2B5EF4-FFF2-40B4-BE49-F238E27FC236}">
                <a16:creationId xmlns:a16="http://schemas.microsoft.com/office/drawing/2014/main" id="{D8744A88-9681-8B51-F8AE-9DBE845E3575}"/>
              </a:ext>
            </a:extLst>
          </p:cNvPr>
          <p:cNvGraphicFramePr>
            <a:graphicFrameLocks noGrp="1"/>
          </p:cNvGraphicFramePr>
          <p:nvPr>
            <p:extLst>
              <p:ext uri="{D42A27DB-BD31-4B8C-83A1-F6EECF244321}">
                <p14:modId xmlns:p14="http://schemas.microsoft.com/office/powerpoint/2010/main" val="387767502"/>
              </p:ext>
            </p:extLst>
          </p:nvPr>
        </p:nvGraphicFramePr>
        <p:xfrm>
          <a:off x="2955452" y="1536201"/>
          <a:ext cx="6281097" cy="3785598"/>
        </p:xfrm>
        <a:graphic>
          <a:graphicData uri="http://schemas.openxmlformats.org/drawingml/2006/table">
            <a:tbl>
              <a:tblPr bandRow="1"/>
              <a:tblGrid>
                <a:gridCol w="2471275">
                  <a:extLst>
                    <a:ext uri="{9D8B030D-6E8A-4147-A177-3AD203B41FA5}">
                      <a16:colId xmlns:a16="http://schemas.microsoft.com/office/drawing/2014/main" val="1291183522"/>
                    </a:ext>
                  </a:extLst>
                </a:gridCol>
                <a:gridCol w="1904911">
                  <a:extLst>
                    <a:ext uri="{9D8B030D-6E8A-4147-A177-3AD203B41FA5}">
                      <a16:colId xmlns:a16="http://schemas.microsoft.com/office/drawing/2014/main" val="3057210622"/>
                    </a:ext>
                  </a:extLst>
                </a:gridCol>
                <a:gridCol w="1904911">
                  <a:extLst>
                    <a:ext uri="{9D8B030D-6E8A-4147-A177-3AD203B41FA5}">
                      <a16:colId xmlns:a16="http://schemas.microsoft.com/office/drawing/2014/main" val="3676589830"/>
                    </a:ext>
                  </a:extLst>
                </a:gridCol>
              </a:tblGrid>
              <a:tr h="702135">
                <a:tc>
                  <a:txBody>
                    <a:bodyPr/>
                    <a:lstStyle/>
                    <a:p>
                      <a:pPr>
                        <a:lnSpc>
                          <a:spcPct val="100000"/>
                        </a:lnSpc>
                        <a:spcAft>
                          <a:spcPts val="0"/>
                        </a:spcAft>
                      </a:pPr>
                      <a:r>
                        <a:rPr lang="en-GB" sz="1400" b="1" dirty="0">
                          <a:effectLst/>
                          <a:latin typeface="+mn-lt"/>
                          <a:ea typeface="Arial" panose="020B0604020202020204" pitchFamily="34" charset="0"/>
                        </a:rPr>
                        <a:t>Patients,</a:t>
                      </a:r>
                      <a:r>
                        <a:rPr lang="en-GB" sz="1400" dirty="0">
                          <a:effectLst/>
                          <a:latin typeface="+mn-lt"/>
                          <a:ea typeface="Calibri" panose="020F0502020204030204" pitchFamily="34" charset="0"/>
                        </a:rPr>
                        <a:t> </a:t>
                      </a:r>
                      <a:r>
                        <a:rPr lang="en-GB" sz="1400" b="1" dirty="0">
                          <a:effectLst/>
                          <a:latin typeface="+mn-lt"/>
                          <a:ea typeface="Calibri" panose="020F0502020204030204" pitchFamily="34" charset="0"/>
                        </a:rPr>
                        <a:t>n</a:t>
                      </a:r>
                      <a:r>
                        <a:rPr lang="en-GB" sz="1400" b="1" dirty="0">
                          <a:effectLst/>
                          <a:latin typeface="+mn-lt"/>
                          <a:ea typeface="Arial" panose="020B0604020202020204" pitchFamily="34" charset="0"/>
                        </a:rPr>
                        <a:t> (%)</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pPr>
                      <a:r>
                        <a:rPr lang="en-GB" sz="1400" b="1" dirty="0">
                          <a:solidFill>
                            <a:schemeClr val="bg1"/>
                          </a:solidFill>
                          <a:effectLst/>
                          <a:latin typeface="+mn-lt"/>
                          <a:ea typeface="Arial" panose="020B0604020202020204" pitchFamily="34" charset="0"/>
                        </a:rPr>
                        <a:t>Lurbi + atezo</a:t>
                      </a:r>
                      <a:endParaRPr lang="en-US" sz="1400" dirty="0">
                        <a:solidFill>
                          <a:schemeClr val="bg1"/>
                        </a:solidFill>
                        <a:effectLst/>
                        <a:latin typeface="+mn-lt"/>
                        <a:ea typeface="Calibri" panose="020F0502020204030204" pitchFamily="34" charset="0"/>
                      </a:endParaRPr>
                    </a:p>
                    <a:p>
                      <a:pPr algn="ctr">
                        <a:lnSpc>
                          <a:spcPct val="100000"/>
                        </a:lnSpc>
                        <a:spcAft>
                          <a:spcPts val="0"/>
                        </a:spcAft>
                      </a:pPr>
                      <a:r>
                        <a:rPr lang="en-GB" sz="1400" b="1" dirty="0">
                          <a:solidFill>
                            <a:schemeClr val="bg1"/>
                          </a:solidFill>
                          <a:effectLst/>
                          <a:latin typeface="+mn-lt"/>
                          <a:ea typeface="Arial" panose="020B0604020202020204" pitchFamily="34" charset="0"/>
                        </a:rPr>
                        <a:t>(n=242)</a:t>
                      </a:r>
                      <a:endParaRPr lang="en-US" sz="14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953A4"/>
                    </a:solidFill>
                  </a:tcPr>
                </a:tc>
                <a:tc>
                  <a:txBody>
                    <a:bodyPr/>
                    <a:lstStyle/>
                    <a:p>
                      <a:pPr algn="ctr">
                        <a:lnSpc>
                          <a:spcPct val="100000"/>
                        </a:lnSpc>
                        <a:spcAft>
                          <a:spcPts val="0"/>
                        </a:spcAft>
                      </a:pPr>
                      <a:r>
                        <a:rPr lang="en-GB" sz="1400" b="1" dirty="0">
                          <a:solidFill>
                            <a:schemeClr val="bg1"/>
                          </a:solidFill>
                          <a:effectLst/>
                          <a:latin typeface="+mn-lt"/>
                          <a:ea typeface="Arial" panose="020B0604020202020204" pitchFamily="34" charset="0"/>
                        </a:rPr>
                        <a:t>Atezo</a:t>
                      </a:r>
                      <a:endParaRPr lang="en-US" sz="1400" dirty="0">
                        <a:solidFill>
                          <a:schemeClr val="bg1"/>
                        </a:solidFill>
                        <a:effectLst/>
                        <a:latin typeface="+mn-lt"/>
                        <a:ea typeface="Calibri" panose="020F0502020204030204" pitchFamily="34" charset="0"/>
                      </a:endParaRPr>
                    </a:p>
                    <a:p>
                      <a:pPr algn="ctr">
                        <a:lnSpc>
                          <a:spcPct val="100000"/>
                        </a:lnSpc>
                        <a:spcAft>
                          <a:spcPts val="0"/>
                        </a:spcAft>
                      </a:pPr>
                      <a:r>
                        <a:rPr lang="en-GB" sz="1400" b="1" dirty="0">
                          <a:solidFill>
                            <a:schemeClr val="bg1"/>
                          </a:solidFill>
                          <a:effectLst/>
                          <a:latin typeface="+mn-lt"/>
                          <a:ea typeface="Arial" panose="020B0604020202020204" pitchFamily="34" charset="0"/>
                        </a:rPr>
                        <a:t>(n=240)</a:t>
                      </a:r>
                      <a:endParaRPr lang="en-US" sz="14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00"/>
                    </a:solidFill>
                  </a:tcPr>
                </a:tc>
                <a:extLst>
                  <a:ext uri="{0D108BD9-81ED-4DB2-BD59-A6C34878D82A}">
                    <a16:rowId xmlns:a16="http://schemas.microsoft.com/office/drawing/2014/main" val="1494980150"/>
                  </a:ext>
                </a:extLst>
              </a:tr>
              <a:tr h="342607">
                <a:tc>
                  <a:txBody>
                    <a:bodyPr/>
                    <a:lstStyle/>
                    <a:p>
                      <a:pP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Pneumonia</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6 (2.5)</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6 (2.5)</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9758539"/>
                  </a:ext>
                </a:extLst>
              </a:tr>
              <a:tr h="342607">
                <a:tc>
                  <a:txBody>
                    <a:bodyPr/>
                    <a:lstStyle/>
                    <a:p>
                      <a:pPr>
                        <a:lnSpc>
                          <a:spcPct val="100000"/>
                        </a:lnSpc>
                        <a:spcAft>
                          <a:spcPts val="800"/>
                        </a:spcAft>
                        <a:buNone/>
                      </a:pPr>
                      <a:r>
                        <a:rPr lang="en-US" sz="1400" noProof="0" dirty="0">
                          <a:effectLst/>
                          <a:latin typeface="+mn-lt"/>
                          <a:ea typeface="Calibri" panose="020F0502020204030204" pitchFamily="34" charset="0"/>
                          <a:cs typeface="Calibri" panose="020F0502020204030204" pitchFamily="34" charset="0"/>
                        </a:rPr>
                        <a:t>Dyspnea</a:t>
                      </a:r>
                      <a:r>
                        <a:rPr lang="en-GB" sz="1400" dirty="0">
                          <a:effectLst/>
                          <a:latin typeface="+mn-lt"/>
                          <a:ea typeface="Calibri" panose="020F0502020204030204" pitchFamily="34" charset="0"/>
                          <a:cs typeface="Calibri" panose="020F0502020204030204" pitchFamily="34" charset="0"/>
                        </a:rPr>
                        <a:t> </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5 (2.1)</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4 (1.7)</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367574166"/>
                  </a:ext>
                </a:extLst>
              </a:tr>
              <a:tr h="342607">
                <a:tc>
                  <a:txBody>
                    <a:bodyPr/>
                    <a:lstStyle/>
                    <a:p>
                      <a:pPr>
                        <a:lnSpc>
                          <a:spcPct val="100000"/>
                        </a:lnSpc>
                        <a:spcAft>
                          <a:spcPts val="800"/>
                        </a:spcAft>
                        <a:buNone/>
                      </a:pPr>
                      <a:r>
                        <a:rPr lang="en-GB" sz="1400">
                          <a:effectLst/>
                          <a:latin typeface="+mn-lt"/>
                          <a:ea typeface="Calibri" panose="020F0502020204030204" pitchFamily="34" charset="0"/>
                          <a:cs typeface="Calibri" panose="020F0502020204030204" pitchFamily="34" charset="0"/>
                        </a:rPr>
                        <a:t>Respiratory tract infection</a:t>
                      </a:r>
                      <a:endParaRPr lang="en-SG" sz="140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5 (2.1)</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1 (0.4)</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extLst>
                  <a:ext uri="{0D108BD9-81ED-4DB2-BD59-A6C34878D82A}">
                    <a16:rowId xmlns:a16="http://schemas.microsoft.com/office/drawing/2014/main" val="2480432124"/>
                  </a:ext>
                </a:extLst>
              </a:tr>
              <a:tr h="342607">
                <a:tc>
                  <a:txBody>
                    <a:bodyPr/>
                    <a:lstStyle/>
                    <a:p>
                      <a:pPr>
                        <a:lnSpc>
                          <a:spcPct val="100000"/>
                        </a:lnSpc>
                        <a:spcAft>
                          <a:spcPts val="800"/>
                        </a:spcAft>
                        <a:buNone/>
                      </a:pPr>
                      <a:r>
                        <a:rPr lang="en-GB" sz="1400">
                          <a:effectLst/>
                          <a:latin typeface="+mn-lt"/>
                          <a:ea typeface="Calibri" panose="020F0502020204030204" pitchFamily="34" charset="0"/>
                          <a:cs typeface="Calibri" panose="020F0502020204030204" pitchFamily="34" charset="0"/>
                        </a:rPr>
                        <a:t>Platelet count decreased</a:t>
                      </a:r>
                      <a:endParaRPr lang="en-SG" sz="140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5 (2.1)</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68746027"/>
                  </a:ext>
                </a:extLst>
              </a:tr>
              <a:tr h="342607">
                <a:tc>
                  <a:txBody>
                    <a:bodyPr/>
                    <a:lstStyle/>
                    <a:p>
                      <a:pP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Febrile neutropenia</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4 (1.7)</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extLst>
                  <a:ext uri="{0D108BD9-81ED-4DB2-BD59-A6C34878D82A}">
                    <a16:rowId xmlns:a16="http://schemas.microsoft.com/office/drawing/2014/main" val="3431881143"/>
                  </a:ext>
                </a:extLst>
              </a:tr>
              <a:tr h="342607">
                <a:tc>
                  <a:txBody>
                    <a:bodyPr/>
                    <a:lstStyle/>
                    <a:p>
                      <a:pP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Infection</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3 (1.2)</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545731818"/>
                  </a:ext>
                </a:extLst>
              </a:tr>
              <a:tr h="342607">
                <a:tc>
                  <a:txBody>
                    <a:bodyPr/>
                    <a:lstStyle/>
                    <a:p>
                      <a:pPr>
                        <a:lnSpc>
                          <a:spcPct val="100000"/>
                        </a:lnSpc>
                        <a:spcAft>
                          <a:spcPts val="800"/>
                        </a:spcAft>
                        <a:buNone/>
                      </a:pPr>
                      <a:r>
                        <a:rPr lang="en-GB" sz="1400">
                          <a:effectLst/>
                          <a:latin typeface="+mn-lt"/>
                          <a:ea typeface="Calibri" panose="020F0502020204030204" pitchFamily="34" charset="0"/>
                          <a:cs typeface="Calibri" panose="020F0502020204030204" pitchFamily="34" charset="0"/>
                        </a:rPr>
                        <a:t>Myocardial infarction</a:t>
                      </a:r>
                      <a:endParaRPr lang="en-SG" sz="140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3 (1.2)</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extLst>
                  <a:ext uri="{0D108BD9-81ED-4DB2-BD59-A6C34878D82A}">
                    <a16:rowId xmlns:a16="http://schemas.microsoft.com/office/drawing/2014/main" val="1964016938"/>
                  </a:ext>
                </a:extLst>
              </a:tr>
              <a:tr h="342607">
                <a:tc>
                  <a:txBody>
                    <a:bodyPr/>
                    <a:lstStyle/>
                    <a:p>
                      <a:pPr>
                        <a:lnSpc>
                          <a:spcPct val="100000"/>
                        </a:lnSpc>
                        <a:spcAft>
                          <a:spcPts val="800"/>
                        </a:spcAft>
                        <a:buNone/>
                      </a:pPr>
                      <a:r>
                        <a:rPr lang="en-GB" sz="1400">
                          <a:effectLst/>
                          <a:latin typeface="+mn-lt"/>
                          <a:ea typeface="Calibri" panose="020F0502020204030204" pitchFamily="34" charset="0"/>
                          <a:cs typeface="Calibri" panose="020F0502020204030204" pitchFamily="34" charset="0"/>
                        </a:rPr>
                        <a:t>Pyrexia</a:t>
                      </a:r>
                      <a:endParaRPr lang="en-SG" sz="140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3 (1.2)</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599579520"/>
                  </a:ext>
                </a:extLst>
              </a:tr>
              <a:tr h="342607">
                <a:tc>
                  <a:txBody>
                    <a:bodyPr/>
                    <a:lstStyle/>
                    <a:p>
                      <a:pP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Hyponatremia</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2 (0.8)</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a:lnSpc>
                          <a:spcPct val="100000"/>
                        </a:lnSpc>
                        <a:spcAft>
                          <a:spcPts val="800"/>
                        </a:spcAft>
                        <a:buNone/>
                      </a:pPr>
                      <a:r>
                        <a:rPr lang="en-GB" sz="1400" dirty="0">
                          <a:effectLst/>
                          <a:latin typeface="+mn-lt"/>
                          <a:ea typeface="Calibri" panose="020F0502020204030204" pitchFamily="34" charset="0"/>
                          <a:cs typeface="Calibri" panose="020F0502020204030204" pitchFamily="34" charset="0"/>
                        </a:rPr>
                        <a:t>3 (1.3)</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562346114"/>
                  </a:ext>
                </a:extLst>
              </a:tr>
            </a:tbl>
          </a:graphicData>
        </a:graphic>
      </p:graphicFrame>
      <p:sp>
        <p:nvSpPr>
          <p:cNvPr id="3" name="Slide Number Placeholder 2">
            <a:extLst>
              <a:ext uri="{FF2B5EF4-FFF2-40B4-BE49-F238E27FC236}">
                <a16:creationId xmlns:a16="http://schemas.microsoft.com/office/drawing/2014/main" id="{CDC5A965-17C7-8E1F-4661-7C5CD040B013}"/>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26</a:t>
            </a:fld>
            <a:endParaRPr lang="en-US" dirty="0"/>
          </a:p>
        </p:txBody>
      </p:sp>
    </p:spTree>
    <p:extLst>
      <p:ext uri="{BB962C8B-B14F-4D97-AF65-F5344CB8AC3E}">
        <p14:creationId xmlns:p14="http://schemas.microsoft.com/office/powerpoint/2010/main" val="2405002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00FF66-718B-6070-E4E8-83B1A98924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256F4A-B115-6E36-CB98-5A9B65D1F2F4}"/>
              </a:ext>
            </a:extLst>
          </p:cNvPr>
          <p:cNvSpPr>
            <a:spLocks noGrp="1"/>
          </p:cNvSpPr>
          <p:nvPr>
            <p:ph type="title"/>
          </p:nvPr>
        </p:nvSpPr>
        <p:spPr/>
        <p:txBody>
          <a:bodyPr/>
          <a:lstStyle/>
          <a:p>
            <a:r>
              <a:rPr lang="en-SG" dirty="0"/>
              <a:t>Causes of death in the SAS</a:t>
            </a:r>
            <a:endParaRPr lang="en-SG" i="1" dirty="0"/>
          </a:p>
        </p:txBody>
      </p:sp>
      <p:sp>
        <p:nvSpPr>
          <p:cNvPr id="4" name="Text Placeholder 3">
            <a:extLst>
              <a:ext uri="{FF2B5EF4-FFF2-40B4-BE49-F238E27FC236}">
                <a16:creationId xmlns:a16="http://schemas.microsoft.com/office/drawing/2014/main" id="{E6496098-0FF5-A0BC-4A26-929F2EB087BC}"/>
              </a:ext>
            </a:extLst>
          </p:cNvPr>
          <p:cNvSpPr>
            <a:spLocks noGrp="1"/>
          </p:cNvSpPr>
          <p:nvPr>
            <p:ph type="body" sz="quarter" idx="15"/>
          </p:nvPr>
        </p:nvSpPr>
        <p:spPr/>
        <p:txBody>
          <a:bodyPr/>
          <a:lstStyle/>
          <a:p>
            <a:r>
              <a:rPr lang="en-US" dirty="0"/>
              <a:t>Luis Paz-Ares, MD, PhD </a:t>
            </a:r>
          </a:p>
        </p:txBody>
      </p:sp>
      <p:sp>
        <p:nvSpPr>
          <p:cNvPr id="5" name="Text Placeholder 4">
            <a:extLst>
              <a:ext uri="{FF2B5EF4-FFF2-40B4-BE49-F238E27FC236}">
                <a16:creationId xmlns:a16="http://schemas.microsoft.com/office/drawing/2014/main" id="{D8268B55-28FC-EF75-760C-EF26F4BE5532}"/>
              </a:ext>
            </a:extLst>
          </p:cNvPr>
          <p:cNvSpPr>
            <a:spLocks noGrp="1"/>
          </p:cNvSpPr>
          <p:nvPr>
            <p:ph type="body" sz="quarter" idx="17"/>
          </p:nvPr>
        </p:nvSpPr>
        <p:spPr>
          <a:xfrm>
            <a:off x="300036" y="5897714"/>
            <a:ext cx="11591925" cy="307777"/>
          </a:xfrm>
        </p:spPr>
        <p:txBody>
          <a:bodyPr/>
          <a:lstStyle/>
          <a:p>
            <a:r>
              <a:rPr lang="en-US" dirty="0"/>
              <a:t>Clinical cutoff: July 29, 2024.</a:t>
            </a:r>
            <a:r>
              <a:rPr lang="en-GB" dirty="0"/>
              <a:t> </a:t>
            </a:r>
            <a:r>
              <a:rPr lang="en-GB" baseline="30000" dirty="0"/>
              <a:t>a</a:t>
            </a:r>
            <a:r>
              <a:rPr lang="en-GB" dirty="0"/>
              <a:t> The 1 patient who never started maintenance treatment discontinued the study due to death and is not accounted for in this table which displays the SAS. </a:t>
            </a:r>
            <a:r>
              <a:rPr lang="en-GB" baseline="30000" dirty="0"/>
              <a:t>b</a:t>
            </a:r>
            <a:r>
              <a:rPr lang="en-GB" dirty="0"/>
              <a:t> Percentages were calculated based on the total number of deaths in each arm. </a:t>
            </a:r>
            <a:r>
              <a:rPr lang="en-GB" baseline="30000" dirty="0"/>
              <a:t>c</a:t>
            </a:r>
            <a:r>
              <a:rPr lang="en-GB" dirty="0"/>
              <a:t> Other refers to deaths that occurred outside the AE reporting period that were not attributed to progressive disease nor to prior study treatment. </a:t>
            </a:r>
            <a:endParaRPr lang="en-SG" dirty="0"/>
          </a:p>
        </p:txBody>
      </p:sp>
      <p:sp>
        <p:nvSpPr>
          <p:cNvPr id="7" name="Text Placeholder 8">
            <a:extLst>
              <a:ext uri="{FF2B5EF4-FFF2-40B4-BE49-F238E27FC236}">
                <a16:creationId xmlns:a16="http://schemas.microsoft.com/office/drawing/2014/main" id="{2764F4A8-6DEA-7E6D-A145-0DAAC33E4677}"/>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graphicFrame>
        <p:nvGraphicFramePr>
          <p:cNvPr id="3" name="Table 2">
            <a:extLst>
              <a:ext uri="{FF2B5EF4-FFF2-40B4-BE49-F238E27FC236}">
                <a16:creationId xmlns:a16="http://schemas.microsoft.com/office/drawing/2014/main" id="{D7005750-1CF5-1BCF-F451-A5932BB3C7E7}"/>
              </a:ext>
            </a:extLst>
          </p:cNvPr>
          <p:cNvGraphicFramePr>
            <a:graphicFrameLocks noGrp="1"/>
          </p:cNvGraphicFramePr>
          <p:nvPr>
            <p:extLst>
              <p:ext uri="{D42A27DB-BD31-4B8C-83A1-F6EECF244321}">
                <p14:modId xmlns:p14="http://schemas.microsoft.com/office/powerpoint/2010/main" val="112033709"/>
              </p:ext>
            </p:extLst>
          </p:nvPr>
        </p:nvGraphicFramePr>
        <p:xfrm>
          <a:off x="1996863" y="2050124"/>
          <a:ext cx="8039413" cy="1935206"/>
        </p:xfrm>
        <a:graphic>
          <a:graphicData uri="http://schemas.openxmlformats.org/drawingml/2006/table">
            <a:tbl>
              <a:tblPr bandRow="1"/>
              <a:tblGrid>
                <a:gridCol w="3647413">
                  <a:extLst>
                    <a:ext uri="{9D8B030D-6E8A-4147-A177-3AD203B41FA5}">
                      <a16:colId xmlns:a16="http://schemas.microsoft.com/office/drawing/2014/main" val="1291183522"/>
                    </a:ext>
                  </a:extLst>
                </a:gridCol>
                <a:gridCol w="2196000">
                  <a:extLst>
                    <a:ext uri="{9D8B030D-6E8A-4147-A177-3AD203B41FA5}">
                      <a16:colId xmlns:a16="http://schemas.microsoft.com/office/drawing/2014/main" val="3057210622"/>
                    </a:ext>
                  </a:extLst>
                </a:gridCol>
                <a:gridCol w="2196000">
                  <a:extLst>
                    <a:ext uri="{9D8B030D-6E8A-4147-A177-3AD203B41FA5}">
                      <a16:colId xmlns:a16="http://schemas.microsoft.com/office/drawing/2014/main" val="3676589830"/>
                    </a:ext>
                  </a:extLst>
                </a:gridCol>
              </a:tblGrid>
              <a:tr h="434438">
                <a:tc>
                  <a:txBody>
                    <a:bodyPr/>
                    <a:lstStyle/>
                    <a:p>
                      <a:pPr>
                        <a:lnSpc>
                          <a:spcPct val="100000"/>
                        </a:lnSpc>
                        <a:spcAft>
                          <a:spcPts val="0"/>
                        </a:spcAft>
                      </a:pPr>
                      <a:r>
                        <a:rPr lang="en-GB" sz="1600" b="1" dirty="0">
                          <a:effectLst/>
                          <a:latin typeface="+mn-lt"/>
                          <a:ea typeface="Arial" panose="020B0604020202020204" pitchFamily="34" charset="0"/>
                        </a:rPr>
                        <a:t>Patients,</a:t>
                      </a:r>
                      <a:r>
                        <a:rPr lang="en-GB" sz="1600" dirty="0">
                          <a:effectLst/>
                          <a:latin typeface="+mn-lt"/>
                          <a:ea typeface="Calibri" panose="020F0502020204030204" pitchFamily="34" charset="0"/>
                        </a:rPr>
                        <a:t> </a:t>
                      </a:r>
                      <a:r>
                        <a:rPr lang="en-GB" sz="1600" b="1" dirty="0">
                          <a:effectLst/>
                          <a:latin typeface="+mn-lt"/>
                          <a:ea typeface="Calibri" panose="020F0502020204030204" pitchFamily="34" charset="0"/>
                        </a:rPr>
                        <a:t>n</a:t>
                      </a:r>
                      <a:r>
                        <a:rPr lang="en-GB" sz="1600" b="1" dirty="0">
                          <a:effectLst/>
                          <a:latin typeface="+mn-lt"/>
                          <a:ea typeface="Arial" panose="020B0604020202020204" pitchFamily="34" charset="0"/>
                        </a:rPr>
                        <a:t> (%)</a:t>
                      </a:r>
                      <a:endParaRPr lang="en-US" sz="16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pPr>
                      <a:r>
                        <a:rPr lang="en-GB" sz="1600" b="1" dirty="0">
                          <a:solidFill>
                            <a:schemeClr val="bg1"/>
                          </a:solidFill>
                          <a:effectLst/>
                          <a:latin typeface="+mn-lt"/>
                          <a:ea typeface="Arial" panose="020B0604020202020204" pitchFamily="34" charset="0"/>
                        </a:rPr>
                        <a:t>Lurbi + atezo</a:t>
                      </a:r>
                      <a:endParaRPr lang="en-US" sz="1600" dirty="0">
                        <a:solidFill>
                          <a:schemeClr val="bg1"/>
                        </a:solidFill>
                        <a:effectLst/>
                        <a:latin typeface="+mn-lt"/>
                        <a:ea typeface="Calibri" panose="020F0502020204030204" pitchFamily="34" charset="0"/>
                      </a:endParaRPr>
                    </a:p>
                    <a:p>
                      <a:pPr algn="ctr">
                        <a:lnSpc>
                          <a:spcPct val="100000"/>
                        </a:lnSpc>
                        <a:spcAft>
                          <a:spcPts val="0"/>
                        </a:spcAft>
                      </a:pPr>
                      <a:r>
                        <a:rPr lang="en-GB" sz="1600" b="1" dirty="0">
                          <a:solidFill>
                            <a:schemeClr val="bg1"/>
                          </a:solidFill>
                          <a:effectLst/>
                          <a:latin typeface="+mn-lt"/>
                          <a:ea typeface="Arial" panose="020B0604020202020204" pitchFamily="34" charset="0"/>
                        </a:rPr>
                        <a:t>(n=242)</a:t>
                      </a:r>
                      <a:endParaRPr lang="en-US" sz="16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953A4"/>
                    </a:solidFill>
                  </a:tcPr>
                </a:tc>
                <a:tc>
                  <a:txBody>
                    <a:bodyPr/>
                    <a:lstStyle/>
                    <a:p>
                      <a:pPr algn="ctr">
                        <a:lnSpc>
                          <a:spcPct val="100000"/>
                        </a:lnSpc>
                        <a:spcAft>
                          <a:spcPts val="0"/>
                        </a:spcAft>
                      </a:pPr>
                      <a:r>
                        <a:rPr lang="en-GB" sz="1600" b="1" dirty="0">
                          <a:solidFill>
                            <a:schemeClr val="bg1"/>
                          </a:solidFill>
                          <a:effectLst/>
                          <a:latin typeface="+mn-lt"/>
                          <a:ea typeface="Arial" panose="020B0604020202020204" pitchFamily="34" charset="0"/>
                        </a:rPr>
                        <a:t>Atezo</a:t>
                      </a:r>
                      <a:endParaRPr lang="en-US" sz="1600" dirty="0">
                        <a:solidFill>
                          <a:schemeClr val="bg1"/>
                        </a:solidFill>
                        <a:effectLst/>
                        <a:latin typeface="+mn-lt"/>
                        <a:ea typeface="Calibri" panose="020F0502020204030204" pitchFamily="34" charset="0"/>
                      </a:endParaRPr>
                    </a:p>
                    <a:p>
                      <a:pPr algn="ctr">
                        <a:lnSpc>
                          <a:spcPct val="100000"/>
                        </a:lnSpc>
                        <a:spcAft>
                          <a:spcPts val="0"/>
                        </a:spcAft>
                      </a:pPr>
                      <a:r>
                        <a:rPr lang="en-GB" sz="1600" b="1" dirty="0">
                          <a:solidFill>
                            <a:schemeClr val="bg1"/>
                          </a:solidFill>
                          <a:effectLst/>
                          <a:latin typeface="+mn-lt"/>
                          <a:ea typeface="Arial" panose="020B0604020202020204" pitchFamily="34" charset="0"/>
                        </a:rPr>
                        <a:t>(n=240)</a:t>
                      </a:r>
                      <a:endParaRPr lang="en-US" sz="16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00"/>
                    </a:solidFill>
                  </a:tcPr>
                </a:tc>
                <a:extLst>
                  <a:ext uri="{0D108BD9-81ED-4DB2-BD59-A6C34878D82A}">
                    <a16:rowId xmlns:a16="http://schemas.microsoft.com/office/drawing/2014/main" val="1494980150"/>
                  </a:ext>
                </a:extLst>
              </a:tr>
              <a:tr h="359247">
                <a:tc>
                  <a:txBody>
                    <a:bodyPr/>
                    <a:lstStyle/>
                    <a:p>
                      <a:pPr>
                        <a:lnSpc>
                          <a:spcPct val="100000"/>
                        </a:lnSpc>
                        <a:spcAft>
                          <a:spcPts val="800"/>
                        </a:spcAft>
                        <a:buNone/>
                      </a:pPr>
                      <a:r>
                        <a:rPr lang="en-GB" sz="1600" b="1" dirty="0">
                          <a:effectLst/>
                          <a:latin typeface="+mn-lt"/>
                          <a:ea typeface="Arial" panose="020B0604020202020204" pitchFamily="34" charset="0"/>
                        </a:rPr>
                        <a:t>All deaths</a:t>
                      </a:r>
                      <a:endParaRPr lang="en-SG" sz="1600" b="1"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600" dirty="0">
                          <a:effectLst/>
                          <a:latin typeface="+mn-lt"/>
                          <a:ea typeface="Arial" panose="020B0604020202020204" pitchFamily="34" charset="0"/>
                        </a:rPr>
                        <a:t>113 (46.7)</a:t>
                      </a:r>
                      <a:endParaRPr lang="en-SG" sz="1600" baseline="300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600" dirty="0">
                          <a:effectLst/>
                          <a:latin typeface="+mn-lt"/>
                          <a:ea typeface="Arial" panose="020B0604020202020204" pitchFamily="34" charset="0"/>
                        </a:rPr>
                        <a:t>135 (56.3)</a:t>
                      </a:r>
                      <a:r>
                        <a:rPr lang="en-GB" sz="1600" baseline="30000" dirty="0">
                          <a:effectLst/>
                          <a:latin typeface="+mn-lt"/>
                          <a:ea typeface="Arial" panose="020B0604020202020204" pitchFamily="34" charset="0"/>
                        </a:rPr>
                        <a:t>a</a:t>
                      </a:r>
                      <a:endParaRPr lang="en-SG" sz="1600" baseline="300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9758539"/>
                  </a:ext>
                </a:extLst>
              </a:tr>
              <a:tr h="359247">
                <a:tc>
                  <a:txBody>
                    <a:bodyPr/>
                    <a:lstStyle/>
                    <a:p>
                      <a:pPr marL="180340">
                        <a:lnSpc>
                          <a:spcPct val="100000"/>
                        </a:lnSpc>
                        <a:spcAft>
                          <a:spcPts val="800"/>
                        </a:spcAft>
                        <a:buNone/>
                      </a:pPr>
                      <a:r>
                        <a:rPr lang="en-GB" sz="1600" dirty="0">
                          <a:effectLst/>
                          <a:latin typeface="+mn-lt"/>
                          <a:ea typeface="Arial" panose="020B0604020202020204" pitchFamily="34" charset="0"/>
                        </a:rPr>
                        <a:t>Progressive </a:t>
                      </a:r>
                      <a:r>
                        <a:rPr lang="en-GB" sz="1600" dirty="0" err="1">
                          <a:effectLst/>
                          <a:latin typeface="+mn-lt"/>
                          <a:ea typeface="Arial" panose="020B0604020202020204" pitchFamily="34" charset="0"/>
                        </a:rPr>
                        <a:t>disease</a:t>
                      </a:r>
                      <a:r>
                        <a:rPr lang="en-GB" sz="1600" baseline="30000" dirty="0" err="1">
                          <a:effectLst/>
                          <a:latin typeface="+mn-lt"/>
                          <a:ea typeface="Arial" panose="020B0604020202020204" pitchFamily="34" charset="0"/>
                        </a:rPr>
                        <a:t>b</a:t>
                      </a:r>
                      <a:endParaRPr lang="en-SG" sz="1600" baseline="300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600" dirty="0">
                          <a:effectLst/>
                          <a:latin typeface="+mn-lt"/>
                          <a:ea typeface="Arial" panose="020B0604020202020204" pitchFamily="34" charset="0"/>
                        </a:rPr>
                        <a:t>90 (79.6)</a:t>
                      </a:r>
                      <a:endParaRPr lang="en-SG" sz="16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600" dirty="0">
                          <a:effectLst/>
                          <a:latin typeface="+mn-lt"/>
                          <a:ea typeface="Arial" panose="020B0604020202020204" pitchFamily="34" charset="0"/>
                        </a:rPr>
                        <a:t>117 (86.7)</a:t>
                      </a:r>
                      <a:endParaRPr lang="en-SG" sz="16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100976957"/>
                  </a:ext>
                </a:extLst>
              </a:tr>
              <a:tr h="359247">
                <a:tc>
                  <a:txBody>
                    <a:bodyPr/>
                    <a:lstStyle/>
                    <a:p>
                      <a:pPr marL="180340">
                        <a:lnSpc>
                          <a:spcPct val="100000"/>
                        </a:lnSpc>
                        <a:spcAft>
                          <a:spcPts val="800"/>
                        </a:spcAft>
                        <a:buNone/>
                      </a:pPr>
                      <a:r>
                        <a:rPr lang="en-GB" sz="1600" dirty="0" err="1">
                          <a:effectLst/>
                          <a:latin typeface="+mn-lt"/>
                          <a:ea typeface="Arial" panose="020B0604020202020204" pitchFamily="34" charset="0"/>
                        </a:rPr>
                        <a:t>AEs</a:t>
                      </a:r>
                      <a:r>
                        <a:rPr lang="en-GB" sz="1600" baseline="30000" dirty="0" err="1">
                          <a:effectLst/>
                          <a:latin typeface="+mn-lt"/>
                          <a:ea typeface="Arial" panose="020B0604020202020204" pitchFamily="34" charset="0"/>
                        </a:rPr>
                        <a:t>b</a:t>
                      </a:r>
                      <a:endParaRPr lang="en-SG" sz="1600" baseline="300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600" dirty="0">
                          <a:effectLst/>
                          <a:latin typeface="+mn-lt"/>
                          <a:ea typeface="Arial" panose="020B0604020202020204" pitchFamily="34" charset="0"/>
                        </a:rPr>
                        <a:t>12 (10.6)</a:t>
                      </a:r>
                      <a:endParaRPr lang="en-SG" sz="16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600" dirty="0">
                          <a:effectLst/>
                          <a:latin typeface="+mn-lt"/>
                          <a:ea typeface="Arial" panose="020B0604020202020204" pitchFamily="34" charset="0"/>
                        </a:rPr>
                        <a:t>6 (4.4)</a:t>
                      </a:r>
                      <a:endParaRPr lang="en-SG" sz="16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70532798"/>
                  </a:ext>
                </a:extLst>
              </a:tr>
              <a:tr h="359247">
                <a:tc>
                  <a:txBody>
                    <a:bodyPr/>
                    <a:lstStyle/>
                    <a:p>
                      <a:pPr marL="180340">
                        <a:lnSpc>
                          <a:spcPct val="100000"/>
                        </a:lnSpc>
                        <a:spcAft>
                          <a:spcPts val="800"/>
                        </a:spcAft>
                        <a:buNone/>
                      </a:pPr>
                      <a:r>
                        <a:rPr lang="en-GB" sz="1600" dirty="0" err="1">
                          <a:effectLst/>
                          <a:latin typeface="+mn-lt"/>
                          <a:ea typeface="Arial" panose="020B0604020202020204" pitchFamily="34" charset="0"/>
                        </a:rPr>
                        <a:t>Other</a:t>
                      </a:r>
                      <a:r>
                        <a:rPr lang="en-GB" sz="1600" baseline="30000" dirty="0" err="1">
                          <a:effectLst/>
                          <a:latin typeface="+mn-lt"/>
                          <a:ea typeface="Arial" panose="020B0604020202020204" pitchFamily="34" charset="0"/>
                        </a:rPr>
                        <a:t>b,c</a:t>
                      </a:r>
                      <a:endParaRPr lang="en-SG" sz="1600" baseline="300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600" dirty="0">
                          <a:effectLst/>
                          <a:latin typeface="+mn-lt"/>
                          <a:ea typeface="Arial" panose="020B0604020202020204" pitchFamily="34" charset="0"/>
                        </a:rPr>
                        <a:t>11 (9.7)</a:t>
                      </a:r>
                      <a:endParaRPr lang="en-SG" sz="16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600" dirty="0">
                          <a:effectLst/>
                          <a:latin typeface="+mn-lt"/>
                          <a:ea typeface="Arial" panose="020B0604020202020204" pitchFamily="34" charset="0"/>
                        </a:rPr>
                        <a:t>12 (8.9)</a:t>
                      </a:r>
                      <a:endParaRPr lang="en-SG" sz="16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492759"/>
                  </a:ext>
                </a:extLst>
              </a:tr>
            </a:tbl>
          </a:graphicData>
        </a:graphic>
      </p:graphicFrame>
      <p:sp>
        <p:nvSpPr>
          <p:cNvPr id="8" name="Slide Number Placeholder 2">
            <a:extLst>
              <a:ext uri="{FF2B5EF4-FFF2-40B4-BE49-F238E27FC236}">
                <a16:creationId xmlns:a16="http://schemas.microsoft.com/office/drawing/2014/main" id="{A4BCE41B-915F-0034-D184-15D58151FFF6}"/>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27</a:t>
            </a:fld>
            <a:endParaRPr lang="en-US" dirty="0"/>
          </a:p>
        </p:txBody>
      </p:sp>
    </p:spTree>
    <p:extLst>
      <p:ext uri="{BB962C8B-B14F-4D97-AF65-F5344CB8AC3E}">
        <p14:creationId xmlns:p14="http://schemas.microsoft.com/office/powerpoint/2010/main" val="31471441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C9E0C2-B394-71D7-9916-E75C83EC61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226045-244D-4F51-418C-7898EC60E392}"/>
              </a:ext>
            </a:extLst>
          </p:cNvPr>
          <p:cNvSpPr>
            <a:spLocks noGrp="1"/>
          </p:cNvSpPr>
          <p:nvPr>
            <p:ph type="title"/>
          </p:nvPr>
        </p:nvSpPr>
        <p:spPr/>
        <p:txBody>
          <a:bodyPr/>
          <a:lstStyle/>
          <a:p>
            <a:r>
              <a:rPr lang="en-SG" dirty="0"/>
              <a:t>Grade 5 AEs by SOC and PT in the SAS</a:t>
            </a:r>
            <a:endParaRPr lang="en-SG" i="1" dirty="0"/>
          </a:p>
        </p:txBody>
      </p:sp>
      <p:sp>
        <p:nvSpPr>
          <p:cNvPr id="4" name="Text Placeholder 3">
            <a:extLst>
              <a:ext uri="{FF2B5EF4-FFF2-40B4-BE49-F238E27FC236}">
                <a16:creationId xmlns:a16="http://schemas.microsoft.com/office/drawing/2014/main" id="{F450F1E1-BB81-F2DF-9FF6-BA9EDBAFAC91}"/>
              </a:ext>
            </a:extLst>
          </p:cNvPr>
          <p:cNvSpPr>
            <a:spLocks noGrp="1"/>
          </p:cNvSpPr>
          <p:nvPr>
            <p:ph type="body" sz="quarter" idx="15"/>
          </p:nvPr>
        </p:nvSpPr>
        <p:spPr/>
        <p:txBody>
          <a:bodyPr/>
          <a:lstStyle/>
          <a:p>
            <a:r>
              <a:rPr lang="en-US" dirty="0"/>
              <a:t>Luis Paz-Ares, MD, PhD </a:t>
            </a:r>
          </a:p>
        </p:txBody>
      </p:sp>
      <p:sp>
        <p:nvSpPr>
          <p:cNvPr id="5" name="Text Placeholder 4">
            <a:extLst>
              <a:ext uri="{FF2B5EF4-FFF2-40B4-BE49-F238E27FC236}">
                <a16:creationId xmlns:a16="http://schemas.microsoft.com/office/drawing/2014/main" id="{7D2BB37B-7E3C-6861-6F49-D69760642BA5}"/>
              </a:ext>
            </a:extLst>
          </p:cNvPr>
          <p:cNvSpPr>
            <a:spLocks noGrp="1"/>
          </p:cNvSpPr>
          <p:nvPr>
            <p:ph type="body" sz="quarter" idx="17"/>
          </p:nvPr>
        </p:nvSpPr>
        <p:spPr>
          <a:xfrm>
            <a:off x="300036" y="5897714"/>
            <a:ext cx="11591925" cy="307777"/>
          </a:xfrm>
        </p:spPr>
        <p:txBody>
          <a:bodyPr/>
          <a:lstStyle/>
          <a:p>
            <a:r>
              <a:rPr lang="en-US" dirty="0"/>
              <a:t>Clinical cutoff: July 29, 2024. </a:t>
            </a:r>
            <a:r>
              <a:rPr lang="en-GB" baseline="30000" dirty="0"/>
              <a:t>a</a:t>
            </a:r>
            <a:r>
              <a:rPr lang="en-GB" dirty="0"/>
              <a:t> AE related to </a:t>
            </a:r>
            <a:r>
              <a:rPr lang="en-GB" dirty="0" err="1"/>
              <a:t>lurbi</a:t>
            </a:r>
            <a:r>
              <a:rPr lang="en-GB" dirty="0"/>
              <a:t>. </a:t>
            </a:r>
            <a:r>
              <a:rPr lang="en-GB" baseline="30000" dirty="0"/>
              <a:t>b</a:t>
            </a:r>
            <a:r>
              <a:rPr lang="en-GB" dirty="0"/>
              <a:t> AE related to </a:t>
            </a:r>
            <a:r>
              <a:rPr lang="en-GB" dirty="0" err="1"/>
              <a:t>atezo</a:t>
            </a:r>
            <a:r>
              <a:rPr lang="en-GB" dirty="0"/>
              <a:t>.</a:t>
            </a:r>
          </a:p>
          <a:p>
            <a:r>
              <a:rPr lang="en-GB" dirty="0"/>
              <a:t>PT, preferred term; SOC, system organ class.</a:t>
            </a:r>
            <a:endParaRPr lang="en-SG" dirty="0"/>
          </a:p>
        </p:txBody>
      </p:sp>
      <p:sp>
        <p:nvSpPr>
          <p:cNvPr id="7" name="Text Placeholder 8">
            <a:extLst>
              <a:ext uri="{FF2B5EF4-FFF2-40B4-BE49-F238E27FC236}">
                <a16:creationId xmlns:a16="http://schemas.microsoft.com/office/drawing/2014/main" id="{559ACC7C-9429-B4D4-AD25-D961F27048E3}"/>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graphicFrame>
        <p:nvGraphicFramePr>
          <p:cNvPr id="9" name="Table 8">
            <a:extLst>
              <a:ext uri="{FF2B5EF4-FFF2-40B4-BE49-F238E27FC236}">
                <a16:creationId xmlns:a16="http://schemas.microsoft.com/office/drawing/2014/main" id="{D2468829-4D7E-A810-A450-EA9F581F90FC}"/>
              </a:ext>
            </a:extLst>
          </p:cNvPr>
          <p:cNvGraphicFramePr>
            <a:graphicFrameLocks noGrp="1"/>
          </p:cNvGraphicFramePr>
          <p:nvPr>
            <p:extLst>
              <p:ext uri="{D42A27DB-BD31-4B8C-83A1-F6EECF244321}">
                <p14:modId xmlns:p14="http://schemas.microsoft.com/office/powerpoint/2010/main" val="2930605732"/>
              </p:ext>
            </p:extLst>
          </p:nvPr>
        </p:nvGraphicFramePr>
        <p:xfrm>
          <a:off x="1262347" y="958417"/>
          <a:ext cx="9564538" cy="4729507"/>
        </p:xfrm>
        <a:graphic>
          <a:graphicData uri="http://schemas.openxmlformats.org/drawingml/2006/table">
            <a:tbl>
              <a:tblPr bandRow="1"/>
              <a:tblGrid>
                <a:gridCol w="4859402">
                  <a:extLst>
                    <a:ext uri="{9D8B030D-6E8A-4147-A177-3AD203B41FA5}">
                      <a16:colId xmlns:a16="http://schemas.microsoft.com/office/drawing/2014/main" val="1291183522"/>
                    </a:ext>
                  </a:extLst>
                </a:gridCol>
                <a:gridCol w="2352568">
                  <a:extLst>
                    <a:ext uri="{9D8B030D-6E8A-4147-A177-3AD203B41FA5}">
                      <a16:colId xmlns:a16="http://schemas.microsoft.com/office/drawing/2014/main" val="3057210622"/>
                    </a:ext>
                  </a:extLst>
                </a:gridCol>
                <a:gridCol w="2352568">
                  <a:extLst>
                    <a:ext uri="{9D8B030D-6E8A-4147-A177-3AD203B41FA5}">
                      <a16:colId xmlns:a16="http://schemas.microsoft.com/office/drawing/2014/main" val="3676589830"/>
                    </a:ext>
                  </a:extLst>
                </a:gridCol>
              </a:tblGrid>
              <a:tr h="439587">
                <a:tc>
                  <a:txBody>
                    <a:bodyPr/>
                    <a:lstStyle/>
                    <a:p>
                      <a:pPr>
                        <a:lnSpc>
                          <a:spcPct val="100000"/>
                        </a:lnSpc>
                        <a:spcAft>
                          <a:spcPts val="0"/>
                        </a:spcAft>
                      </a:pPr>
                      <a:r>
                        <a:rPr lang="en-GB" sz="1400" b="1" dirty="0">
                          <a:effectLst/>
                          <a:latin typeface="+mn-lt"/>
                          <a:ea typeface="Arial" panose="020B0604020202020204" pitchFamily="34" charset="0"/>
                        </a:rPr>
                        <a:t>Patients,</a:t>
                      </a:r>
                      <a:r>
                        <a:rPr lang="en-GB" sz="1400" dirty="0">
                          <a:effectLst/>
                          <a:latin typeface="+mn-lt"/>
                          <a:ea typeface="Calibri" panose="020F0502020204030204" pitchFamily="34" charset="0"/>
                        </a:rPr>
                        <a:t> </a:t>
                      </a:r>
                      <a:r>
                        <a:rPr lang="en-GB" sz="1400" b="1" dirty="0">
                          <a:effectLst/>
                          <a:latin typeface="+mn-lt"/>
                          <a:ea typeface="Calibri" panose="020F0502020204030204" pitchFamily="34" charset="0"/>
                        </a:rPr>
                        <a:t>n</a:t>
                      </a:r>
                      <a:r>
                        <a:rPr lang="en-GB" sz="1400" b="1" dirty="0">
                          <a:effectLst/>
                          <a:latin typeface="+mn-lt"/>
                          <a:ea typeface="Arial" panose="020B0604020202020204" pitchFamily="34" charset="0"/>
                        </a:rPr>
                        <a:t> (%)</a:t>
                      </a:r>
                      <a:endParaRPr lang="en-US" sz="1400" dirty="0">
                        <a:effectLst/>
                        <a:latin typeface="+mn-lt"/>
                        <a:ea typeface="Calibri" panose="020F0502020204030204" pitchFamily="34" charset="0"/>
                      </a:endParaRPr>
                    </a:p>
                  </a:txBody>
                  <a:tcPr marL="38709" marR="3870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pPr>
                      <a:r>
                        <a:rPr lang="en-GB" sz="1400" b="1" dirty="0">
                          <a:solidFill>
                            <a:schemeClr val="bg1"/>
                          </a:solidFill>
                          <a:effectLst/>
                          <a:latin typeface="+mn-lt"/>
                          <a:ea typeface="Arial" panose="020B0604020202020204" pitchFamily="34" charset="0"/>
                        </a:rPr>
                        <a:t>Lurbi + atezo</a:t>
                      </a:r>
                      <a:endParaRPr lang="en-US" sz="1400" dirty="0">
                        <a:solidFill>
                          <a:schemeClr val="bg1"/>
                        </a:solidFill>
                        <a:effectLst/>
                        <a:latin typeface="+mn-lt"/>
                        <a:ea typeface="Calibri" panose="020F0502020204030204" pitchFamily="34" charset="0"/>
                      </a:endParaRPr>
                    </a:p>
                    <a:p>
                      <a:pPr algn="ctr">
                        <a:lnSpc>
                          <a:spcPct val="100000"/>
                        </a:lnSpc>
                        <a:spcAft>
                          <a:spcPts val="0"/>
                        </a:spcAft>
                      </a:pPr>
                      <a:r>
                        <a:rPr lang="en-GB" sz="1400" b="1" dirty="0">
                          <a:solidFill>
                            <a:schemeClr val="bg1"/>
                          </a:solidFill>
                          <a:effectLst/>
                          <a:latin typeface="+mn-lt"/>
                          <a:ea typeface="Arial" panose="020B0604020202020204" pitchFamily="34" charset="0"/>
                        </a:rPr>
                        <a:t>(n=242)</a:t>
                      </a:r>
                      <a:endParaRPr lang="en-US" sz="14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953A4"/>
                    </a:solidFill>
                  </a:tcPr>
                </a:tc>
                <a:tc>
                  <a:txBody>
                    <a:bodyPr/>
                    <a:lstStyle/>
                    <a:p>
                      <a:pPr algn="ctr">
                        <a:lnSpc>
                          <a:spcPct val="100000"/>
                        </a:lnSpc>
                        <a:spcAft>
                          <a:spcPts val="0"/>
                        </a:spcAft>
                      </a:pPr>
                      <a:r>
                        <a:rPr lang="en-GB" sz="1400" b="1" dirty="0">
                          <a:solidFill>
                            <a:schemeClr val="bg1"/>
                          </a:solidFill>
                          <a:effectLst/>
                          <a:latin typeface="+mn-lt"/>
                          <a:ea typeface="Arial" panose="020B0604020202020204" pitchFamily="34" charset="0"/>
                        </a:rPr>
                        <a:t>Atezo</a:t>
                      </a:r>
                      <a:endParaRPr lang="en-US" sz="1400" dirty="0">
                        <a:solidFill>
                          <a:schemeClr val="bg1"/>
                        </a:solidFill>
                        <a:effectLst/>
                        <a:latin typeface="+mn-lt"/>
                        <a:ea typeface="Calibri" panose="020F0502020204030204" pitchFamily="34" charset="0"/>
                      </a:endParaRPr>
                    </a:p>
                    <a:p>
                      <a:pPr algn="ctr">
                        <a:lnSpc>
                          <a:spcPct val="100000"/>
                        </a:lnSpc>
                        <a:spcAft>
                          <a:spcPts val="0"/>
                        </a:spcAft>
                      </a:pPr>
                      <a:r>
                        <a:rPr lang="en-GB" sz="1400" b="1" dirty="0">
                          <a:solidFill>
                            <a:schemeClr val="bg1"/>
                          </a:solidFill>
                          <a:effectLst/>
                          <a:latin typeface="+mn-lt"/>
                          <a:ea typeface="Arial" panose="020B0604020202020204" pitchFamily="34" charset="0"/>
                        </a:rPr>
                        <a:t>(n=240)</a:t>
                      </a:r>
                      <a:endParaRPr lang="en-US" sz="14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00"/>
                    </a:solidFill>
                  </a:tcPr>
                </a:tc>
                <a:extLst>
                  <a:ext uri="{0D108BD9-81ED-4DB2-BD59-A6C34878D82A}">
                    <a16:rowId xmlns:a16="http://schemas.microsoft.com/office/drawing/2014/main" val="1494980150"/>
                  </a:ext>
                </a:extLst>
              </a:tr>
              <a:tr h="214496">
                <a:tc>
                  <a:txBody>
                    <a:bodyPr/>
                    <a:lstStyle/>
                    <a:p>
                      <a:pPr>
                        <a:lnSpc>
                          <a:spcPct val="100000"/>
                        </a:lnSpc>
                        <a:spcAft>
                          <a:spcPts val="800"/>
                        </a:spcAft>
                        <a:buNone/>
                      </a:pPr>
                      <a:r>
                        <a:rPr lang="en-GB" sz="1400" b="1" dirty="0">
                          <a:effectLst/>
                          <a:latin typeface="+mn-lt"/>
                          <a:ea typeface="Arial" panose="020B0604020202020204" pitchFamily="34" charset="0"/>
                        </a:rPr>
                        <a:t>All Grade 5 AEs</a:t>
                      </a:r>
                      <a:endParaRPr lang="en-SG" sz="1400" b="1"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12 (5.0)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6 (2.5)</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9758539"/>
                  </a:ext>
                </a:extLst>
              </a:tr>
              <a:tr h="214496">
                <a:tc>
                  <a:txBody>
                    <a:bodyPr/>
                    <a:lstStyle/>
                    <a:p>
                      <a:pPr marL="180340">
                        <a:lnSpc>
                          <a:spcPct val="100000"/>
                        </a:lnSpc>
                        <a:spcAft>
                          <a:spcPts val="800"/>
                        </a:spcAft>
                        <a:buNone/>
                      </a:pPr>
                      <a:r>
                        <a:rPr lang="en-GB" sz="1400" b="1" dirty="0">
                          <a:effectLst/>
                          <a:latin typeface="+mn-lt"/>
                          <a:ea typeface="Arial" panose="020B0604020202020204" pitchFamily="34" charset="0"/>
                        </a:rPr>
                        <a:t>Infections and infestations</a:t>
                      </a:r>
                      <a:endParaRPr lang="en-SG" sz="1400" b="1"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6 (2.5)</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4 (1.7)</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100976957"/>
                  </a:ext>
                </a:extLst>
              </a:tr>
              <a:tr h="214496">
                <a:tc>
                  <a:txBody>
                    <a:bodyPr/>
                    <a:lstStyle/>
                    <a:p>
                      <a:pPr marL="361950" indent="0">
                        <a:lnSpc>
                          <a:spcPct val="100000"/>
                        </a:lnSpc>
                        <a:spcAft>
                          <a:spcPts val="800"/>
                        </a:spcAft>
                        <a:buNone/>
                      </a:pPr>
                      <a:r>
                        <a:rPr lang="en-GB" sz="1400" dirty="0">
                          <a:effectLst/>
                          <a:latin typeface="+mn-lt"/>
                          <a:ea typeface="Arial" panose="020B0604020202020204" pitchFamily="34" charset="0"/>
                        </a:rPr>
                        <a:t>Pneumonia</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1 (0.4)</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2 (0.8)</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70532798"/>
                  </a:ext>
                </a:extLst>
              </a:tr>
              <a:tr h="214496">
                <a:tc>
                  <a:txBody>
                    <a:bodyPr/>
                    <a:lstStyle/>
                    <a:p>
                      <a:pPr marL="361950" indent="0">
                        <a:lnSpc>
                          <a:spcPct val="100000"/>
                        </a:lnSpc>
                        <a:spcAft>
                          <a:spcPts val="800"/>
                        </a:spcAft>
                        <a:buNone/>
                      </a:pPr>
                      <a:r>
                        <a:rPr lang="en-GB" sz="1400" dirty="0">
                          <a:effectLst/>
                          <a:latin typeface="+mn-lt"/>
                          <a:ea typeface="Arial" panose="020B0604020202020204" pitchFamily="34" charset="0"/>
                        </a:rPr>
                        <a:t>Sepsis</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1 (0.4)</a:t>
                      </a:r>
                      <a:r>
                        <a:rPr lang="en-GB" sz="1400" baseline="30000" dirty="0">
                          <a:effectLst/>
                          <a:latin typeface="+mn-lt"/>
                          <a:ea typeface="Arial" panose="020B0604020202020204" pitchFamily="34" charset="0"/>
                        </a:rPr>
                        <a:t>a</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1 (0.4)</a:t>
                      </a:r>
                      <a:r>
                        <a:rPr lang="en-GB" sz="1400" baseline="30000" dirty="0">
                          <a:effectLst/>
                          <a:latin typeface="+mn-lt"/>
                          <a:ea typeface="Arial" panose="020B0604020202020204" pitchFamily="34" charset="0"/>
                        </a:rPr>
                        <a:t>b</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142000292"/>
                  </a:ext>
                </a:extLst>
              </a:tr>
              <a:tr h="214496">
                <a:tc>
                  <a:txBody>
                    <a:bodyPr/>
                    <a:lstStyle/>
                    <a:p>
                      <a:pPr marL="361950" indent="0">
                        <a:lnSpc>
                          <a:spcPct val="100000"/>
                        </a:lnSpc>
                        <a:spcAft>
                          <a:spcPts val="800"/>
                        </a:spcAft>
                        <a:buNone/>
                      </a:pPr>
                      <a:r>
                        <a:rPr lang="en-GB" sz="1400" dirty="0">
                          <a:effectLst/>
                          <a:latin typeface="+mn-lt"/>
                          <a:ea typeface="Arial" panose="020B0604020202020204" pitchFamily="34" charset="0"/>
                        </a:rPr>
                        <a:t>Abscess intestinal</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1 (0.4)</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40406530"/>
                  </a:ext>
                </a:extLst>
              </a:tr>
              <a:tr h="214496">
                <a:tc>
                  <a:txBody>
                    <a:bodyPr/>
                    <a:lstStyle/>
                    <a:p>
                      <a:pPr marL="361950" indent="0">
                        <a:lnSpc>
                          <a:spcPct val="100000"/>
                        </a:lnSpc>
                        <a:spcAft>
                          <a:spcPts val="800"/>
                        </a:spcAft>
                        <a:buNone/>
                      </a:pPr>
                      <a:r>
                        <a:rPr lang="en-GB" sz="1400" dirty="0">
                          <a:effectLst/>
                          <a:latin typeface="+mn-lt"/>
                          <a:ea typeface="Arial" panose="020B0604020202020204" pitchFamily="34" charset="0"/>
                        </a:rPr>
                        <a:t>COVID-19 pneumonia</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1 (0.4)</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610389278"/>
                  </a:ext>
                </a:extLst>
              </a:tr>
              <a:tr h="214496">
                <a:tc>
                  <a:txBody>
                    <a:bodyPr/>
                    <a:lstStyle/>
                    <a:p>
                      <a:pPr marL="361950" indent="0">
                        <a:lnSpc>
                          <a:spcPct val="100000"/>
                        </a:lnSpc>
                        <a:spcAft>
                          <a:spcPts val="800"/>
                        </a:spcAft>
                        <a:buNone/>
                      </a:pPr>
                      <a:r>
                        <a:rPr lang="en-GB" sz="1400" dirty="0">
                          <a:effectLst/>
                          <a:latin typeface="+mn-lt"/>
                          <a:ea typeface="Arial" panose="020B0604020202020204" pitchFamily="34" charset="0"/>
                        </a:rPr>
                        <a:t>Pneumonia viral</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1 (0.4)</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09002198"/>
                  </a:ext>
                </a:extLst>
              </a:tr>
              <a:tr h="214496">
                <a:tc>
                  <a:txBody>
                    <a:bodyPr/>
                    <a:lstStyle/>
                    <a:p>
                      <a:pPr marL="361950" indent="0">
                        <a:lnSpc>
                          <a:spcPct val="100000"/>
                        </a:lnSpc>
                        <a:spcAft>
                          <a:spcPts val="800"/>
                        </a:spcAft>
                        <a:buNone/>
                      </a:pPr>
                      <a:r>
                        <a:rPr lang="en-GB" sz="1400" dirty="0">
                          <a:effectLst/>
                          <a:latin typeface="+mn-lt"/>
                          <a:ea typeface="Arial" panose="020B0604020202020204" pitchFamily="34" charset="0"/>
                        </a:rPr>
                        <a:t>Septic shock</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1 (0.4)</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57645084"/>
                  </a:ext>
                </a:extLst>
              </a:tr>
              <a:tr h="214496">
                <a:tc>
                  <a:txBody>
                    <a:bodyPr/>
                    <a:lstStyle/>
                    <a:p>
                      <a:pPr marL="361950" indent="0">
                        <a:lnSpc>
                          <a:spcPct val="100000"/>
                        </a:lnSpc>
                        <a:spcAft>
                          <a:spcPts val="800"/>
                        </a:spcAft>
                        <a:buNone/>
                      </a:pPr>
                      <a:r>
                        <a:rPr lang="en-GB" sz="1400" dirty="0">
                          <a:effectLst/>
                          <a:latin typeface="+mn-lt"/>
                          <a:ea typeface="Arial" panose="020B0604020202020204" pitchFamily="34" charset="0"/>
                        </a:rPr>
                        <a:t>Vascular device infection</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1 (0.4)</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236091066"/>
                  </a:ext>
                </a:extLst>
              </a:tr>
              <a:tr h="214496">
                <a:tc>
                  <a:txBody>
                    <a:bodyPr/>
                    <a:lstStyle/>
                    <a:p>
                      <a:pPr marL="180340">
                        <a:lnSpc>
                          <a:spcPct val="100000"/>
                        </a:lnSpc>
                        <a:spcAft>
                          <a:spcPts val="800"/>
                        </a:spcAft>
                        <a:buNone/>
                      </a:pPr>
                      <a:r>
                        <a:rPr lang="en-GB" sz="1400" b="1" dirty="0">
                          <a:effectLst/>
                          <a:latin typeface="+mn-lt"/>
                          <a:ea typeface="Arial" panose="020B0604020202020204" pitchFamily="34" charset="0"/>
                        </a:rPr>
                        <a:t>Cardiac disorders</a:t>
                      </a:r>
                      <a:endParaRPr lang="en-SG" sz="1400" b="1"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4 (1.7)</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89179653"/>
                  </a:ext>
                </a:extLst>
              </a:tr>
              <a:tr h="214496">
                <a:tc>
                  <a:txBody>
                    <a:bodyPr/>
                    <a:lstStyle/>
                    <a:p>
                      <a:pPr marL="361950" indent="0">
                        <a:lnSpc>
                          <a:spcPct val="100000"/>
                        </a:lnSpc>
                        <a:spcAft>
                          <a:spcPts val="800"/>
                        </a:spcAft>
                        <a:buNone/>
                      </a:pPr>
                      <a:r>
                        <a:rPr lang="en-GB" sz="1400" dirty="0">
                          <a:effectLst/>
                          <a:latin typeface="+mn-lt"/>
                          <a:ea typeface="Arial" panose="020B0604020202020204" pitchFamily="34" charset="0"/>
                        </a:rPr>
                        <a:t>Cardiorespiratory arrest</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2 (0.8)</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04049156"/>
                  </a:ext>
                </a:extLst>
              </a:tr>
              <a:tr h="214496">
                <a:tc>
                  <a:txBody>
                    <a:bodyPr/>
                    <a:lstStyle/>
                    <a:p>
                      <a:pPr marL="361950" indent="0">
                        <a:lnSpc>
                          <a:spcPct val="100000"/>
                        </a:lnSpc>
                        <a:spcAft>
                          <a:spcPts val="800"/>
                        </a:spcAft>
                        <a:buNone/>
                      </a:pPr>
                      <a:r>
                        <a:rPr lang="en-GB" sz="1400" dirty="0">
                          <a:effectLst/>
                          <a:latin typeface="+mn-lt"/>
                          <a:ea typeface="Arial" panose="020B0604020202020204" pitchFamily="34" charset="0"/>
                        </a:rPr>
                        <a:t>Myocardial infarction</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2 (0.8)</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853213634"/>
                  </a:ext>
                </a:extLst>
              </a:tr>
              <a:tr h="214496">
                <a:tc>
                  <a:txBody>
                    <a:bodyPr/>
                    <a:lstStyle/>
                    <a:p>
                      <a:pPr marL="180340">
                        <a:lnSpc>
                          <a:spcPct val="100000"/>
                        </a:lnSpc>
                        <a:spcAft>
                          <a:spcPts val="800"/>
                        </a:spcAft>
                        <a:buNone/>
                      </a:pPr>
                      <a:r>
                        <a:rPr lang="en-GB" sz="1400" b="1" dirty="0">
                          <a:effectLst/>
                          <a:latin typeface="+mn-lt"/>
                          <a:ea typeface="Arial" panose="020B0604020202020204" pitchFamily="34" charset="0"/>
                        </a:rPr>
                        <a:t>Blood and lymphatic system disorders</a:t>
                      </a:r>
                      <a:endParaRPr lang="en-SG" sz="1400" b="1"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1 (0.4)</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692136176"/>
                  </a:ext>
                </a:extLst>
              </a:tr>
              <a:tr h="214496">
                <a:tc>
                  <a:txBody>
                    <a:bodyPr/>
                    <a:lstStyle/>
                    <a:p>
                      <a:pPr marL="361950" indent="0">
                        <a:lnSpc>
                          <a:spcPct val="100000"/>
                        </a:lnSpc>
                        <a:spcAft>
                          <a:spcPts val="800"/>
                        </a:spcAft>
                        <a:buNone/>
                      </a:pPr>
                      <a:r>
                        <a:rPr lang="en-GB" sz="1400" dirty="0">
                          <a:effectLst/>
                          <a:latin typeface="+mn-lt"/>
                          <a:ea typeface="Arial" panose="020B0604020202020204" pitchFamily="34" charset="0"/>
                        </a:rPr>
                        <a:t>Febrile neutropenia</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1 (0.4)</a:t>
                      </a:r>
                      <a:r>
                        <a:rPr lang="en-GB" sz="1400" baseline="30000" dirty="0">
                          <a:effectLst/>
                          <a:latin typeface="+mn-lt"/>
                          <a:ea typeface="Arial" panose="020B0604020202020204" pitchFamily="34" charset="0"/>
                        </a:rPr>
                        <a:t>a</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124307659"/>
                  </a:ext>
                </a:extLst>
              </a:tr>
              <a:tr h="214496">
                <a:tc>
                  <a:txBody>
                    <a:bodyPr/>
                    <a:lstStyle/>
                    <a:p>
                      <a:pPr marL="180340">
                        <a:lnSpc>
                          <a:spcPct val="100000"/>
                        </a:lnSpc>
                        <a:spcAft>
                          <a:spcPts val="800"/>
                        </a:spcAft>
                        <a:buNone/>
                      </a:pPr>
                      <a:r>
                        <a:rPr lang="en-GB" sz="1400" b="1" dirty="0">
                          <a:effectLst/>
                          <a:latin typeface="+mn-lt"/>
                          <a:ea typeface="Arial" panose="020B0604020202020204" pitchFamily="34" charset="0"/>
                        </a:rPr>
                        <a:t>General disorders and administration site conditions</a:t>
                      </a:r>
                      <a:endParaRPr lang="en-SG" sz="1400" b="1"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1 (0.4)</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066134554"/>
                  </a:ext>
                </a:extLst>
              </a:tr>
              <a:tr h="214496">
                <a:tc>
                  <a:txBody>
                    <a:bodyPr/>
                    <a:lstStyle/>
                    <a:p>
                      <a:pPr marL="361950" indent="0">
                        <a:lnSpc>
                          <a:spcPct val="100000"/>
                        </a:lnSpc>
                        <a:spcAft>
                          <a:spcPts val="800"/>
                        </a:spcAft>
                        <a:buNone/>
                      </a:pPr>
                      <a:r>
                        <a:rPr lang="en-GB" sz="1400" dirty="0">
                          <a:effectLst/>
                          <a:latin typeface="+mn-lt"/>
                          <a:ea typeface="Arial" panose="020B0604020202020204" pitchFamily="34" charset="0"/>
                        </a:rPr>
                        <a:t>Death</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1 (0.4)</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679063300"/>
                  </a:ext>
                </a:extLst>
              </a:tr>
              <a:tr h="214496">
                <a:tc>
                  <a:txBody>
                    <a:bodyPr/>
                    <a:lstStyle/>
                    <a:p>
                      <a:pPr marL="180340">
                        <a:lnSpc>
                          <a:spcPct val="100000"/>
                        </a:lnSpc>
                        <a:spcAft>
                          <a:spcPts val="800"/>
                        </a:spcAft>
                        <a:buNone/>
                      </a:pPr>
                      <a:r>
                        <a:rPr lang="en-GB" sz="1400" b="1" dirty="0">
                          <a:effectLst/>
                          <a:latin typeface="+mn-lt"/>
                          <a:ea typeface="Arial" panose="020B0604020202020204" pitchFamily="34" charset="0"/>
                        </a:rPr>
                        <a:t>Nervous system disorders</a:t>
                      </a:r>
                      <a:endParaRPr lang="en-SG" sz="1400" b="1"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1 (0.4)</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679132056"/>
                  </a:ext>
                </a:extLst>
              </a:tr>
              <a:tr h="214496">
                <a:tc>
                  <a:txBody>
                    <a:bodyPr/>
                    <a:lstStyle/>
                    <a:p>
                      <a:pPr marL="361950" indent="0">
                        <a:lnSpc>
                          <a:spcPct val="100000"/>
                        </a:lnSpc>
                        <a:spcAft>
                          <a:spcPts val="800"/>
                        </a:spcAft>
                        <a:buNone/>
                      </a:pPr>
                      <a:r>
                        <a:rPr lang="en-GB" sz="1400" dirty="0">
                          <a:effectLst/>
                          <a:latin typeface="+mn-lt"/>
                          <a:ea typeface="Arial" panose="020B0604020202020204" pitchFamily="34" charset="0"/>
                        </a:rPr>
                        <a:t>Cerebrovascular accident</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1 (0.4)</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472205353"/>
                  </a:ext>
                </a:extLst>
              </a:tr>
              <a:tr h="214496">
                <a:tc>
                  <a:txBody>
                    <a:bodyPr/>
                    <a:lstStyle/>
                    <a:p>
                      <a:pPr marL="180340">
                        <a:lnSpc>
                          <a:spcPct val="100000"/>
                        </a:lnSpc>
                        <a:spcAft>
                          <a:spcPts val="800"/>
                        </a:spcAft>
                        <a:buNone/>
                      </a:pPr>
                      <a:r>
                        <a:rPr lang="en-GB" sz="1400" b="1" dirty="0">
                          <a:effectLst/>
                          <a:latin typeface="+mn-lt"/>
                          <a:ea typeface="Arial" panose="020B0604020202020204" pitchFamily="34" charset="0"/>
                        </a:rPr>
                        <a:t>Psychiatric disorders</a:t>
                      </a:r>
                      <a:endParaRPr lang="en-SG" sz="1400" b="1"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1 (0.4)</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buNone/>
                      </a:pPr>
                      <a:r>
                        <a:rPr lang="en-GB" sz="1400">
                          <a:effectLst/>
                          <a:latin typeface="+mn-lt"/>
                          <a:ea typeface="Arial" panose="020B0604020202020204" pitchFamily="34" charset="0"/>
                        </a:rPr>
                        <a:t>0</a:t>
                      </a:r>
                      <a:endParaRPr lang="en-SG" sz="140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11587822"/>
                  </a:ext>
                </a:extLst>
              </a:tr>
              <a:tr h="214496">
                <a:tc>
                  <a:txBody>
                    <a:bodyPr/>
                    <a:lstStyle/>
                    <a:p>
                      <a:pPr marL="361950" indent="0">
                        <a:lnSpc>
                          <a:spcPct val="100000"/>
                        </a:lnSpc>
                        <a:spcAft>
                          <a:spcPts val="800"/>
                        </a:spcAft>
                        <a:buNone/>
                      </a:pPr>
                      <a:r>
                        <a:rPr lang="en-GB" sz="1400" dirty="0">
                          <a:effectLst/>
                          <a:latin typeface="+mn-lt"/>
                          <a:ea typeface="Arial" panose="020B0604020202020204" pitchFamily="34" charset="0"/>
                        </a:rPr>
                        <a:t>Completed suicide</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1 (0.4)</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800"/>
                        </a:spcAft>
                        <a:buNone/>
                      </a:pPr>
                      <a:r>
                        <a:rPr lang="en-GB" sz="1400" dirty="0">
                          <a:effectLst/>
                          <a:latin typeface="+mn-lt"/>
                          <a:ea typeface="Arial" panose="020B0604020202020204" pitchFamily="34" charset="0"/>
                        </a:rPr>
                        <a:t>0</a:t>
                      </a:r>
                      <a:endParaRPr lang="en-SG" sz="1400" dirty="0">
                        <a:effectLst/>
                        <a:latin typeface="+mn-lt"/>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492759"/>
                  </a:ext>
                </a:extLst>
              </a:tr>
            </a:tbl>
          </a:graphicData>
        </a:graphic>
      </p:graphicFrame>
      <p:sp>
        <p:nvSpPr>
          <p:cNvPr id="3" name="Slide Number Placeholder 2">
            <a:extLst>
              <a:ext uri="{FF2B5EF4-FFF2-40B4-BE49-F238E27FC236}">
                <a16:creationId xmlns:a16="http://schemas.microsoft.com/office/drawing/2014/main" id="{66ABB7EF-CB1F-1776-7478-0613E1E7A4E9}"/>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28</a:t>
            </a:fld>
            <a:endParaRPr lang="en-US" dirty="0"/>
          </a:p>
        </p:txBody>
      </p:sp>
    </p:spTree>
    <p:extLst>
      <p:ext uri="{BB962C8B-B14F-4D97-AF65-F5344CB8AC3E}">
        <p14:creationId xmlns:p14="http://schemas.microsoft.com/office/powerpoint/2010/main" val="2996203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6C5785-36F2-1547-8347-3B8FB1323864}"/>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32B6D579-8BBD-FCC1-1DD6-367707F273A5}"/>
              </a:ext>
            </a:extLst>
          </p:cNvPr>
          <p:cNvSpPr>
            <a:spLocks noGrp="1"/>
          </p:cNvSpPr>
          <p:nvPr>
            <p:ph type="title"/>
          </p:nvPr>
        </p:nvSpPr>
        <p:spPr>
          <a:xfrm>
            <a:off x="300037" y="166726"/>
            <a:ext cx="11591925" cy="723901"/>
          </a:xfrm>
        </p:spPr>
        <p:txBody>
          <a:bodyPr/>
          <a:lstStyle/>
          <a:p>
            <a:r>
              <a:rPr lang="en-US" dirty="0"/>
              <a:t>Background</a:t>
            </a:r>
          </a:p>
        </p:txBody>
      </p:sp>
      <p:sp>
        <p:nvSpPr>
          <p:cNvPr id="2" name="Content Placeholder 1">
            <a:extLst>
              <a:ext uri="{FF2B5EF4-FFF2-40B4-BE49-F238E27FC236}">
                <a16:creationId xmlns:a16="http://schemas.microsoft.com/office/drawing/2014/main" id="{24E29144-C7BB-3192-CC0E-3DDE40B92AE5}"/>
              </a:ext>
            </a:extLst>
          </p:cNvPr>
          <p:cNvSpPr>
            <a:spLocks noGrp="1"/>
          </p:cNvSpPr>
          <p:nvPr>
            <p:ph sz="quarter" idx="13"/>
          </p:nvPr>
        </p:nvSpPr>
        <p:spPr>
          <a:xfrm>
            <a:off x="300038" y="890627"/>
            <a:ext cx="11591924" cy="4631285"/>
          </a:xfrm>
        </p:spPr>
        <p:txBody>
          <a:bodyPr/>
          <a:lstStyle/>
          <a:p>
            <a:pPr>
              <a:spcBef>
                <a:spcPts val="1200"/>
              </a:spcBef>
            </a:pPr>
            <a:r>
              <a:rPr lang="en-US" sz="1600" dirty="0"/>
              <a:t>Despite improved efficacy with 1L immune checkpoint inhibitors (ICIs) + platinum-based chemotherapy, most patients with ES-SCLC eventually experience disease progression and long-term survival remains limited</a:t>
            </a:r>
            <a:r>
              <a:rPr lang="en-US" sz="1600" baseline="30000" dirty="0"/>
              <a:t>1-5</a:t>
            </a:r>
          </a:p>
          <a:p>
            <a:pPr>
              <a:spcBef>
                <a:spcPts val="1200"/>
              </a:spcBef>
            </a:pPr>
            <a:r>
              <a:rPr lang="en-US" sz="1600" dirty="0"/>
              <a:t>Due to the high attrition rate in ES-SCLC of ~60%</a:t>
            </a:r>
            <a:r>
              <a:rPr lang="en-US" sz="1600" baseline="30000" dirty="0"/>
              <a:t>6</a:t>
            </a:r>
            <a:r>
              <a:rPr lang="en-US" sz="1600" dirty="0"/>
              <a:t>, offering the most effective treatment in the front-line setting before progression is crucial to improve outcomes in this difficult-to-treat disease</a:t>
            </a:r>
            <a:endParaRPr lang="en-GB" sz="1600" dirty="0"/>
          </a:p>
          <a:p>
            <a:pPr>
              <a:spcBef>
                <a:spcPts val="1200"/>
              </a:spcBef>
            </a:pPr>
            <a:r>
              <a:rPr lang="en-US" sz="1600" dirty="0"/>
              <a:t>Lurbinectedin is an alkylating agent and transcription inhibitor that is approved in the US and other countries for the treatment of patients with metastatic SCLC who experienced disease progression on or after platinum-based chemotherapy</a:t>
            </a:r>
          </a:p>
          <a:p>
            <a:pPr>
              <a:spcBef>
                <a:spcPts val="1200"/>
              </a:spcBef>
            </a:pPr>
            <a:r>
              <a:rPr lang="en-US" sz="1600" dirty="0"/>
              <a:t>In pre-clinical studies, lurbinectedin was shown to synergize with ICIs</a:t>
            </a:r>
            <a:r>
              <a:rPr lang="en-US" sz="1600" baseline="30000" dirty="0"/>
              <a:t>7,8 </a:t>
            </a:r>
            <a:r>
              <a:rPr lang="en-GB" sz="1600" dirty="0"/>
              <a:t>to achieve high rates of </a:t>
            </a:r>
            <a:r>
              <a:rPr lang="en-GB" sz="1600" dirty="0" err="1"/>
              <a:t>tumor</a:t>
            </a:r>
            <a:r>
              <a:rPr lang="en-GB" sz="1600" dirty="0"/>
              <a:t> regression </a:t>
            </a:r>
            <a:br>
              <a:rPr lang="en-GB" sz="1600" dirty="0"/>
            </a:br>
            <a:r>
              <a:rPr lang="en-GB" sz="1600" dirty="0"/>
              <a:t>and induce long-term T-cell memory</a:t>
            </a:r>
            <a:r>
              <a:rPr lang="en-GB" sz="1600" baseline="30000" dirty="0"/>
              <a:t>9,10</a:t>
            </a:r>
            <a:endParaRPr lang="en-US" sz="1600" baseline="30000" dirty="0"/>
          </a:p>
          <a:p>
            <a:pPr>
              <a:spcBef>
                <a:spcPts val="1200"/>
              </a:spcBef>
            </a:pPr>
            <a:r>
              <a:rPr lang="en-US" sz="1600" dirty="0"/>
              <a:t>In Phase 1/2 trials in patients with relapsed ES-SCLC, the combination of lurbinectedin and ICIs was well tolerated with promising activity</a:t>
            </a:r>
            <a:r>
              <a:rPr lang="en-US" sz="1600" baseline="30000" dirty="0"/>
              <a:t>11-13</a:t>
            </a:r>
          </a:p>
        </p:txBody>
      </p:sp>
      <p:sp>
        <p:nvSpPr>
          <p:cNvPr id="15" name="Text Placeholder 14">
            <a:extLst>
              <a:ext uri="{FF2B5EF4-FFF2-40B4-BE49-F238E27FC236}">
                <a16:creationId xmlns:a16="http://schemas.microsoft.com/office/drawing/2014/main" id="{13835285-EAA3-1BB7-FCEB-C54D1D56F362}"/>
              </a:ext>
            </a:extLst>
          </p:cNvPr>
          <p:cNvSpPr>
            <a:spLocks noGrp="1"/>
          </p:cNvSpPr>
          <p:nvPr>
            <p:ph type="body" sz="quarter" idx="15"/>
          </p:nvPr>
        </p:nvSpPr>
        <p:spPr/>
        <p:txBody>
          <a:bodyPr/>
          <a:lstStyle/>
          <a:p>
            <a:r>
              <a:rPr lang="en-US" dirty="0"/>
              <a:t>Luis Paz-Ares, MD, PhD </a:t>
            </a:r>
          </a:p>
        </p:txBody>
      </p:sp>
      <p:sp>
        <p:nvSpPr>
          <p:cNvPr id="6" name="Text Placeholder 5">
            <a:extLst>
              <a:ext uri="{FF2B5EF4-FFF2-40B4-BE49-F238E27FC236}">
                <a16:creationId xmlns:a16="http://schemas.microsoft.com/office/drawing/2014/main" id="{49CAAAA8-E9F8-7232-6B86-643859ECAEF0}"/>
              </a:ext>
            </a:extLst>
          </p:cNvPr>
          <p:cNvSpPr>
            <a:spLocks noGrp="1"/>
          </p:cNvSpPr>
          <p:nvPr>
            <p:ph type="body" sz="quarter" idx="17"/>
          </p:nvPr>
        </p:nvSpPr>
        <p:spPr>
          <a:xfrm>
            <a:off x="300036" y="5436050"/>
            <a:ext cx="11591925" cy="769441"/>
          </a:xfrm>
        </p:spPr>
        <p:txBody>
          <a:bodyPr/>
          <a:lstStyle/>
          <a:p>
            <a:r>
              <a:rPr lang="en-US" dirty="0"/>
              <a:t>1L, first line; ES-SCLC, extensive-stage small cell lung cancer; OS, overall survival; PFS, progression-free survival; SCLC, small cell lung cancer. </a:t>
            </a:r>
            <a:br>
              <a:rPr lang="en-US" dirty="0"/>
            </a:br>
            <a:r>
              <a:rPr lang="en-US" dirty="0"/>
              <a:t>1. Liu SV, et al. J Clin Oncol 2021;39:619-30. 2. Paz-Ares L, et al. ESMO Open 2022;7:100408. 3. Goldman JW, et al. Lancet Oncol 2021;22:51-65. 4. Reck M, et al. Lung Cancer 2024;196:107924. </a:t>
            </a:r>
            <a:br>
              <a:rPr lang="en-US" dirty="0"/>
            </a:br>
            <a:r>
              <a:rPr lang="en-US" dirty="0"/>
              <a:t>5. Cheng Y, et al. JAMA 2022;328:1223-32. 6. Ramirez RA, et al. ASCO 2022 [abstract 8584].  7. Xie W, et al. </a:t>
            </a:r>
            <a:r>
              <a:rPr lang="en-US" dirty="0" err="1"/>
              <a:t>Oncoimmunology</a:t>
            </a:r>
            <a:r>
              <a:rPr lang="en-US" dirty="0"/>
              <a:t> 2019;8:e1656502. 8. Chakraborty S, et al. Cell Rep Med 2024;5:101852. </a:t>
            </a:r>
            <a:br>
              <a:rPr lang="en-US" dirty="0"/>
            </a:br>
            <a:r>
              <a:rPr lang="en-US" dirty="0"/>
              <a:t>9. </a:t>
            </a:r>
            <a:r>
              <a:rPr lang="en-GB" dirty="0"/>
              <a:t>Russo-Cabrera JS, et al. Ann Oncol 2023;34:S636. </a:t>
            </a:r>
            <a:r>
              <a:rPr lang="en-US" dirty="0"/>
              <a:t>10. Russo-Cabrera JS, et al. AACR 2025 [abstract 5837]. 11. Calles A, et al. J </a:t>
            </a:r>
            <a:r>
              <a:rPr lang="en-US" dirty="0" err="1"/>
              <a:t>Thorac</a:t>
            </a:r>
            <a:r>
              <a:rPr lang="en-US" dirty="0"/>
              <a:t> Oncol 2025 </a:t>
            </a:r>
            <a:r>
              <a:rPr lang="pt-BR" dirty="0"/>
              <a:t>doi: 10.1016/j.jtho.2025.02.005.</a:t>
            </a:r>
            <a:r>
              <a:rPr lang="en-US" dirty="0"/>
              <a:t> </a:t>
            </a:r>
            <a:br>
              <a:rPr lang="en-US" dirty="0"/>
            </a:br>
            <a:r>
              <a:rPr lang="en-US" dirty="0"/>
              <a:t>12. Ponce Aix S, et al. J </a:t>
            </a:r>
            <a:r>
              <a:rPr lang="en-US" dirty="0" err="1"/>
              <a:t>Immunother</a:t>
            </a:r>
            <a:r>
              <a:rPr lang="en-US" dirty="0"/>
              <a:t> Cancer 2021;9(Suppl 2):A493. 13. Ponce Aix S, et al. ASCO 2025 [abstract 8013].</a:t>
            </a:r>
          </a:p>
        </p:txBody>
      </p:sp>
      <p:sp>
        <p:nvSpPr>
          <p:cNvPr id="3" name="Slide Number Placeholder 2">
            <a:extLst>
              <a:ext uri="{FF2B5EF4-FFF2-40B4-BE49-F238E27FC236}">
                <a16:creationId xmlns:a16="http://schemas.microsoft.com/office/drawing/2014/main" id="{9D9FFB53-04F4-DAB5-C1B3-DCE61DF0C6DA}"/>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3</a:t>
            </a:fld>
            <a:endParaRPr lang="en-US" dirty="0"/>
          </a:p>
        </p:txBody>
      </p:sp>
      <p:sp>
        <p:nvSpPr>
          <p:cNvPr id="9" name="Rectangle: Rounded Corners 8">
            <a:extLst>
              <a:ext uri="{FF2B5EF4-FFF2-40B4-BE49-F238E27FC236}">
                <a16:creationId xmlns:a16="http://schemas.microsoft.com/office/drawing/2014/main" id="{5D3AFC5D-9E63-57A1-F2BB-B620903A105C}"/>
              </a:ext>
            </a:extLst>
          </p:cNvPr>
          <p:cNvSpPr/>
          <p:nvPr/>
        </p:nvSpPr>
        <p:spPr bwMode="auto">
          <a:xfrm>
            <a:off x="300040" y="4201885"/>
            <a:ext cx="11591923" cy="1047185"/>
          </a:xfrm>
          <a:prstGeom prst="roundRect">
            <a:avLst/>
          </a:prstGeom>
          <a:solidFill>
            <a:srgbClr val="028764">
              <a:alpha val="40000"/>
            </a:srgb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ts val="1200"/>
              </a:spcBef>
            </a:pPr>
            <a:r>
              <a:rPr lang="en-GB" sz="1600" dirty="0">
                <a:effectLst/>
                <a:latin typeface="+mn-lt"/>
                <a:ea typeface="Arial" panose="020B0604020202020204" pitchFamily="34" charset="0"/>
              </a:rPr>
              <a:t>The global, open-label, randomized, Phase 3 </a:t>
            </a:r>
            <a:r>
              <a:rPr lang="en-GB" sz="1600" dirty="0" err="1">
                <a:effectLst/>
                <a:latin typeface="+mn-lt"/>
                <a:ea typeface="Arial" panose="020B0604020202020204" pitchFamily="34" charset="0"/>
              </a:rPr>
              <a:t>IMforte</a:t>
            </a:r>
            <a:r>
              <a:rPr lang="en-GB" sz="1600" dirty="0">
                <a:effectLst/>
                <a:latin typeface="+mn-lt"/>
                <a:ea typeface="Arial" panose="020B0604020202020204" pitchFamily="34" charset="0"/>
              </a:rPr>
              <a:t> study investigated the efficacy and safety of </a:t>
            </a:r>
            <a:br>
              <a:rPr lang="en-GB" sz="1600" dirty="0">
                <a:effectLst/>
                <a:latin typeface="+mn-lt"/>
                <a:ea typeface="Arial" panose="020B0604020202020204" pitchFamily="34" charset="0"/>
              </a:rPr>
            </a:br>
            <a:r>
              <a:rPr lang="en-GB" sz="1600" dirty="0">
                <a:effectLst/>
                <a:latin typeface="+mn-lt"/>
                <a:ea typeface="Arial" panose="020B0604020202020204" pitchFamily="34" charset="0"/>
              </a:rPr>
              <a:t>lurbinectedin + atezolizumab versus atezolizumab for the maintenance treatment of ES-SCLC in patients </a:t>
            </a:r>
            <a:br>
              <a:rPr lang="en-GB" sz="1600" dirty="0">
                <a:effectLst/>
                <a:latin typeface="+mn-lt"/>
                <a:ea typeface="Arial" panose="020B0604020202020204" pitchFamily="34" charset="0"/>
              </a:rPr>
            </a:br>
            <a:r>
              <a:rPr lang="en-GB" sz="1600" dirty="0">
                <a:effectLst/>
                <a:latin typeface="+mn-lt"/>
                <a:ea typeface="Arial" panose="020B0604020202020204" pitchFamily="34" charset="0"/>
              </a:rPr>
              <a:t>whose disease had not progressed after 1L induction treatment with atezolizumab + carboplatin + etoposide</a:t>
            </a:r>
            <a:endParaRPr lang="en-GB" sz="1600" dirty="0">
              <a:latin typeface="+mn-lt"/>
              <a:ea typeface="Arial" panose="020B0604020202020204" pitchFamily="34" charset="0"/>
            </a:endParaRPr>
          </a:p>
        </p:txBody>
      </p:sp>
      <p:sp>
        <p:nvSpPr>
          <p:cNvPr id="10" name="Rectangle 9">
            <a:extLst>
              <a:ext uri="{FF2B5EF4-FFF2-40B4-BE49-F238E27FC236}">
                <a16:creationId xmlns:a16="http://schemas.microsoft.com/office/drawing/2014/main" id="{C9C44350-9FB6-58B2-AA5E-B603FA1CDBB3}"/>
              </a:ext>
            </a:extLst>
          </p:cNvPr>
          <p:cNvSpPr/>
          <p:nvPr/>
        </p:nvSpPr>
        <p:spPr bwMode="auto">
          <a:xfrm>
            <a:off x="565150" y="4749800"/>
            <a:ext cx="10179050" cy="109855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ts val="3800"/>
              </a:lnSpc>
              <a:spcBef>
                <a:spcPct val="0"/>
              </a:spcBef>
              <a:spcAft>
                <a:spcPts val="1500"/>
              </a:spcAft>
              <a:buClrTx/>
              <a:buSzTx/>
              <a:buFontTx/>
              <a:buNone/>
              <a:tabLst/>
            </a:pPr>
            <a:endParaRPr kumimoji="0" lang="en-US" sz="1200" b="0" i="0" u="none" strike="noStrike" cap="none" normalizeH="0" baseline="0">
              <a:ln>
                <a:noFill/>
              </a:ln>
              <a:solidFill>
                <a:schemeClr val="tx1"/>
              </a:solidFill>
              <a:effectLst/>
              <a:latin typeface="Verdana" pitchFamily="-112" charset="0"/>
            </a:endParaRPr>
          </a:p>
        </p:txBody>
      </p:sp>
      <p:sp>
        <p:nvSpPr>
          <p:cNvPr id="7" name="Text Placeholder 8">
            <a:extLst>
              <a:ext uri="{FF2B5EF4-FFF2-40B4-BE49-F238E27FC236}">
                <a16:creationId xmlns:a16="http://schemas.microsoft.com/office/drawing/2014/main" id="{4DDB5020-42C6-1972-7934-C8AFE518050D}"/>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51323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
          <a:extLst>
            <a:ext uri="{FF2B5EF4-FFF2-40B4-BE49-F238E27FC236}">
              <a16:creationId xmlns:a16="http://schemas.microsoft.com/office/drawing/2014/main" id="{584B7BEF-7E97-7D22-F093-F72EC198D302}"/>
            </a:ext>
          </a:extLst>
        </p:cNvPr>
        <p:cNvGrpSpPr/>
        <p:nvPr/>
      </p:nvGrpSpPr>
      <p:grpSpPr>
        <a:xfrm>
          <a:off x="0" y="0"/>
          <a:ext cx="0" cy="0"/>
          <a:chOff x="0" y="0"/>
          <a:chExt cx="0" cy="0"/>
        </a:xfrm>
      </p:grpSpPr>
      <p:sp>
        <p:nvSpPr>
          <p:cNvPr id="68" name="Google Shape;68;p3">
            <a:extLst>
              <a:ext uri="{FF2B5EF4-FFF2-40B4-BE49-F238E27FC236}">
                <a16:creationId xmlns:a16="http://schemas.microsoft.com/office/drawing/2014/main" id="{788FFD99-56D2-EC2D-3105-636E1398BF24}"/>
              </a:ext>
            </a:extLst>
          </p:cNvPr>
          <p:cNvSpPr txBox="1">
            <a:spLocks noGrp="1"/>
          </p:cNvSpPr>
          <p:nvPr>
            <p:ph type="title"/>
          </p:nvPr>
        </p:nvSpPr>
        <p:spPr>
          <a:prstGeom prst="rect">
            <a:avLst/>
          </a:prstGeom>
          <a:noFill/>
          <a:ln>
            <a:noFill/>
          </a:ln>
        </p:spPr>
        <p:txBody>
          <a:bodyPr spcFirstLastPara="1" wrap="square" lIns="23425" tIns="23425" rIns="23425" bIns="23425" anchor="ctr" anchorCtr="0">
            <a:noAutofit/>
          </a:bodyPr>
          <a:lstStyle/>
          <a:p>
            <a:pPr marL="0" lvl="0" indent="0" algn="l" rtl="0">
              <a:spcBef>
                <a:spcPts val="0"/>
              </a:spcBef>
              <a:spcAft>
                <a:spcPts val="0"/>
              </a:spcAft>
              <a:buNone/>
            </a:pP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2"/>
                  </a:ext>
                </a:extLst>
              </a:rPr>
              <a:t>IMforte</a:t>
            </a: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2"/>
                  </a:ext>
                </a:extLst>
              </a:rPr>
              <a:t> </a:t>
            </a:r>
            <a:r>
              <a:rPr lang="en-US" dirty="0"/>
              <a:t>study design</a:t>
            </a:r>
            <a:endParaRPr dirty="0"/>
          </a:p>
        </p:txBody>
      </p:sp>
      <p:sp>
        <p:nvSpPr>
          <p:cNvPr id="6" name="Text Placeholder 5">
            <a:extLst>
              <a:ext uri="{FF2B5EF4-FFF2-40B4-BE49-F238E27FC236}">
                <a16:creationId xmlns:a16="http://schemas.microsoft.com/office/drawing/2014/main" id="{B6CC8A1C-7A61-29AF-7D81-442B75558E44}"/>
              </a:ext>
            </a:extLst>
          </p:cNvPr>
          <p:cNvSpPr>
            <a:spLocks noGrp="1"/>
          </p:cNvSpPr>
          <p:nvPr>
            <p:ph type="body" sz="quarter" idx="17"/>
          </p:nvPr>
        </p:nvSpPr>
        <p:spPr>
          <a:xfrm>
            <a:off x="300036" y="5436050"/>
            <a:ext cx="11591925" cy="769441"/>
          </a:xfrm>
        </p:spPr>
        <p:txBody>
          <a:bodyPr/>
          <a:lstStyle/>
          <a:p>
            <a:pPr marL="0" indent="0">
              <a:buNone/>
            </a:pPr>
            <a:r>
              <a:rPr lang="en-US" sz="1000" dirty="0"/>
              <a:t>ClinicalTrials.gov ID: NCT05091567.</a:t>
            </a:r>
            <a:br>
              <a:rPr lang="en-US" sz="1000" dirty="0"/>
            </a:br>
            <a:r>
              <a:rPr lang="en-US" sz="1000" baseline="30000" dirty="0"/>
              <a:t>a</a:t>
            </a:r>
            <a:r>
              <a:rPr lang="en-US" sz="1000" dirty="0"/>
              <a:t> Administered per standard dose. </a:t>
            </a:r>
            <a:r>
              <a:rPr lang="en-US" sz="1000" baseline="30000" dirty="0"/>
              <a:t>b</a:t>
            </a:r>
            <a:r>
              <a:rPr lang="en-US" sz="1000" dirty="0"/>
              <a:t> </a:t>
            </a:r>
            <a:r>
              <a:rPr kumimoji="0" lang="en-US" sz="1000" b="0" i="0" u="none" strike="noStrike" kern="0" cap="none" spc="0" normalizeH="0" baseline="0" noProof="0" dirty="0">
                <a:ln>
                  <a:noFill/>
                </a:ln>
                <a:effectLst/>
                <a:uLnTx/>
                <a:uFillTx/>
                <a:latin typeface="Arial"/>
                <a:ea typeface="Arial"/>
                <a:cs typeface="Arial"/>
                <a:sym typeface="Arial"/>
              </a:rPr>
              <a:t>73% of patients continued from induction to maintenance. </a:t>
            </a:r>
            <a:r>
              <a:rPr lang="en-US" baseline="30000" dirty="0"/>
              <a:t>c</a:t>
            </a:r>
            <a:r>
              <a:rPr lang="en-US" dirty="0"/>
              <a:t> With </a:t>
            </a:r>
            <a:r>
              <a:rPr lang="en-US" b="1" dirty="0"/>
              <a:t>prophylactic granulocyte colony-stimulating factor </a:t>
            </a:r>
            <a:r>
              <a:rPr lang="en-US" dirty="0"/>
              <a:t>and anti-emetics. </a:t>
            </a:r>
            <a:br>
              <a:rPr lang="en-US" dirty="0"/>
            </a:br>
            <a:r>
              <a:rPr lang="en-US" sz="1000" dirty="0" err="1"/>
              <a:t>atezo</a:t>
            </a:r>
            <a:r>
              <a:rPr lang="en-US" sz="1000" dirty="0"/>
              <a:t>, atezolizumab; BL, baseline; carbo, carboplatin; CNS, central nervous system; ECOG PS, Eastern Cooperative Oncology Group performance status; ENR, enrollment; </a:t>
            </a:r>
            <a:r>
              <a:rPr lang="en-US" dirty="0"/>
              <a:t>etop, etoposide; </a:t>
            </a:r>
            <a:br>
              <a:rPr lang="en-US" dirty="0"/>
            </a:br>
            <a:r>
              <a:rPr lang="en-US" sz="1000" dirty="0"/>
              <a:t>INV-PFS, investigator-assessed PFS; IRF-PFS, independent review facility-assessed PFS; IV, intravenously; LDH, lactate dehydrogenase; </a:t>
            </a:r>
            <a:r>
              <a:rPr lang="en-US" sz="1000" dirty="0" err="1"/>
              <a:t>lurbi</a:t>
            </a:r>
            <a:r>
              <a:rPr lang="en-US" sz="1000" dirty="0"/>
              <a:t>, lurbinectedin; MC1D1, maintenance Cycle 1 Day 1; </a:t>
            </a:r>
            <a:br>
              <a:rPr lang="en-US" sz="1000" dirty="0"/>
            </a:br>
            <a:r>
              <a:rPr lang="en-US" sz="1000" dirty="0"/>
              <a:t>PCI, prophylactic cranial irradiation; q3w, every 3 weeks; R, randomization; ULN, upper limit of normal; Y/N, yes/no. </a:t>
            </a:r>
          </a:p>
        </p:txBody>
      </p:sp>
      <p:sp>
        <p:nvSpPr>
          <p:cNvPr id="66" name="Google Shape;66;p3">
            <a:extLst>
              <a:ext uri="{FF2B5EF4-FFF2-40B4-BE49-F238E27FC236}">
                <a16:creationId xmlns:a16="http://schemas.microsoft.com/office/drawing/2014/main" id="{7754D809-83CB-D3F1-3114-BD513ED2E009}"/>
              </a:ext>
            </a:extLst>
          </p:cNvPr>
          <p:cNvSpPr txBox="1">
            <a:spLocks noGrp="1"/>
          </p:cNvSpPr>
          <p:nvPr>
            <p:ph type="sldNum" idx="4"/>
          </p:nvPr>
        </p:nvSpPr>
        <p:spPr>
          <a:xfrm>
            <a:off x="11499850" y="-4763"/>
            <a:ext cx="692150" cy="365126"/>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1" i="0" u="none" strike="noStrike" kern="0" cap="none" spc="0" normalizeH="0" baseline="0" noProof="0">
                <a:ln>
                  <a:noFill/>
                </a:ln>
                <a:solidFill>
                  <a:srgbClr val="FFFFFF"/>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1200" b="1" i="0" u="none" strike="noStrike" kern="0" cap="none" spc="0" normalizeH="0" baseline="0" noProof="0">
              <a:ln>
                <a:noFill/>
              </a:ln>
              <a:solidFill>
                <a:srgbClr val="FFFFFF"/>
              </a:solidFill>
              <a:effectLst/>
              <a:uLnTx/>
              <a:uFillTx/>
              <a:latin typeface="Arial"/>
              <a:cs typeface="Arial"/>
              <a:sym typeface="Arial"/>
            </a:endParaRPr>
          </a:p>
        </p:txBody>
      </p:sp>
      <p:sp>
        <p:nvSpPr>
          <p:cNvPr id="8" name="Text Placeholder 7">
            <a:extLst>
              <a:ext uri="{FF2B5EF4-FFF2-40B4-BE49-F238E27FC236}">
                <a16:creationId xmlns:a16="http://schemas.microsoft.com/office/drawing/2014/main" id="{DDC7AA2D-78E1-7843-935B-3DC98C8D30EA}"/>
              </a:ext>
            </a:extLst>
          </p:cNvPr>
          <p:cNvSpPr>
            <a:spLocks noGrp="1"/>
          </p:cNvSpPr>
          <p:nvPr>
            <p:ph type="body" sz="quarter" idx="15"/>
          </p:nvPr>
        </p:nvSpPr>
        <p:spPr/>
        <p:txBody>
          <a:bodyPr/>
          <a:lstStyle/>
          <a:p>
            <a:r>
              <a:rPr lang="en-US" dirty="0"/>
              <a:t>Luis Paz-Ares, MD, PhD </a:t>
            </a:r>
          </a:p>
        </p:txBody>
      </p:sp>
      <p:sp>
        <p:nvSpPr>
          <p:cNvPr id="3" name="Text Placeholder 8">
            <a:extLst>
              <a:ext uri="{FF2B5EF4-FFF2-40B4-BE49-F238E27FC236}">
                <a16:creationId xmlns:a16="http://schemas.microsoft.com/office/drawing/2014/main" id="{731763D8-B06B-0E54-D1C4-83FCA51DE057}"/>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sp>
        <p:nvSpPr>
          <p:cNvPr id="7" name="Slide Number Placeholder 2">
            <a:extLst>
              <a:ext uri="{FF2B5EF4-FFF2-40B4-BE49-F238E27FC236}">
                <a16:creationId xmlns:a16="http://schemas.microsoft.com/office/drawing/2014/main" id="{85277D3A-BC97-6216-4982-82F2A2C93CD7}"/>
              </a:ext>
            </a:extLst>
          </p:cNvPr>
          <p:cNvSpPr txBox="1">
            <a:spLocks/>
          </p:cNvSpPr>
          <p:nvPr/>
        </p:nvSpPr>
        <p:spPr>
          <a:xfrm>
            <a:off x="11499850" y="7775"/>
            <a:ext cx="692150" cy="365126"/>
          </a:xfrm>
          <a:prstGeom prst="rect">
            <a:avLst/>
          </a:prstGeom>
        </p:spPr>
        <p:txBody>
          <a:bodyPr anchor="b"/>
          <a:lstStyle>
            <a:defPPr>
              <a:defRPr lang="en-US"/>
            </a:defPPr>
            <a:lvl1pPr algn="r" defTabSz="914400" rtl="0" fontAlgn="auto">
              <a:spcBef>
                <a:spcPts val="0"/>
              </a:spcBef>
              <a:spcAft>
                <a:spcPts val="0"/>
              </a:spcAft>
              <a:defRPr sz="12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4B8B4A8A-1121-483C-86FC-27031977109E}" type="slidenum">
              <a:rPr lang="en-US" smtClean="0"/>
              <a:pPr>
                <a:defRPr/>
              </a:pPr>
              <a:t>4</a:t>
            </a:fld>
            <a:endParaRPr lang="en-US" dirty="0"/>
          </a:p>
        </p:txBody>
      </p:sp>
      <p:sp>
        <p:nvSpPr>
          <p:cNvPr id="9" name="Google Shape;73;p3">
            <a:extLst>
              <a:ext uri="{FF2B5EF4-FFF2-40B4-BE49-F238E27FC236}">
                <a16:creationId xmlns:a16="http://schemas.microsoft.com/office/drawing/2014/main" id="{836FE3ED-5C0D-A0B5-5D3A-84ECDF481ACF}"/>
              </a:ext>
            </a:extLst>
          </p:cNvPr>
          <p:cNvSpPr/>
          <p:nvPr/>
        </p:nvSpPr>
        <p:spPr>
          <a:xfrm>
            <a:off x="4697139" y="4304720"/>
            <a:ext cx="4181850" cy="1113600"/>
          </a:xfrm>
          <a:prstGeom prst="rect">
            <a:avLst/>
          </a:prstGeom>
          <a:noFill/>
          <a:ln>
            <a:noFill/>
          </a:ln>
        </p:spPr>
        <p:txBody>
          <a:bodyPr spcFirstLastPara="1" wrap="square" lIns="91425" tIns="0" rIns="91425"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1" i="0" u="none" strike="noStrike" kern="0" cap="none" spc="0" normalizeH="0" baseline="0" noProof="0" dirty="0">
                <a:ln>
                  <a:noFill/>
                </a:ln>
                <a:solidFill>
                  <a:srgbClr val="000000"/>
                </a:solidFill>
                <a:effectLst/>
                <a:uLnTx/>
                <a:uFillTx/>
                <a:latin typeface="Arial"/>
                <a:ea typeface="Arial"/>
                <a:cs typeface="Arial"/>
                <a:sym typeface="Arial"/>
              </a:rPr>
              <a:t>Stratification factors for randomization</a:t>
            </a:r>
            <a:endParaRPr kumimoji="0" lang="en-GB" sz="1300" b="0" i="0" u="none" strike="noStrike" kern="0" cap="none" spc="0" normalizeH="0" baseline="0" noProof="0" dirty="0">
              <a:ln>
                <a:noFill/>
              </a:ln>
              <a:solidFill>
                <a:srgbClr val="000000"/>
              </a:solidFill>
              <a:effectLst/>
              <a:uLnTx/>
              <a:uFillTx/>
              <a:latin typeface="Arial"/>
              <a:ea typeface="Arial"/>
              <a:cs typeface="Arial"/>
              <a:sym typeface="Arial"/>
            </a:endParaRPr>
          </a:p>
          <a:p>
            <a:pPr marL="180975" marR="0" lvl="0" indent="-180975"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GB" sz="1300" b="0" i="0" u="none" strike="noStrike" kern="0" cap="none" spc="0" normalizeH="0" baseline="0" noProof="0" dirty="0">
                <a:ln>
                  <a:noFill/>
                </a:ln>
                <a:solidFill>
                  <a:srgbClr val="000000"/>
                </a:solidFill>
                <a:effectLst/>
                <a:uLnTx/>
                <a:uFillTx/>
                <a:latin typeface="Arial"/>
                <a:ea typeface="Arial"/>
                <a:cs typeface="Arial"/>
                <a:sym typeface="Arial"/>
              </a:rPr>
              <a:t>ECOG PS (0/1) </a:t>
            </a:r>
            <a:endParaRPr kumimoji="0" lang="en-GB" sz="1300" b="0" i="0" u="none" strike="noStrike" kern="0" cap="none" spc="0" normalizeH="0" baseline="0" noProof="0" dirty="0">
              <a:ln>
                <a:noFill/>
              </a:ln>
              <a:solidFill>
                <a:srgbClr val="000000"/>
              </a:solidFill>
              <a:effectLst/>
              <a:uLnTx/>
              <a:uFillTx/>
              <a:latin typeface="Arial"/>
              <a:cs typeface="Arial"/>
              <a:sym typeface="Arial"/>
            </a:endParaRPr>
          </a:p>
          <a:p>
            <a:pPr marL="180975" marR="0" lvl="0" indent="-180975"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LDH (≤ULN/&gt;ULN) </a:t>
            </a:r>
            <a:endParaRPr kumimoji="0" sz="1300" b="0" i="0" u="none" strike="noStrike" kern="0" cap="none" spc="0" normalizeH="0" baseline="0" noProof="0" dirty="0">
              <a:ln>
                <a:noFill/>
              </a:ln>
              <a:solidFill>
                <a:srgbClr val="000000"/>
              </a:solidFill>
              <a:effectLst/>
              <a:uLnTx/>
              <a:uFillTx/>
              <a:latin typeface="Arial"/>
              <a:cs typeface="Arial"/>
              <a:sym typeface="Arial"/>
            </a:endParaRPr>
          </a:p>
          <a:p>
            <a:pPr marL="180975" marR="0" lvl="0" indent="-180975"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Presence of liver metastases (Y/N) at induction BL</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180975" marR="0" lvl="0" indent="-180975"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Prior receipt of PCI (Y/N)</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p:txBody>
      </p:sp>
      <p:grpSp>
        <p:nvGrpSpPr>
          <p:cNvPr id="5" name="Group 4">
            <a:extLst>
              <a:ext uri="{FF2B5EF4-FFF2-40B4-BE49-F238E27FC236}">
                <a16:creationId xmlns:a16="http://schemas.microsoft.com/office/drawing/2014/main" id="{120BADF8-A54E-7658-8ECE-12B58E0CC239}"/>
              </a:ext>
            </a:extLst>
          </p:cNvPr>
          <p:cNvGrpSpPr>
            <a:grpSpLocks noGrp="1" noUngrp="1" noRot="1" noMove="1" noResize="1"/>
          </p:cNvGrpSpPr>
          <p:nvPr/>
        </p:nvGrpSpPr>
        <p:grpSpPr>
          <a:xfrm>
            <a:off x="299995" y="976486"/>
            <a:ext cx="11591996" cy="3146694"/>
            <a:chOff x="299995" y="976486"/>
            <a:chExt cx="11591996" cy="3146694"/>
          </a:xfrm>
        </p:grpSpPr>
        <p:cxnSp>
          <p:nvCxnSpPr>
            <p:cNvPr id="2" name="Google Shape;69;p3">
              <a:extLst>
                <a:ext uri="{FF2B5EF4-FFF2-40B4-BE49-F238E27FC236}">
                  <a16:creationId xmlns:a16="http://schemas.microsoft.com/office/drawing/2014/main" id="{43BD1077-7423-C380-E667-4E85AF86F1B4}"/>
                </a:ext>
              </a:extLst>
            </p:cNvPr>
            <p:cNvCxnSpPr>
              <a:cxnSpLocks noGrp="1" noRot="1" noMove="1" noResize="1" noEditPoints="1" noAdjustHandles="1" noChangeArrowheads="1" noChangeShapeType="1"/>
              <a:stCxn id="10" idx="6"/>
              <a:endCxn id="16" idx="1"/>
            </p:cNvCxnSpPr>
            <p:nvPr/>
          </p:nvCxnSpPr>
          <p:spPr>
            <a:xfrm>
              <a:off x="7558333" y="2481768"/>
              <a:ext cx="281330" cy="559282"/>
            </a:xfrm>
            <a:prstGeom prst="bentConnector3">
              <a:avLst>
                <a:gd name="adj1" fmla="val 39843"/>
              </a:avLst>
            </a:prstGeom>
            <a:noFill/>
            <a:ln w="19050" cap="flat" cmpd="sng">
              <a:solidFill>
                <a:srgbClr val="000000"/>
              </a:solidFill>
              <a:prstDash val="solid"/>
              <a:round/>
              <a:headEnd type="none" w="sm" len="sm"/>
              <a:tailEnd type="triangle" w="med" len="med"/>
            </a:ln>
          </p:spPr>
        </p:cxnSp>
        <p:cxnSp>
          <p:nvCxnSpPr>
            <p:cNvPr id="4" name="Google Shape;71;p3">
              <a:extLst>
                <a:ext uri="{FF2B5EF4-FFF2-40B4-BE49-F238E27FC236}">
                  <a16:creationId xmlns:a16="http://schemas.microsoft.com/office/drawing/2014/main" id="{47BFA8C8-5EDB-298F-8FB1-2A62ED34E17A}"/>
                </a:ext>
              </a:extLst>
            </p:cNvPr>
            <p:cNvCxnSpPr>
              <a:cxnSpLocks noGrp="1" noRot="1" noMove="1" noResize="1" noEditPoints="1" noAdjustHandles="1" noChangeArrowheads="1" noChangeShapeType="1"/>
            </p:cNvCxnSpPr>
            <p:nvPr/>
          </p:nvCxnSpPr>
          <p:spPr>
            <a:xfrm flipV="1">
              <a:off x="7558333" y="1884455"/>
              <a:ext cx="281330" cy="597313"/>
            </a:xfrm>
            <a:prstGeom prst="bentConnector3">
              <a:avLst>
                <a:gd name="adj1" fmla="val 39843"/>
              </a:avLst>
            </a:prstGeom>
            <a:noFill/>
            <a:ln w="19050" cap="flat" cmpd="sng">
              <a:solidFill>
                <a:srgbClr val="000000"/>
              </a:solidFill>
              <a:prstDash val="solid"/>
              <a:round/>
              <a:headEnd type="none" w="sm" len="sm"/>
              <a:tailEnd type="triangle" w="med" len="med"/>
            </a:ln>
          </p:spPr>
        </p:cxnSp>
        <p:sp>
          <p:nvSpPr>
            <p:cNvPr id="10" name="Google Shape;74;p3">
              <a:extLst>
                <a:ext uri="{FF2B5EF4-FFF2-40B4-BE49-F238E27FC236}">
                  <a16:creationId xmlns:a16="http://schemas.microsoft.com/office/drawing/2014/main" id="{06B0C82B-C425-0D40-9BAD-F5D823D2A718}"/>
                </a:ext>
              </a:extLst>
            </p:cNvPr>
            <p:cNvSpPr>
              <a:spLocks noGrp="1" noRot="1" noMove="1" noResize="1" noEditPoints="1" noAdjustHandles="1" noChangeArrowheads="1" noChangeShapeType="1"/>
            </p:cNvSpPr>
            <p:nvPr/>
          </p:nvSpPr>
          <p:spPr>
            <a:xfrm>
              <a:off x="6910333" y="2157768"/>
              <a:ext cx="648000" cy="648000"/>
            </a:xfrm>
            <a:prstGeom prst="ellipse">
              <a:avLst/>
            </a:prstGeom>
            <a:solidFill>
              <a:srgbClr val="604A7B"/>
            </a:solidFill>
            <a:ln w="1270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1" i="0" u="none" strike="noStrike" kern="0" cap="none" spc="0" normalizeH="0" baseline="0" noProof="0" dirty="0">
                  <a:ln>
                    <a:noFill/>
                  </a:ln>
                  <a:solidFill>
                    <a:schemeClr val="bg1"/>
                  </a:solidFill>
                  <a:effectLst/>
                  <a:uLnTx/>
                  <a:uFillTx/>
                  <a:latin typeface="Arial"/>
                  <a:ea typeface="Arial"/>
                  <a:cs typeface="Arial"/>
                  <a:sym typeface="Arial"/>
                </a:rPr>
                <a:t>R</a:t>
              </a:r>
              <a:endParaRPr kumimoji="0" sz="1300" b="0" i="0" u="none" strike="noStrike" kern="0" cap="none" spc="0" normalizeH="0" baseline="0" noProof="0" dirty="0">
                <a:ln>
                  <a:noFill/>
                </a:ln>
                <a:solidFill>
                  <a:schemeClr val="bg1"/>
                </a:solidFill>
                <a:effectLst/>
                <a:uLnTx/>
                <a:uFillTx/>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1" i="0" u="none" strike="noStrike" kern="0" cap="none" spc="0" normalizeH="0" baseline="0" noProof="0" dirty="0">
                  <a:ln>
                    <a:noFill/>
                  </a:ln>
                  <a:solidFill>
                    <a:schemeClr val="bg1"/>
                  </a:solidFill>
                  <a:effectLst/>
                  <a:uLnTx/>
                  <a:uFillTx/>
                  <a:latin typeface="Arial"/>
                  <a:ea typeface="Arial"/>
                  <a:cs typeface="Arial"/>
                  <a:sym typeface="Arial"/>
                </a:rPr>
                <a:t>1:1</a:t>
              </a:r>
              <a:endParaRPr kumimoji="0" sz="1300" b="0" i="0" u="none" strike="noStrike" kern="0" cap="none" spc="0" normalizeH="0" baseline="0" noProof="0" dirty="0">
                <a:ln>
                  <a:noFill/>
                </a:ln>
                <a:solidFill>
                  <a:schemeClr val="bg1"/>
                </a:solidFill>
                <a:effectLst/>
                <a:uLnTx/>
                <a:uFillTx/>
                <a:latin typeface="Arial"/>
                <a:ea typeface="Arial"/>
                <a:cs typeface="Arial"/>
                <a:sym typeface="Arial"/>
              </a:endParaRPr>
            </a:p>
          </p:txBody>
        </p:sp>
        <p:sp>
          <p:nvSpPr>
            <p:cNvPr id="12" name="Google Shape;75;p3">
              <a:extLst>
                <a:ext uri="{FF2B5EF4-FFF2-40B4-BE49-F238E27FC236}">
                  <a16:creationId xmlns:a16="http://schemas.microsoft.com/office/drawing/2014/main" id="{7B752451-B36D-AB32-A5B2-C0E243DA9770}"/>
                </a:ext>
              </a:extLst>
            </p:cNvPr>
            <p:cNvSpPr>
              <a:spLocks noGrp="1" noRot="1" noMove="1" noResize="1" noEditPoints="1" noAdjustHandles="1" noChangeArrowheads="1" noChangeShapeType="1"/>
            </p:cNvSpPr>
            <p:nvPr/>
          </p:nvSpPr>
          <p:spPr>
            <a:xfrm>
              <a:off x="2245788" y="983977"/>
              <a:ext cx="2334636" cy="478800"/>
            </a:xfrm>
            <a:prstGeom prst="roundRect">
              <a:avLst>
                <a:gd name="adj" fmla="val 16667"/>
              </a:avLst>
            </a:prstGeom>
            <a:solidFill>
              <a:srgbClr val="4F6128"/>
            </a:solidFill>
            <a:ln w="127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600"/>
                <a:buFont typeface="Arial"/>
                <a:buNone/>
                <a:tabLst/>
                <a:defRPr/>
              </a:pP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Induction phase</a:t>
              </a:r>
              <a:endParaRPr kumimoji="0" sz="1300" b="0" i="0" u="none" strike="noStrike" kern="0" cap="none" spc="0" normalizeH="0" baseline="0" noProof="0" dirty="0">
                <a:ln>
                  <a:noFill/>
                </a:ln>
                <a:solidFill>
                  <a:srgbClr val="FFFFFF"/>
                </a:solidFill>
                <a:effectLst/>
                <a:uLnTx/>
                <a:uFillTx/>
                <a:latin typeface="Arial"/>
                <a:ea typeface="Arial"/>
                <a:cs typeface="Arial"/>
                <a:sym typeface="Arial"/>
              </a:endParaRPr>
            </a:p>
          </p:txBody>
        </p:sp>
        <p:sp>
          <p:nvSpPr>
            <p:cNvPr id="13" name="Google Shape;76;p3">
              <a:extLst>
                <a:ext uri="{FF2B5EF4-FFF2-40B4-BE49-F238E27FC236}">
                  <a16:creationId xmlns:a16="http://schemas.microsoft.com/office/drawing/2014/main" id="{A50A6334-D986-E8AF-F8FC-9FAD72A3366D}"/>
                </a:ext>
              </a:extLst>
            </p:cNvPr>
            <p:cNvSpPr>
              <a:spLocks noGrp="1" noRot="1" noMove="1" noResize="1" noEditPoints="1" noAdjustHandles="1" noChangeArrowheads="1" noChangeShapeType="1"/>
            </p:cNvSpPr>
            <p:nvPr/>
          </p:nvSpPr>
          <p:spPr>
            <a:xfrm>
              <a:off x="6910250" y="985152"/>
              <a:ext cx="4386300" cy="481500"/>
            </a:xfrm>
            <a:prstGeom prst="roundRect">
              <a:avLst>
                <a:gd name="adj" fmla="val 16667"/>
              </a:avLst>
            </a:prstGeom>
            <a:solidFill>
              <a:srgbClr val="604A7B"/>
            </a:solidFill>
            <a:ln w="127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600"/>
                <a:buFont typeface="Arial"/>
                <a:buNone/>
                <a:tabLst/>
                <a:defRPr/>
              </a:pP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Maintenance phase</a:t>
              </a:r>
              <a:endParaRPr kumimoji="0" sz="1300" b="0" i="0" u="none" strike="noStrike" kern="0" cap="none" spc="0" normalizeH="0" baseline="0" noProof="0" dirty="0">
                <a:ln>
                  <a:noFill/>
                </a:ln>
                <a:solidFill>
                  <a:srgbClr val="FFFFFF"/>
                </a:solidFill>
                <a:effectLst/>
                <a:uLnTx/>
                <a:uFillTx/>
                <a:latin typeface="Arial"/>
                <a:ea typeface="Arial"/>
                <a:cs typeface="Arial"/>
                <a:sym typeface="Arial"/>
              </a:endParaRPr>
            </a:p>
          </p:txBody>
        </p:sp>
        <p:sp>
          <p:nvSpPr>
            <p:cNvPr id="14" name="Google Shape;77;p3">
              <a:extLst>
                <a:ext uri="{FF2B5EF4-FFF2-40B4-BE49-F238E27FC236}">
                  <a16:creationId xmlns:a16="http://schemas.microsoft.com/office/drawing/2014/main" id="{11D375A4-FE46-EAF8-9BAB-2EAF5DBBAC7E}"/>
                </a:ext>
              </a:extLst>
            </p:cNvPr>
            <p:cNvSpPr>
              <a:spLocks noGrp="1" noRot="1" noMove="1" noResize="1" noEditPoints="1" noAdjustHandles="1" noChangeArrowheads="1" noChangeShapeType="1"/>
            </p:cNvSpPr>
            <p:nvPr/>
          </p:nvSpPr>
          <p:spPr>
            <a:xfrm>
              <a:off x="9997095" y="1524368"/>
              <a:ext cx="1299556" cy="1914801"/>
            </a:xfrm>
            <a:prstGeom prst="roundRect">
              <a:avLst>
                <a:gd name="adj" fmla="val 16667"/>
              </a:avLst>
            </a:prstGeom>
            <a:solidFill>
              <a:srgbClr val="F2F2F2"/>
            </a:solidFill>
            <a:ln w="127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Treat until PD or unacceptable toxicity</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No crossover allowed</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p:txBody>
        </p:sp>
        <p:cxnSp>
          <p:nvCxnSpPr>
            <p:cNvPr id="15" name="Google Shape;78;p3">
              <a:extLst>
                <a:ext uri="{FF2B5EF4-FFF2-40B4-BE49-F238E27FC236}">
                  <a16:creationId xmlns:a16="http://schemas.microsoft.com/office/drawing/2014/main" id="{A62EC1C0-4A8D-BB78-8D8C-5E6143834167}"/>
                </a:ext>
              </a:extLst>
            </p:cNvPr>
            <p:cNvCxnSpPr>
              <a:cxnSpLocks noGrp="1" noRot="1" noMove="1" noResize="1" noEditPoints="1" noAdjustHandles="1" noChangeArrowheads="1" noChangeShapeType="1"/>
              <a:stCxn id="16" idx="3"/>
            </p:cNvCxnSpPr>
            <p:nvPr/>
          </p:nvCxnSpPr>
          <p:spPr>
            <a:xfrm>
              <a:off x="9715764" y="3041050"/>
              <a:ext cx="288000" cy="0"/>
            </a:xfrm>
            <a:prstGeom prst="straightConnector1">
              <a:avLst/>
            </a:prstGeom>
            <a:noFill/>
            <a:ln w="19050" cap="flat" cmpd="sng">
              <a:solidFill>
                <a:srgbClr val="000000"/>
              </a:solidFill>
              <a:prstDash val="solid"/>
              <a:round/>
              <a:headEnd type="none" w="sm" len="sm"/>
              <a:tailEnd type="triangle" w="med" len="med"/>
            </a:ln>
          </p:spPr>
        </p:cxnSp>
        <p:sp>
          <p:nvSpPr>
            <p:cNvPr id="16" name="Google Shape;70;p3">
              <a:extLst>
                <a:ext uri="{FF2B5EF4-FFF2-40B4-BE49-F238E27FC236}">
                  <a16:creationId xmlns:a16="http://schemas.microsoft.com/office/drawing/2014/main" id="{02F40A26-075F-9A4F-5076-FD0751939332}"/>
                </a:ext>
              </a:extLst>
            </p:cNvPr>
            <p:cNvSpPr>
              <a:spLocks noGrp="1" noRot="1" noMove="1" noResize="1" noEditPoints="1" noAdjustHandles="1" noChangeArrowheads="1" noChangeShapeType="1"/>
            </p:cNvSpPr>
            <p:nvPr/>
          </p:nvSpPr>
          <p:spPr>
            <a:xfrm>
              <a:off x="7839663" y="2645050"/>
              <a:ext cx="1876101" cy="792000"/>
            </a:xfrm>
            <a:prstGeom prst="roundRect">
              <a:avLst>
                <a:gd name="adj" fmla="val 16667"/>
              </a:avLst>
            </a:prstGeom>
            <a:solidFill>
              <a:srgbClr val="CC0000"/>
            </a:solidFill>
            <a:ln w="12700" cap="flat" cmpd="sng">
              <a:solidFill>
                <a:srgbClr val="000000"/>
              </a:solidFill>
              <a:prstDash val="solid"/>
              <a:round/>
              <a:headEnd type="none" w="sm" len="sm"/>
              <a:tailEnd type="none" w="sm" len="sm"/>
            </a:ln>
          </p:spPr>
          <p:txBody>
            <a:bodyPr spcFirstLastPara="1" wrap="square" lIns="47950" tIns="23975" rIns="47950" bIns="23975"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400"/>
                <a:buFont typeface="Arial"/>
                <a:buNone/>
                <a:tabLst/>
                <a:defRPr/>
              </a:pP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Atezo (1200 mg) </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FFFFFF"/>
                </a:buClr>
                <a:buSzPts val="1400"/>
                <a:buFont typeface="Arial"/>
                <a:buNone/>
                <a:tabLst/>
                <a:defRPr/>
              </a:pP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IV q3w</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p:txBody>
        </p:sp>
        <p:cxnSp>
          <p:nvCxnSpPr>
            <p:cNvPr id="17" name="Google Shape;79;p3">
              <a:extLst>
                <a:ext uri="{FF2B5EF4-FFF2-40B4-BE49-F238E27FC236}">
                  <a16:creationId xmlns:a16="http://schemas.microsoft.com/office/drawing/2014/main" id="{A326832F-5B67-7C18-7AB4-9F1C7698E4D7}"/>
                </a:ext>
              </a:extLst>
            </p:cNvPr>
            <p:cNvCxnSpPr>
              <a:cxnSpLocks noGrp="1" noRot="1" noMove="1" noResize="1" noEditPoints="1" noAdjustHandles="1" noChangeArrowheads="1" noChangeShapeType="1"/>
              <a:stCxn id="18" idx="3"/>
            </p:cNvCxnSpPr>
            <p:nvPr/>
          </p:nvCxnSpPr>
          <p:spPr>
            <a:xfrm>
              <a:off x="9715764" y="1884455"/>
              <a:ext cx="288000" cy="0"/>
            </a:xfrm>
            <a:prstGeom prst="straightConnector1">
              <a:avLst/>
            </a:prstGeom>
            <a:noFill/>
            <a:ln w="19050" cap="flat" cmpd="sng">
              <a:solidFill>
                <a:srgbClr val="000000"/>
              </a:solidFill>
              <a:prstDash val="solid"/>
              <a:round/>
              <a:headEnd type="none" w="sm" len="sm"/>
              <a:tailEnd type="triangle" w="med" len="med"/>
            </a:ln>
          </p:spPr>
        </p:cxnSp>
        <p:sp>
          <p:nvSpPr>
            <p:cNvPr id="18" name="Google Shape;72;p3">
              <a:extLst>
                <a:ext uri="{FF2B5EF4-FFF2-40B4-BE49-F238E27FC236}">
                  <a16:creationId xmlns:a16="http://schemas.microsoft.com/office/drawing/2014/main" id="{2146B741-3046-E5F3-FAF8-91A8D7E4C47A}"/>
                </a:ext>
              </a:extLst>
            </p:cNvPr>
            <p:cNvSpPr>
              <a:spLocks noGrp="1" noRot="1" noMove="1" noResize="1" noEditPoints="1" noAdjustHandles="1" noChangeArrowheads="1" noChangeShapeType="1"/>
            </p:cNvSpPr>
            <p:nvPr/>
          </p:nvSpPr>
          <p:spPr>
            <a:xfrm>
              <a:off x="7839663" y="1525664"/>
              <a:ext cx="1876101" cy="717581"/>
            </a:xfrm>
            <a:prstGeom prst="roundRect">
              <a:avLst>
                <a:gd name="adj" fmla="val 16667"/>
              </a:avLst>
            </a:prstGeom>
            <a:solidFill>
              <a:srgbClr val="3953A4"/>
            </a:solidFill>
            <a:ln w="12700" cap="flat" cmpd="sng">
              <a:solidFill>
                <a:srgbClr val="000000"/>
              </a:solidFill>
              <a:prstDash val="solid"/>
              <a:round/>
              <a:headEnd type="none" w="sm" len="sm"/>
              <a:tailEnd type="none" w="sm" len="sm"/>
            </a:ln>
          </p:spPr>
          <p:txBody>
            <a:bodyPr spcFirstLastPara="1" wrap="square" lIns="47950" tIns="23975" rIns="47950" bIns="23975" anchor="ctr" anchorCtr="0">
              <a:spAutoFit/>
            </a:bodyPr>
            <a:lstStyle/>
            <a:p>
              <a:pPr marL="0" marR="0" lvl="0" indent="0" algn="ctr" defTabSz="914400" rtl="0" eaLnBrk="1" fontAlgn="auto" latinLnBrk="0" hangingPunct="1">
                <a:lnSpc>
                  <a:spcPct val="100000"/>
                </a:lnSpc>
                <a:spcBef>
                  <a:spcPts val="0"/>
                </a:spcBef>
                <a:spcAft>
                  <a:spcPts val="0"/>
                </a:spcAft>
                <a:buClr>
                  <a:srgbClr val="FFFFFF"/>
                </a:buClr>
                <a:buSzPts val="1400"/>
                <a:buFont typeface="Arial"/>
                <a:buNone/>
                <a:tabLst/>
                <a:defRPr/>
              </a:pP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Lurbi (3.2 mg/m</a:t>
              </a:r>
              <a:r>
                <a:rPr kumimoji="0" lang="en-US" sz="1300" b="1" i="0" u="none" strike="noStrike" kern="0" cap="none" spc="0" normalizeH="0" baseline="30000" noProof="0" dirty="0">
                  <a:ln>
                    <a:noFill/>
                  </a:ln>
                  <a:solidFill>
                    <a:srgbClr val="FFFFFF"/>
                  </a:solidFill>
                  <a:effectLst/>
                  <a:uLnTx/>
                  <a:uFillTx/>
                  <a:latin typeface="Arial"/>
                  <a:ea typeface="Arial"/>
                  <a:cs typeface="Arial"/>
                  <a:sym typeface="Arial"/>
                </a:rPr>
                <a:t>2</a:t>
              </a: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 + </a:t>
              </a:r>
              <a:b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b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atezo (1200 mg) </a:t>
              </a:r>
              <a:b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b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IV q3w</a:t>
              </a:r>
              <a:r>
                <a:rPr kumimoji="0" lang="en-US" sz="1300" b="1" i="0" u="none" strike="noStrike" kern="0" cap="none" spc="0" normalizeH="0" baseline="30000" noProof="0" dirty="0">
                  <a:ln>
                    <a:noFill/>
                  </a:ln>
                  <a:solidFill>
                    <a:srgbClr val="FFFFFF"/>
                  </a:solidFill>
                  <a:effectLst/>
                  <a:uLnTx/>
                  <a:uFillTx/>
                  <a:latin typeface="Arial"/>
                  <a:ea typeface="Arial"/>
                  <a:cs typeface="Arial"/>
                  <a:sym typeface="Arial"/>
                </a:rPr>
                <a:t>c</a:t>
              </a: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 </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9" name="Google Shape;80;p3">
              <a:extLst>
                <a:ext uri="{FF2B5EF4-FFF2-40B4-BE49-F238E27FC236}">
                  <a16:creationId xmlns:a16="http://schemas.microsoft.com/office/drawing/2014/main" id="{8662D0DA-A0D9-E807-36EB-61A1EA1D2BE0}"/>
                </a:ext>
              </a:extLst>
            </p:cNvPr>
            <p:cNvSpPr>
              <a:spLocks noGrp="1" noRot="1" noMove="1" noResize="1" noEditPoints="1" noAdjustHandles="1" noChangeArrowheads="1" noChangeShapeType="1"/>
            </p:cNvSpPr>
            <p:nvPr/>
          </p:nvSpPr>
          <p:spPr>
            <a:xfrm>
              <a:off x="300038" y="1524802"/>
              <a:ext cx="1853038" cy="1913933"/>
            </a:xfrm>
            <a:prstGeom prst="roundRect">
              <a:avLst>
                <a:gd name="adj" fmla="val 7478"/>
              </a:avLst>
            </a:prstGeom>
            <a:solidFill>
              <a:srgbClr val="F2F2F2"/>
            </a:solidFill>
            <a:ln w="127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1" i="0" u="none" strike="noStrike" kern="0" cap="none" spc="0" normalizeH="0" baseline="0" noProof="0" dirty="0">
                  <a:ln>
                    <a:noFill/>
                  </a:ln>
                  <a:solidFill>
                    <a:srgbClr val="000000"/>
                  </a:solidFill>
                  <a:effectLst/>
                  <a:uLnTx/>
                  <a:uFillTx/>
                  <a:latin typeface="Arial"/>
                  <a:ea typeface="Arial"/>
                  <a:cs typeface="Arial"/>
                  <a:sym typeface="Arial"/>
                </a:rPr>
                <a:t>Eligibility criteria</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285737" marR="0" lvl="0" indent="-285737"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No prior systemic treatment for </a:t>
              </a:r>
              <a:b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b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ES-SCLC</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285737" marR="0" lvl="0" indent="-285737"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No CNS metastases</a:t>
              </a:r>
              <a:endParaRPr kumimoji="0" sz="1300" b="0" i="0" u="none" strike="noStrike" kern="0" cap="none" spc="0" normalizeH="0" baseline="30000" noProof="0" dirty="0">
                <a:ln>
                  <a:noFill/>
                </a:ln>
                <a:solidFill>
                  <a:srgbClr val="000000"/>
                </a:solidFill>
                <a:effectLst/>
                <a:uLnTx/>
                <a:uFillTx/>
                <a:latin typeface="Arial"/>
                <a:ea typeface="Arial"/>
                <a:cs typeface="Arial"/>
                <a:sym typeface="Arial"/>
              </a:endParaRPr>
            </a:p>
            <a:p>
              <a:pPr marL="285737" marR="0" lvl="0" indent="-285737"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ECOG PS 0/1</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300"/>
                <a:buFont typeface="Arial"/>
                <a:buNone/>
                <a:tabLst/>
                <a:defRPr/>
              </a:pPr>
              <a:endParaRPr kumimoji="0" sz="1300" b="0" i="0" u="none" strike="noStrike" kern="0" cap="none" spc="0" normalizeH="0" baseline="30000" noProof="0" dirty="0">
                <a:ln>
                  <a:noFill/>
                </a:ln>
                <a:solidFill>
                  <a:srgbClr val="000000"/>
                </a:solidFill>
                <a:effectLst/>
                <a:uLnTx/>
                <a:uFillTx/>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1300"/>
                <a:buFont typeface="Arial"/>
                <a:buNone/>
                <a:tabLst/>
                <a:defRPr/>
              </a:pPr>
              <a:r>
                <a:rPr kumimoji="0" lang="en-US" sz="1300" b="1" i="0" u="none" strike="noStrike" kern="0" cap="none" spc="0" normalizeH="0" baseline="0" noProof="0" dirty="0">
                  <a:ln>
                    <a:noFill/>
                  </a:ln>
                  <a:solidFill>
                    <a:srgbClr val="000000"/>
                  </a:solidFill>
                  <a:effectLst/>
                  <a:uLnTx/>
                  <a:uFillTx/>
                  <a:latin typeface="Arial"/>
                  <a:ea typeface="Arial"/>
                  <a:cs typeface="Arial"/>
                  <a:sym typeface="Arial"/>
                </a:rPr>
                <a:t>N=660</a:t>
              </a:r>
              <a:endParaRPr kumimoji="0" sz="1300" b="1" i="0" u="none" strike="noStrike" kern="0" cap="none" spc="0" normalizeH="0" baseline="0" noProof="0" dirty="0">
                <a:ln>
                  <a:noFill/>
                </a:ln>
                <a:solidFill>
                  <a:srgbClr val="000000"/>
                </a:solidFill>
                <a:effectLst/>
                <a:uLnTx/>
                <a:uFillTx/>
                <a:latin typeface="Arial"/>
                <a:ea typeface="Arial"/>
                <a:cs typeface="Arial"/>
                <a:sym typeface="Arial"/>
              </a:endParaRPr>
            </a:p>
          </p:txBody>
        </p:sp>
        <p:cxnSp>
          <p:nvCxnSpPr>
            <p:cNvPr id="20" name="Google Shape;81;p3">
              <a:extLst>
                <a:ext uri="{FF2B5EF4-FFF2-40B4-BE49-F238E27FC236}">
                  <a16:creationId xmlns:a16="http://schemas.microsoft.com/office/drawing/2014/main" id="{AC2F0687-D5F0-8CDF-9F5B-5E2E3F83BB68}"/>
                </a:ext>
              </a:extLst>
            </p:cNvPr>
            <p:cNvCxnSpPr>
              <a:cxnSpLocks noGrp="1" noRot="1" noMove="1" noResize="1" noEditPoints="1" noAdjustHandles="1" noChangeArrowheads="1" noChangeShapeType="1"/>
              <a:stCxn id="21" idx="3"/>
              <a:endCxn id="23" idx="1"/>
            </p:cNvCxnSpPr>
            <p:nvPr/>
          </p:nvCxnSpPr>
          <p:spPr>
            <a:xfrm>
              <a:off x="4580423" y="2481768"/>
              <a:ext cx="233433" cy="0"/>
            </a:xfrm>
            <a:prstGeom prst="straightConnector1">
              <a:avLst/>
            </a:prstGeom>
            <a:noFill/>
            <a:ln w="19050" cap="flat" cmpd="sng">
              <a:solidFill>
                <a:srgbClr val="000000"/>
              </a:solidFill>
              <a:prstDash val="solid"/>
              <a:round/>
              <a:headEnd type="none" w="sm" len="sm"/>
              <a:tailEnd type="triangle" w="med" len="med"/>
            </a:ln>
          </p:spPr>
        </p:cxnSp>
        <p:sp>
          <p:nvSpPr>
            <p:cNvPr id="21" name="Google Shape;82;p3">
              <a:extLst>
                <a:ext uri="{FF2B5EF4-FFF2-40B4-BE49-F238E27FC236}">
                  <a16:creationId xmlns:a16="http://schemas.microsoft.com/office/drawing/2014/main" id="{BF548ED9-7442-5CA9-F7C2-31DFF274EC30}"/>
                </a:ext>
              </a:extLst>
            </p:cNvPr>
            <p:cNvSpPr>
              <a:spLocks noGrp="1" noRot="1" noMove="1" noResize="1" noEditPoints="1" noAdjustHandles="1" noChangeArrowheads="1" noChangeShapeType="1"/>
            </p:cNvSpPr>
            <p:nvPr/>
          </p:nvSpPr>
          <p:spPr>
            <a:xfrm>
              <a:off x="2986498" y="2122977"/>
              <a:ext cx="1593925" cy="717581"/>
            </a:xfrm>
            <a:prstGeom prst="roundRect">
              <a:avLst>
                <a:gd name="adj" fmla="val 16667"/>
              </a:avLst>
            </a:prstGeom>
            <a:solidFill>
              <a:srgbClr val="9BBB59"/>
            </a:solidFill>
            <a:ln w="12700" cap="flat" cmpd="sng">
              <a:solidFill>
                <a:srgbClr val="000000"/>
              </a:solidFill>
              <a:prstDash val="solid"/>
              <a:round/>
              <a:headEnd type="none" w="sm" len="sm"/>
              <a:tailEnd type="none" w="sm" len="sm"/>
            </a:ln>
          </p:spPr>
          <p:txBody>
            <a:bodyPr spcFirstLastPara="1" wrap="square" lIns="47950" tIns="23975" rIns="47950" bIns="23975" anchor="ctr" anchorCtr="0">
              <a:spAutoFit/>
            </a:bodyPr>
            <a:lstStyle/>
            <a:p>
              <a:pPr marL="0" marR="0" lvl="0" indent="0" algn="ctr" defTabSz="914400" rtl="0" eaLnBrk="1" fontAlgn="auto" latinLnBrk="0" hangingPunct="1">
                <a:lnSpc>
                  <a:spcPct val="100000"/>
                </a:lnSpc>
                <a:spcBef>
                  <a:spcPts val="0"/>
                </a:spcBef>
                <a:spcAft>
                  <a:spcPts val="0"/>
                </a:spcAft>
                <a:buClr>
                  <a:srgbClr val="FFFFFF"/>
                </a:buClr>
                <a:buSzPts val="1400"/>
                <a:buFont typeface="Arial"/>
                <a:buNone/>
                <a:tabLst/>
                <a:defRPr/>
              </a:pPr>
              <a:r>
                <a:rPr kumimoji="0" lang="en-US" sz="1300" b="1" i="0" u="none" strike="noStrike" kern="0" cap="none" spc="0" normalizeH="0" baseline="0" noProof="0" dirty="0">
                  <a:ln>
                    <a:noFill/>
                  </a:ln>
                  <a:effectLst/>
                  <a:uLnTx/>
                  <a:uFillTx/>
                  <a:latin typeface="Arial"/>
                  <a:ea typeface="Arial"/>
                  <a:cs typeface="Arial"/>
                  <a:sym typeface="Arial"/>
                </a:rPr>
                <a:t>Atezo + </a:t>
              </a:r>
              <a:br>
                <a:rPr kumimoji="0" lang="en-US" sz="1300" b="1" i="0" u="none" strike="noStrike" kern="0" cap="none" spc="0" normalizeH="0" baseline="0" noProof="0" dirty="0">
                  <a:ln>
                    <a:noFill/>
                  </a:ln>
                  <a:effectLst/>
                  <a:uLnTx/>
                  <a:uFillTx/>
                  <a:latin typeface="Arial"/>
                  <a:ea typeface="Arial"/>
                  <a:cs typeface="Arial"/>
                  <a:sym typeface="Arial"/>
                </a:rPr>
              </a:br>
              <a:r>
                <a:rPr kumimoji="0" lang="en-US" sz="1300" b="1" i="0" u="none" strike="noStrike" kern="0" cap="none" spc="0" normalizeH="0" baseline="0" noProof="0" dirty="0">
                  <a:ln>
                    <a:noFill/>
                  </a:ln>
                  <a:effectLst/>
                  <a:uLnTx/>
                  <a:uFillTx/>
                  <a:latin typeface="Arial"/>
                  <a:ea typeface="Arial"/>
                  <a:cs typeface="Arial"/>
                  <a:sym typeface="Arial"/>
                </a:rPr>
                <a:t>carbo + etop </a:t>
              </a:r>
              <a:br>
                <a:rPr kumimoji="0" lang="en-US" sz="1300" b="1" i="0" u="none" strike="noStrike" kern="0" cap="none" spc="0" normalizeH="0" baseline="0" noProof="0" dirty="0">
                  <a:ln>
                    <a:noFill/>
                  </a:ln>
                  <a:effectLst/>
                  <a:uLnTx/>
                  <a:uFillTx/>
                  <a:latin typeface="Arial"/>
                  <a:ea typeface="Arial"/>
                  <a:cs typeface="Arial"/>
                  <a:sym typeface="Arial"/>
                </a:rPr>
              </a:br>
              <a:r>
                <a:rPr kumimoji="0" lang="en-US" sz="1300" b="1" i="0" u="none" strike="noStrike" kern="0" cap="none" spc="0" normalizeH="0" baseline="0" noProof="0" dirty="0">
                  <a:ln>
                    <a:noFill/>
                  </a:ln>
                  <a:effectLst/>
                  <a:uLnTx/>
                  <a:uFillTx/>
                  <a:latin typeface="Arial"/>
                  <a:ea typeface="Arial"/>
                  <a:cs typeface="Arial"/>
                  <a:sym typeface="Arial"/>
                </a:rPr>
                <a:t>(4 cycles q3w)</a:t>
              </a:r>
              <a:r>
                <a:rPr kumimoji="0" lang="en-US" sz="1300" b="1" i="0" u="none" strike="noStrike" kern="0" cap="none" spc="0" normalizeH="0" baseline="30000" noProof="0" dirty="0">
                  <a:ln>
                    <a:noFill/>
                  </a:ln>
                  <a:effectLst/>
                  <a:uLnTx/>
                  <a:uFillTx/>
                  <a:latin typeface="Arial"/>
                  <a:ea typeface="Arial"/>
                  <a:cs typeface="Arial"/>
                  <a:sym typeface="Arial"/>
                </a:rPr>
                <a:t>a</a:t>
              </a:r>
              <a:endParaRPr kumimoji="0" sz="1300" b="0" i="0" u="none" strike="noStrike" kern="0" cap="none" spc="0" normalizeH="0" baseline="30000" noProof="0" dirty="0">
                <a:ln>
                  <a:noFill/>
                </a:ln>
                <a:effectLst/>
                <a:uLnTx/>
                <a:uFillTx/>
                <a:latin typeface="Arial"/>
                <a:ea typeface="Arial"/>
                <a:cs typeface="Arial"/>
                <a:sym typeface="Arial"/>
              </a:endParaRPr>
            </a:p>
          </p:txBody>
        </p:sp>
        <p:cxnSp>
          <p:nvCxnSpPr>
            <p:cNvPr id="22" name="Google Shape;84;p3">
              <a:extLst>
                <a:ext uri="{FF2B5EF4-FFF2-40B4-BE49-F238E27FC236}">
                  <a16:creationId xmlns:a16="http://schemas.microsoft.com/office/drawing/2014/main" id="{FA92D770-A386-2B27-3D94-7983119662B1}"/>
                </a:ext>
              </a:extLst>
            </p:cNvPr>
            <p:cNvCxnSpPr>
              <a:cxnSpLocks noGrp="1" noRot="1" noMove="1" noResize="1" noEditPoints="1" noAdjustHandles="1" noChangeArrowheads="1" noChangeShapeType="1"/>
              <a:stCxn id="19" idx="3"/>
              <a:endCxn id="21" idx="1"/>
            </p:cNvCxnSpPr>
            <p:nvPr/>
          </p:nvCxnSpPr>
          <p:spPr>
            <a:xfrm flipV="1">
              <a:off x="2153076" y="2481768"/>
              <a:ext cx="833422" cy="1"/>
            </a:xfrm>
            <a:prstGeom prst="straightConnector1">
              <a:avLst/>
            </a:prstGeom>
            <a:noFill/>
            <a:ln w="19050" cap="flat" cmpd="sng">
              <a:solidFill>
                <a:srgbClr val="000000"/>
              </a:solidFill>
              <a:prstDash val="solid"/>
              <a:round/>
              <a:headEnd type="none" w="sm" len="sm"/>
              <a:tailEnd type="none" w="med" len="med"/>
            </a:ln>
          </p:spPr>
        </p:cxnSp>
        <p:sp>
          <p:nvSpPr>
            <p:cNvPr id="23" name="Google Shape;83;p3">
              <a:extLst>
                <a:ext uri="{FF2B5EF4-FFF2-40B4-BE49-F238E27FC236}">
                  <a16:creationId xmlns:a16="http://schemas.microsoft.com/office/drawing/2014/main" id="{C707B1C4-2775-9D76-23EC-CD6C1831F4C6}"/>
                </a:ext>
              </a:extLst>
            </p:cNvPr>
            <p:cNvSpPr>
              <a:spLocks noGrp="1" noRot="1" noMove="1" noResize="1" noEditPoints="1" noAdjustHandles="1" noChangeArrowheads="1" noChangeShapeType="1"/>
            </p:cNvSpPr>
            <p:nvPr/>
          </p:nvSpPr>
          <p:spPr>
            <a:xfrm>
              <a:off x="4813856" y="1524323"/>
              <a:ext cx="1991100" cy="1914890"/>
            </a:xfrm>
            <a:prstGeom prst="roundRect">
              <a:avLst>
                <a:gd name="adj" fmla="val 7478"/>
              </a:avLst>
            </a:prstGeom>
            <a:solidFill>
              <a:srgbClr val="F2F2F2"/>
            </a:solidFill>
            <a:ln w="127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1" i="0" u="none" strike="noStrike" kern="0" cap="none" spc="0" normalizeH="0" baseline="0" noProof="0" dirty="0">
                  <a:ln>
                    <a:noFill/>
                  </a:ln>
                  <a:solidFill>
                    <a:srgbClr val="000000"/>
                  </a:solidFill>
                  <a:effectLst/>
                  <a:uLnTx/>
                  <a:uFillTx/>
                  <a:latin typeface="Arial"/>
                  <a:ea typeface="Arial"/>
                  <a:cs typeface="Arial"/>
                  <a:sym typeface="Arial"/>
                </a:rPr>
                <a:t>Eligibility criteria</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285737" marR="0" lvl="0" indent="-285737"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Ongoing CR/PR or SD following induction therapy</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285737" marR="0" lvl="0" indent="-285737"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ECOG PS 0/1</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1300"/>
                <a:buFont typeface="Arial"/>
                <a:buNone/>
                <a:tabLst/>
                <a:defRPr/>
              </a:pP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1300"/>
                <a:buFont typeface="Arial"/>
                <a:buNone/>
                <a:tabLst/>
                <a:defRPr/>
              </a:pPr>
              <a:r>
                <a:rPr kumimoji="0" lang="en-US" sz="1300" b="1" i="0" u="none" strike="noStrike" kern="0" cap="none" spc="0" normalizeH="0" baseline="0" noProof="0" dirty="0">
                  <a:ln>
                    <a:noFill/>
                  </a:ln>
                  <a:solidFill>
                    <a:srgbClr val="000000"/>
                  </a:solidFill>
                  <a:effectLst/>
                  <a:uLnTx/>
                  <a:uFillTx/>
                  <a:latin typeface="Arial"/>
                  <a:ea typeface="Arial"/>
                  <a:cs typeface="Arial"/>
                  <a:sym typeface="Arial"/>
                </a:rPr>
                <a:t>N=483</a:t>
              </a:r>
              <a:r>
                <a:rPr kumimoji="0" lang="en-US" sz="1300" b="1" i="0" u="none" strike="noStrike" kern="0" cap="none" spc="0" normalizeH="0" baseline="30000" noProof="0" dirty="0">
                  <a:ln>
                    <a:noFill/>
                  </a:ln>
                  <a:solidFill>
                    <a:srgbClr val="000000"/>
                  </a:solidFill>
                  <a:effectLst/>
                  <a:uLnTx/>
                  <a:uFillTx/>
                  <a:latin typeface="Arial"/>
                  <a:ea typeface="Arial"/>
                  <a:cs typeface="Arial"/>
                  <a:sym typeface="Arial"/>
                </a:rPr>
                <a:t>b</a:t>
              </a:r>
              <a:endParaRPr kumimoji="0" sz="1400" b="0" i="0" u="none" strike="noStrike" kern="0" cap="none" spc="0" normalizeH="0" baseline="30000" noProof="0" dirty="0">
                <a:ln>
                  <a:noFill/>
                </a:ln>
                <a:solidFill>
                  <a:srgbClr val="000000"/>
                </a:solidFill>
                <a:effectLst/>
                <a:uLnTx/>
                <a:uFillTx/>
                <a:latin typeface="Arial"/>
                <a:cs typeface="Arial"/>
                <a:sym typeface="Arial"/>
              </a:endParaRPr>
            </a:p>
          </p:txBody>
        </p:sp>
        <p:cxnSp>
          <p:nvCxnSpPr>
            <p:cNvPr id="24" name="Google Shape;85;p3">
              <a:extLst>
                <a:ext uri="{FF2B5EF4-FFF2-40B4-BE49-F238E27FC236}">
                  <a16:creationId xmlns:a16="http://schemas.microsoft.com/office/drawing/2014/main" id="{09BF2746-07F1-23AA-5B04-6D59A2EEC434}"/>
                </a:ext>
              </a:extLst>
            </p:cNvPr>
            <p:cNvCxnSpPr>
              <a:cxnSpLocks noGrp="1" noRot="1" noMove="1" noResize="1" noEditPoints="1" noAdjustHandles="1" noChangeArrowheads="1" noChangeShapeType="1"/>
              <a:stCxn id="23" idx="3"/>
              <a:endCxn id="10" idx="2"/>
            </p:cNvCxnSpPr>
            <p:nvPr/>
          </p:nvCxnSpPr>
          <p:spPr>
            <a:xfrm>
              <a:off x="6804956" y="2481768"/>
              <a:ext cx="105377" cy="0"/>
            </a:xfrm>
            <a:prstGeom prst="straightConnector1">
              <a:avLst/>
            </a:prstGeom>
            <a:noFill/>
            <a:ln w="19050" cap="flat" cmpd="sng">
              <a:solidFill>
                <a:srgbClr val="000000"/>
              </a:solidFill>
              <a:prstDash val="solid"/>
              <a:round/>
              <a:headEnd type="none" w="sm" len="sm"/>
              <a:tailEnd type="none" w="sm" len="sm"/>
            </a:ln>
          </p:spPr>
        </p:cxnSp>
        <p:sp>
          <p:nvSpPr>
            <p:cNvPr id="25" name="Google Shape;87;p3">
              <a:extLst>
                <a:ext uri="{FF2B5EF4-FFF2-40B4-BE49-F238E27FC236}">
                  <a16:creationId xmlns:a16="http://schemas.microsoft.com/office/drawing/2014/main" id="{A5233DA4-812B-D8BA-0841-0765143711C0}"/>
                </a:ext>
              </a:extLst>
            </p:cNvPr>
            <p:cNvSpPr>
              <a:spLocks noGrp="1" noRot="1" noMove="1" noResize="1" noEditPoints="1" noAdjustHandles="1" noChangeArrowheads="1" noChangeShapeType="1"/>
            </p:cNvSpPr>
            <p:nvPr/>
          </p:nvSpPr>
          <p:spPr>
            <a:xfrm>
              <a:off x="4813765" y="983983"/>
              <a:ext cx="1991100" cy="490800"/>
            </a:xfrm>
            <a:prstGeom prst="roundRect">
              <a:avLst>
                <a:gd name="adj" fmla="val 7478"/>
              </a:avLst>
            </a:prstGeom>
            <a:solidFill>
              <a:srgbClr val="F2F2F2"/>
            </a:solidFill>
            <a:ln w="127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1" i="0" u="none" strike="noStrike" kern="0" cap="none" spc="0" normalizeH="0" baseline="0" noProof="0">
                  <a:ln>
                    <a:noFill/>
                  </a:ln>
                  <a:solidFill>
                    <a:srgbClr val="000000"/>
                  </a:solidFill>
                  <a:effectLst/>
                  <a:uLnTx/>
                  <a:uFillTx/>
                  <a:latin typeface="Arial"/>
                  <a:ea typeface="Arial"/>
                  <a:cs typeface="Arial"/>
                  <a:sym typeface="Arial"/>
                </a:rPr>
                <a:t>Second screening</a:t>
              </a:r>
              <a:endParaRPr kumimoji="0" sz="13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26" name="Google Shape;88;p3">
              <a:extLst>
                <a:ext uri="{FF2B5EF4-FFF2-40B4-BE49-F238E27FC236}">
                  <a16:creationId xmlns:a16="http://schemas.microsoft.com/office/drawing/2014/main" id="{BD2448EC-48EE-9200-ACF1-33512205595B}"/>
                </a:ext>
              </a:extLst>
            </p:cNvPr>
            <p:cNvSpPr>
              <a:spLocks noGrp="1" noRot="1" noMove="1" noResize="1" noEditPoints="1" noAdjustHandles="1" noChangeArrowheads="1" noChangeShapeType="1"/>
            </p:cNvSpPr>
            <p:nvPr/>
          </p:nvSpPr>
          <p:spPr>
            <a:xfrm>
              <a:off x="299995" y="976486"/>
              <a:ext cx="1853039" cy="490800"/>
            </a:xfrm>
            <a:prstGeom prst="roundRect">
              <a:avLst>
                <a:gd name="adj" fmla="val 7478"/>
              </a:avLst>
            </a:prstGeom>
            <a:solidFill>
              <a:srgbClr val="F2F2F2"/>
            </a:solidFill>
            <a:ln w="127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1" i="0" u="none" strike="noStrike" kern="0" cap="none" spc="0" normalizeH="0" baseline="0" noProof="0" dirty="0">
                  <a:ln>
                    <a:noFill/>
                  </a:ln>
                  <a:solidFill>
                    <a:srgbClr val="000000"/>
                  </a:solidFill>
                  <a:effectLst/>
                  <a:uLnTx/>
                  <a:uFillTx/>
                  <a:latin typeface="Arial"/>
                  <a:ea typeface="Arial"/>
                  <a:cs typeface="Arial"/>
                  <a:sym typeface="Arial"/>
                </a:rPr>
                <a:t>First screening</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27" name="Google Shape;89;p3">
              <a:extLst>
                <a:ext uri="{FF2B5EF4-FFF2-40B4-BE49-F238E27FC236}">
                  <a16:creationId xmlns:a16="http://schemas.microsoft.com/office/drawing/2014/main" id="{9534091E-78E1-B800-3828-4CAAAC58A7C3}"/>
                </a:ext>
              </a:extLst>
            </p:cNvPr>
            <p:cNvSpPr>
              <a:spLocks noGrp="1" noRot="1" noMove="1" noResize="1" noEditPoints="1" noAdjustHandles="1" noChangeArrowheads="1" noChangeShapeType="1"/>
            </p:cNvSpPr>
            <p:nvPr/>
          </p:nvSpPr>
          <p:spPr>
            <a:xfrm rot="-5400000">
              <a:off x="10763803" y="2311008"/>
              <a:ext cx="1914800" cy="341521"/>
            </a:xfrm>
            <a:prstGeom prst="roundRect">
              <a:avLst>
                <a:gd name="adj" fmla="val 16667"/>
              </a:avLst>
            </a:prstGeom>
            <a:solidFill>
              <a:srgbClr val="F2F2F2"/>
            </a:solidFill>
            <a:ln w="127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0" i="0" u="none" strike="noStrike" kern="0" cap="none" spc="0" normalizeH="0" baseline="0" noProof="0">
                  <a:ln>
                    <a:noFill/>
                  </a:ln>
                  <a:solidFill>
                    <a:srgbClr val="000000"/>
                  </a:solidFill>
                  <a:effectLst/>
                  <a:uLnTx/>
                  <a:uFillTx/>
                  <a:latin typeface="Arial"/>
                  <a:ea typeface="Arial"/>
                  <a:cs typeface="Arial"/>
                  <a:sym typeface="Arial"/>
                </a:rPr>
                <a:t>Follow-up</a:t>
              </a:r>
              <a:endParaRPr kumimoji="0" sz="1300" b="0" i="0" u="none" strike="noStrike" kern="0" cap="none" spc="0" normalizeH="0" baseline="0" noProof="0">
                <a:ln>
                  <a:noFill/>
                </a:ln>
                <a:solidFill>
                  <a:srgbClr val="000000"/>
                </a:solidFill>
                <a:effectLst/>
                <a:uLnTx/>
                <a:uFillTx/>
                <a:latin typeface="Arial"/>
                <a:ea typeface="Arial"/>
                <a:cs typeface="Arial"/>
                <a:sym typeface="Arial"/>
              </a:endParaRPr>
            </a:p>
          </p:txBody>
        </p:sp>
        <p:cxnSp>
          <p:nvCxnSpPr>
            <p:cNvPr id="28" name="Google Shape;90;p3">
              <a:extLst>
                <a:ext uri="{FF2B5EF4-FFF2-40B4-BE49-F238E27FC236}">
                  <a16:creationId xmlns:a16="http://schemas.microsoft.com/office/drawing/2014/main" id="{2333CBBC-3C3A-235B-D705-7E80B01617DB}"/>
                </a:ext>
              </a:extLst>
            </p:cNvPr>
            <p:cNvCxnSpPr>
              <a:cxnSpLocks noGrp="1" noRot="1" noMove="1" noResize="1" noEditPoints="1" noAdjustHandles="1" noChangeArrowheads="1" noChangeShapeType="1"/>
            </p:cNvCxnSpPr>
            <p:nvPr/>
          </p:nvCxnSpPr>
          <p:spPr>
            <a:xfrm>
              <a:off x="11296650" y="3041050"/>
              <a:ext cx="252000" cy="0"/>
            </a:xfrm>
            <a:prstGeom prst="straightConnector1">
              <a:avLst/>
            </a:prstGeom>
            <a:noFill/>
            <a:ln w="19050" cap="flat" cmpd="sng">
              <a:solidFill>
                <a:srgbClr val="000000"/>
              </a:solidFill>
              <a:prstDash val="solid"/>
              <a:round/>
              <a:headEnd type="none" w="sm" len="sm"/>
              <a:tailEnd type="triangle" w="med" len="med"/>
            </a:ln>
          </p:spPr>
        </p:cxnSp>
        <p:cxnSp>
          <p:nvCxnSpPr>
            <p:cNvPr id="29" name="Google Shape;91;p3">
              <a:extLst>
                <a:ext uri="{FF2B5EF4-FFF2-40B4-BE49-F238E27FC236}">
                  <a16:creationId xmlns:a16="http://schemas.microsoft.com/office/drawing/2014/main" id="{EE6AE763-9B3C-1012-3309-DC53A01866BB}"/>
                </a:ext>
              </a:extLst>
            </p:cNvPr>
            <p:cNvCxnSpPr>
              <a:cxnSpLocks noGrp="1" noRot="1" noMove="1" noResize="1" noEditPoints="1" noAdjustHandles="1" noChangeArrowheads="1" noChangeShapeType="1"/>
            </p:cNvCxnSpPr>
            <p:nvPr/>
          </p:nvCxnSpPr>
          <p:spPr>
            <a:xfrm>
              <a:off x="11296650" y="1887438"/>
              <a:ext cx="252000" cy="0"/>
            </a:xfrm>
            <a:prstGeom prst="straightConnector1">
              <a:avLst/>
            </a:prstGeom>
            <a:noFill/>
            <a:ln w="19050" cap="flat" cmpd="sng">
              <a:solidFill>
                <a:srgbClr val="000000"/>
              </a:solidFill>
              <a:prstDash val="solid"/>
              <a:round/>
              <a:headEnd type="none" w="sm" len="sm"/>
              <a:tailEnd type="triangle" w="med" len="med"/>
            </a:ln>
          </p:spPr>
        </p:cxnSp>
        <p:grpSp>
          <p:nvGrpSpPr>
            <p:cNvPr id="30" name="Google Shape;92;p3">
              <a:extLst>
                <a:ext uri="{FF2B5EF4-FFF2-40B4-BE49-F238E27FC236}">
                  <a16:creationId xmlns:a16="http://schemas.microsoft.com/office/drawing/2014/main" id="{314C3BB2-FFC3-1D6C-1B4B-B0D37A990D19}"/>
                </a:ext>
              </a:extLst>
            </p:cNvPr>
            <p:cNvGrpSpPr>
              <a:grpSpLocks noGrp="1" noUngrp="1" noRot="1" noMove="1" noResize="1"/>
            </p:cNvGrpSpPr>
            <p:nvPr/>
          </p:nvGrpSpPr>
          <p:grpSpPr>
            <a:xfrm>
              <a:off x="6917800" y="3419852"/>
              <a:ext cx="4974191" cy="388593"/>
              <a:chOff x="6921283" y="4361992"/>
              <a:chExt cx="5000975" cy="388593"/>
            </a:xfrm>
          </p:grpSpPr>
          <p:cxnSp>
            <p:nvCxnSpPr>
              <p:cNvPr id="31" name="Google Shape;93;p3">
                <a:extLst>
                  <a:ext uri="{FF2B5EF4-FFF2-40B4-BE49-F238E27FC236}">
                    <a16:creationId xmlns:a16="http://schemas.microsoft.com/office/drawing/2014/main" id="{D2734B0E-CE2F-FA29-D32D-FD06A9E28A56}"/>
                  </a:ext>
                </a:extLst>
              </p:cNvPr>
              <p:cNvCxnSpPr>
                <a:cxnSpLocks noGrp="1" noRot="1" noMove="1" noResize="1" noEditPoints="1" noAdjustHandles="1" noChangeArrowheads="1" noChangeShapeType="1"/>
              </p:cNvCxnSpPr>
              <p:nvPr/>
            </p:nvCxnSpPr>
            <p:spPr>
              <a:xfrm>
                <a:off x="6921283" y="4361992"/>
                <a:ext cx="0" cy="388593"/>
              </a:xfrm>
              <a:prstGeom prst="straightConnector1">
                <a:avLst/>
              </a:prstGeom>
              <a:noFill/>
              <a:ln w="38100" cap="flat" cmpd="sng">
                <a:solidFill>
                  <a:srgbClr val="604A7B"/>
                </a:solidFill>
                <a:prstDash val="solid"/>
                <a:round/>
                <a:headEnd type="none" w="sm" len="sm"/>
                <a:tailEnd type="none" w="sm" len="sm"/>
              </a:ln>
            </p:spPr>
          </p:cxnSp>
          <p:cxnSp>
            <p:nvCxnSpPr>
              <p:cNvPr id="32" name="Google Shape;94;p3">
                <a:extLst>
                  <a:ext uri="{FF2B5EF4-FFF2-40B4-BE49-F238E27FC236}">
                    <a16:creationId xmlns:a16="http://schemas.microsoft.com/office/drawing/2014/main" id="{0BC8A497-40BF-B04D-5B17-455CD8997B73}"/>
                  </a:ext>
                </a:extLst>
              </p:cNvPr>
              <p:cNvCxnSpPr>
                <a:cxnSpLocks noGrp="1" noRot="1" noMove="1" noResize="1" noEditPoints="1" noAdjustHandles="1" noChangeArrowheads="1" noChangeShapeType="1"/>
              </p:cNvCxnSpPr>
              <p:nvPr/>
            </p:nvCxnSpPr>
            <p:spPr>
              <a:xfrm>
                <a:off x="6921283" y="4552950"/>
                <a:ext cx="5000975" cy="0"/>
              </a:xfrm>
              <a:prstGeom prst="straightConnector1">
                <a:avLst/>
              </a:prstGeom>
              <a:noFill/>
              <a:ln w="38100" cap="flat" cmpd="sng">
                <a:solidFill>
                  <a:srgbClr val="604A7B"/>
                </a:solidFill>
                <a:prstDash val="solid"/>
                <a:round/>
                <a:headEnd type="none" w="sm" len="sm"/>
                <a:tailEnd type="triangle" w="med" len="med"/>
              </a:ln>
            </p:spPr>
          </p:cxnSp>
        </p:grpSp>
        <p:sp>
          <p:nvSpPr>
            <p:cNvPr id="33" name="Google Shape;95;p3">
              <a:extLst>
                <a:ext uri="{FF2B5EF4-FFF2-40B4-BE49-F238E27FC236}">
                  <a16:creationId xmlns:a16="http://schemas.microsoft.com/office/drawing/2014/main" id="{31DDE3A1-7F0B-89B3-BBF1-0CB79FE7CA7B}"/>
                </a:ext>
              </a:extLst>
            </p:cNvPr>
            <p:cNvSpPr txBox="1">
              <a:spLocks noGrp="1" noRot="1" noMove="1" noResize="1" noEditPoints="1" noAdjustHandles="1" noChangeArrowheads="1" noChangeShapeType="1"/>
            </p:cNvSpPr>
            <p:nvPr/>
          </p:nvSpPr>
          <p:spPr>
            <a:xfrm>
              <a:off x="7021252" y="3630778"/>
              <a:ext cx="4870707" cy="49240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300"/>
                <a:buFont typeface="Arial"/>
                <a:buNone/>
                <a:tabLst/>
                <a:defRPr/>
              </a:pPr>
              <a:r>
                <a:rPr kumimoji="0" lang="en-US" sz="1300" b="0" i="0" u="none" strike="noStrike" kern="0" cap="none" spc="0" normalizeH="0" baseline="0" noProof="0" dirty="0">
                  <a:ln>
                    <a:noFill/>
                  </a:ln>
                  <a:solidFill>
                    <a:srgbClr val="604A7B"/>
                  </a:solidFill>
                  <a:effectLst/>
                  <a:uLnTx/>
                  <a:uFillTx/>
                  <a:latin typeface="Arial"/>
                  <a:ea typeface="Arial"/>
                  <a:cs typeface="Arial"/>
                  <a:sym typeface="Arial"/>
                </a:rPr>
                <a:t>Efficacy endpoint assessments started from randomization into the maintenance phase; safety analyses </a:t>
              </a:r>
              <a:r>
                <a:rPr kumimoji="0" lang="en-GB" sz="1300" b="0" i="0" u="none" strike="noStrike" kern="0" cap="none" spc="0" normalizeH="0" baseline="0" noProof="0" dirty="0">
                  <a:ln>
                    <a:noFill/>
                  </a:ln>
                  <a:solidFill>
                    <a:srgbClr val="604A7B"/>
                  </a:solidFill>
                  <a:effectLst/>
                  <a:uLnTx/>
                  <a:uFillTx/>
                  <a:latin typeface="Arial"/>
                  <a:ea typeface="Arial"/>
                  <a:cs typeface="Arial"/>
                  <a:sym typeface="Arial"/>
                </a:rPr>
                <a:t>were from MC1D1</a:t>
              </a:r>
              <a:endParaRPr kumimoji="0" sz="1300" b="0" i="0" u="none" strike="noStrike" kern="0" cap="none" spc="0" normalizeH="0" baseline="0" noProof="0" dirty="0">
                <a:ln>
                  <a:noFill/>
                </a:ln>
                <a:solidFill>
                  <a:srgbClr val="604A7B"/>
                </a:solidFill>
                <a:effectLst/>
                <a:uLnTx/>
                <a:uFillTx/>
                <a:latin typeface="Arial"/>
                <a:ea typeface="Arial"/>
                <a:cs typeface="Arial"/>
                <a:sym typeface="Arial"/>
              </a:endParaRPr>
            </a:p>
          </p:txBody>
        </p:sp>
        <p:sp>
          <p:nvSpPr>
            <p:cNvPr id="34" name="Google Shape;97;p3">
              <a:extLst>
                <a:ext uri="{FF2B5EF4-FFF2-40B4-BE49-F238E27FC236}">
                  <a16:creationId xmlns:a16="http://schemas.microsoft.com/office/drawing/2014/main" id="{66EDC6D0-9430-4034-1B75-05F7F1D26140}"/>
                </a:ext>
              </a:extLst>
            </p:cNvPr>
            <p:cNvSpPr>
              <a:spLocks noGrp="1" noRot="1" noMove="1" noResize="1" noEditPoints="1" noAdjustHandles="1" noChangeArrowheads="1" noChangeShapeType="1"/>
            </p:cNvSpPr>
            <p:nvPr/>
          </p:nvSpPr>
          <p:spPr>
            <a:xfrm>
              <a:off x="2245787" y="2157768"/>
              <a:ext cx="648000" cy="648000"/>
            </a:xfrm>
            <a:prstGeom prst="ellipse">
              <a:avLst/>
            </a:prstGeom>
            <a:solidFill>
              <a:srgbClr val="4F6128"/>
            </a:solidFill>
            <a:ln w="1270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000" b="1" i="0" u="none" strike="noStrike" kern="0" cap="none" spc="0" normalizeH="0" baseline="0" noProof="0">
                  <a:ln>
                    <a:noFill/>
                  </a:ln>
                  <a:solidFill>
                    <a:schemeClr val="bg1"/>
                  </a:solidFill>
                  <a:effectLst/>
                  <a:uLnTx/>
                  <a:uFillTx/>
                  <a:latin typeface="Arial"/>
                  <a:cs typeface="Arial"/>
                  <a:sym typeface="Arial"/>
                </a:rPr>
                <a:t>ENR</a:t>
              </a:r>
              <a:endParaRPr kumimoji="0" sz="1000" b="0" i="0" u="none" strike="noStrike" kern="0" cap="none" spc="0" normalizeH="0" baseline="0" noProof="0">
                <a:ln>
                  <a:noFill/>
                </a:ln>
                <a:solidFill>
                  <a:schemeClr val="bg1"/>
                </a:solidFill>
                <a:effectLst/>
                <a:uLnTx/>
                <a:uFillTx/>
                <a:latin typeface="Arial"/>
                <a:ea typeface="Arial"/>
                <a:cs typeface="Arial"/>
                <a:sym typeface="Arial"/>
              </a:endParaRPr>
            </a:p>
          </p:txBody>
        </p:sp>
      </p:grpSp>
      <p:sp>
        <p:nvSpPr>
          <p:cNvPr id="35" name="Google Shape;87;p3">
            <a:extLst>
              <a:ext uri="{FF2B5EF4-FFF2-40B4-BE49-F238E27FC236}">
                <a16:creationId xmlns:a16="http://schemas.microsoft.com/office/drawing/2014/main" id="{50818EF8-3BC7-D3D4-81B0-C85A1533F5AB}"/>
              </a:ext>
            </a:extLst>
          </p:cNvPr>
          <p:cNvSpPr txBox="1"/>
          <p:nvPr/>
        </p:nvSpPr>
        <p:spPr>
          <a:xfrm>
            <a:off x="9012687" y="4266220"/>
            <a:ext cx="2912804" cy="1092566"/>
          </a:xfrm>
          <a:prstGeom prst="rect">
            <a:avLst/>
          </a:prstGeom>
          <a:noFill/>
          <a:ln>
            <a:noFill/>
          </a:ln>
        </p:spPr>
        <p:txBody>
          <a:bodyPr spcFirstLastPara="1" wrap="square" lIns="91425" tIns="45700" rIns="91425" bIns="45700" anchor="t" anchorCtr="0">
            <a:spAutoFit/>
          </a:bodyPr>
          <a:lstStyle/>
          <a:p>
            <a:pPr algn="ctr" fontAlgn="auto">
              <a:spcBef>
                <a:spcPts val="0"/>
              </a:spcBef>
              <a:spcAft>
                <a:spcPts val="0"/>
              </a:spcAft>
              <a:buClr>
                <a:srgbClr val="000000"/>
              </a:buClr>
              <a:buSzPts val="1400"/>
              <a:buFont typeface="Arial"/>
              <a:buNone/>
            </a:pPr>
            <a:r>
              <a:rPr lang="en-US" sz="1300" b="1" kern="0" dirty="0">
                <a:solidFill>
                  <a:srgbClr val="000000"/>
                </a:solidFill>
                <a:latin typeface="Arial"/>
                <a:ea typeface="Arial"/>
                <a:cs typeface="Arial"/>
                <a:sym typeface="Arial"/>
              </a:rPr>
              <a:t>Primary endpoints</a:t>
            </a:r>
            <a:endParaRPr sz="1300" kern="0" baseline="30000" dirty="0">
              <a:solidFill>
                <a:srgbClr val="000000"/>
              </a:solidFill>
              <a:latin typeface="Arial"/>
              <a:ea typeface="Arial"/>
              <a:cs typeface="Arial"/>
              <a:sym typeface="Arial"/>
            </a:endParaRPr>
          </a:p>
          <a:p>
            <a:pPr algn="ctr" fontAlgn="auto">
              <a:spcBef>
                <a:spcPts val="0"/>
              </a:spcBef>
              <a:spcAft>
                <a:spcPts val="0"/>
              </a:spcAft>
              <a:buClr>
                <a:srgbClr val="000000"/>
              </a:buClr>
              <a:buSzPts val="1400"/>
            </a:pPr>
            <a:r>
              <a:rPr lang="en-US" sz="1300" kern="0" dirty="0">
                <a:solidFill>
                  <a:srgbClr val="000000"/>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7"/>
                  </a:ext>
                </a:extLst>
              </a:rPr>
              <a:t>IRF</a:t>
            </a:r>
            <a:r>
              <a:rPr lang="en-US" sz="1300" kern="0" dirty="0">
                <a:solidFill>
                  <a:srgbClr val="000000"/>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7"/>
                  </a:ext>
                </a:extLst>
              </a:rPr>
              <a:t>-PFS</a:t>
            </a:r>
            <a:r>
              <a:rPr lang="en-US" sz="1300" kern="0" dirty="0">
                <a:solidFill>
                  <a:srgbClr val="000000"/>
                </a:solidFill>
                <a:latin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7"/>
                  </a:ext>
                </a:extLst>
              </a:rPr>
              <a:t> and </a:t>
            </a:r>
            <a:r>
              <a:rPr lang="en-US" sz="1300" kern="0" dirty="0">
                <a:solidFill>
                  <a:srgbClr val="000000"/>
                </a:solidFill>
                <a:latin typeface="Arial"/>
                <a:ea typeface="Arial"/>
                <a:cs typeface="Arial"/>
                <a:sym typeface="Arial"/>
              </a:rPr>
              <a:t>OS</a:t>
            </a:r>
          </a:p>
          <a:p>
            <a:pPr algn="ctr" fontAlgn="auto">
              <a:spcBef>
                <a:spcPts val="0"/>
              </a:spcBef>
              <a:spcAft>
                <a:spcPts val="0"/>
              </a:spcAft>
              <a:buClr>
                <a:srgbClr val="000000"/>
              </a:buClr>
              <a:buSzPts val="1400"/>
            </a:pPr>
            <a:endParaRPr lang="en-US" sz="1300" b="1" kern="0" dirty="0">
              <a:solidFill>
                <a:srgbClr val="000000"/>
              </a:solidFill>
              <a:latin typeface="Arial"/>
              <a:ea typeface="Arial"/>
              <a:cs typeface="Arial"/>
              <a:sym typeface="Arial"/>
            </a:endParaRPr>
          </a:p>
          <a:p>
            <a:pPr algn="ctr" fontAlgn="auto">
              <a:spcBef>
                <a:spcPts val="0"/>
              </a:spcBef>
              <a:spcAft>
                <a:spcPts val="0"/>
              </a:spcAft>
              <a:buClr>
                <a:srgbClr val="000000"/>
              </a:buClr>
              <a:buSzPts val="1400"/>
              <a:buFont typeface="Arial"/>
              <a:buNone/>
            </a:pPr>
            <a:r>
              <a:rPr lang="en-US" sz="1300" b="1" kern="0" dirty="0">
                <a:solidFill>
                  <a:srgbClr val="000000"/>
                </a:solidFill>
                <a:latin typeface="Arial"/>
                <a:cs typeface="Arial"/>
                <a:sym typeface="Arial"/>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8"/>
                  </a:ext>
                </a:extLst>
              </a:rPr>
              <a:t>S</a:t>
            </a:r>
            <a:r>
              <a:rPr lang="en-US" sz="1300" b="1" kern="0" dirty="0">
                <a:solidFill>
                  <a:srgbClr val="000000"/>
                </a:solidFill>
                <a:latin typeface="Arial"/>
                <a:ea typeface="Arial"/>
                <a:cs typeface="Arial"/>
                <a:sym typeface="Arial"/>
              </a:rPr>
              <a:t>econdary </a:t>
            </a:r>
            <a:r>
              <a:rPr lang="en-US" sz="1300" b="1" kern="0" dirty="0">
                <a:solidFill>
                  <a:srgbClr val="000000"/>
                </a:solidFill>
                <a:latin typeface="Arial"/>
                <a:ea typeface="Arial"/>
                <a:cs typeface="Arial"/>
                <a:sym typeface="Arial"/>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9"/>
                  </a:ext>
                </a:extLst>
              </a:rPr>
              <a:t>endpoints included</a:t>
            </a:r>
            <a:endParaRPr lang="en-US" sz="1300" kern="0" baseline="30000" dirty="0">
              <a:solidFill>
                <a:srgbClr val="000000"/>
              </a:solidFill>
              <a:latin typeface="Arial"/>
              <a:ea typeface="Arial"/>
              <a:cs typeface="Arial"/>
              <a:sym typeface="Arial"/>
            </a:endParaRPr>
          </a:p>
          <a:p>
            <a:pPr algn="ctr" fontAlgn="auto">
              <a:spcBef>
                <a:spcPts val="0"/>
              </a:spcBef>
              <a:spcAft>
                <a:spcPts val="0"/>
              </a:spcAft>
              <a:buClr>
                <a:srgbClr val="000000"/>
              </a:buClr>
              <a:buSzPts val="1400"/>
            </a:pPr>
            <a:r>
              <a:rPr lang="en-US" sz="1300" kern="0" dirty="0">
                <a:solidFill>
                  <a:srgbClr val="000000"/>
                </a:solidFill>
                <a:latin typeface="Arial"/>
                <a:ea typeface="Arial"/>
                <a:cs typeface="Arial"/>
                <a:sym typeface="Arial"/>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0"/>
                  </a:ext>
                </a:extLst>
              </a:rPr>
              <a:t>INV-PFS, ORR, DOR, and s</a:t>
            </a:r>
            <a:r>
              <a:rPr lang="en-US" sz="1300" kern="0" dirty="0">
                <a:solidFill>
                  <a:srgbClr val="000000"/>
                </a:solidFill>
                <a:latin typeface="Arial"/>
                <a:ea typeface="Arial"/>
                <a:cs typeface="Arial"/>
                <a:sym typeface="Arial"/>
              </a:rPr>
              <a:t>afety</a:t>
            </a:r>
            <a:endParaRPr sz="1300" b="1" kern="0" dirty="0">
              <a:solidFill>
                <a:srgbClr val="000000"/>
              </a:solidFill>
              <a:latin typeface="Arial"/>
              <a:ea typeface="Arial"/>
              <a:cs typeface="Arial"/>
              <a:sym typeface="Arial"/>
            </a:endParaRPr>
          </a:p>
        </p:txBody>
      </p:sp>
      <p:sp>
        <p:nvSpPr>
          <p:cNvPr id="36" name="TextBox 35">
            <a:extLst>
              <a:ext uri="{FF2B5EF4-FFF2-40B4-BE49-F238E27FC236}">
                <a16:creationId xmlns:a16="http://schemas.microsoft.com/office/drawing/2014/main" id="{7E3DF2A2-E019-ED6F-C4ED-542512597913}"/>
              </a:ext>
            </a:extLst>
          </p:cNvPr>
          <p:cNvSpPr txBox="1"/>
          <p:nvPr/>
        </p:nvSpPr>
        <p:spPr>
          <a:xfrm>
            <a:off x="199156" y="4906116"/>
            <a:ext cx="2794454" cy="400110"/>
          </a:xfrm>
          <a:prstGeom prst="rect">
            <a:avLst/>
          </a:prstGeom>
          <a:noFill/>
        </p:spPr>
        <p:txBody>
          <a:bodyPr wrap="square">
            <a:spAutoFit/>
          </a:bodyPr>
          <a:lstStyle/>
          <a:p>
            <a:r>
              <a:rPr lang="en-US" sz="1000" b="0" i="0" dirty="0">
                <a:effectLst/>
                <a:latin typeface="+mj-lt"/>
              </a:rPr>
              <a:t>Last patient randomized: April 30, 2024</a:t>
            </a:r>
            <a:br>
              <a:rPr lang="en-US" sz="1000" dirty="0">
                <a:latin typeface="+mj-lt"/>
              </a:rPr>
            </a:br>
            <a:r>
              <a:rPr lang="en-US" sz="1000" b="0" i="0" dirty="0">
                <a:effectLst/>
                <a:latin typeface="+mj-lt"/>
              </a:rPr>
              <a:t>Clinical cutoff: July 29, 2024</a:t>
            </a:r>
            <a:endParaRPr lang="en-US" sz="1000" dirty="0">
              <a:latin typeface="+mj-lt"/>
            </a:endParaRPr>
          </a:p>
        </p:txBody>
      </p:sp>
    </p:spTree>
    <p:extLst>
      <p:ext uri="{BB962C8B-B14F-4D97-AF65-F5344CB8AC3E}">
        <p14:creationId xmlns:p14="http://schemas.microsoft.com/office/powerpoint/2010/main" val="3411507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a:extLst>
            <a:ext uri="{FF2B5EF4-FFF2-40B4-BE49-F238E27FC236}">
              <a16:creationId xmlns:a16="http://schemas.microsoft.com/office/drawing/2014/main" id="{F4FF22BA-650F-333F-99EB-88647998FA65}"/>
            </a:ext>
          </a:extLst>
        </p:cNvPr>
        <p:cNvGrpSpPr/>
        <p:nvPr/>
      </p:nvGrpSpPr>
      <p:grpSpPr>
        <a:xfrm>
          <a:off x="0" y="0"/>
          <a:ext cx="0" cy="0"/>
          <a:chOff x="0" y="0"/>
          <a:chExt cx="0" cy="0"/>
        </a:xfrm>
      </p:grpSpPr>
      <p:sp>
        <p:nvSpPr>
          <p:cNvPr id="68" name="Google Shape;68;p3">
            <a:extLst>
              <a:ext uri="{FF2B5EF4-FFF2-40B4-BE49-F238E27FC236}">
                <a16:creationId xmlns:a16="http://schemas.microsoft.com/office/drawing/2014/main" id="{1EAAC5C3-B0CC-6AB9-DDBA-CF00781095E9}"/>
              </a:ext>
            </a:extLst>
          </p:cNvPr>
          <p:cNvSpPr txBox="1">
            <a:spLocks noGrp="1"/>
          </p:cNvSpPr>
          <p:nvPr>
            <p:ph type="title"/>
          </p:nvPr>
        </p:nvSpPr>
        <p:spPr>
          <a:prstGeom prst="rect">
            <a:avLst/>
          </a:prstGeom>
          <a:noFill/>
          <a:ln>
            <a:noFill/>
          </a:ln>
        </p:spPr>
        <p:txBody>
          <a:bodyPr spcFirstLastPara="1" wrap="square" lIns="23425" tIns="23425" rIns="23425" bIns="23425" anchor="ctr" anchorCtr="0">
            <a:noAutofit/>
          </a:bodyPr>
          <a:lstStyle/>
          <a:p>
            <a:pPr marL="0" lvl="0" indent="0" algn="l" rtl="0">
              <a:spcBef>
                <a:spcPts val="0"/>
              </a:spcBef>
              <a:spcAft>
                <a:spcPts val="0"/>
              </a:spcAft>
              <a:buNone/>
            </a:pP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2"/>
                  </a:ext>
                </a:extLst>
              </a:rPr>
              <a:t>IMforte</a:t>
            </a: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2"/>
                  </a:ext>
                </a:extLst>
              </a:rPr>
              <a:t> </a:t>
            </a:r>
            <a:r>
              <a:rPr lang="en-US" dirty="0"/>
              <a:t>study design</a:t>
            </a:r>
            <a:endParaRPr dirty="0"/>
          </a:p>
        </p:txBody>
      </p:sp>
      <p:sp>
        <p:nvSpPr>
          <p:cNvPr id="6" name="Text Placeholder 5">
            <a:extLst>
              <a:ext uri="{FF2B5EF4-FFF2-40B4-BE49-F238E27FC236}">
                <a16:creationId xmlns:a16="http://schemas.microsoft.com/office/drawing/2014/main" id="{7372EFE5-DE57-DD37-60FC-C94EF7C8AD5D}"/>
              </a:ext>
            </a:extLst>
          </p:cNvPr>
          <p:cNvSpPr>
            <a:spLocks noGrp="1"/>
          </p:cNvSpPr>
          <p:nvPr>
            <p:ph type="body" sz="quarter" idx="17"/>
          </p:nvPr>
        </p:nvSpPr>
        <p:spPr>
          <a:xfrm>
            <a:off x="300036" y="5436050"/>
            <a:ext cx="11591925" cy="769441"/>
          </a:xfrm>
        </p:spPr>
        <p:txBody>
          <a:bodyPr/>
          <a:lstStyle/>
          <a:p>
            <a:pPr marL="0" indent="0">
              <a:buNone/>
            </a:pPr>
            <a:r>
              <a:rPr lang="en-US" sz="1000" dirty="0"/>
              <a:t>ClinicalTrials.gov ID: NCT05091567. </a:t>
            </a:r>
            <a:br>
              <a:rPr lang="en-US" sz="1000" dirty="0"/>
            </a:br>
            <a:r>
              <a:rPr lang="en-US" sz="1000" baseline="30000" dirty="0"/>
              <a:t>a</a:t>
            </a:r>
            <a:r>
              <a:rPr lang="en-US" sz="1000" dirty="0"/>
              <a:t> Administered per standard dose. </a:t>
            </a:r>
            <a:r>
              <a:rPr lang="en-US" sz="1000" baseline="30000" dirty="0"/>
              <a:t>b</a:t>
            </a:r>
            <a:r>
              <a:rPr lang="en-US" sz="1000" dirty="0"/>
              <a:t> </a:t>
            </a:r>
            <a:r>
              <a:rPr kumimoji="0" lang="en-US" sz="1000" b="0" i="0" u="none" strike="noStrike" kern="0" cap="none" spc="0" normalizeH="0" baseline="0" noProof="0" dirty="0">
                <a:ln>
                  <a:noFill/>
                </a:ln>
                <a:effectLst/>
                <a:uLnTx/>
                <a:uFillTx/>
                <a:latin typeface="Arial"/>
                <a:ea typeface="Arial"/>
                <a:cs typeface="Arial"/>
                <a:sym typeface="Arial"/>
              </a:rPr>
              <a:t>73% of patients continued from induction to maintenance. </a:t>
            </a:r>
            <a:r>
              <a:rPr lang="en-US" baseline="30000" dirty="0"/>
              <a:t>c</a:t>
            </a:r>
            <a:r>
              <a:rPr lang="en-US" dirty="0"/>
              <a:t> With </a:t>
            </a:r>
            <a:r>
              <a:rPr lang="en-US" b="1" dirty="0"/>
              <a:t>prophylactic granulocyte colony-stimulating factor </a:t>
            </a:r>
            <a:r>
              <a:rPr lang="en-US" dirty="0"/>
              <a:t>and anti-emetics. </a:t>
            </a:r>
            <a:br>
              <a:rPr lang="en-US" dirty="0"/>
            </a:br>
            <a:r>
              <a:rPr lang="en-US" sz="1000" dirty="0" err="1"/>
              <a:t>atezo</a:t>
            </a:r>
            <a:r>
              <a:rPr lang="en-US" sz="1000" dirty="0"/>
              <a:t>, atezolizumab; BL, baseline; carbo, carboplatin; CNS, central nervous system; ECOG PS, Eastern Cooperative Oncology Group performance status; ENR, enrollment; </a:t>
            </a:r>
            <a:r>
              <a:rPr lang="en-US" dirty="0"/>
              <a:t>etop, etoposide; </a:t>
            </a:r>
            <a:br>
              <a:rPr lang="en-US" dirty="0"/>
            </a:br>
            <a:r>
              <a:rPr lang="en-US" sz="1000" dirty="0"/>
              <a:t>INV-PFS, investigator-assessed PFS; IRF-PFS, independent review facility-assessed PFS; IV, intravenously; LDH, lactate dehydrogenase; </a:t>
            </a:r>
            <a:r>
              <a:rPr lang="en-US" sz="1000" dirty="0" err="1"/>
              <a:t>lurbi</a:t>
            </a:r>
            <a:r>
              <a:rPr lang="en-US" sz="1000" dirty="0"/>
              <a:t>, lurbinectedin; MC1D1, maintenance Cycle 1 Day 1; </a:t>
            </a:r>
            <a:br>
              <a:rPr lang="en-US" sz="1000" dirty="0"/>
            </a:br>
            <a:r>
              <a:rPr lang="en-US" sz="1000" dirty="0"/>
              <a:t>PCI, prophylactic cranial irradiation; q3w, every 3 weeks; R, randomization; ULN, upper limit of normal; Y/N, yes/no. </a:t>
            </a:r>
          </a:p>
        </p:txBody>
      </p:sp>
      <p:sp>
        <p:nvSpPr>
          <p:cNvPr id="66" name="Google Shape;66;p3">
            <a:extLst>
              <a:ext uri="{FF2B5EF4-FFF2-40B4-BE49-F238E27FC236}">
                <a16:creationId xmlns:a16="http://schemas.microsoft.com/office/drawing/2014/main" id="{1E125DE5-38C7-2E6E-4C7C-B9FD18E9875D}"/>
              </a:ext>
            </a:extLst>
          </p:cNvPr>
          <p:cNvSpPr txBox="1">
            <a:spLocks noGrp="1"/>
          </p:cNvSpPr>
          <p:nvPr>
            <p:ph type="sldNum" idx="4"/>
          </p:nvPr>
        </p:nvSpPr>
        <p:spPr>
          <a:xfrm>
            <a:off x="11499850" y="-4763"/>
            <a:ext cx="692150" cy="365126"/>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1" i="0" u="none" strike="noStrike" kern="0" cap="none" spc="0" normalizeH="0" baseline="0" noProof="0">
                <a:ln>
                  <a:noFill/>
                </a:ln>
                <a:solidFill>
                  <a:srgbClr val="FFFFFF"/>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sz="1200" b="1" i="0" u="none" strike="noStrike" kern="0" cap="none" spc="0" normalizeH="0" baseline="0" noProof="0">
              <a:ln>
                <a:noFill/>
              </a:ln>
              <a:solidFill>
                <a:srgbClr val="FFFFFF"/>
              </a:solidFill>
              <a:effectLst/>
              <a:uLnTx/>
              <a:uFillTx/>
              <a:latin typeface="Arial"/>
              <a:cs typeface="Arial"/>
              <a:sym typeface="Arial"/>
            </a:endParaRPr>
          </a:p>
        </p:txBody>
      </p:sp>
      <p:sp>
        <p:nvSpPr>
          <p:cNvPr id="8" name="Text Placeholder 7">
            <a:extLst>
              <a:ext uri="{FF2B5EF4-FFF2-40B4-BE49-F238E27FC236}">
                <a16:creationId xmlns:a16="http://schemas.microsoft.com/office/drawing/2014/main" id="{2CAA9F2B-EA94-3C19-A553-2CF2C5DDA196}"/>
              </a:ext>
            </a:extLst>
          </p:cNvPr>
          <p:cNvSpPr>
            <a:spLocks noGrp="1"/>
          </p:cNvSpPr>
          <p:nvPr>
            <p:ph type="body" sz="quarter" idx="15"/>
          </p:nvPr>
        </p:nvSpPr>
        <p:spPr/>
        <p:txBody>
          <a:bodyPr/>
          <a:lstStyle/>
          <a:p>
            <a:r>
              <a:rPr lang="en-US" dirty="0"/>
              <a:t>Luis Paz-Ares, MD, PhD </a:t>
            </a:r>
          </a:p>
        </p:txBody>
      </p:sp>
      <p:sp>
        <p:nvSpPr>
          <p:cNvPr id="3" name="Text Placeholder 8">
            <a:extLst>
              <a:ext uri="{FF2B5EF4-FFF2-40B4-BE49-F238E27FC236}">
                <a16:creationId xmlns:a16="http://schemas.microsoft.com/office/drawing/2014/main" id="{1682B16B-052D-D5CC-4EB9-93B4D577FB48}"/>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sp>
        <p:nvSpPr>
          <p:cNvPr id="7" name="Slide Number Placeholder 2">
            <a:extLst>
              <a:ext uri="{FF2B5EF4-FFF2-40B4-BE49-F238E27FC236}">
                <a16:creationId xmlns:a16="http://schemas.microsoft.com/office/drawing/2014/main" id="{24EE66B8-192B-15B5-C390-E1927A7C469A}"/>
              </a:ext>
            </a:extLst>
          </p:cNvPr>
          <p:cNvSpPr txBox="1">
            <a:spLocks/>
          </p:cNvSpPr>
          <p:nvPr/>
        </p:nvSpPr>
        <p:spPr>
          <a:xfrm>
            <a:off x="11499850" y="7775"/>
            <a:ext cx="692150" cy="365126"/>
          </a:xfrm>
          <a:prstGeom prst="rect">
            <a:avLst/>
          </a:prstGeom>
        </p:spPr>
        <p:txBody>
          <a:bodyPr anchor="b"/>
          <a:lstStyle>
            <a:defPPr>
              <a:defRPr lang="en-US"/>
            </a:defPPr>
            <a:lvl1pPr algn="r" defTabSz="914400" rtl="0" fontAlgn="auto">
              <a:spcBef>
                <a:spcPts val="0"/>
              </a:spcBef>
              <a:spcAft>
                <a:spcPts val="0"/>
              </a:spcAft>
              <a:defRPr sz="12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4B8B4A8A-1121-483C-86FC-27031977109E}" type="slidenum">
              <a:rPr lang="en-US" smtClean="0"/>
              <a:pPr>
                <a:defRPr/>
              </a:pPr>
              <a:t>5</a:t>
            </a:fld>
            <a:endParaRPr lang="en-US" dirty="0"/>
          </a:p>
        </p:txBody>
      </p:sp>
      <p:sp>
        <p:nvSpPr>
          <p:cNvPr id="9" name="Google Shape;73;p3">
            <a:extLst>
              <a:ext uri="{FF2B5EF4-FFF2-40B4-BE49-F238E27FC236}">
                <a16:creationId xmlns:a16="http://schemas.microsoft.com/office/drawing/2014/main" id="{045EE4A7-CFC9-C75D-03F1-7736105974D4}"/>
              </a:ext>
            </a:extLst>
          </p:cNvPr>
          <p:cNvSpPr/>
          <p:nvPr/>
        </p:nvSpPr>
        <p:spPr>
          <a:xfrm>
            <a:off x="4697139" y="4304720"/>
            <a:ext cx="4181850" cy="1113600"/>
          </a:xfrm>
          <a:prstGeom prst="rect">
            <a:avLst/>
          </a:prstGeom>
          <a:noFill/>
          <a:ln>
            <a:noFill/>
          </a:ln>
        </p:spPr>
        <p:txBody>
          <a:bodyPr spcFirstLastPara="1" wrap="square" lIns="91425" tIns="0" rIns="91425"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1" i="0" u="none" strike="noStrike" kern="0" cap="none" spc="0" normalizeH="0" baseline="0" noProof="0" dirty="0">
                <a:ln>
                  <a:noFill/>
                </a:ln>
                <a:solidFill>
                  <a:srgbClr val="000000"/>
                </a:solidFill>
                <a:effectLst/>
                <a:uLnTx/>
                <a:uFillTx/>
                <a:latin typeface="Arial"/>
                <a:ea typeface="Arial"/>
                <a:cs typeface="Arial"/>
                <a:sym typeface="Arial"/>
              </a:rPr>
              <a:t>Stratification factors for randomization</a:t>
            </a:r>
            <a:endParaRPr kumimoji="0" lang="en-GB" sz="1300" b="0" i="0" u="none" strike="noStrike" kern="0" cap="none" spc="0" normalizeH="0" baseline="0" noProof="0" dirty="0">
              <a:ln>
                <a:noFill/>
              </a:ln>
              <a:solidFill>
                <a:srgbClr val="000000"/>
              </a:solidFill>
              <a:effectLst/>
              <a:uLnTx/>
              <a:uFillTx/>
              <a:latin typeface="Arial"/>
              <a:ea typeface="Arial"/>
              <a:cs typeface="Arial"/>
              <a:sym typeface="Arial"/>
            </a:endParaRPr>
          </a:p>
          <a:p>
            <a:pPr marL="180975" marR="0" lvl="0" indent="-180975"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GB" sz="1300" b="0" i="0" u="none" strike="noStrike" kern="0" cap="none" spc="0" normalizeH="0" baseline="0" noProof="0" dirty="0">
                <a:ln>
                  <a:noFill/>
                </a:ln>
                <a:solidFill>
                  <a:srgbClr val="000000"/>
                </a:solidFill>
                <a:effectLst/>
                <a:uLnTx/>
                <a:uFillTx/>
                <a:latin typeface="Arial"/>
                <a:ea typeface="Arial"/>
                <a:cs typeface="Arial"/>
                <a:sym typeface="Arial"/>
              </a:rPr>
              <a:t>ECOG PS (0/1) </a:t>
            </a:r>
            <a:endParaRPr kumimoji="0" lang="en-GB" sz="1300" b="0" i="0" u="none" strike="noStrike" kern="0" cap="none" spc="0" normalizeH="0" baseline="0" noProof="0" dirty="0">
              <a:ln>
                <a:noFill/>
              </a:ln>
              <a:solidFill>
                <a:srgbClr val="000000"/>
              </a:solidFill>
              <a:effectLst/>
              <a:uLnTx/>
              <a:uFillTx/>
              <a:latin typeface="Arial"/>
              <a:cs typeface="Arial"/>
              <a:sym typeface="Arial"/>
            </a:endParaRPr>
          </a:p>
          <a:p>
            <a:pPr marL="180975" marR="0" lvl="0" indent="-180975"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LDH (≤ULN/&gt;ULN) </a:t>
            </a:r>
            <a:endParaRPr kumimoji="0" sz="1300" b="0" i="0" u="none" strike="noStrike" kern="0" cap="none" spc="0" normalizeH="0" baseline="0" noProof="0" dirty="0">
              <a:ln>
                <a:noFill/>
              </a:ln>
              <a:solidFill>
                <a:srgbClr val="000000"/>
              </a:solidFill>
              <a:effectLst/>
              <a:uLnTx/>
              <a:uFillTx/>
              <a:latin typeface="Arial"/>
              <a:cs typeface="Arial"/>
              <a:sym typeface="Arial"/>
            </a:endParaRPr>
          </a:p>
          <a:p>
            <a:pPr marL="180975" marR="0" lvl="0" indent="-180975"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Presence of liver metastases (Y/N) at induction BL</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180975" marR="0" lvl="0" indent="-180975"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Prior receipt of PCI (Y/N)</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35" name="Google Shape;87;p3">
            <a:extLst>
              <a:ext uri="{FF2B5EF4-FFF2-40B4-BE49-F238E27FC236}">
                <a16:creationId xmlns:a16="http://schemas.microsoft.com/office/drawing/2014/main" id="{C1E8168B-7F10-E77E-00DB-76910DFDAE20}"/>
              </a:ext>
            </a:extLst>
          </p:cNvPr>
          <p:cNvSpPr txBox="1"/>
          <p:nvPr/>
        </p:nvSpPr>
        <p:spPr>
          <a:xfrm>
            <a:off x="9012687" y="4266220"/>
            <a:ext cx="2912804" cy="1092566"/>
          </a:xfrm>
          <a:prstGeom prst="rect">
            <a:avLst/>
          </a:prstGeom>
          <a:noFill/>
          <a:ln>
            <a:noFill/>
          </a:ln>
        </p:spPr>
        <p:txBody>
          <a:bodyPr spcFirstLastPara="1" wrap="square" lIns="91425" tIns="45700" rIns="91425" bIns="45700" anchor="t" anchorCtr="0">
            <a:spAutoFit/>
          </a:bodyPr>
          <a:lstStyle/>
          <a:p>
            <a:pPr algn="ctr" fontAlgn="auto">
              <a:spcBef>
                <a:spcPts val="0"/>
              </a:spcBef>
              <a:spcAft>
                <a:spcPts val="0"/>
              </a:spcAft>
              <a:buClr>
                <a:srgbClr val="000000"/>
              </a:buClr>
              <a:buSzPts val="1400"/>
              <a:buFont typeface="Arial"/>
              <a:buNone/>
            </a:pPr>
            <a:r>
              <a:rPr lang="en-US" sz="1300" b="1" kern="0" dirty="0">
                <a:solidFill>
                  <a:srgbClr val="000000"/>
                </a:solidFill>
                <a:latin typeface="Arial"/>
                <a:ea typeface="Arial"/>
                <a:cs typeface="Arial"/>
                <a:sym typeface="Arial"/>
              </a:rPr>
              <a:t>Primary endpoints</a:t>
            </a:r>
            <a:endParaRPr sz="1300" kern="0" baseline="30000" dirty="0">
              <a:solidFill>
                <a:srgbClr val="000000"/>
              </a:solidFill>
              <a:latin typeface="Arial"/>
              <a:ea typeface="Arial"/>
              <a:cs typeface="Arial"/>
              <a:sym typeface="Arial"/>
            </a:endParaRPr>
          </a:p>
          <a:p>
            <a:pPr algn="ctr" fontAlgn="auto">
              <a:spcBef>
                <a:spcPts val="0"/>
              </a:spcBef>
              <a:spcAft>
                <a:spcPts val="0"/>
              </a:spcAft>
              <a:buClr>
                <a:srgbClr val="000000"/>
              </a:buClr>
              <a:buSzPts val="1400"/>
            </a:pPr>
            <a:r>
              <a:rPr lang="en-US" sz="1300" kern="0" dirty="0">
                <a:solidFill>
                  <a:srgbClr val="000000"/>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7"/>
                  </a:ext>
                </a:extLst>
              </a:rPr>
              <a:t>IRF</a:t>
            </a:r>
            <a:r>
              <a:rPr lang="en-US" sz="1300" kern="0" dirty="0">
                <a:solidFill>
                  <a:srgbClr val="000000"/>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7"/>
                  </a:ext>
                </a:extLst>
              </a:rPr>
              <a:t>-PFS</a:t>
            </a:r>
            <a:r>
              <a:rPr lang="en-US" sz="1300" kern="0" dirty="0">
                <a:solidFill>
                  <a:srgbClr val="000000"/>
                </a:solidFill>
                <a:latin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7"/>
                  </a:ext>
                </a:extLst>
              </a:rPr>
              <a:t> and </a:t>
            </a:r>
            <a:r>
              <a:rPr lang="en-US" sz="1300" kern="0" dirty="0">
                <a:solidFill>
                  <a:srgbClr val="000000"/>
                </a:solidFill>
                <a:latin typeface="Arial"/>
                <a:ea typeface="Arial"/>
                <a:cs typeface="Arial"/>
                <a:sym typeface="Arial"/>
              </a:rPr>
              <a:t>OS</a:t>
            </a:r>
          </a:p>
          <a:p>
            <a:pPr algn="ctr" fontAlgn="auto">
              <a:spcBef>
                <a:spcPts val="0"/>
              </a:spcBef>
              <a:spcAft>
                <a:spcPts val="0"/>
              </a:spcAft>
              <a:buClr>
                <a:srgbClr val="000000"/>
              </a:buClr>
              <a:buSzPts val="1400"/>
            </a:pPr>
            <a:endParaRPr lang="en-US" sz="1300" b="1" kern="0" dirty="0">
              <a:solidFill>
                <a:srgbClr val="000000"/>
              </a:solidFill>
              <a:latin typeface="Arial"/>
              <a:ea typeface="Arial"/>
              <a:cs typeface="Arial"/>
              <a:sym typeface="Arial"/>
            </a:endParaRPr>
          </a:p>
          <a:p>
            <a:pPr algn="ctr" fontAlgn="auto">
              <a:spcBef>
                <a:spcPts val="0"/>
              </a:spcBef>
              <a:spcAft>
                <a:spcPts val="0"/>
              </a:spcAft>
              <a:buClr>
                <a:srgbClr val="000000"/>
              </a:buClr>
              <a:buSzPts val="1400"/>
              <a:buFont typeface="Arial"/>
              <a:buNone/>
            </a:pPr>
            <a:r>
              <a:rPr lang="en-US" sz="1300" b="1" kern="0" dirty="0">
                <a:solidFill>
                  <a:srgbClr val="000000"/>
                </a:solidFill>
                <a:latin typeface="Arial"/>
                <a:cs typeface="Arial"/>
                <a:sym typeface="Arial"/>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8"/>
                  </a:ext>
                </a:extLst>
              </a:rPr>
              <a:t>S</a:t>
            </a:r>
            <a:r>
              <a:rPr lang="en-US" sz="1300" b="1" kern="0" dirty="0">
                <a:solidFill>
                  <a:srgbClr val="000000"/>
                </a:solidFill>
                <a:latin typeface="Arial"/>
                <a:ea typeface="Arial"/>
                <a:cs typeface="Arial"/>
                <a:sym typeface="Arial"/>
              </a:rPr>
              <a:t>econdary </a:t>
            </a:r>
            <a:r>
              <a:rPr lang="en-US" sz="1300" b="1" kern="0" dirty="0">
                <a:solidFill>
                  <a:srgbClr val="000000"/>
                </a:solidFill>
                <a:latin typeface="Arial"/>
                <a:ea typeface="Arial"/>
                <a:cs typeface="Arial"/>
                <a:sym typeface="Arial"/>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9"/>
                  </a:ext>
                </a:extLst>
              </a:rPr>
              <a:t>endpoints included</a:t>
            </a:r>
            <a:endParaRPr lang="en-US" sz="1300" kern="0" baseline="30000" dirty="0">
              <a:solidFill>
                <a:srgbClr val="000000"/>
              </a:solidFill>
              <a:latin typeface="Arial"/>
              <a:ea typeface="Arial"/>
              <a:cs typeface="Arial"/>
              <a:sym typeface="Arial"/>
            </a:endParaRPr>
          </a:p>
          <a:p>
            <a:pPr algn="ctr" fontAlgn="auto">
              <a:spcBef>
                <a:spcPts val="0"/>
              </a:spcBef>
              <a:spcAft>
                <a:spcPts val="0"/>
              </a:spcAft>
              <a:buClr>
                <a:srgbClr val="000000"/>
              </a:buClr>
              <a:buSzPts val="1400"/>
            </a:pPr>
            <a:r>
              <a:rPr lang="en-US" sz="1300" kern="0" dirty="0">
                <a:solidFill>
                  <a:srgbClr val="000000"/>
                </a:solidFill>
                <a:latin typeface="Arial"/>
                <a:ea typeface="Arial"/>
                <a:cs typeface="Arial"/>
                <a:sym typeface="Arial"/>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0"/>
                  </a:ext>
                </a:extLst>
              </a:rPr>
              <a:t>INV-PFS, ORR, DOR, and s</a:t>
            </a:r>
            <a:r>
              <a:rPr lang="en-US" sz="1300" kern="0" dirty="0">
                <a:solidFill>
                  <a:srgbClr val="000000"/>
                </a:solidFill>
                <a:latin typeface="Arial"/>
                <a:ea typeface="Arial"/>
                <a:cs typeface="Arial"/>
                <a:sym typeface="Arial"/>
              </a:rPr>
              <a:t>afety</a:t>
            </a:r>
            <a:endParaRPr sz="1300" b="1" kern="0" dirty="0">
              <a:solidFill>
                <a:srgbClr val="000000"/>
              </a:solidFill>
              <a:latin typeface="Arial"/>
              <a:ea typeface="Arial"/>
              <a:cs typeface="Arial"/>
              <a:sym typeface="Arial"/>
            </a:endParaRPr>
          </a:p>
        </p:txBody>
      </p:sp>
      <p:sp>
        <p:nvSpPr>
          <p:cNvPr id="36" name="TextBox 35">
            <a:extLst>
              <a:ext uri="{FF2B5EF4-FFF2-40B4-BE49-F238E27FC236}">
                <a16:creationId xmlns:a16="http://schemas.microsoft.com/office/drawing/2014/main" id="{FD6B012F-84A3-3B31-6D8B-D36CC1BB231D}"/>
              </a:ext>
            </a:extLst>
          </p:cNvPr>
          <p:cNvSpPr txBox="1"/>
          <p:nvPr/>
        </p:nvSpPr>
        <p:spPr>
          <a:xfrm>
            <a:off x="199156" y="4906116"/>
            <a:ext cx="2794454" cy="400110"/>
          </a:xfrm>
          <a:prstGeom prst="rect">
            <a:avLst/>
          </a:prstGeom>
          <a:noFill/>
        </p:spPr>
        <p:txBody>
          <a:bodyPr wrap="square">
            <a:spAutoFit/>
          </a:bodyPr>
          <a:lstStyle/>
          <a:p>
            <a:r>
              <a:rPr lang="en-US" sz="1000" b="0" i="0" dirty="0">
                <a:effectLst/>
                <a:latin typeface="+mj-lt"/>
              </a:rPr>
              <a:t>Last patient randomized: April 30, 2024</a:t>
            </a:r>
            <a:br>
              <a:rPr lang="en-US" sz="1000" dirty="0">
                <a:latin typeface="+mj-lt"/>
              </a:rPr>
            </a:br>
            <a:r>
              <a:rPr lang="en-US" sz="1000" b="0" i="0" dirty="0">
                <a:effectLst/>
                <a:latin typeface="+mj-lt"/>
              </a:rPr>
              <a:t>Clinical cutoff: July 29, 2024</a:t>
            </a:r>
            <a:endParaRPr lang="en-US" sz="1000" dirty="0">
              <a:latin typeface="+mj-lt"/>
            </a:endParaRPr>
          </a:p>
        </p:txBody>
      </p:sp>
      <p:grpSp>
        <p:nvGrpSpPr>
          <p:cNvPr id="11" name="Group 10">
            <a:extLst>
              <a:ext uri="{FF2B5EF4-FFF2-40B4-BE49-F238E27FC236}">
                <a16:creationId xmlns:a16="http://schemas.microsoft.com/office/drawing/2014/main" id="{83363EB0-870B-C607-83D0-60A8684E0423}"/>
              </a:ext>
            </a:extLst>
          </p:cNvPr>
          <p:cNvGrpSpPr>
            <a:grpSpLocks noGrp="1" noUngrp="1" noRot="1" noMove="1" noResize="1"/>
          </p:cNvGrpSpPr>
          <p:nvPr/>
        </p:nvGrpSpPr>
        <p:grpSpPr>
          <a:xfrm>
            <a:off x="299995" y="808787"/>
            <a:ext cx="11684678" cy="3375521"/>
            <a:chOff x="299995" y="808787"/>
            <a:chExt cx="11684678" cy="3375521"/>
          </a:xfrm>
        </p:grpSpPr>
        <p:cxnSp>
          <p:nvCxnSpPr>
            <p:cNvPr id="2" name="Google Shape;69;p3">
              <a:extLst>
                <a:ext uri="{FF2B5EF4-FFF2-40B4-BE49-F238E27FC236}">
                  <a16:creationId xmlns:a16="http://schemas.microsoft.com/office/drawing/2014/main" id="{D65BB8F8-AF5D-4CF3-AAF0-86D5E682E2FA}"/>
                </a:ext>
              </a:extLst>
            </p:cNvPr>
            <p:cNvCxnSpPr>
              <a:cxnSpLocks noGrp="1" noRot="1" noMove="1" noResize="1" noEditPoints="1" noAdjustHandles="1" noChangeArrowheads="1" noChangeShapeType="1"/>
              <a:stCxn id="10" idx="6"/>
              <a:endCxn id="16" idx="1"/>
            </p:cNvCxnSpPr>
            <p:nvPr/>
          </p:nvCxnSpPr>
          <p:spPr>
            <a:xfrm>
              <a:off x="7558333" y="2481768"/>
              <a:ext cx="281330" cy="559282"/>
            </a:xfrm>
            <a:prstGeom prst="bentConnector3">
              <a:avLst>
                <a:gd name="adj1" fmla="val 39843"/>
              </a:avLst>
            </a:prstGeom>
            <a:noFill/>
            <a:ln w="19050" cap="flat" cmpd="sng">
              <a:solidFill>
                <a:srgbClr val="000000"/>
              </a:solidFill>
              <a:prstDash val="solid"/>
              <a:round/>
              <a:headEnd type="none" w="sm" len="sm"/>
              <a:tailEnd type="triangle" w="med" len="med"/>
            </a:ln>
          </p:spPr>
        </p:cxnSp>
        <p:cxnSp>
          <p:nvCxnSpPr>
            <p:cNvPr id="4" name="Google Shape;71;p3">
              <a:extLst>
                <a:ext uri="{FF2B5EF4-FFF2-40B4-BE49-F238E27FC236}">
                  <a16:creationId xmlns:a16="http://schemas.microsoft.com/office/drawing/2014/main" id="{031A51B5-FA69-2596-DBEB-8E69E2001D4E}"/>
                </a:ext>
              </a:extLst>
            </p:cNvPr>
            <p:cNvCxnSpPr>
              <a:cxnSpLocks noGrp="1" noRot="1" noMove="1" noResize="1" noEditPoints="1" noAdjustHandles="1" noChangeArrowheads="1" noChangeShapeType="1"/>
            </p:cNvCxnSpPr>
            <p:nvPr/>
          </p:nvCxnSpPr>
          <p:spPr>
            <a:xfrm flipV="1">
              <a:off x="7558333" y="1884455"/>
              <a:ext cx="281330" cy="597313"/>
            </a:xfrm>
            <a:prstGeom prst="bentConnector3">
              <a:avLst>
                <a:gd name="adj1" fmla="val 39843"/>
              </a:avLst>
            </a:prstGeom>
            <a:noFill/>
            <a:ln w="19050" cap="flat" cmpd="sng">
              <a:solidFill>
                <a:srgbClr val="000000"/>
              </a:solidFill>
              <a:prstDash val="solid"/>
              <a:round/>
              <a:headEnd type="none" w="sm" len="sm"/>
              <a:tailEnd type="triangle" w="med" len="med"/>
            </a:ln>
          </p:spPr>
        </p:cxnSp>
        <p:sp>
          <p:nvSpPr>
            <p:cNvPr id="10" name="Google Shape;74;p3">
              <a:extLst>
                <a:ext uri="{FF2B5EF4-FFF2-40B4-BE49-F238E27FC236}">
                  <a16:creationId xmlns:a16="http://schemas.microsoft.com/office/drawing/2014/main" id="{EEB2F047-9503-1A54-4358-1133BB75B23C}"/>
                </a:ext>
              </a:extLst>
            </p:cNvPr>
            <p:cNvSpPr>
              <a:spLocks noGrp="1" noRot="1" noMove="1" noResize="1" noEditPoints="1" noAdjustHandles="1" noChangeArrowheads="1" noChangeShapeType="1"/>
            </p:cNvSpPr>
            <p:nvPr/>
          </p:nvSpPr>
          <p:spPr>
            <a:xfrm>
              <a:off x="6910333" y="2157768"/>
              <a:ext cx="648000" cy="648000"/>
            </a:xfrm>
            <a:prstGeom prst="ellipse">
              <a:avLst/>
            </a:prstGeom>
            <a:solidFill>
              <a:srgbClr val="604A7B"/>
            </a:solidFill>
            <a:ln w="1270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1" i="0" u="none" strike="noStrike" kern="0" cap="none" spc="0" normalizeH="0" baseline="0" noProof="0" dirty="0">
                  <a:ln>
                    <a:noFill/>
                  </a:ln>
                  <a:solidFill>
                    <a:schemeClr val="bg1"/>
                  </a:solidFill>
                  <a:effectLst/>
                  <a:uLnTx/>
                  <a:uFillTx/>
                  <a:latin typeface="Arial"/>
                  <a:ea typeface="Arial"/>
                  <a:cs typeface="Arial"/>
                  <a:sym typeface="Arial"/>
                </a:rPr>
                <a:t>R</a:t>
              </a:r>
              <a:endParaRPr kumimoji="0" sz="1300" b="0" i="0" u="none" strike="noStrike" kern="0" cap="none" spc="0" normalizeH="0" baseline="0" noProof="0" dirty="0">
                <a:ln>
                  <a:noFill/>
                </a:ln>
                <a:solidFill>
                  <a:schemeClr val="bg1"/>
                </a:solidFill>
                <a:effectLst/>
                <a:uLnTx/>
                <a:uFillTx/>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1" i="0" u="none" strike="noStrike" kern="0" cap="none" spc="0" normalizeH="0" baseline="0" noProof="0" dirty="0">
                  <a:ln>
                    <a:noFill/>
                  </a:ln>
                  <a:solidFill>
                    <a:schemeClr val="bg1"/>
                  </a:solidFill>
                  <a:effectLst/>
                  <a:uLnTx/>
                  <a:uFillTx/>
                  <a:latin typeface="Arial"/>
                  <a:ea typeface="Arial"/>
                  <a:cs typeface="Arial"/>
                  <a:sym typeface="Arial"/>
                </a:rPr>
                <a:t>1:1</a:t>
              </a:r>
              <a:endParaRPr kumimoji="0" sz="1300" b="0" i="0" u="none" strike="noStrike" kern="0" cap="none" spc="0" normalizeH="0" baseline="0" noProof="0" dirty="0">
                <a:ln>
                  <a:noFill/>
                </a:ln>
                <a:solidFill>
                  <a:schemeClr val="bg1"/>
                </a:solidFill>
                <a:effectLst/>
                <a:uLnTx/>
                <a:uFillTx/>
                <a:latin typeface="Arial"/>
                <a:ea typeface="Arial"/>
                <a:cs typeface="Arial"/>
                <a:sym typeface="Arial"/>
              </a:endParaRPr>
            </a:p>
          </p:txBody>
        </p:sp>
        <p:sp>
          <p:nvSpPr>
            <p:cNvPr id="12" name="Google Shape;75;p3">
              <a:extLst>
                <a:ext uri="{FF2B5EF4-FFF2-40B4-BE49-F238E27FC236}">
                  <a16:creationId xmlns:a16="http://schemas.microsoft.com/office/drawing/2014/main" id="{5FBD601E-EF05-F696-4C3A-314273A80A43}"/>
                </a:ext>
              </a:extLst>
            </p:cNvPr>
            <p:cNvSpPr>
              <a:spLocks noGrp="1" noRot="1" noMove="1" noResize="1" noEditPoints="1" noAdjustHandles="1" noChangeArrowheads="1" noChangeShapeType="1"/>
            </p:cNvSpPr>
            <p:nvPr/>
          </p:nvSpPr>
          <p:spPr>
            <a:xfrm>
              <a:off x="2245788" y="983977"/>
              <a:ext cx="2334636" cy="478800"/>
            </a:xfrm>
            <a:prstGeom prst="roundRect">
              <a:avLst>
                <a:gd name="adj" fmla="val 16667"/>
              </a:avLst>
            </a:prstGeom>
            <a:solidFill>
              <a:srgbClr val="4F6128"/>
            </a:solidFill>
            <a:ln w="127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600"/>
                <a:buFont typeface="Arial"/>
                <a:buNone/>
                <a:tabLst/>
                <a:defRPr/>
              </a:pP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Induction phase</a:t>
              </a:r>
              <a:endParaRPr kumimoji="0" sz="1300" b="0" i="0" u="none" strike="noStrike" kern="0" cap="none" spc="0" normalizeH="0" baseline="0" noProof="0" dirty="0">
                <a:ln>
                  <a:noFill/>
                </a:ln>
                <a:solidFill>
                  <a:srgbClr val="FFFFFF"/>
                </a:solidFill>
                <a:effectLst/>
                <a:uLnTx/>
                <a:uFillTx/>
                <a:latin typeface="Arial"/>
                <a:ea typeface="Arial"/>
                <a:cs typeface="Arial"/>
                <a:sym typeface="Arial"/>
              </a:endParaRPr>
            </a:p>
          </p:txBody>
        </p:sp>
        <p:sp>
          <p:nvSpPr>
            <p:cNvPr id="13" name="Google Shape;76;p3">
              <a:extLst>
                <a:ext uri="{FF2B5EF4-FFF2-40B4-BE49-F238E27FC236}">
                  <a16:creationId xmlns:a16="http://schemas.microsoft.com/office/drawing/2014/main" id="{79E3D343-7192-ABF6-CCA7-93248A78CA73}"/>
                </a:ext>
              </a:extLst>
            </p:cNvPr>
            <p:cNvSpPr>
              <a:spLocks noGrp="1" noRot="1" noMove="1" noResize="1" noEditPoints="1" noAdjustHandles="1" noChangeArrowheads="1" noChangeShapeType="1"/>
            </p:cNvSpPr>
            <p:nvPr/>
          </p:nvSpPr>
          <p:spPr>
            <a:xfrm>
              <a:off x="6910250" y="985152"/>
              <a:ext cx="4386300" cy="481500"/>
            </a:xfrm>
            <a:prstGeom prst="roundRect">
              <a:avLst>
                <a:gd name="adj" fmla="val 16667"/>
              </a:avLst>
            </a:prstGeom>
            <a:solidFill>
              <a:srgbClr val="604A7B"/>
            </a:solidFill>
            <a:ln w="127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600"/>
                <a:buFont typeface="Arial"/>
                <a:buNone/>
                <a:tabLst/>
                <a:defRPr/>
              </a:pP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Maintenance phase</a:t>
              </a:r>
              <a:endParaRPr kumimoji="0" sz="1300" b="0" i="0" u="none" strike="noStrike" kern="0" cap="none" spc="0" normalizeH="0" baseline="0" noProof="0" dirty="0">
                <a:ln>
                  <a:noFill/>
                </a:ln>
                <a:solidFill>
                  <a:srgbClr val="FFFFFF"/>
                </a:solidFill>
                <a:effectLst/>
                <a:uLnTx/>
                <a:uFillTx/>
                <a:latin typeface="Arial"/>
                <a:ea typeface="Arial"/>
                <a:cs typeface="Arial"/>
                <a:sym typeface="Arial"/>
              </a:endParaRPr>
            </a:p>
          </p:txBody>
        </p:sp>
        <p:sp>
          <p:nvSpPr>
            <p:cNvPr id="14" name="Google Shape;77;p3">
              <a:extLst>
                <a:ext uri="{FF2B5EF4-FFF2-40B4-BE49-F238E27FC236}">
                  <a16:creationId xmlns:a16="http://schemas.microsoft.com/office/drawing/2014/main" id="{9FBCB949-C3EC-1161-8485-37D13283CD6B}"/>
                </a:ext>
              </a:extLst>
            </p:cNvPr>
            <p:cNvSpPr>
              <a:spLocks noGrp="1" noRot="1" noMove="1" noResize="1" noEditPoints="1" noAdjustHandles="1" noChangeArrowheads="1" noChangeShapeType="1"/>
            </p:cNvSpPr>
            <p:nvPr/>
          </p:nvSpPr>
          <p:spPr>
            <a:xfrm>
              <a:off x="9997095" y="1524368"/>
              <a:ext cx="1299556" cy="1914801"/>
            </a:xfrm>
            <a:prstGeom prst="roundRect">
              <a:avLst>
                <a:gd name="adj" fmla="val 16667"/>
              </a:avLst>
            </a:prstGeom>
            <a:solidFill>
              <a:srgbClr val="F2F2F2"/>
            </a:solidFill>
            <a:ln w="127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Treat until PD or unacceptable toxicity</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No crossover allowed</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p:txBody>
        </p:sp>
        <p:cxnSp>
          <p:nvCxnSpPr>
            <p:cNvPr id="15" name="Google Shape;78;p3">
              <a:extLst>
                <a:ext uri="{FF2B5EF4-FFF2-40B4-BE49-F238E27FC236}">
                  <a16:creationId xmlns:a16="http://schemas.microsoft.com/office/drawing/2014/main" id="{B9574A9D-C3CF-3D12-C2E3-6E8D7873A746}"/>
                </a:ext>
              </a:extLst>
            </p:cNvPr>
            <p:cNvCxnSpPr>
              <a:cxnSpLocks noGrp="1" noRot="1" noMove="1" noResize="1" noEditPoints="1" noAdjustHandles="1" noChangeArrowheads="1" noChangeShapeType="1"/>
              <a:stCxn id="16" idx="3"/>
            </p:cNvCxnSpPr>
            <p:nvPr/>
          </p:nvCxnSpPr>
          <p:spPr>
            <a:xfrm>
              <a:off x="9715764" y="3041050"/>
              <a:ext cx="288000" cy="0"/>
            </a:xfrm>
            <a:prstGeom prst="straightConnector1">
              <a:avLst/>
            </a:prstGeom>
            <a:noFill/>
            <a:ln w="19050" cap="flat" cmpd="sng">
              <a:solidFill>
                <a:srgbClr val="000000"/>
              </a:solidFill>
              <a:prstDash val="solid"/>
              <a:round/>
              <a:headEnd type="none" w="sm" len="sm"/>
              <a:tailEnd type="triangle" w="med" len="med"/>
            </a:ln>
          </p:spPr>
        </p:cxnSp>
        <p:sp>
          <p:nvSpPr>
            <p:cNvPr id="16" name="Google Shape;70;p3">
              <a:extLst>
                <a:ext uri="{FF2B5EF4-FFF2-40B4-BE49-F238E27FC236}">
                  <a16:creationId xmlns:a16="http://schemas.microsoft.com/office/drawing/2014/main" id="{1E3F8751-695A-B5B4-37EB-9545D7B053DF}"/>
                </a:ext>
              </a:extLst>
            </p:cNvPr>
            <p:cNvSpPr>
              <a:spLocks noGrp="1" noRot="1" noMove="1" noResize="1" noEditPoints="1" noAdjustHandles="1" noChangeArrowheads="1" noChangeShapeType="1"/>
            </p:cNvSpPr>
            <p:nvPr/>
          </p:nvSpPr>
          <p:spPr>
            <a:xfrm>
              <a:off x="7839663" y="2645050"/>
              <a:ext cx="1876101" cy="792000"/>
            </a:xfrm>
            <a:prstGeom prst="roundRect">
              <a:avLst>
                <a:gd name="adj" fmla="val 16667"/>
              </a:avLst>
            </a:prstGeom>
            <a:solidFill>
              <a:srgbClr val="CC0000"/>
            </a:solidFill>
            <a:ln w="12700" cap="flat" cmpd="sng">
              <a:solidFill>
                <a:srgbClr val="000000"/>
              </a:solidFill>
              <a:prstDash val="solid"/>
              <a:round/>
              <a:headEnd type="none" w="sm" len="sm"/>
              <a:tailEnd type="none" w="sm" len="sm"/>
            </a:ln>
          </p:spPr>
          <p:txBody>
            <a:bodyPr spcFirstLastPara="1" wrap="square" lIns="47950" tIns="23975" rIns="47950" bIns="23975"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400"/>
                <a:buFont typeface="Arial"/>
                <a:buNone/>
                <a:tabLst/>
                <a:defRPr/>
              </a:pP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Atezo (1200 mg) </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FFFFFF"/>
                </a:buClr>
                <a:buSzPts val="1400"/>
                <a:buFont typeface="Arial"/>
                <a:buNone/>
                <a:tabLst/>
                <a:defRPr/>
              </a:pP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IV q3w</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p:txBody>
        </p:sp>
        <p:cxnSp>
          <p:nvCxnSpPr>
            <p:cNvPr id="17" name="Google Shape;79;p3">
              <a:extLst>
                <a:ext uri="{FF2B5EF4-FFF2-40B4-BE49-F238E27FC236}">
                  <a16:creationId xmlns:a16="http://schemas.microsoft.com/office/drawing/2014/main" id="{E1F345F7-8E5B-BA7F-1ED3-42DA6865890C}"/>
                </a:ext>
              </a:extLst>
            </p:cNvPr>
            <p:cNvCxnSpPr>
              <a:cxnSpLocks noGrp="1" noRot="1" noMove="1" noResize="1" noEditPoints="1" noAdjustHandles="1" noChangeArrowheads="1" noChangeShapeType="1"/>
              <a:stCxn id="18" idx="3"/>
            </p:cNvCxnSpPr>
            <p:nvPr/>
          </p:nvCxnSpPr>
          <p:spPr>
            <a:xfrm>
              <a:off x="9715764" y="1884455"/>
              <a:ext cx="288000" cy="0"/>
            </a:xfrm>
            <a:prstGeom prst="straightConnector1">
              <a:avLst/>
            </a:prstGeom>
            <a:noFill/>
            <a:ln w="19050" cap="flat" cmpd="sng">
              <a:solidFill>
                <a:srgbClr val="000000"/>
              </a:solidFill>
              <a:prstDash val="solid"/>
              <a:round/>
              <a:headEnd type="none" w="sm" len="sm"/>
              <a:tailEnd type="triangle" w="med" len="med"/>
            </a:ln>
          </p:spPr>
        </p:cxnSp>
        <p:sp>
          <p:nvSpPr>
            <p:cNvPr id="18" name="Google Shape;72;p3">
              <a:extLst>
                <a:ext uri="{FF2B5EF4-FFF2-40B4-BE49-F238E27FC236}">
                  <a16:creationId xmlns:a16="http://schemas.microsoft.com/office/drawing/2014/main" id="{5B93BE31-EFF0-12E0-08E0-81F2238191E2}"/>
                </a:ext>
              </a:extLst>
            </p:cNvPr>
            <p:cNvSpPr>
              <a:spLocks noGrp="1" noRot="1" noMove="1" noResize="1" noEditPoints="1" noAdjustHandles="1" noChangeArrowheads="1" noChangeShapeType="1"/>
            </p:cNvSpPr>
            <p:nvPr/>
          </p:nvSpPr>
          <p:spPr>
            <a:xfrm>
              <a:off x="7839663" y="1525664"/>
              <a:ext cx="1876101" cy="717581"/>
            </a:xfrm>
            <a:prstGeom prst="roundRect">
              <a:avLst>
                <a:gd name="adj" fmla="val 16667"/>
              </a:avLst>
            </a:prstGeom>
            <a:solidFill>
              <a:srgbClr val="3953A4"/>
            </a:solidFill>
            <a:ln w="12700" cap="flat" cmpd="sng">
              <a:solidFill>
                <a:srgbClr val="000000"/>
              </a:solidFill>
              <a:prstDash val="solid"/>
              <a:round/>
              <a:headEnd type="none" w="sm" len="sm"/>
              <a:tailEnd type="none" w="sm" len="sm"/>
            </a:ln>
          </p:spPr>
          <p:txBody>
            <a:bodyPr spcFirstLastPara="1" wrap="square" lIns="47950" tIns="23975" rIns="47950" bIns="23975" anchor="ctr" anchorCtr="0">
              <a:spAutoFit/>
            </a:bodyPr>
            <a:lstStyle/>
            <a:p>
              <a:pPr marL="0" marR="0" lvl="0" indent="0" algn="ctr" defTabSz="914400" rtl="0" eaLnBrk="1" fontAlgn="auto" latinLnBrk="0" hangingPunct="1">
                <a:lnSpc>
                  <a:spcPct val="100000"/>
                </a:lnSpc>
                <a:spcBef>
                  <a:spcPts val="0"/>
                </a:spcBef>
                <a:spcAft>
                  <a:spcPts val="0"/>
                </a:spcAft>
                <a:buClr>
                  <a:srgbClr val="FFFFFF"/>
                </a:buClr>
                <a:buSzPts val="1400"/>
                <a:buFont typeface="Arial"/>
                <a:buNone/>
                <a:tabLst/>
                <a:defRPr/>
              </a:pP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Lurbi (3.2 mg/m</a:t>
              </a:r>
              <a:r>
                <a:rPr kumimoji="0" lang="en-US" sz="1300" b="1" i="0" u="none" strike="noStrike" kern="0" cap="none" spc="0" normalizeH="0" baseline="30000" noProof="0" dirty="0">
                  <a:ln>
                    <a:noFill/>
                  </a:ln>
                  <a:solidFill>
                    <a:srgbClr val="FFFFFF"/>
                  </a:solidFill>
                  <a:effectLst/>
                  <a:uLnTx/>
                  <a:uFillTx/>
                  <a:latin typeface="Arial"/>
                  <a:ea typeface="Arial"/>
                  <a:cs typeface="Arial"/>
                  <a:sym typeface="Arial"/>
                </a:rPr>
                <a:t>2</a:t>
              </a: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 + </a:t>
              </a:r>
              <a:b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b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atezo (1200 mg) </a:t>
              </a:r>
              <a:b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b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IV q3w</a:t>
              </a:r>
              <a:r>
                <a:rPr kumimoji="0" lang="en-US" sz="1300" b="1" i="0" u="none" strike="noStrike" kern="0" cap="none" spc="0" normalizeH="0" baseline="30000" noProof="0" dirty="0">
                  <a:ln>
                    <a:noFill/>
                  </a:ln>
                  <a:solidFill>
                    <a:srgbClr val="FFFFFF"/>
                  </a:solidFill>
                  <a:effectLst/>
                  <a:uLnTx/>
                  <a:uFillTx/>
                  <a:latin typeface="Arial"/>
                  <a:ea typeface="Arial"/>
                  <a:cs typeface="Arial"/>
                  <a:sym typeface="Arial"/>
                </a:rPr>
                <a:t>c</a:t>
              </a:r>
              <a:r>
                <a:rPr kumimoji="0" lang="en-US" sz="1300" b="1" i="0" u="none" strike="noStrike" kern="0" cap="none" spc="0" normalizeH="0" baseline="0" noProof="0" dirty="0">
                  <a:ln>
                    <a:noFill/>
                  </a:ln>
                  <a:solidFill>
                    <a:srgbClr val="FFFFFF"/>
                  </a:solidFill>
                  <a:effectLst/>
                  <a:uLnTx/>
                  <a:uFillTx/>
                  <a:latin typeface="Arial"/>
                  <a:ea typeface="Arial"/>
                  <a:cs typeface="Arial"/>
                  <a:sym typeface="Arial"/>
                </a:rPr>
                <a:t> </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9" name="Google Shape;80;p3">
              <a:extLst>
                <a:ext uri="{FF2B5EF4-FFF2-40B4-BE49-F238E27FC236}">
                  <a16:creationId xmlns:a16="http://schemas.microsoft.com/office/drawing/2014/main" id="{4CCD42D5-869C-9884-DF81-57ABDD303F99}"/>
                </a:ext>
              </a:extLst>
            </p:cNvPr>
            <p:cNvSpPr>
              <a:spLocks noGrp="1" noRot="1" noMove="1" noResize="1" noEditPoints="1" noAdjustHandles="1" noChangeArrowheads="1" noChangeShapeType="1"/>
            </p:cNvSpPr>
            <p:nvPr/>
          </p:nvSpPr>
          <p:spPr>
            <a:xfrm>
              <a:off x="300038" y="1524802"/>
              <a:ext cx="1853038" cy="1913933"/>
            </a:xfrm>
            <a:prstGeom prst="roundRect">
              <a:avLst>
                <a:gd name="adj" fmla="val 7478"/>
              </a:avLst>
            </a:prstGeom>
            <a:solidFill>
              <a:srgbClr val="F2F2F2"/>
            </a:solidFill>
            <a:ln w="127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1" i="0" u="none" strike="noStrike" kern="0" cap="none" spc="0" normalizeH="0" baseline="0" noProof="0" dirty="0">
                  <a:ln>
                    <a:noFill/>
                  </a:ln>
                  <a:solidFill>
                    <a:srgbClr val="000000"/>
                  </a:solidFill>
                  <a:effectLst/>
                  <a:uLnTx/>
                  <a:uFillTx/>
                  <a:latin typeface="Arial"/>
                  <a:ea typeface="Arial"/>
                  <a:cs typeface="Arial"/>
                  <a:sym typeface="Arial"/>
                </a:rPr>
                <a:t>Eligibility criteria</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285737" marR="0" lvl="0" indent="-285737"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No prior systemic treatment for </a:t>
              </a:r>
              <a:b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b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ES-SCLC</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285737" marR="0" lvl="0" indent="-285737"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No CNS metastases</a:t>
              </a:r>
              <a:endParaRPr kumimoji="0" sz="1300" b="0" i="0" u="none" strike="noStrike" kern="0" cap="none" spc="0" normalizeH="0" baseline="30000" noProof="0" dirty="0">
                <a:ln>
                  <a:noFill/>
                </a:ln>
                <a:solidFill>
                  <a:srgbClr val="000000"/>
                </a:solidFill>
                <a:effectLst/>
                <a:uLnTx/>
                <a:uFillTx/>
                <a:latin typeface="Arial"/>
                <a:ea typeface="Arial"/>
                <a:cs typeface="Arial"/>
                <a:sym typeface="Arial"/>
              </a:endParaRPr>
            </a:p>
            <a:p>
              <a:pPr marL="285737" marR="0" lvl="0" indent="-285737"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ECOG PS 0/1</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300"/>
                <a:buFont typeface="Arial"/>
                <a:buNone/>
                <a:tabLst/>
                <a:defRPr/>
              </a:pPr>
              <a:endParaRPr kumimoji="0" sz="1300" b="0" i="0" u="none" strike="noStrike" kern="0" cap="none" spc="0" normalizeH="0" baseline="30000" noProof="0" dirty="0">
                <a:ln>
                  <a:noFill/>
                </a:ln>
                <a:solidFill>
                  <a:srgbClr val="000000"/>
                </a:solidFill>
                <a:effectLst/>
                <a:uLnTx/>
                <a:uFillTx/>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1300"/>
                <a:buFont typeface="Arial"/>
                <a:buNone/>
                <a:tabLst/>
                <a:defRPr/>
              </a:pPr>
              <a:r>
                <a:rPr kumimoji="0" lang="en-US" sz="1300" b="1" i="0" u="none" strike="noStrike" kern="0" cap="none" spc="0" normalizeH="0" baseline="0" noProof="0" dirty="0">
                  <a:ln>
                    <a:noFill/>
                  </a:ln>
                  <a:solidFill>
                    <a:srgbClr val="000000"/>
                  </a:solidFill>
                  <a:effectLst/>
                  <a:uLnTx/>
                  <a:uFillTx/>
                  <a:latin typeface="Arial"/>
                  <a:ea typeface="Arial"/>
                  <a:cs typeface="Arial"/>
                  <a:sym typeface="Arial"/>
                </a:rPr>
                <a:t>N=660</a:t>
              </a:r>
              <a:endParaRPr kumimoji="0" sz="1300" b="1" i="0" u="none" strike="noStrike" kern="0" cap="none" spc="0" normalizeH="0" baseline="0" noProof="0" dirty="0">
                <a:ln>
                  <a:noFill/>
                </a:ln>
                <a:solidFill>
                  <a:srgbClr val="000000"/>
                </a:solidFill>
                <a:effectLst/>
                <a:uLnTx/>
                <a:uFillTx/>
                <a:latin typeface="Arial"/>
                <a:ea typeface="Arial"/>
                <a:cs typeface="Arial"/>
                <a:sym typeface="Arial"/>
              </a:endParaRPr>
            </a:p>
          </p:txBody>
        </p:sp>
        <p:cxnSp>
          <p:nvCxnSpPr>
            <p:cNvPr id="20" name="Google Shape;81;p3">
              <a:extLst>
                <a:ext uri="{FF2B5EF4-FFF2-40B4-BE49-F238E27FC236}">
                  <a16:creationId xmlns:a16="http://schemas.microsoft.com/office/drawing/2014/main" id="{538E4FA5-6310-F629-AE91-37397489B111}"/>
                </a:ext>
              </a:extLst>
            </p:cNvPr>
            <p:cNvCxnSpPr>
              <a:cxnSpLocks noGrp="1" noRot="1" noMove="1" noResize="1" noEditPoints="1" noAdjustHandles="1" noChangeArrowheads="1" noChangeShapeType="1"/>
              <a:stCxn id="21" idx="3"/>
              <a:endCxn id="23" idx="1"/>
            </p:cNvCxnSpPr>
            <p:nvPr/>
          </p:nvCxnSpPr>
          <p:spPr>
            <a:xfrm>
              <a:off x="4580423" y="2481768"/>
              <a:ext cx="233433" cy="0"/>
            </a:xfrm>
            <a:prstGeom prst="straightConnector1">
              <a:avLst/>
            </a:prstGeom>
            <a:noFill/>
            <a:ln w="19050" cap="flat" cmpd="sng">
              <a:solidFill>
                <a:srgbClr val="000000"/>
              </a:solidFill>
              <a:prstDash val="solid"/>
              <a:round/>
              <a:headEnd type="none" w="sm" len="sm"/>
              <a:tailEnd type="triangle" w="med" len="med"/>
            </a:ln>
          </p:spPr>
        </p:cxnSp>
        <p:sp>
          <p:nvSpPr>
            <p:cNvPr id="21" name="Google Shape;82;p3">
              <a:extLst>
                <a:ext uri="{FF2B5EF4-FFF2-40B4-BE49-F238E27FC236}">
                  <a16:creationId xmlns:a16="http://schemas.microsoft.com/office/drawing/2014/main" id="{2F71C3C3-5D05-AA3B-2100-831BA8F0746E}"/>
                </a:ext>
              </a:extLst>
            </p:cNvPr>
            <p:cNvSpPr>
              <a:spLocks noGrp="1" noRot="1" noMove="1" noResize="1" noEditPoints="1" noAdjustHandles="1" noChangeArrowheads="1" noChangeShapeType="1"/>
            </p:cNvSpPr>
            <p:nvPr/>
          </p:nvSpPr>
          <p:spPr>
            <a:xfrm>
              <a:off x="2986498" y="2122977"/>
              <a:ext cx="1593925" cy="717581"/>
            </a:xfrm>
            <a:prstGeom prst="roundRect">
              <a:avLst>
                <a:gd name="adj" fmla="val 16667"/>
              </a:avLst>
            </a:prstGeom>
            <a:solidFill>
              <a:srgbClr val="9BBB59"/>
            </a:solidFill>
            <a:ln w="12700" cap="flat" cmpd="sng">
              <a:solidFill>
                <a:srgbClr val="000000"/>
              </a:solidFill>
              <a:prstDash val="solid"/>
              <a:round/>
              <a:headEnd type="none" w="sm" len="sm"/>
              <a:tailEnd type="none" w="sm" len="sm"/>
            </a:ln>
          </p:spPr>
          <p:txBody>
            <a:bodyPr spcFirstLastPara="1" wrap="square" lIns="47950" tIns="23975" rIns="47950" bIns="23975" anchor="ctr" anchorCtr="0">
              <a:spAutoFit/>
            </a:bodyPr>
            <a:lstStyle/>
            <a:p>
              <a:pPr marL="0" marR="0" lvl="0" indent="0" algn="ctr" defTabSz="914400" rtl="0" eaLnBrk="1" fontAlgn="auto" latinLnBrk="0" hangingPunct="1">
                <a:lnSpc>
                  <a:spcPct val="100000"/>
                </a:lnSpc>
                <a:spcBef>
                  <a:spcPts val="0"/>
                </a:spcBef>
                <a:spcAft>
                  <a:spcPts val="0"/>
                </a:spcAft>
                <a:buClr>
                  <a:srgbClr val="FFFFFF"/>
                </a:buClr>
                <a:buSzPts val="1400"/>
                <a:buFont typeface="Arial"/>
                <a:buNone/>
                <a:tabLst/>
                <a:defRPr/>
              </a:pPr>
              <a:r>
                <a:rPr kumimoji="0" lang="en-US" sz="1300" b="1" i="0" u="none" strike="noStrike" kern="0" cap="none" spc="0" normalizeH="0" baseline="0" noProof="0" dirty="0">
                  <a:ln>
                    <a:noFill/>
                  </a:ln>
                  <a:solidFill>
                    <a:schemeClr val="tx1">
                      <a:lumMod val="95000"/>
                      <a:lumOff val="5000"/>
                    </a:schemeClr>
                  </a:solidFill>
                  <a:effectLst/>
                  <a:uLnTx/>
                  <a:uFillTx/>
                  <a:latin typeface="Arial"/>
                  <a:ea typeface="Arial"/>
                  <a:cs typeface="Arial"/>
                  <a:sym typeface="Arial"/>
                </a:rPr>
                <a:t>Atezo + </a:t>
              </a:r>
              <a:br>
                <a:rPr kumimoji="0" lang="en-US" sz="1300" b="1" i="0" u="none" strike="noStrike" kern="0" cap="none" spc="0" normalizeH="0" baseline="0" noProof="0" dirty="0">
                  <a:ln>
                    <a:noFill/>
                  </a:ln>
                  <a:solidFill>
                    <a:schemeClr val="tx1">
                      <a:lumMod val="95000"/>
                      <a:lumOff val="5000"/>
                    </a:schemeClr>
                  </a:solidFill>
                  <a:effectLst/>
                  <a:uLnTx/>
                  <a:uFillTx/>
                  <a:latin typeface="Arial"/>
                  <a:ea typeface="Arial"/>
                  <a:cs typeface="Arial"/>
                  <a:sym typeface="Arial"/>
                </a:rPr>
              </a:br>
              <a:r>
                <a:rPr kumimoji="0" lang="en-US" sz="1300" b="1" i="0" u="none" strike="noStrike" kern="0" cap="none" spc="0" normalizeH="0" baseline="0" noProof="0" dirty="0">
                  <a:ln>
                    <a:noFill/>
                  </a:ln>
                  <a:solidFill>
                    <a:schemeClr val="tx1">
                      <a:lumMod val="95000"/>
                      <a:lumOff val="5000"/>
                    </a:schemeClr>
                  </a:solidFill>
                  <a:effectLst/>
                  <a:uLnTx/>
                  <a:uFillTx/>
                  <a:latin typeface="Arial"/>
                  <a:ea typeface="Arial"/>
                  <a:cs typeface="Arial"/>
                  <a:sym typeface="Arial"/>
                </a:rPr>
                <a:t>carbo + etop </a:t>
              </a:r>
              <a:br>
                <a:rPr kumimoji="0" lang="en-US" sz="1300" b="1" i="0" u="none" strike="noStrike" kern="0" cap="none" spc="0" normalizeH="0" baseline="0" noProof="0" dirty="0">
                  <a:ln>
                    <a:noFill/>
                  </a:ln>
                  <a:solidFill>
                    <a:schemeClr val="tx1">
                      <a:lumMod val="95000"/>
                      <a:lumOff val="5000"/>
                    </a:schemeClr>
                  </a:solidFill>
                  <a:effectLst/>
                  <a:uLnTx/>
                  <a:uFillTx/>
                  <a:latin typeface="Arial"/>
                  <a:ea typeface="Arial"/>
                  <a:cs typeface="Arial"/>
                  <a:sym typeface="Arial"/>
                </a:rPr>
              </a:br>
              <a:r>
                <a:rPr kumimoji="0" lang="en-US" sz="1300" b="1" i="0" u="none" strike="noStrike" kern="0" cap="none" spc="0" normalizeH="0" baseline="0" noProof="0" dirty="0">
                  <a:ln>
                    <a:noFill/>
                  </a:ln>
                  <a:solidFill>
                    <a:schemeClr val="tx1">
                      <a:lumMod val="95000"/>
                      <a:lumOff val="5000"/>
                    </a:schemeClr>
                  </a:solidFill>
                  <a:effectLst/>
                  <a:uLnTx/>
                  <a:uFillTx/>
                  <a:latin typeface="Arial"/>
                  <a:ea typeface="Arial"/>
                  <a:cs typeface="Arial"/>
                  <a:sym typeface="Arial"/>
                </a:rPr>
                <a:t>(4 cycles q3w)</a:t>
              </a:r>
              <a:r>
                <a:rPr kumimoji="0" lang="en-US" sz="1300" b="1" i="0" u="none" strike="noStrike" kern="0" cap="none" spc="0" normalizeH="0" baseline="30000" noProof="0" dirty="0">
                  <a:ln>
                    <a:noFill/>
                  </a:ln>
                  <a:solidFill>
                    <a:schemeClr val="tx1">
                      <a:lumMod val="95000"/>
                      <a:lumOff val="5000"/>
                    </a:schemeClr>
                  </a:solidFill>
                  <a:effectLst/>
                  <a:uLnTx/>
                  <a:uFillTx/>
                  <a:latin typeface="Arial"/>
                  <a:ea typeface="Arial"/>
                  <a:cs typeface="Arial"/>
                  <a:sym typeface="Arial"/>
                </a:rPr>
                <a:t>a</a:t>
              </a:r>
              <a:endParaRPr kumimoji="0" sz="1300" b="0" i="0" u="none" strike="noStrike" kern="0" cap="none" spc="0" normalizeH="0" baseline="30000" noProof="0" dirty="0">
                <a:ln>
                  <a:noFill/>
                </a:ln>
                <a:solidFill>
                  <a:schemeClr val="tx1">
                    <a:lumMod val="95000"/>
                    <a:lumOff val="5000"/>
                  </a:schemeClr>
                </a:solidFill>
                <a:effectLst/>
                <a:uLnTx/>
                <a:uFillTx/>
                <a:latin typeface="Arial"/>
                <a:ea typeface="Arial"/>
                <a:cs typeface="Arial"/>
                <a:sym typeface="Arial"/>
              </a:endParaRPr>
            </a:p>
          </p:txBody>
        </p:sp>
        <p:cxnSp>
          <p:nvCxnSpPr>
            <p:cNvPr id="22" name="Google Shape;84;p3">
              <a:extLst>
                <a:ext uri="{FF2B5EF4-FFF2-40B4-BE49-F238E27FC236}">
                  <a16:creationId xmlns:a16="http://schemas.microsoft.com/office/drawing/2014/main" id="{BC82F787-1041-DB24-7AA9-F2115265781D}"/>
                </a:ext>
              </a:extLst>
            </p:cNvPr>
            <p:cNvCxnSpPr>
              <a:cxnSpLocks noGrp="1" noRot="1" noMove="1" noResize="1" noEditPoints="1" noAdjustHandles="1" noChangeArrowheads="1" noChangeShapeType="1"/>
              <a:stCxn id="19" idx="3"/>
              <a:endCxn id="21" idx="1"/>
            </p:cNvCxnSpPr>
            <p:nvPr/>
          </p:nvCxnSpPr>
          <p:spPr>
            <a:xfrm flipV="1">
              <a:off x="2153076" y="2481768"/>
              <a:ext cx="833422" cy="1"/>
            </a:xfrm>
            <a:prstGeom prst="straightConnector1">
              <a:avLst/>
            </a:prstGeom>
            <a:noFill/>
            <a:ln w="19050" cap="flat" cmpd="sng">
              <a:solidFill>
                <a:srgbClr val="000000"/>
              </a:solidFill>
              <a:prstDash val="solid"/>
              <a:round/>
              <a:headEnd type="none" w="sm" len="sm"/>
              <a:tailEnd type="none" w="med" len="med"/>
            </a:ln>
          </p:spPr>
        </p:cxnSp>
        <p:sp>
          <p:nvSpPr>
            <p:cNvPr id="23" name="Google Shape;83;p3">
              <a:extLst>
                <a:ext uri="{FF2B5EF4-FFF2-40B4-BE49-F238E27FC236}">
                  <a16:creationId xmlns:a16="http://schemas.microsoft.com/office/drawing/2014/main" id="{52422CBB-DB46-BB0F-039A-84695DA22311}"/>
                </a:ext>
              </a:extLst>
            </p:cNvPr>
            <p:cNvSpPr>
              <a:spLocks noGrp="1" noRot="1" noMove="1" noResize="1" noEditPoints="1" noAdjustHandles="1" noChangeArrowheads="1" noChangeShapeType="1"/>
            </p:cNvSpPr>
            <p:nvPr/>
          </p:nvSpPr>
          <p:spPr>
            <a:xfrm>
              <a:off x="4813856" y="1524323"/>
              <a:ext cx="1991100" cy="1914890"/>
            </a:xfrm>
            <a:prstGeom prst="roundRect">
              <a:avLst>
                <a:gd name="adj" fmla="val 7478"/>
              </a:avLst>
            </a:prstGeom>
            <a:solidFill>
              <a:srgbClr val="F2F2F2"/>
            </a:solidFill>
            <a:ln w="127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1" i="0" u="none" strike="noStrike" kern="0" cap="none" spc="0" normalizeH="0" baseline="0" noProof="0" dirty="0">
                  <a:ln>
                    <a:noFill/>
                  </a:ln>
                  <a:solidFill>
                    <a:srgbClr val="000000"/>
                  </a:solidFill>
                  <a:effectLst/>
                  <a:uLnTx/>
                  <a:uFillTx/>
                  <a:latin typeface="Arial"/>
                  <a:ea typeface="Arial"/>
                  <a:cs typeface="Arial"/>
                  <a:sym typeface="Arial"/>
                </a:rPr>
                <a:t>Eligibility criteria</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285737" marR="0" lvl="0" indent="-285737"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Ongoing CR/PR or SD following induction therapy</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285737" marR="0" lvl="0" indent="-285737" algn="l" defTabSz="914400" rtl="0" eaLnBrk="1" fontAlgn="auto" latinLnBrk="0" hangingPunct="1">
                <a:lnSpc>
                  <a:spcPct val="100000"/>
                </a:lnSpc>
                <a:spcBef>
                  <a:spcPts val="0"/>
                </a:spcBef>
                <a:spcAft>
                  <a:spcPts val="0"/>
                </a:spcAft>
                <a:buClr>
                  <a:srgbClr val="000000"/>
                </a:buClr>
                <a:buSzPts val="1400"/>
                <a:buFont typeface="Arial"/>
                <a:buChar char="•"/>
                <a:tabLst/>
                <a:defRPr/>
              </a:pPr>
              <a:r>
                <a:rPr kumimoji="0" lang="en-US" sz="1300" b="0" i="0" u="none" strike="noStrike" kern="0" cap="none" spc="0" normalizeH="0" baseline="0" noProof="0" dirty="0">
                  <a:ln>
                    <a:noFill/>
                  </a:ln>
                  <a:solidFill>
                    <a:srgbClr val="000000"/>
                  </a:solidFill>
                  <a:effectLst/>
                  <a:uLnTx/>
                  <a:uFillTx/>
                  <a:latin typeface="Arial"/>
                  <a:ea typeface="Arial"/>
                  <a:cs typeface="Arial"/>
                  <a:sym typeface="Arial"/>
                </a:rPr>
                <a:t>ECOG PS 0/1</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1300"/>
                <a:buFont typeface="Arial"/>
                <a:buNone/>
                <a:tabLst/>
                <a:defRPr/>
              </a:pP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1300"/>
                <a:buFont typeface="Arial"/>
                <a:buNone/>
                <a:tabLst/>
                <a:defRPr/>
              </a:pPr>
              <a:r>
                <a:rPr kumimoji="0" lang="en-US" sz="1300" b="1" i="0" u="none" strike="noStrike" kern="0" cap="none" spc="0" normalizeH="0" baseline="0" noProof="0" dirty="0">
                  <a:ln>
                    <a:noFill/>
                  </a:ln>
                  <a:solidFill>
                    <a:srgbClr val="000000"/>
                  </a:solidFill>
                  <a:effectLst/>
                  <a:uLnTx/>
                  <a:uFillTx/>
                  <a:latin typeface="Arial"/>
                  <a:ea typeface="Arial"/>
                  <a:cs typeface="Arial"/>
                  <a:sym typeface="Arial"/>
                </a:rPr>
                <a:t>N=483</a:t>
              </a:r>
              <a:r>
                <a:rPr kumimoji="0" lang="en-US" sz="1300" b="1" i="0" u="none" strike="noStrike" kern="0" cap="none" spc="0" normalizeH="0" baseline="30000" noProof="0" dirty="0">
                  <a:ln>
                    <a:noFill/>
                  </a:ln>
                  <a:solidFill>
                    <a:srgbClr val="000000"/>
                  </a:solidFill>
                  <a:effectLst/>
                  <a:uLnTx/>
                  <a:uFillTx/>
                  <a:latin typeface="Arial"/>
                  <a:ea typeface="Arial"/>
                  <a:cs typeface="Arial"/>
                  <a:sym typeface="Arial"/>
                </a:rPr>
                <a:t>b</a:t>
              </a:r>
              <a:endParaRPr kumimoji="0" sz="1400" b="0" i="0" u="none" strike="noStrike" kern="0" cap="none" spc="0" normalizeH="0" baseline="30000" noProof="0" dirty="0">
                <a:ln>
                  <a:noFill/>
                </a:ln>
                <a:solidFill>
                  <a:srgbClr val="000000"/>
                </a:solidFill>
                <a:effectLst/>
                <a:uLnTx/>
                <a:uFillTx/>
                <a:latin typeface="Arial"/>
                <a:cs typeface="Arial"/>
                <a:sym typeface="Arial"/>
              </a:endParaRPr>
            </a:p>
          </p:txBody>
        </p:sp>
        <p:cxnSp>
          <p:nvCxnSpPr>
            <p:cNvPr id="24" name="Google Shape;85;p3">
              <a:extLst>
                <a:ext uri="{FF2B5EF4-FFF2-40B4-BE49-F238E27FC236}">
                  <a16:creationId xmlns:a16="http://schemas.microsoft.com/office/drawing/2014/main" id="{2A3793AD-7AEE-3ADC-6B2C-D6B2A1F520C1}"/>
                </a:ext>
              </a:extLst>
            </p:cNvPr>
            <p:cNvCxnSpPr>
              <a:cxnSpLocks noGrp="1" noRot="1" noMove="1" noResize="1" noEditPoints="1" noAdjustHandles="1" noChangeArrowheads="1" noChangeShapeType="1"/>
              <a:stCxn id="23" idx="3"/>
              <a:endCxn id="10" idx="2"/>
            </p:cNvCxnSpPr>
            <p:nvPr/>
          </p:nvCxnSpPr>
          <p:spPr>
            <a:xfrm>
              <a:off x="6804956" y="2481768"/>
              <a:ext cx="105377" cy="0"/>
            </a:xfrm>
            <a:prstGeom prst="straightConnector1">
              <a:avLst/>
            </a:prstGeom>
            <a:noFill/>
            <a:ln w="19050" cap="flat" cmpd="sng">
              <a:solidFill>
                <a:srgbClr val="000000"/>
              </a:solidFill>
              <a:prstDash val="solid"/>
              <a:round/>
              <a:headEnd type="none" w="sm" len="sm"/>
              <a:tailEnd type="none" w="sm" len="sm"/>
            </a:ln>
          </p:spPr>
        </p:cxnSp>
        <p:sp>
          <p:nvSpPr>
            <p:cNvPr id="25" name="Google Shape;87;p3">
              <a:extLst>
                <a:ext uri="{FF2B5EF4-FFF2-40B4-BE49-F238E27FC236}">
                  <a16:creationId xmlns:a16="http://schemas.microsoft.com/office/drawing/2014/main" id="{6C9EC8A2-FEFA-4621-0059-3DF32BCD7749}"/>
                </a:ext>
              </a:extLst>
            </p:cNvPr>
            <p:cNvSpPr>
              <a:spLocks noGrp="1" noRot="1" noMove="1" noResize="1" noEditPoints="1" noAdjustHandles="1" noChangeArrowheads="1" noChangeShapeType="1"/>
            </p:cNvSpPr>
            <p:nvPr/>
          </p:nvSpPr>
          <p:spPr>
            <a:xfrm>
              <a:off x="4813765" y="983983"/>
              <a:ext cx="1991100" cy="490800"/>
            </a:xfrm>
            <a:prstGeom prst="roundRect">
              <a:avLst>
                <a:gd name="adj" fmla="val 7478"/>
              </a:avLst>
            </a:prstGeom>
            <a:solidFill>
              <a:srgbClr val="F2F2F2"/>
            </a:solidFill>
            <a:ln w="127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1" i="0" u="none" strike="noStrike" kern="0" cap="none" spc="0" normalizeH="0" baseline="0" noProof="0">
                  <a:ln>
                    <a:noFill/>
                  </a:ln>
                  <a:solidFill>
                    <a:srgbClr val="000000"/>
                  </a:solidFill>
                  <a:effectLst/>
                  <a:uLnTx/>
                  <a:uFillTx/>
                  <a:latin typeface="Arial"/>
                  <a:ea typeface="Arial"/>
                  <a:cs typeface="Arial"/>
                  <a:sym typeface="Arial"/>
                </a:rPr>
                <a:t>Second screening</a:t>
              </a:r>
              <a:endParaRPr kumimoji="0" sz="13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26" name="Google Shape;88;p3">
              <a:extLst>
                <a:ext uri="{FF2B5EF4-FFF2-40B4-BE49-F238E27FC236}">
                  <a16:creationId xmlns:a16="http://schemas.microsoft.com/office/drawing/2014/main" id="{4D76F3F6-64DA-4DFA-E95A-E71452723E45}"/>
                </a:ext>
              </a:extLst>
            </p:cNvPr>
            <p:cNvSpPr>
              <a:spLocks noGrp="1" noRot="1" noMove="1" noResize="1" noEditPoints="1" noAdjustHandles="1" noChangeArrowheads="1" noChangeShapeType="1"/>
            </p:cNvSpPr>
            <p:nvPr/>
          </p:nvSpPr>
          <p:spPr>
            <a:xfrm>
              <a:off x="299995" y="976486"/>
              <a:ext cx="1853039" cy="490800"/>
            </a:xfrm>
            <a:prstGeom prst="roundRect">
              <a:avLst>
                <a:gd name="adj" fmla="val 7478"/>
              </a:avLst>
            </a:prstGeom>
            <a:solidFill>
              <a:srgbClr val="F2F2F2"/>
            </a:solidFill>
            <a:ln w="127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1" i="0" u="none" strike="noStrike" kern="0" cap="none" spc="0" normalizeH="0" baseline="0" noProof="0" dirty="0">
                  <a:ln>
                    <a:noFill/>
                  </a:ln>
                  <a:solidFill>
                    <a:srgbClr val="000000"/>
                  </a:solidFill>
                  <a:effectLst/>
                  <a:uLnTx/>
                  <a:uFillTx/>
                  <a:latin typeface="Arial"/>
                  <a:ea typeface="Arial"/>
                  <a:cs typeface="Arial"/>
                  <a:sym typeface="Arial"/>
                </a:rPr>
                <a:t>First screening</a:t>
              </a:r>
              <a:endParaRPr kumimoji="0" sz="13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27" name="Google Shape;89;p3">
              <a:extLst>
                <a:ext uri="{FF2B5EF4-FFF2-40B4-BE49-F238E27FC236}">
                  <a16:creationId xmlns:a16="http://schemas.microsoft.com/office/drawing/2014/main" id="{7358FB9F-EDEB-9D3F-A3D6-5147B18BD3DE}"/>
                </a:ext>
              </a:extLst>
            </p:cNvPr>
            <p:cNvSpPr>
              <a:spLocks noGrp="1" noRot="1" noMove="1" noResize="1" noEditPoints="1" noAdjustHandles="1" noChangeArrowheads="1" noChangeShapeType="1"/>
            </p:cNvSpPr>
            <p:nvPr/>
          </p:nvSpPr>
          <p:spPr>
            <a:xfrm rot="-5400000">
              <a:off x="10763803" y="2311008"/>
              <a:ext cx="1914800" cy="341521"/>
            </a:xfrm>
            <a:prstGeom prst="roundRect">
              <a:avLst>
                <a:gd name="adj" fmla="val 16667"/>
              </a:avLst>
            </a:prstGeom>
            <a:solidFill>
              <a:srgbClr val="F2F2F2"/>
            </a:solidFill>
            <a:ln w="127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300" b="0" i="0" u="none" strike="noStrike" kern="0" cap="none" spc="0" normalizeH="0" baseline="0" noProof="0">
                  <a:ln>
                    <a:noFill/>
                  </a:ln>
                  <a:solidFill>
                    <a:srgbClr val="000000"/>
                  </a:solidFill>
                  <a:effectLst/>
                  <a:uLnTx/>
                  <a:uFillTx/>
                  <a:latin typeface="Arial"/>
                  <a:ea typeface="Arial"/>
                  <a:cs typeface="Arial"/>
                  <a:sym typeface="Arial"/>
                </a:rPr>
                <a:t>Follow-up</a:t>
              </a:r>
              <a:endParaRPr kumimoji="0" sz="1300" b="0" i="0" u="none" strike="noStrike" kern="0" cap="none" spc="0" normalizeH="0" baseline="0" noProof="0">
                <a:ln>
                  <a:noFill/>
                </a:ln>
                <a:solidFill>
                  <a:srgbClr val="000000"/>
                </a:solidFill>
                <a:effectLst/>
                <a:uLnTx/>
                <a:uFillTx/>
                <a:latin typeface="Arial"/>
                <a:ea typeface="Arial"/>
                <a:cs typeface="Arial"/>
                <a:sym typeface="Arial"/>
              </a:endParaRPr>
            </a:p>
          </p:txBody>
        </p:sp>
        <p:cxnSp>
          <p:nvCxnSpPr>
            <p:cNvPr id="28" name="Google Shape;90;p3">
              <a:extLst>
                <a:ext uri="{FF2B5EF4-FFF2-40B4-BE49-F238E27FC236}">
                  <a16:creationId xmlns:a16="http://schemas.microsoft.com/office/drawing/2014/main" id="{6CCB1CDA-B1C4-BE42-5CE9-42713F15F3CA}"/>
                </a:ext>
              </a:extLst>
            </p:cNvPr>
            <p:cNvCxnSpPr>
              <a:cxnSpLocks noGrp="1" noRot="1" noMove="1" noResize="1" noEditPoints="1" noAdjustHandles="1" noChangeArrowheads="1" noChangeShapeType="1"/>
            </p:cNvCxnSpPr>
            <p:nvPr/>
          </p:nvCxnSpPr>
          <p:spPr>
            <a:xfrm>
              <a:off x="11296650" y="3041050"/>
              <a:ext cx="252000" cy="0"/>
            </a:xfrm>
            <a:prstGeom prst="straightConnector1">
              <a:avLst/>
            </a:prstGeom>
            <a:noFill/>
            <a:ln w="19050" cap="flat" cmpd="sng">
              <a:solidFill>
                <a:srgbClr val="000000"/>
              </a:solidFill>
              <a:prstDash val="solid"/>
              <a:round/>
              <a:headEnd type="none" w="sm" len="sm"/>
              <a:tailEnd type="triangle" w="med" len="med"/>
            </a:ln>
          </p:spPr>
        </p:cxnSp>
        <p:cxnSp>
          <p:nvCxnSpPr>
            <p:cNvPr id="29" name="Google Shape;91;p3">
              <a:extLst>
                <a:ext uri="{FF2B5EF4-FFF2-40B4-BE49-F238E27FC236}">
                  <a16:creationId xmlns:a16="http://schemas.microsoft.com/office/drawing/2014/main" id="{2847C228-1821-DE16-74A6-84A477692E7C}"/>
                </a:ext>
              </a:extLst>
            </p:cNvPr>
            <p:cNvCxnSpPr>
              <a:cxnSpLocks noGrp="1" noRot="1" noMove="1" noResize="1" noEditPoints="1" noAdjustHandles="1" noChangeArrowheads="1" noChangeShapeType="1"/>
            </p:cNvCxnSpPr>
            <p:nvPr/>
          </p:nvCxnSpPr>
          <p:spPr>
            <a:xfrm>
              <a:off x="11296650" y="1887438"/>
              <a:ext cx="252000" cy="0"/>
            </a:xfrm>
            <a:prstGeom prst="straightConnector1">
              <a:avLst/>
            </a:prstGeom>
            <a:noFill/>
            <a:ln w="19050" cap="flat" cmpd="sng">
              <a:solidFill>
                <a:srgbClr val="000000"/>
              </a:solidFill>
              <a:prstDash val="solid"/>
              <a:round/>
              <a:headEnd type="none" w="sm" len="sm"/>
              <a:tailEnd type="triangle" w="med" len="med"/>
            </a:ln>
          </p:spPr>
        </p:cxnSp>
        <p:grpSp>
          <p:nvGrpSpPr>
            <p:cNvPr id="30" name="Google Shape;92;p3">
              <a:extLst>
                <a:ext uri="{FF2B5EF4-FFF2-40B4-BE49-F238E27FC236}">
                  <a16:creationId xmlns:a16="http://schemas.microsoft.com/office/drawing/2014/main" id="{119463A6-F019-D1EF-A75E-30429FA2BA75}"/>
                </a:ext>
              </a:extLst>
            </p:cNvPr>
            <p:cNvGrpSpPr>
              <a:grpSpLocks noGrp="1" noUngrp="1" noRot="1" noMove="1" noResize="1"/>
            </p:cNvGrpSpPr>
            <p:nvPr/>
          </p:nvGrpSpPr>
          <p:grpSpPr>
            <a:xfrm>
              <a:off x="6917800" y="3419852"/>
              <a:ext cx="4974191" cy="388593"/>
              <a:chOff x="6921283" y="4361992"/>
              <a:chExt cx="5000975" cy="388593"/>
            </a:xfrm>
          </p:grpSpPr>
          <p:cxnSp>
            <p:nvCxnSpPr>
              <p:cNvPr id="31" name="Google Shape;93;p3">
                <a:extLst>
                  <a:ext uri="{FF2B5EF4-FFF2-40B4-BE49-F238E27FC236}">
                    <a16:creationId xmlns:a16="http://schemas.microsoft.com/office/drawing/2014/main" id="{66C74725-9843-9B5A-1A06-F7C9BA640C90}"/>
                  </a:ext>
                </a:extLst>
              </p:cNvPr>
              <p:cNvCxnSpPr>
                <a:cxnSpLocks noGrp="1" noRot="1" noMove="1" noResize="1" noEditPoints="1" noAdjustHandles="1" noChangeArrowheads="1" noChangeShapeType="1"/>
              </p:cNvCxnSpPr>
              <p:nvPr/>
            </p:nvCxnSpPr>
            <p:spPr>
              <a:xfrm>
                <a:off x="6921283" y="4361992"/>
                <a:ext cx="0" cy="388593"/>
              </a:xfrm>
              <a:prstGeom prst="straightConnector1">
                <a:avLst/>
              </a:prstGeom>
              <a:noFill/>
              <a:ln w="38100" cap="flat" cmpd="sng">
                <a:solidFill>
                  <a:srgbClr val="604A7B"/>
                </a:solidFill>
                <a:prstDash val="solid"/>
                <a:round/>
                <a:headEnd type="none" w="sm" len="sm"/>
                <a:tailEnd type="none" w="sm" len="sm"/>
              </a:ln>
            </p:spPr>
          </p:cxnSp>
          <p:cxnSp>
            <p:nvCxnSpPr>
              <p:cNvPr id="32" name="Google Shape;94;p3">
                <a:extLst>
                  <a:ext uri="{FF2B5EF4-FFF2-40B4-BE49-F238E27FC236}">
                    <a16:creationId xmlns:a16="http://schemas.microsoft.com/office/drawing/2014/main" id="{AB07BECB-AC2D-39AA-5DF2-1C032E96C7D6}"/>
                  </a:ext>
                </a:extLst>
              </p:cNvPr>
              <p:cNvCxnSpPr>
                <a:cxnSpLocks noGrp="1" noRot="1" noMove="1" noResize="1" noEditPoints="1" noAdjustHandles="1" noChangeArrowheads="1" noChangeShapeType="1"/>
              </p:cNvCxnSpPr>
              <p:nvPr/>
            </p:nvCxnSpPr>
            <p:spPr>
              <a:xfrm>
                <a:off x="6921283" y="4552950"/>
                <a:ext cx="5000975" cy="0"/>
              </a:xfrm>
              <a:prstGeom prst="straightConnector1">
                <a:avLst/>
              </a:prstGeom>
              <a:noFill/>
              <a:ln w="38100" cap="flat" cmpd="sng">
                <a:solidFill>
                  <a:srgbClr val="604A7B"/>
                </a:solidFill>
                <a:prstDash val="solid"/>
                <a:round/>
                <a:headEnd type="none" w="sm" len="sm"/>
                <a:tailEnd type="triangle" w="med" len="med"/>
              </a:ln>
            </p:spPr>
          </p:cxnSp>
        </p:grpSp>
        <p:sp>
          <p:nvSpPr>
            <p:cNvPr id="33" name="Google Shape;95;p3">
              <a:extLst>
                <a:ext uri="{FF2B5EF4-FFF2-40B4-BE49-F238E27FC236}">
                  <a16:creationId xmlns:a16="http://schemas.microsoft.com/office/drawing/2014/main" id="{23174E59-03FD-36C6-FDC8-4572ED880C3D}"/>
                </a:ext>
              </a:extLst>
            </p:cNvPr>
            <p:cNvSpPr txBox="1">
              <a:spLocks noGrp="1" noRot="1" noMove="1" noResize="1" noEditPoints="1" noAdjustHandles="1" noChangeArrowheads="1" noChangeShapeType="1"/>
            </p:cNvSpPr>
            <p:nvPr/>
          </p:nvSpPr>
          <p:spPr>
            <a:xfrm>
              <a:off x="7021252" y="3630778"/>
              <a:ext cx="4870707" cy="49240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300"/>
                <a:buFont typeface="Arial"/>
                <a:buNone/>
                <a:tabLst/>
                <a:defRPr/>
              </a:pPr>
              <a:r>
                <a:rPr kumimoji="0" lang="en-US" sz="1300" b="0" i="0" u="none" strike="noStrike" kern="0" cap="none" spc="0" normalizeH="0" baseline="0" noProof="0" dirty="0">
                  <a:ln>
                    <a:noFill/>
                  </a:ln>
                  <a:solidFill>
                    <a:srgbClr val="604A7B"/>
                  </a:solidFill>
                  <a:effectLst/>
                  <a:uLnTx/>
                  <a:uFillTx/>
                  <a:latin typeface="Arial"/>
                  <a:ea typeface="Arial"/>
                  <a:cs typeface="Arial"/>
                  <a:sym typeface="Arial"/>
                </a:rPr>
                <a:t>Efficacy endpoint assessments started from randomization into the maintenance phase; safety analyses </a:t>
              </a:r>
              <a:r>
                <a:rPr kumimoji="0" lang="en-GB" sz="1300" b="0" i="0" u="none" strike="noStrike" kern="0" cap="none" spc="0" normalizeH="0" baseline="0" noProof="0" dirty="0">
                  <a:ln>
                    <a:noFill/>
                  </a:ln>
                  <a:solidFill>
                    <a:srgbClr val="604A7B"/>
                  </a:solidFill>
                  <a:effectLst/>
                  <a:uLnTx/>
                  <a:uFillTx/>
                  <a:latin typeface="Arial"/>
                  <a:ea typeface="Arial"/>
                  <a:cs typeface="Arial"/>
                  <a:sym typeface="Arial"/>
                </a:rPr>
                <a:t>were from MC1D1</a:t>
              </a:r>
              <a:endParaRPr kumimoji="0" sz="1300" b="0" i="0" u="none" strike="noStrike" kern="0" cap="none" spc="0" normalizeH="0" baseline="0" noProof="0" dirty="0">
                <a:ln>
                  <a:noFill/>
                </a:ln>
                <a:solidFill>
                  <a:srgbClr val="604A7B"/>
                </a:solidFill>
                <a:effectLst/>
                <a:uLnTx/>
                <a:uFillTx/>
                <a:latin typeface="Arial"/>
                <a:ea typeface="Arial"/>
                <a:cs typeface="Arial"/>
                <a:sym typeface="Arial"/>
              </a:endParaRPr>
            </a:p>
          </p:txBody>
        </p:sp>
        <p:sp>
          <p:nvSpPr>
            <p:cNvPr id="34" name="Google Shape;97;p3">
              <a:extLst>
                <a:ext uri="{FF2B5EF4-FFF2-40B4-BE49-F238E27FC236}">
                  <a16:creationId xmlns:a16="http://schemas.microsoft.com/office/drawing/2014/main" id="{57A2578E-2A6D-B176-3509-3B4D7FCBB047}"/>
                </a:ext>
              </a:extLst>
            </p:cNvPr>
            <p:cNvSpPr>
              <a:spLocks noGrp="1" noRot="1" noMove="1" noResize="1" noEditPoints="1" noAdjustHandles="1" noChangeArrowheads="1" noChangeShapeType="1"/>
            </p:cNvSpPr>
            <p:nvPr/>
          </p:nvSpPr>
          <p:spPr>
            <a:xfrm>
              <a:off x="2245787" y="2157768"/>
              <a:ext cx="648000" cy="648000"/>
            </a:xfrm>
            <a:prstGeom prst="ellipse">
              <a:avLst/>
            </a:prstGeom>
            <a:solidFill>
              <a:srgbClr val="4F6128"/>
            </a:solidFill>
            <a:ln w="1270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000" b="1" i="0" u="none" strike="noStrike" kern="0" cap="none" spc="0" normalizeH="0" baseline="0" noProof="0">
                  <a:ln>
                    <a:noFill/>
                  </a:ln>
                  <a:solidFill>
                    <a:schemeClr val="bg1"/>
                  </a:solidFill>
                  <a:effectLst/>
                  <a:uLnTx/>
                  <a:uFillTx/>
                  <a:latin typeface="Arial"/>
                  <a:cs typeface="Arial"/>
                  <a:sym typeface="Arial"/>
                </a:rPr>
                <a:t>ENR</a:t>
              </a:r>
              <a:endParaRPr kumimoji="0" sz="1000" b="0" i="0" u="none" strike="noStrike" kern="0" cap="none" spc="0" normalizeH="0" baseline="0" noProof="0">
                <a:ln>
                  <a:noFill/>
                </a:ln>
                <a:solidFill>
                  <a:schemeClr val="bg1"/>
                </a:solidFill>
                <a:effectLst/>
                <a:uLnTx/>
                <a:uFillTx/>
                <a:latin typeface="Arial"/>
                <a:ea typeface="Arial"/>
                <a:cs typeface="Arial"/>
                <a:sym typeface="Arial"/>
              </a:endParaRPr>
            </a:p>
          </p:txBody>
        </p:sp>
        <p:sp>
          <p:nvSpPr>
            <p:cNvPr id="5" name="Rectangle 4">
              <a:extLst>
                <a:ext uri="{FF2B5EF4-FFF2-40B4-BE49-F238E27FC236}">
                  <a16:creationId xmlns:a16="http://schemas.microsoft.com/office/drawing/2014/main" id="{E978E2F6-7A05-CAD7-0076-5DB3297D63FF}"/>
                </a:ext>
              </a:extLst>
            </p:cNvPr>
            <p:cNvSpPr>
              <a:spLocks noGrp="1" noRot="1" noMove="1" noResize="1" noEditPoints="1" noAdjustHandles="1" noChangeArrowheads="1" noChangeShapeType="1"/>
            </p:cNvSpPr>
            <p:nvPr/>
          </p:nvSpPr>
          <p:spPr bwMode="auto">
            <a:xfrm>
              <a:off x="6857644" y="808787"/>
              <a:ext cx="5127029" cy="3375521"/>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ts val="3800"/>
                </a:lnSpc>
                <a:spcBef>
                  <a:spcPct val="0"/>
                </a:spcBef>
                <a:spcAft>
                  <a:spcPts val="1500"/>
                </a:spcAft>
                <a:buClrTx/>
                <a:buSzTx/>
                <a:buFontTx/>
                <a:buNone/>
                <a:tabLst/>
              </a:pPr>
              <a:endParaRPr kumimoji="0" lang="en-US" sz="1200" b="0" i="0" u="none" strike="noStrike" cap="none" normalizeH="0" baseline="0">
                <a:ln>
                  <a:noFill/>
                </a:ln>
                <a:solidFill>
                  <a:schemeClr val="tx1"/>
                </a:solidFill>
                <a:effectLst/>
                <a:latin typeface="Verdana" pitchFamily="-112" charset="0"/>
              </a:endParaRPr>
            </a:p>
          </p:txBody>
        </p:sp>
      </p:grpSp>
    </p:spTree>
    <p:extLst>
      <p:ext uri="{BB962C8B-B14F-4D97-AF65-F5344CB8AC3E}">
        <p14:creationId xmlns:p14="http://schemas.microsoft.com/office/powerpoint/2010/main" val="235330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EAE796-EC0D-4EA5-92CC-2A2540499110}"/>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AB8FCC60-607C-E333-06D7-FB8BA14B581E}"/>
              </a:ext>
            </a:extLst>
          </p:cNvPr>
          <p:cNvSpPr>
            <a:spLocks noGrp="1"/>
          </p:cNvSpPr>
          <p:nvPr>
            <p:ph type="title"/>
          </p:nvPr>
        </p:nvSpPr>
        <p:spPr/>
        <p:txBody>
          <a:bodyPr/>
          <a:lstStyle/>
          <a:p>
            <a:r>
              <a:rPr lang="en-US" dirty="0"/>
              <a:t>Statistical analysis plan</a:t>
            </a:r>
          </a:p>
        </p:txBody>
      </p:sp>
      <p:sp>
        <p:nvSpPr>
          <p:cNvPr id="47" name="Content Placeholder 46">
            <a:extLst>
              <a:ext uri="{FF2B5EF4-FFF2-40B4-BE49-F238E27FC236}">
                <a16:creationId xmlns:a16="http://schemas.microsoft.com/office/drawing/2014/main" id="{4D2D7263-3CCC-71B0-F744-73F859DD835E}"/>
              </a:ext>
            </a:extLst>
          </p:cNvPr>
          <p:cNvSpPr>
            <a:spLocks noGrp="1"/>
          </p:cNvSpPr>
          <p:nvPr>
            <p:ph sz="quarter" idx="13"/>
          </p:nvPr>
        </p:nvSpPr>
        <p:spPr>
          <a:xfrm>
            <a:off x="300038" y="908917"/>
            <a:ext cx="4756578" cy="4834909"/>
          </a:xfrm>
        </p:spPr>
        <p:txBody>
          <a:bodyPr>
            <a:noAutofit/>
          </a:bodyPr>
          <a:lstStyle/>
          <a:p>
            <a:pPr>
              <a:spcAft>
                <a:spcPts val="400"/>
              </a:spcAft>
            </a:pPr>
            <a:r>
              <a:rPr lang="en-GB" dirty="0"/>
              <a:t>OS</a:t>
            </a:r>
          </a:p>
          <a:p>
            <a:pPr lvl="1">
              <a:spcAft>
                <a:spcPts val="400"/>
              </a:spcAft>
            </a:pPr>
            <a:r>
              <a:rPr lang="en-GB" dirty="0"/>
              <a:t>Target HR of 0.71 with a power of 85%</a:t>
            </a:r>
          </a:p>
          <a:p>
            <a:pPr lvl="1">
              <a:spcAft>
                <a:spcPts val="400"/>
              </a:spcAft>
            </a:pPr>
            <a:r>
              <a:rPr lang="en-GB" dirty="0"/>
              <a:t>Interim analysis occurred when </a:t>
            </a:r>
            <a:br>
              <a:rPr lang="en-GB" dirty="0"/>
            </a:br>
            <a:r>
              <a:rPr lang="en-GB" dirty="0"/>
              <a:t>~219 deaths were observed in the </a:t>
            </a:r>
            <a:r>
              <a:rPr lang="en-GB" dirty="0" err="1"/>
              <a:t>FAS</a:t>
            </a:r>
            <a:r>
              <a:rPr lang="en-GB" baseline="30000" dirty="0" err="1"/>
              <a:t>a</a:t>
            </a:r>
            <a:r>
              <a:rPr lang="en-GB" dirty="0"/>
              <a:t> or when the minimum follow-</a:t>
            </a:r>
            <a:r>
              <a:rPr lang="en-GB" dirty="0" err="1"/>
              <a:t>up</a:t>
            </a:r>
            <a:r>
              <a:rPr lang="en-GB" baseline="30000" dirty="0" err="1"/>
              <a:t>b</a:t>
            </a:r>
            <a:r>
              <a:rPr lang="en-GB" dirty="0"/>
              <a:t> was completed, whichever occurred later </a:t>
            </a:r>
          </a:p>
          <a:p>
            <a:pPr lvl="1">
              <a:spcAft>
                <a:spcPts val="400"/>
              </a:spcAft>
            </a:pPr>
            <a:r>
              <a:rPr lang="en-GB" dirty="0"/>
              <a:t>If OS results were statistically significant at the interim analysis, they would constitute the primary analysis</a:t>
            </a:r>
          </a:p>
          <a:p>
            <a:pPr>
              <a:spcAft>
                <a:spcPts val="400"/>
              </a:spcAft>
            </a:pPr>
            <a:r>
              <a:rPr lang="en-GB" dirty="0"/>
              <a:t>IRF-PFS</a:t>
            </a:r>
          </a:p>
          <a:p>
            <a:pPr lvl="1">
              <a:spcAft>
                <a:spcPts val="400"/>
              </a:spcAft>
            </a:pPr>
            <a:r>
              <a:rPr lang="en-GB" dirty="0"/>
              <a:t>No interim analysis </a:t>
            </a:r>
          </a:p>
          <a:p>
            <a:pPr lvl="1">
              <a:spcAft>
                <a:spcPts val="400"/>
              </a:spcAft>
            </a:pPr>
            <a:r>
              <a:rPr lang="en-GB" dirty="0"/>
              <a:t>Primary analysis was conducted at the time of OS interim analysis</a:t>
            </a:r>
            <a:endParaRPr lang="en-US" dirty="0"/>
          </a:p>
        </p:txBody>
      </p:sp>
      <p:sp>
        <p:nvSpPr>
          <p:cNvPr id="4" name="Text Placeholder 3">
            <a:extLst>
              <a:ext uri="{FF2B5EF4-FFF2-40B4-BE49-F238E27FC236}">
                <a16:creationId xmlns:a16="http://schemas.microsoft.com/office/drawing/2014/main" id="{781FF92C-8C07-A03D-733A-512E86DFF3EA}"/>
              </a:ext>
            </a:extLst>
          </p:cNvPr>
          <p:cNvSpPr>
            <a:spLocks noGrp="1"/>
          </p:cNvSpPr>
          <p:nvPr>
            <p:ph type="body" sz="quarter" idx="17"/>
          </p:nvPr>
        </p:nvSpPr>
        <p:spPr>
          <a:xfrm>
            <a:off x="300036" y="5743826"/>
            <a:ext cx="11591925" cy="461665"/>
          </a:xfrm>
        </p:spPr>
        <p:txBody>
          <a:bodyPr/>
          <a:lstStyle/>
          <a:p>
            <a:r>
              <a:rPr lang="en-US" baseline="30000" dirty="0"/>
              <a:t>a</a:t>
            </a:r>
            <a:r>
              <a:rPr lang="en-US" dirty="0"/>
              <a:t> The FAS was defined as all patients randomized into the maintenance phase regardless of whether or not the assigned study treatment was received.</a:t>
            </a:r>
            <a:br>
              <a:rPr lang="en-US" dirty="0"/>
            </a:br>
            <a:r>
              <a:rPr lang="en-US" baseline="30000" dirty="0"/>
              <a:t>b</a:t>
            </a:r>
            <a:r>
              <a:rPr lang="en-US" dirty="0"/>
              <a:t> The minimum follow-up was defined as 5 months after the target sample size of 450 participants had been randomized.</a:t>
            </a:r>
          </a:p>
          <a:p>
            <a:r>
              <a:rPr lang="en-US" dirty="0"/>
              <a:t>FAS, full analysis set.</a:t>
            </a:r>
          </a:p>
        </p:txBody>
      </p:sp>
      <p:sp>
        <p:nvSpPr>
          <p:cNvPr id="3" name="Slide Number Placeholder 2">
            <a:extLst>
              <a:ext uri="{FF2B5EF4-FFF2-40B4-BE49-F238E27FC236}">
                <a16:creationId xmlns:a16="http://schemas.microsoft.com/office/drawing/2014/main" id="{F7376E69-FCC9-39BD-753A-A2CF660AC100}"/>
              </a:ext>
            </a:extLst>
          </p:cNvPr>
          <p:cNvSpPr>
            <a:spLocks noGrp="1"/>
          </p:cNvSpPr>
          <p:nvPr>
            <p:ph type="sldNum" sz="quarter" idx="4"/>
          </p:nvPr>
        </p:nvSpPr>
        <p:spPr>
          <a:xfrm>
            <a:off x="11499850" y="-4763"/>
            <a:ext cx="692150" cy="365126"/>
          </a:xfrm>
        </p:spPr>
        <p:txBody>
          <a:bodyPr/>
          <a:lstStyle/>
          <a:p>
            <a:fld id="{4B8B4A8A-1121-483C-86FC-27031977109E}" type="slidenum">
              <a:rPr lang="en-US" smtClean="0"/>
              <a:pPr/>
              <a:t>6</a:t>
            </a:fld>
            <a:endParaRPr lang="en-US" dirty="0"/>
          </a:p>
        </p:txBody>
      </p:sp>
      <p:sp>
        <p:nvSpPr>
          <p:cNvPr id="15" name="Google Shape;91;p4">
            <a:extLst>
              <a:ext uri="{FF2B5EF4-FFF2-40B4-BE49-F238E27FC236}">
                <a16:creationId xmlns:a16="http://schemas.microsoft.com/office/drawing/2014/main" id="{C642B7F6-9394-6767-CA25-77D2D77A1152}"/>
              </a:ext>
            </a:extLst>
          </p:cNvPr>
          <p:cNvSpPr/>
          <p:nvPr/>
        </p:nvSpPr>
        <p:spPr>
          <a:xfrm>
            <a:off x="6327395" y="1250029"/>
            <a:ext cx="4410736" cy="257670"/>
          </a:xfrm>
          <a:prstGeom prst="rect">
            <a:avLst/>
          </a:prstGeom>
          <a:noFill/>
          <a:ln>
            <a:noFill/>
          </a:ln>
        </p:spPr>
        <p:txBody>
          <a:bodyPr spcFirstLastPara="1" wrap="square" lIns="91425" tIns="0" rIns="91425" bIns="0" anchor="ctr" anchorCtr="0">
            <a:noAutofit/>
          </a:bodyPr>
          <a:lstStyle/>
          <a:p>
            <a:pPr marL="0" marR="0" lvl="0" indent="0" algn="ctr" rtl="0">
              <a:spcBef>
                <a:spcPts val="0"/>
              </a:spcBef>
              <a:spcAft>
                <a:spcPts val="0"/>
              </a:spcAft>
              <a:buNone/>
            </a:pPr>
            <a:r>
              <a:rPr lang="en-US" b="1" dirty="0">
                <a:solidFill>
                  <a:srgbClr val="000000"/>
                </a:solidFill>
                <a:latin typeface="Arial"/>
                <a:ea typeface="Arial"/>
                <a:cs typeface="Arial"/>
                <a:sym typeface="Arial"/>
              </a:rPr>
              <a:t>Type 1 error rate control strategy</a:t>
            </a:r>
            <a:endParaRPr lang="en-US" dirty="0">
              <a:solidFill>
                <a:srgbClr val="000000"/>
              </a:solidFill>
              <a:latin typeface="Arial"/>
              <a:ea typeface="Arial"/>
              <a:cs typeface="Arial"/>
              <a:sym typeface="Arial"/>
            </a:endParaRPr>
          </a:p>
        </p:txBody>
      </p:sp>
      <p:grpSp>
        <p:nvGrpSpPr>
          <p:cNvPr id="25" name="Group 24">
            <a:extLst>
              <a:ext uri="{FF2B5EF4-FFF2-40B4-BE49-F238E27FC236}">
                <a16:creationId xmlns:a16="http://schemas.microsoft.com/office/drawing/2014/main" id="{84486D42-2F1E-299D-F3C1-9611C00D450F}"/>
              </a:ext>
            </a:extLst>
          </p:cNvPr>
          <p:cNvGrpSpPr>
            <a:grpSpLocks noGrp="1" noUngrp="1" noRot="1" noMove="1" noResize="1"/>
          </p:cNvGrpSpPr>
          <p:nvPr/>
        </p:nvGrpSpPr>
        <p:grpSpPr>
          <a:xfrm>
            <a:off x="5077158" y="1697610"/>
            <a:ext cx="6814275" cy="3560776"/>
            <a:chOff x="1282607" y="1938882"/>
            <a:chExt cx="9398435" cy="3058544"/>
          </a:xfrm>
        </p:grpSpPr>
        <p:sp>
          <p:nvSpPr>
            <p:cNvPr id="26" name="Google Shape;119;p5">
              <a:extLst>
                <a:ext uri="{FF2B5EF4-FFF2-40B4-BE49-F238E27FC236}">
                  <a16:creationId xmlns:a16="http://schemas.microsoft.com/office/drawing/2014/main" id="{D8860203-6F83-9089-6A45-D83D0F380C4A}"/>
                </a:ext>
              </a:extLst>
            </p:cNvPr>
            <p:cNvSpPr>
              <a:spLocks noGrp="1" noRot="1" noMove="1" noResize="1" noEditPoints="1" noAdjustHandles="1" noChangeArrowheads="1" noChangeShapeType="1"/>
            </p:cNvSpPr>
            <p:nvPr/>
          </p:nvSpPr>
          <p:spPr>
            <a:xfrm>
              <a:off x="4731890" y="1938882"/>
              <a:ext cx="2728221" cy="745454"/>
            </a:xfrm>
            <a:prstGeom prst="roundRect">
              <a:avLst>
                <a:gd name="adj" fmla="val 11441"/>
              </a:avLst>
            </a:prstGeom>
            <a:solidFill>
              <a:srgbClr val="1F497D"/>
            </a:solidFill>
            <a:ln w="19050" cap="flat" cmpd="sng">
              <a:solidFill>
                <a:sysClr val="windowText" lastClr="000000"/>
              </a:solidFill>
              <a:prstDash val="solid"/>
              <a:round/>
              <a:headEnd type="none" w="sm" len="sm"/>
              <a:tailEnd type="none" w="sm" len="sm"/>
            </a:ln>
          </p:spPr>
          <p:txBody>
            <a:bodyPr spcFirstLastPara="1" wrap="square" lIns="45700" tIns="45700" rIns="45700" bIns="4570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white"/>
                  </a:solidFill>
                  <a:effectLst/>
                  <a:uLnTx/>
                  <a:uFillTx/>
                  <a:latin typeface="Arial"/>
                  <a:ea typeface="Arial"/>
                  <a:cs typeface="Arial"/>
                  <a:sym typeface="Arial"/>
                </a:rPr>
                <a:t>Lurbi + atezo </a:t>
              </a:r>
              <a:br>
                <a:rPr kumimoji="0" lang="en-US" sz="1600" b="1" i="0" u="none" strike="noStrike" kern="0" cap="none" spc="0" normalizeH="0" baseline="0" noProof="0" dirty="0">
                  <a:ln>
                    <a:noFill/>
                  </a:ln>
                  <a:solidFill>
                    <a:prstClr val="white"/>
                  </a:solidFill>
                  <a:effectLst/>
                  <a:uLnTx/>
                  <a:uFillTx/>
                  <a:latin typeface="Arial"/>
                  <a:ea typeface="Arial"/>
                  <a:cs typeface="Arial"/>
                  <a:sym typeface="Arial"/>
                </a:rPr>
              </a:br>
              <a:r>
                <a:rPr kumimoji="0" lang="en-US" sz="1600" b="1" i="0" u="none" strike="noStrike" kern="0" cap="none" spc="0" normalizeH="0" baseline="0" noProof="0" dirty="0">
                  <a:ln>
                    <a:noFill/>
                  </a:ln>
                  <a:solidFill>
                    <a:prstClr val="white"/>
                  </a:solidFill>
                  <a:effectLst/>
                  <a:uLnTx/>
                  <a:uFillTx/>
                  <a:latin typeface="Arial"/>
                  <a:ea typeface="Arial"/>
                  <a:cs typeface="Arial"/>
                  <a:sym typeface="Arial"/>
                </a:rPr>
                <a:t>vs atezo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white"/>
                  </a:solidFill>
                  <a:effectLst/>
                  <a:uLnTx/>
                  <a:uFillTx/>
                  <a:latin typeface="Arial"/>
                  <a:ea typeface="Arial"/>
                  <a:cs typeface="Arial"/>
                  <a:sym typeface="Arial"/>
                </a:rPr>
                <a:t>2-sided </a:t>
              </a:r>
              <a:r>
                <a:rPr kumimoji="0" lang="el-GR" sz="1600" b="1" i="0" u="none" strike="noStrike" kern="0" cap="none" spc="0" normalizeH="0" baseline="0" noProof="0" dirty="0">
                  <a:ln>
                    <a:noFill/>
                  </a:ln>
                  <a:solidFill>
                    <a:prstClr val="white"/>
                  </a:solidFill>
                  <a:effectLst/>
                  <a:uLnTx/>
                  <a:uFillTx/>
                  <a:latin typeface="Arial"/>
                  <a:ea typeface="Arial"/>
                  <a:cs typeface="Arial"/>
                  <a:sym typeface="Arial"/>
                </a:rPr>
                <a:t>α=0.05</a:t>
              </a:r>
              <a:r>
                <a:rPr kumimoji="0" lang="en-US" sz="1600" b="1" i="0" u="none" strike="noStrike" kern="0" cap="none" spc="0" normalizeH="0" baseline="0" noProof="0" dirty="0">
                  <a:ln>
                    <a:noFill/>
                  </a:ln>
                  <a:solidFill>
                    <a:prstClr val="white"/>
                  </a:solidFill>
                  <a:effectLst/>
                  <a:uLnTx/>
                  <a:uFillTx/>
                  <a:latin typeface="Arial"/>
                  <a:ea typeface="Arial"/>
                  <a:cs typeface="Arial"/>
                  <a:sym typeface="Arial"/>
                </a:rPr>
                <a:t> </a:t>
              </a:r>
            </a:p>
          </p:txBody>
        </p:sp>
        <p:sp>
          <p:nvSpPr>
            <p:cNvPr id="27" name="Google Shape;120;p5">
              <a:extLst>
                <a:ext uri="{FF2B5EF4-FFF2-40B4-BE49-F238E27FC236}">
                  <a16:creationId xmlns:a16="http://schemas.microsoft.com/office/drawing/2014/main" id="{F6E0B078-654B-7E15-927E-E7E45C9F4B1D}"/>
                </a:ext>
              </a:extLst>
            </p:cNvPr>
            <p:cNvSpPr>
              <a:spLocks noGrp="1" noRot="1" noMove="1" noResize="1" noEditPoints="1" noAdjustHandles="1" noChangeArrowheads="1" noChangeShapeType="1"/>
            </p:cNvSpPr>
            <p:nvPr/>
          </p:nvSpPr>
          <p:spPr>
            <a:xfrm>
              <a:off x="8928349" y="3991586"/>
              <a:ext cx="1752693" cy="1005840"/>
            </a:xfrm>
            <a:prstGeom prst="roundRect">
              <a:avLst>
                <a:gd name="adj" fmla="val 16667"/>
              </a:avLst>
            </a:prstGeom>
            <a:solidFill>
              <a:srgbClr val="6D6D70"/>
            </a:solidFill>
            <a:ln w="19050" cap="flat" cmpd="sng">
              <a:solidFill>
                <a:sysClr val="windowText" lastClr="000000"/>
              </a:solidFill>
              <a:prstDash val="solid"/>
              <a:round/>
              <a:headEnd type="none" w="sm" len="sm"/>
              <a:tailEnd type="none" w="sm" len="sm"/>
            </a:ln>
          </p:spPr>
          <p:txBody>
            <a:bodyPr spcFirstLastPara="1" wrap="square" lIns="45700" tIns="45700" rIns="45700" bIns="4570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white"/>
                  </a:solidFill>
                  <a:effectLst/>
                  <a:uLnTx/>
                  <a:uFillTx/>
                  <a:latin typeface="Arial"/>
                  <a:ea typeface="Arial"/>
                  <a:cs typeface="Arial"/>
                  <a:sym typeface="Arial"/>
                </a:rPr>
                <a:t>OS </a:t>
              </a:r>
              <a:br>
                <a:rPr kumimoji="0" lang="en-US" sz="1600" b="1" i="0" u="none" strike="noStrike" kern="0" cap="none" spc="0" normalizeH="0" baseline="0" noProof="0" dirty="0">
                  <a:ln>
                    <a:noFill/>
                  </a:ln>
                  <a:solidFill>
                    <a:prstClr val="white"/>
                  </a:solidFill>
                  <a:effectLst/>
                  <a:uLnTx/>
                  <a:uFillTx/>
                  <a:latin typeface="Arial"/>
                  <a:ea typeface="Arial"/>
                  <a:cs typeface="Arial"/>
                  <a:sym typeface="Arial"/>
                </a:rPr>
              </a:br>
              <a:r>
                <a:rPr kumimoji="0" lang="en-US" sz="1600" b="1" i="0" u="none" strike="noStrike" kern="0" cap="none" spc="0" normalizeH="0" baseline="0" noProof="0" dirty="0">
                  <a:ln>
                    <a:noFill/>
                  </a:ln>
                  <a:solidFill>
                    <a:prstClr val="white"/>
                  </a:solidFill>
                  <a:effectLst/>
                  <a:uLnTx/>
                  <a:uFillTx/>
                  <a:latin typeface="Arial"/>
                  <a:ea typeface="Arial"/>
                  <a:cs typeface="Arial"/>
                  <a:sym typeface="Arial"/>
                </a:rPr>
                <a:t>(</a:t>
              </a:r>
              <a:r>
                <a:rPr kumimoji="0" lang="el-GR" sz="1600" b="1" i="0" u="none" strike="noStrike" kern="0" cap="none" spc="0" normalizeH="0" baseline="0" noProof="0" dirty="0">
                  <a:ln>
                    <a:noFill/>
                  </a:ln>
                  <a:solidFill>
                    <a:prstClr val="white"/>
                  </a:solidFill>
                  <a:effectLst/>
                  <a:uLnTx/>
                  <a:uFillTx/>
                  <a:latin typeface="Arial"/>
                  <a:ea typeface="Arial"/>
                  <a:cs typeface="Arial"/>
                  <a:sym typeface="Arial"/>
                </a:rPr>
                <a:t>α=0.0</a:t>
              </a:r>
              <a:r>
                <a:rPr kumimoji="0" lang="en-US" sz="1600" b="1" i="0" u="none" strike="noStrike" kern="0" cap="none" spc="0" normalizeH="0" baseline="0" noProof="0" dirty="0">
                  <a:ln>
                    <a:noFill/>
                  </a:ln>
                  <a:solidFill>
                    <a:prstClr val="white"/>
                  </a:solidFill>
                  <a:effectLst/>
                  <a:uLnTx/>
                  <a:uFillTx/>
                  <a:latin typeface="Arial"/>
                  <a:ea typeface="Arial"/>
                  <a:cs typeface="Arial"/>
                  <a:sym typeface="Arial"/>
                </a:rPr>
                <a:t>49)</a:t>
              </a:r>
              <a:endParaRPr kumimoji="0" sz="2000" b="0" i="0" u="none" strike="noStrike" kern="0" cap="none" spc="0" normalizeH="0" baseline="0" noProof="0" dirty="0">
                <a:ln>
                  <a:noFill/>
                </a:ln>
                <a:solidFill>
                  <a:prstClr val="black"/>
                </a:solidFill>
                <a:effectLst/>
                <a:uLnTx/>
                <a:uFillTx/>
              </a:endParaRPr>
            </a:p>
          </p:txBody>
        </p:sp>
        <p:sp>
          <p:nvSpPr>
            <p:cNvPr id="28" name="Google Shape;121;p5">
              <a:extLst>
                <a:ext uri="{FF2B5EF4-FFF2-40B4-BE49-F238E27FC236}">
                  <a16:creationId xmlns:a16="http://schemas.microsoft.com/office/drawing/2014/main" id="{6FB1F0C1-C1BB-0AFD-8A30-6501D1B28488}"/>
                </a:ext>
              </a:extLst>
            </p:cNvPr>
            <p:cNvSpPr>
              <a:spLocks noGrp="1" noRot="1" noMove="1" noResize="1" noEditPoints="1" noAdjustHandles="1" noChangeArrowheads="1" noChangeShapeType="1"/>
            </p:cNvSpPr>
            <p:nvPr/>
          </p:nvSpPr>
          <p:spPr>
            <a:xfrm>
              <a:off x="1282607" y="3991586"/>
              <a:ext cx="1752693" cy="1005840"/>
            </a:xfrm>
            <a:prstGeom prst="roundRect">
              <a:avLst>
                <a:gd name="adj" fmla="val 11441"/>
              </a:avLst>
            </a:prstGeom>
            <a:solidFill>
              <a:srgbClr val="6D6D70"/>
            </a:solidFill>
            <a:ln w="19050" cap="flat" cmpd="sng">
              <a:solidFill>
                <a:sysClr val="windowText" lastClr="000000"/>
              </a:solidFill>
              <a:prstDash val="solid"/>
              <a:round/>
              <a:headEnd type="none" w="sm" len="sm"/>
              <a:tailEnd type="none" w="sm" len="sm"/>
            </a:ln>
          </p:spPr>
          <p:txBody>
            <a:bodyPr spcFirstLastPara="1" wrap="square" lIns="45700" tIns="45700" rIns="45700" bIns="4570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white"/>
                  </a:solidFill>
                  <a:effectLst/>
                  <a:uLnTx/>
                  <a:uFillTx/>
                  <a:latin typeface="Arial"/>
                  <a:ea typeface="Arial"/>
                  <a:cs typeface="Arial"/>
                  <a:sym typeface="Arial"/>
                </a:rPr>
                <a:t>IRF-PFS </a:t>
              </a:r>
              <a:br>
                <a:rPr kumimoji="0" lang="en-US" sz="1600" b="1" i="0" u="none" strike="noStrike" kern="0" cap="none" spc="0" normalizeH="0" baseline="0" noProof="0" dirty="0">
                  <a:ln>
                    <a:noFill/>
                  </a:ln>
                  <a:solidFill>
                    <a:prstClr val="white"/>
                  </a:solidFill>
                  <a:effectLst/>
                  <a:uLnTx/>
                  <a:uFillTx/>
                  <a:latin typeface="Arial"/>
                  <a:ea typeface="Arial"/>
                  <a:cs typeface="Arial"/>
                  <a:sym typeface="Arial"/>
                </a:rPr>
              </a:br>
              <a:r>
                <a:rPr kumimoji="0" lang="en-US" sz="1600" b="1" i="0" u="none" strike="noStrike" kern="0" cap="none" spc="0" normalizeH="0" baseline="0" noProof="0" dirty="0">
                  <a:ln>
                    <a:noFill/>
                  </a:ln>
                  <a:solidFill>
                    <a:prstClr val="white"/>
                  </a:solidFill>
                  <a:effectLst/>
                  <a:uLnTx/>
                  <a:uFillTx/>
                  <a:latin typeface="Arial"/>
                  <a:ea typeface="Arial"/>
                  <a:cs typeface="Arial"/>
                  <a:sym typeface="Arial"/>
                </a:rPr>
                <a:t>(</a:t>
              </a:r>
              <a:r>
                <a:rPr kumimoji="0" lang="el-GR" sz="1600" b="1" i="0" u="none" strike="noStrike" kern="0" cap="none" spc="0" normalizeH="0" baseline="0" noProof="0" dirty="0">
                  <a:ln>
                    <a:noFill/>
                  </a:ln>
                  <a:solidFill>
                    <a:prstClr val="white"/>
                  </a:solidFill>
                  <a:effectLst/>
                  <a:uLnTx/>
                  <a:uFillTx/>
                  <a:latin typeface="Arial"/>
                  <a:ea typeface="Arial"/>
                  <a:cs typeface="Arial"/>
                  <a:sym typeface="Arial"/>
                </a:rPr>
                <a:t>α=0.0</a:t>
              </a:r>
              <a:r>
                <a:rPr kumimoji="0" lang="en-US" sz="1600" b="1" i="0" u="none" strike="noStrike" kern="0" cap="none" spc="0" normalizeH="0" baseline="0" noProof="0" dirty="0">
                  <a:ln>
                    <a:noFill/>
                  </a:ln>
                  <a:solidFill>
                    <a:prstClr val="white"/>
                  </a:solidFill>
                  <a:effectLst/>
                  <a:uLnTx/>
                  <a:uFillTx/>
                  <a:latin typeface="Arial"/>
                  <a:ea typeface="Arial"/>
                  <a:cs typeface="Arial"/>
                  <a:sym typeface="Arial"/>
                </a:rPr>
                <a:t>01)</a:t>
              </a:r>
              <a:endParaRPr kumimoji="0" sz="2000" b="0" i="0" u="none" strike="noStrike" kern="0" cap="none" spc="0" normalizeH="0" baseline="0" noProof="0" dirty="0">
                <a:ln>
                  <a:noFill/>
                </a:ln>
                <a:solidFill>
                  <a:prstClr val="black"/>
                </a:solidFill>
                <a:effectLst/>
                <a:uLnTx/>
                <a:uFillTx/>
              </a:endParaRPr>
            </a:p>
          </p:txBody>
        </p:sp>
        <p:cxnSp>
          <p:nvCxnSpPr>
            <p:cNvPr id="29" name="Google Shape;122;p5">
              <a:extLst>
                <a:ext uri="{FF2B5EF4-FFF2-40B4-BE49-F238E27FC236}">
                  <a16:creationId xmlns:a16="http://schemas.microsoft.com/office/drawing/2014/main" id="{F500A742-1652-E333-62E5-C5A8D19DA91F}"/>
                </a:ext>
              </a:extLst>
            </p:cNvPr>
            <p:cNvCxnSpPr>
              <a:cxnSpLocks noGrp="1" noRot="1" noMove="1" noResize="1" noEditPoints="1" noAdjustHandles="1" noChangeArrowheads="1" noChangeShapeType="1"/>
              <a:stCxn id="26" idx="2"/>
              <a:endCxn id="28" idx="0"/>
            </p:cNvCxnSpPr>
            <p:nvPr/>
          </p:nvCxnSpPr>
          <p:spPr>
            <a:xfrm flipH="1">
              <a:off x="2158953" y="2684336"/>
              <a:ext cx="3937048" cy="1307250"/>
            </a:xfrm>
            <a:prstGeom prst="straightConnector1">
              <a:avLst/>
            </a:prstGeom>
            <a:noFill/>
            <a:ln w="28575" cap="flat" cmpd="sng">
              <a:solidFill>
                <a:sysClr val="windowText" lastClr="000000"/>
              </a:solidFill>
              <a:prstDash val="solid"/>
              <a:miter lim="800000"/>
              <a:headEnd type="none" w="sm" len="sm"/>
              <a:tailEnd type="triangle" w="med" len="med"/>
            </a:ln>
          </p:spPr>
        </p:cxnSp>
        <p:cxnSp>
          <p:nvCxnSpPr>
            <p:cNvPr id="30" name="Google Shape;123;p5">
              <a:extLst>
                <a:ext uri="{FF2B5EF4-FFF2-40B4-BE49-F238E27FC236}">
                  <a16:creationId xmlns:a16="http://schemas.microsoft.com/office/drawing/2014/main" id="{156EE6C9-76C4-9768-69A2-7312E67A788B}"/>
                </a:ext>
              </a:extLst>
            </p:cNvPr>
            <p:cNvCxnSpPr>
              <a:cxnSpLocks noGrp="1" noRot="1" noMove="1" noResize="1" noEditPoints="1" noAdjustHandles="1" noChangeArrowheads="1" noChangeShapeType="1"/>
              <a:stCxn id="26" idx="2"/>
              <a:endCxn id="27" idx="0"/>
            </p:cNvCxnSpPr>
            <p:nvPr/>
          </p:nvCxnSpPr>
          <p:spPr>
            <a:xfrm>
              <a:off x="6096001" y="2684336"/>
              <a:ext cx="3708695" cy="1307250"/>
            </a:xfrm>
            <a:prstGeom prst="straightConnector1">
              <a:avLst/>
            </a:prstGeom>
            <a:noFill/>
            <a:ln w="28575" cap="flat" cmpd="sng">
              <a:solidFill>
                <a:sysClr val="windowText" lastClr="000000"/>
              </a:solidFill>
              <a:prstDash val="solid"/>
              <a:miter lim="800000"/>
              <a:headEnd type="none" w="sm" len="sm"/>
              <a:tailEnd type="triangle" w="med" len="med"/>
            </a:ln>
          </p:spPr>
        </p:cxnSp>
        <p:cxnSp>
          <p:nvCxnSpPr>
            <p:cNvPr id="31" name="Google Shape;122;p5">
              <a:extLst>
                <a:ext uri="{FF2B5EF4-FFF2-40B4-BE49-F238E27FC236}">
                  <a16:creationId xmlns:a16="http://schemas.microsoft.com/office/drawing/2014/main" id="{32B6C386-ECD2-231B-DBFF-0EEEB3789F6F}"/>
                </a:ext>
              </a:extLst>
            </p:cNvPr>
            <p:cNvCxnSpPr>
              <a:cxnSpLocks noGrp="1" noRot="1" noMove="1" noResize="1" noEditPoints="1" noAdjustHandles="1" noChangeArrowheads="1" noChangeShapeType="1"/>
            </p:cNvCxnSpPr>
            <p:nvPr/>
          </p:nvCxnSpPr>
          <p:spPr>
            <a:xfrm flipH="1">
              <a:off x="3035300" y="4594531"/>
              <a:ext cx="5893049" cy="0"/>
            </a:xfrm>
            <a:prstGeom prst="straightConnector1">
              <a:avLst/>
            </a:prstGeom>
            <a:noFill/>
            <a:ln w="28575" cap="flat" cmpd="sng">
              <a:solidFill>
                <a:sysClr val="windowText" lastClr="000000"/>
              </a:solidFill>
              <a:prstDash val="solid"/>
              <a:miter lim="800000"/>
              <a:headEnd type="none" w="sm" len="sm"/>
              <a:tailEnd type="triangle" w="med" len="med"/>
            </a:ln>
          </p:spPr>
        </p:cxnSp>
        <p:cxnSp>
          <p:nvCxnSpPr>
            <p:cNvPr id="32" name="Google Shape;122;p5">
              <a:extLst>
                <a:ext uri="{FF2B5EF4-FFF2-40B4-BE49-F238E27FC236}">
                  <a16:creationId xmlns:a16="http://schemas.microsoft.com/office/drawing/2014/main" id="{254BD29E-ABD9-5527-1EAB-F3CF9FBD733A}"/>
                </a:ext>
              </a:extLst>
            </p:cNvPr>
            <p:cNvCxnSpPr>
              <a:cxnSpLocks noGrp="1" noRot="1" noMove="1" noResize="1" noEditPoints="1" noAdjustHandles="1" noChangeArrowheads="1" noChangeShapeType="1"/>
            </p:cNvCxnSpPr>
            <p:nvPr/>
          </p:nvCxnSpPr>
          <p:spPr>
            <a:xfrm>
              <a:off x="3035299" y="4385153"/>
              <a:ext cx="5893049" cy="0"/>
            </a:xfrm>
            <a:prstGeom prst="straightConnector1">
              <a:avLst/>
            </a:prstGeom>
            <a:noFill/>
            <a:ln w="28575" cap="flat" cmpd="sng">
              <a:solidFill>
                <a:sysClr val="windowText" lastClr="000000"/>
              </a:solidFill>
              <a:prstDash val="solid"/>
              <a:miter lim="800000"/>
              <a:headEnd type="none" w="sm" len="sm"/>
              <a:tailEnd type="triangle" w="med" len="med"/>
            </a:ln>
          </p:spPr>
        </p:cxnSp>
        <p:sp>
          <p:nvSpPr>
            <p:cNvPr id="34" name="Google Shape;91;p4">
              <a:extLst>
                <a:ext uri="{FF2B5EF4-FFF2-40B4-BE49-F238E27FC236}">
                  <a16:creationId xmlns:a16="http://schemas.microsoft.com/office/drawing/2014/main" id="{F36434A5-34A5-DFEE-6E15-DD40774DF7CA}"/>
                </a:ext>
              </a:extLst>
            </p:cNvPr>
            <p:cNvSpPr>
              <a:spLocks noGrp="1" noRot="1" noMove="1" noResize="1" noEditPoints="1" noAdjustHandles="1" noChangeArrowheads="1" noChangeShapeType="1"/>
            </p:cNvSpPr>
            <p:nvPr/>
          </p:nvSpPr>
          <p:spPr>
            <a:xfrm>
              <a:off x="3040861" y="4077417"/>
              <a:ext cx="5882616" cy="290768"/>
            </a:xfrm>
            <a:prstGeom prst="rect">
              <a:avLst/>
            </a:prstGeom>
            <a:noFill/>
            <a:ln>
              <a:noFill/>
            </a:ln>
          </p:spPr>
          <p:txBody>
            <a:bodyPr spcFirstLastPara="1" wrap="square" lIns="91425" tIns="45700" rIns="91425" bIns="45700" anchor="t"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Arial"/>
                  <a:ea typeface="Arial"/>
                  <a:cs typeface="Arial"/>
                  <a:sym typeface="Arial"/>
                </a:rPr>
                <a:t>If rejected, </a:t>
              </a:r>
              <a:r>
                <a:rPr kumimoji="0" lang="el-GR" sz="1600" b="0" i="0" u="none" strike="noStrike" kern="0" cap="none" spc="0" normalizeH="0" baseline="0" noProof="0" dirty="0">
                  <a:ln>
                    <a:noFill/>
                  </a:ln>
                  <a:solidFill>
                    <a:srgbClr val="000000"/>
                  </a:solidFill>
                  <a:effectLst/>
                  <a:uLnTx/>
                  <a:uFillTx/>
                  <a:latin typeface="Arial"/>
                  <a:ea typeface="Arial"/>
                  <a:cs typeface="Arial"/>
                  <a:sym typeface="Arial"/>
                </a:rPr>
                <a:t>α=0.001</a:t>
              </a:r>
              <a:r>
                <a:rPr kumimoji="0" lang="en-US" sz="1600" b="0" i="0" u="none" strike="noStrike" kern="0" cap="none" spc="0" normalizeH="0" baseline="0" noProof="0" dirty="0">
                  <a:ln>
                    <a:noFill/>
                  </a:ln>
                  <a:solidFill>
                    <a:srgbClr val="000000"/>
                  </a:solidFill>
                  <a:effectLst/>
                  <a:uLnTx/>
                  <a:uFillTx/>
                  <a:latin typeface="Arial"/>
                  <a:ea typeface="Arial"/>
                  <a:cs typeface="Arial"/>
                  <a:sym typeface="Arial"/>
                </a:rPr>
                <a:t> will be passed to OS </a:t>
              </a:r>
              <a:endParaRPr kumimoji="0" sz="2000" b="0" i="0" u="none" strike="noStrike" kern="0" cap="none" spc="0" normalizeH="0" baseline="0" noProof="0" dirty="0">
                <a:ln>
                  <a:noFill/>
                </a:ln>
                <a:solidFill>
                  <a:prstClr val="black"/>
                </a:solidFill>
                <a:effectLst/>
                <a:uLnTx/>
                <a:uFillTx/>
              </a:endParaRPr>
            </a:p>
          </p:txBody>
        </p:sp>
        <p:sp>
          <p:nvSpPr>
            <p:cNvPr id="35" name="Google Shape;91;p4">
              <a:extLst>
                <a:ext uri="{FF2B5EF4-FFF2-40B4-BE49-F238E27FC236}">
                  <a16:creationId xmlns:a16="http://schemas.microsoft.com/office/drawing/2014/main" id="{ABA3410C-1927-02D8-AB9A-5B91BEA3EE72}"/>
                </a:ext>
              </a:extLst>
            </p:cNvPr>
            <p:cNvSpPr>
              <a:spLocks noGrp="1" noRot="1" noMove="1" noResize="1" noEditPoints="1" noAdjustHandles="1" noChangeArrowheads="1" noChangeShapeType="1"/>
            </p:cNvSpPr>
            <p:nvPr/>
          </p:nvSpPr>
          <p:spPr>
            <a:xfrm>
              <a:off x="2885835" y="4599229"/>
              <a:ext cx="6191978" cy="290768"/>
            </a:xfrm>
            <a:prstGeom prst="rect">
              <a:avLst/>
            </a:prstGeom>
            <a:noFill/>
            <a:ln>
              <a:noFill/>
            </a:ln>
          </p:spPr>
          <p:txBody>
            <a:bodyPr spcFirstLastPara="1" wrap="square" lIns="91425" tIns="45700" rIns="91425" bIns="45700" anchor="t"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Arial"/>
                  <a:ea typeface="Arial"/>
                  <a:cs typeface="Arial"/>
                  <a:sym typeface="Arial"/>
                </a:rPr>
                <a:t>If rejected, </a:t>
              </a:r>
              <a:r>
                <a:rPr kumimoji="0" lang="el-GR" sz="1600" b="0" i="0" u="none" strike="noStrike" kern="0" cap="none" spc="0" normalizeH="0" baseline="0" noProof="0" dirty="0">
                  <a:ln>
                    <a:noFill/>
                  </a:ln>
                  <a:solidFill>
                    <a:srgbClr val="000000"/>
                  </a:solidFill>
                  <a:effectLst/>
                  <a:uLnTx/>
                  <a:uFillTx/>
                  <a:latin typeface="Arial"/>
                  <a:ea typeface="Arial"/>
                  <a:cs typeface="Arial"/>
                  <a:sym typeface="Arial"/>
                </a:rPr>
                <a:t>α=0.0</a:t>
              </a:r>
              <a:r>
                <a:rPr kumimoji="0" lang="en-US" sz="1600" b="0" i="0" u="none" strike="noStrike" kern="0" cap="none" spc="0" normalizeH="0" baseline="0" noProof="0" dirty="0">
                  <a:ln>
                    <a:noFill/>
                  </a:ln>
                  <a:solidFill>
                    <a:srgbClr val="000000"/>
                  </a:solidFill>
                  <a:effectLst/>
                  <a:uLnTx/>
                  <a:uFillTx/>
                  <a:latin typeface="Arial"/>
                  <a:ea typeface="Arial"/>
                  <a:cs typeface="Arial"/>
                  <a:sym typeface="Arial"/>
                </a:rPr>
                <a:t>49 will be passed to IRF-PFS </a:t>
              </a:r>
              <a:endParaRPr kumimoji="0" sz="2000" b="0" i="0" u="none" strike="noStrike" kern="0" cap="none" spc="0" normalizeH="0" baseline="0" noProof="0" dirty="0">
                <a:ln>
                  <a:noFill/>
                </a:ln>
                <a:solidFill>
                  <a:prstClr val="black"/>
                </a:solidFill>
                <a:effectLst/>
                <a:uLnTx/>
                <a:uFillTx/>
              </a:endParaRPr>
            </a:p>
          </p:txBody>
        </p:sp>
      </p:grpSp>
      <p:sp>
        <p:nvSpPr>
          <p:cNvPr id="40" name="Text Placeholder 39">
            <a:extLst>
              <a:ext uri="{FF2B5EF4-FFF2-40B4-BE49-F238E27FC236}">
                <a16:creationId xmlns:a16="http://schemas.microsoft.com/office/drawing/2014/main" id="{5BF3FFEB-6447-5DB2-5043-99CCA4EEFFA8}"/>
              </a:ext>
            </a:extLst>
          </p:cNvPr>
          <p:cNvSpPr>
            <a:spLocks noGrp="1"/>
          </p:cNvSpPr>
          <p:nvPr>
            <p:ph type="body" sz="quarter" idx="15"/>
          </p:nvPr>
        </p:nvSpPr>
        <p:spPr/>
        <p:txBody>
          <a:bodyPr/>
          <a:lstStyle/>
          <a:p>
            <a:r>
              <a:rPr lang="en-US" dirty="0"/>
              <a:t>Luis Paz-Ares, MD, PhD </a:t>
            </a:r>
          </a:p>
        </p:txBody>
      </p:sp>
      <p:sp>
        <p:nvSpPr>
          <p:cNvPr id="6" name="Text Placeholder 8">
            <a:extLst>
              <a:ext uri="{FF2B5EF4-FFF2-40B4-BE49-F238E27FC236}">
                <a16:creationId xmlns:a16="http://schemas.microsoft.com/office/drawing/2014/main" id="{8C271A71-F752-29D3-0595-9E8D1AD65B1D}"/>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08020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042366-723D-8F41-5E27-9EDDF8B2D34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D47E899F-C9D4-3E2C-1ACC-FFCECFC10D6B}"/>
              </a:ext>
            </a:extLst>
          </p:cNvPr>
          <p:cNvSpPr>
            <a:spLocks noGrp="1"/>
          </p:cNvSpPr>
          <p:nvPr>
            <p:ph type="title"/>
          </p:nvPr>
        </p:nvSpPr>
        <p:spPr/>
        <p:txBody>
          <a:bodyPr>
            <a:normAutofit fontScale="90000"/>
          </a:bodyPr>
          <a:lstStyle/>
          <a:p>
            <a:r>
              <a:rPr lang="en-US" dirty="0"/>
              <a:t>Baseline characteristics of patients randomized into the </a:t>
            </a:r>
            <a:br>
              <a:rPr lang="en-US" dirty="0"/>
            </a:br>
            <a:r>
              <a:rPr lang="en-US" dirty="0"/>
              <a:t>maintenance phase</a:t>
            </a:r>
          </a:p>
        </p:txBody>
      </p:sp>
      <p:sp>
        <p:nvSpPr>
          <p:cNvPr id="7" name="Text Placeholder 6">
            <a:extLst>
              <a:ext uri="{FF2B5EF4-FFF2-40B4-BE49-F238E27FC236}">
                <a16:creationId xmlns:a16="http://schemas.microsoft.com/office/drawing/2014/main" id="{4EB43ACB-0A1B-C722-8CB7-D57AB45A90A1}"/>
              </a:ext>
            </a:extLst>
          </p:cNvPr>
          <p:cNvSpPr>
            <a:spLocks noGrp="1"/>
          </p:cNvSpPr>
          <p:nvPr>
            <p:ph type="body" sz="quarter" idx="17"/>
          </p:nvPr>
        </p:nvSpPr>
        <p:spPr>
          <a:xfrm>
            <a:off x="300036" y="5743826"/>
            <a:ext cx="11591925" cy="461665"/>
          </a:xfrm>
        </p:spPr>
        <p:txBody>
          <a:bodyPr/>
          <a:lstStyle/>
          <a:p>
            <a:r>
              <a:rPr lang="en-US" dirty="0"/>
              <a:t>Clinical cutoff:</a:t>
            </a:r>
            <a:r>
              <a:rPr lang="en-US" sz="1000" dirty="0"/>
              <a:t> July 29, 2024.</a:t>
            </a:r>
            <a:r>
              <a:rPr lang="en-US" dirty="0"/>
              <a:t> </a:t>
            </a:r>
            <a:r>
              <a:rPr lang="en-US" baseline="30000" dirty="0"/>
              <a:t>a</a:t>
            </a:r>
            <a:r>
              <a:rPr lang="en-US" dirty="0"/>
              <a:t> Includes American Indian or Alaska Native and </a:t>
            </a:r>
            <a:r>
              <a:rPr lang="en-GB" sz="1000" dirty="0">
                <a:effectLst/>
                <a:latin typeface="+mn-lt"/>
                <a:ea typeface="Arial" panose="020B0604020202020204" pitchFamily="34" charset="0"/>
              </a:rPr>
              <a:t>Black or African American patients, as well as patients with unreported race. </a:t>
            </a:r>
            <a:r>
              <a:rPr lang="en-US" baseline="30000" dirty="0"/>
              <a:t>b</a:t>
            </a:r>
            <a:r>
              <a:rPr lang="en-US" dirty="0"/>
              <a:t> Stratification factors for randomization; </a:t>
            </a:r>
            <a:br>
              <a:rPr lang="en-US" dirty="0"/>
            </a:br>
            <a:r>
              <a:rPr lang="en-US" dirty="0"/>
              <a:t>data determined from electronic case-report forms. </a:t>
            </a:r>
            <a:r>
              <a:rPr lang="en-US" baseline="30000" dirty="0"/>
              <a:t>c</a:t>
            </a:r>
            <a:r>
              <a:rPr lang="en-US" dirty="0"/>
              <a:t> n=236 in the lurbi + atezo arm and n=240 </a:t>
            </a:r>
            <a:r>
              <a:rPr lang="en-GB" sz="1000" dirty="0">
                <a:effectLst/>
                <a:latin typeface="+mn-lt"/>
                <a:ea typeface="Arial" panose="020B0604020202020204" pitchFamily="34" charset="0"/>
              </a:rPr>
              <a:t>in the atezo arm; </a:t>
            </a:r>
            <a:r>
              <a:rPr lang="en-US" dirty="0"/>
              <a:t>7 randomized patients did not have a maintenance screening tumor assessment. </a:t>
            </a:r>
            <a:br>
              <a:rPr lang="en-US" dirty="0"/>
            </a:br>
            <a:r>
              <a:rPr lang="en-US" baseline="30000" dirty="0"/>
              <a:t>d</a:t>
            </a:r>
            <a:r>
              <a:rPr lang="en-US" dirty="0"/>
              <a:t> Randomization of these patients was in violation of the protocol. BL, baseline. PCI, prophylactic cranial irradiation. </a:t>
            </a:r>
          </a:p>
        </p:txBody>
      </p:sp>
      <p:sp>
        <p:nvSpPr>
          <p:cNvPr id="3" name="Slide Number Placeholder 2">
            <a:extLst>
              <a:ext uri="{FF2B5EF4-FFF2-40B4-BE49-F238E27FC236}">
                <a16:creationId xmlns:a16="http://schemas.microsoft.com/office/drawing/2014/main" id="{402F98E3-3B7E-ED1D-4A56-19115DA46135}"/>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7</a:t>
            </a:fld>
            <a:endParaRPr lang="en-US" dirty="0"/>
          </a:p>
        </p:txBody>
      </p:sp>
      <p:graphicFrame>
        <p:nvGraphicFramePr>
          <p:cNvPr id="8" name="Table 7">
            <a:extLst>
              <a:ext uri="{FF2B5EF4-FFF2-40B4-BE49-F238E27FC236}">
                <a16:creationId xmlns:a16="http://schemas.microsoft.com/office/drawing/2014/main" id="{57E6F24F-EB22-1F50-F8E4-5A53CB2D9A57}"/>
              </a:ext>
            </a:extLst>
          </p:cNvPr>
          <p:cNvGraphicFramePr>
            <a:graphicFrameLocks noGrp="1"/>
          </p:cNvGraphicFramePr>
          <p:nvPr>
            <p:extLst>
              <p:ext uri="{D42A27DB-BD31-4B8C-83A1-F6EECF244321}">
                <p14:modId xmlns:p14="http://schemas.microsoft.com/office/powerpoint/2010/main" val="310868710"/>
              </p:ext>
            </p:extLst>
          </p:nvPr>
        </p:nvGraphicFramePr>
        <p:xfrm>
          <a:off x="1208542" y="1026764"/>
          <a:ext cx="9795204" cy="4605460"/>
        </p:xfrm>
        <a:graphic>
          <a:graphicData uri="http://schemas.openxmlformats.org/drawingml/2006/table">
            <a:tbl>
              <a:tblPr bandRow="1"/>
              <a:tblGrid>
                <a:gridCol w="3938488">
                  <a:extLst>
                    <a:ext uri="{9D8B030D-6E8A-4147-A177-3AD203B41FA5}">
                      <a16:colId xmlns:a16="http://schemas.microsoft.com/office/drawing/2014/main" val="1291183522"/>
                    </a:ext>
                  </a:extLst>
                </a:gridCol>
                <a:gridCol w="2928358">
                  <a:extLst>
                    <a:ext uri="{9D8B030D-6E8A-4147-A177-3AD203B41FA5}">
                      <a16:colId xmlns:a16="http://schemas.microsoft.com/office/drawing/2014/main" val="3057210622"/>
                    </a:ext>
                  </a:extLst>
                </a:gridCol>
                <a:gridCol w="2928358">
                  <a:extLst>
                    <a:ext uri="{9D8B030D-6E8A-4147-A177-3AD203B41FA5}">
                      <a16:colId xmlns:a16="http://schemas.microsoft.com/office/drawing/2014/main" val="3676589830"/>
                    </a:ext>
                  </a:extLst>
                </a:gridCol>
              </a:tblGrid>
              <a:tr h="421338">
                <a:tc>
                  <a:txBody>
                    <a:bodyPr/>
                    <a:lstStyle/>
                    <a:p>
                      <a:pPr>
                        <a:lnSpc>
                          <a:spcPct val="100000"/>
                        </a:lnSpc>
                        <a:spcAft>
                          <a:spcPts val="0"/>
                        </a:spcAft>
                      </a:pPr>
                      <a:r>
                        <a:rPr lang="en-GB" sz="1400" b="1" dirty="0">
                          <a:effectLst/>
                          <a:latin typeface="+mn-lt"/>
                          <a:ea typeface="Arial" panose="020B0604020202020204" pitchFamily="34" charset="0"/>
                        </a:rPr>
                        <a:t>Characteristic</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pPr>
                      <a:r>
                        <a:rPr lang="en-GB" sz="1400" b="1" dirty="0">
                          <a:solidFill>
                            <a:schemeClr val="bg1"/>
                          </a:solidFill>
                          <a:effectLst/>
                          <a:latin typeface="+mn-lt"/>
                          <a:ea typeface="Arial" panose="020B0604020202020204" pitchFamily="34" charset="0"/>
                        </a:rPr>
                        <a:t>Lurbi + atezo</a:t>
                      </a:r>
                      <a:endParaRPr lang="en-US" sz="1400" dirty="0">
                        <a:solidFill>
                          <a:schemeClr val="bg1"/>
                        </a:solidFill>
                        <a:effectLst/>
                        <a:latin typeface="+mn-lt"/>
                        <a:ea typeface="Calibri" panose="020F0502020204030204" pitchFamily="34" charset="0"/>
                      </a:endParaRPr>
                    </a:p>
                    <a:p>
                      <a:pPr algn="ctr">
                        <a:lnSpc>
                          <a:spcPct val="100000"/>
                        </a:lnSpc>
                        <a:spcAft>
                          <a:spcPts val="0"/>
                        </a:spcAft>
                      </a:pPr>
                      <a:r>
                        <a:rPr lang="en-GB" sz="1400" b="1" dirty="0">
                          <a:solidFill>
                            <a:schemeClr val="bg1"/>
                          </a:solidFill>
                          <a:effectLst/>
                          <a:latin typeface="+mn-lt"/>
                          <a:ea typeface="Arial" panose="020B0604020202020204" pitchFamily="34" charset="0"/>
                        </a:rPr>
                        <a:t>(n=242)</a:t>
                      </a:r>
                      <a:endParaRPr lang="en-US" sz="14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953A4"/>
                    </a:solidFill>
                  </a:tcPr>
                </a:tc>
                <a:tc>
                  <a:txBody>
                    <a:bodyPr/>
                    <a:lstStyle/>
                    <a:p>
                      <a:pPr algn="ctr">
                        <a:lnSpc>
                          <a:spcPct val="100000"/>
                        </a:lnSpc>
                        <a:spcAft>
                          <a:spcPts val="0"/>
                        </a:spcAft>
                      </a:pPr>
                      <a:r>
                        <a:rPr lang="en-GB" sz="1400" b="1" dirty="0">
                          <a:solidFill>
                            <a:schemeClr val="bg1"/>
                          </a:solidFill>
                          <a:effectLst/>
                          <a:latin typeface="+mn-lt"/>
                          <a:ea typeface="Arial" panose="020B0604020202020204" pitchFamily="34" charset="0"/>
                        </a:rPr>
                        <a:t>Atezo</a:t>
                      </a:r>
                      <a:endParaRPr lang="en-US" sz="1400" dirty="0">
                        <a:solidFill>
                          <a:schemeClr val="bg1"/>
                        </a:solidFill>
                        <a:effectLst/>
                        <a:latin typeface="+mn-lt"/>
                        <a:ea typeface="Calibri" panose="020F0502020204030204" pitchFamily="34" charset="0"/>
                      </a:endParaRPr>
                    </a:p>
                    <a:p>
                      <a:pPr algn="ctr">
                        <a:lnSpc>
                          <a:spcPct val="100000"/>
                        </a:lnSpc>
                        <a:spcAft>
                          <a:spcPts val="0"/>
                        </a:spcAft>
                      </a:pPr>
                      <a:r>
                        <a:rPr lang="en-GB" sz="1400" b="1" dirty="0">
                          <a:solidFill>
                            <a:schemeClr val="bg1"/>
                          </a:solidFill>
                          <a:effectLst/>
                          <a:latin typeface="+mn-lt"/>
                          <a:ea typeface="Arial" panose="020B0604020202020204" pitchFamily="34" charset="0"/>
                        </a:rPr>
                        <a:t>(n=241)</a:t>
                      </a:r>
                      <a:endParaRPr lang="en-US" sz="1400" dirty="0">
                        <a:solidFill>
                          <a:schemeClr val="bg1"/>
                        </a:solidFill>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00"/>
                    </a:solidFill>
                  </a:tcPr>
                </a:tc>
                <a:extLst>
                  <a:ext uri="{0D108BD9-81ED-4DB2-BD59-A6C34878D82A}">
                    <a16:rowId xmlns:a16="http://schemas.microsoft.com/office/drawing/2014/main" val="1494980150"/>
                  </a:ext>
                </a:extLst>
              </a:tr>
              <a:tr h="233184">
                <a:tc>
                  <a:txBody>
                    <a:bodyPr/>
                    <a:lstStyle/>
                    <a:p>
                      <a:pPr>
                        <a:lnSpc>
                          <a:spcPct val="100000"/>
                        </a:lnSpc>
                        <a:spcAft>
                          <a:spcPts val="800"/>
                        </a:spcAft>
                      </a:pPr>
                      <a:r>
                        <a:rPr lang="en-GB" sz="1400" b="1" dirty="0">
                          <a:effectLst/>
                          <a:latin typeface="+mn-lt"/>
                          <a:ea typeface="Arial" panose="020B0604020202020204" pitchFamily="34" charset="0"/>
                        </a:rPr>
                        <a:t>Age, median (range), years</a:t>
                      </a:r>
                      <a:endParaRPr lang="en-US" sz="1400" b="1"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pPr>
                      <a:r>
                        <a:rPr lang="en-GB" sz="1400" dirty="0">
                          <a:effectLst/>
                          <a:latin typeface="+mn-lt"/>
                          <a:ea typeface="Arial" panose="020B0604020202020204" pitchFamily="34" charset="0"/>
                        </a:rPr>
                        <a:t>65.0 (38-85)</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pPr>
                      <a:r>
                        <a:rPr lang="en-GB" sz="1400" dirty="0">
                          <a:effectLst/>
                          <a:latin typeface="+mn-lt"/>
                          <a:ea typeface="Arial" panose="020B0604020202020204" pitchFamily="34" charset="0"/>
                        </a:rPr>
                        <a:t>67.0 (35-85)</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00976957"/>
                  </a:ext>
                </a:extLst>
              </a:tr>
              <a:tr h="233184">
                <a:tc>
                  <a:txBody>
                    <a:bodyPr/>
                    <a:lstStyle/>
                    <a:p>
                      <a:pPr marL="177800" marR="0" lvl="0" indent="0" algn="l"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&lt;65 years, n (%)</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118 (48.8)</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90 (37.3)</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650325211"/>
                  </a:ext>
                </a:extLst>
              </a:tr>
              <a:tr h="233184">
                <a:tc>
                  <a:txBody>
                    <a:bodyPr/>
                    <a:lstStyle/>
                    <a:p>
                      <a:pPr>
                        <a:lnSpc>
                          <a:spcPct val="100000"/>
                        </a:lnSpc>
                        <a:spcAft>
                          <a:spcPts val="800"/>
                        </a:spcAft>
                      </a:pPr>
                      <a:r>
                        <a:rPr lang="en-GB" sz="1400" b="1" dirty="0">
                          <a:effectLst/>
                          <a:latin typeface="+mn-lt"/>
                          <a:ea typeface="Arial" panose="020B0604020202020204" pitchFamily="34" charset="0"/>
                        </a:rPr>
                        <a:t>Sex, male, n (%)</a:t>
                      </a:r>
                      <a:endParaRPr lang="en-US" sz="1400" b="1"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100000"/>
                        </a:lnSpc>
                        <a:spcAft>
                          <a:spcPts val="800"/>
                        </a:spcAft>
                      </a:pPr>
                      <a:r>
                        <a:rPr lang="en-GB" sz="1400" dirty="0">
                          <a:effectLst/>
                          <a:latin typeface="+mn-lt"/>
                          <a:ea typeface="Arial" panose="020B0604020202020204" pitchFamily="34" charset="0"/>
                        </a:rPr>
                        <a:t> 151 (62.4) </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100000"/>
                        </a:lnSpc>
                        <a:spcAft>
                          <a:spcPts val="800"/>
                        </a:spcAft>
                      </a:pPr>
                      <a:r>
                        <a:rPr lang="en-GB" sz="1400" dirty="0">
                          <a:effectLst/>
                          <a:latin typeface="+mn-lt"/>
                          <a:ea typeface="Arial" panose="020B0604020202020204" pitchFamily="34" charset="0"/>
                        </a:rPr>
                        <a:t> 151 (62.7) </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151147525"/>
                  </a:ext>
                </a:extLst>
              </a:tr>
              <a:tr h="233184">
                <a:tc>
                  <a:txBody>
                    <a:bodyPr/>
                    <a:lstStyle/>
                    <a:p>
                      <a:pPr>
                        <a:lnSpc>
                          <a:spcPct val="100000"/>
                        </a:lnSpc>
                        <a:spcAft>
                          <a:spcPts val="800"/>
                        </a:spcAft>
                      </a:pPr>
                      <a:r>
                        <a:rPr lang="en-GB" sz="1400" b="1" dirty="0">
                          <a:effectLst/>
                          <a:latin typeface="+mn-lt"/>
                          <a:ea typeface="Arial" panose="020B0604020202020204" pitchFamily="34" charset="0"/>
                        </a:rPr>
                        <a:t>Race, n (%)</a:t>
                      </a:r>
                      <a:endParaRPr lang="en-US" sz="1400" b="1" baseline="300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tc>
                  <a:txBody>
                    <a:bodyPr/>
                    <a:lstStyle/>
                    <a:p>
                      <a:pPr algn="ctr">
                        <a:lnSpc>
                          <a:spcPct val="100000"/>
                        </a:lnSpc>
                        <a:spcAft>
                          <a:spcPts val="800"/>
                        </a:spcAft>
                      </a:pPr>
                      <a:r>
                        <a:rPr lang="en-GB" sz="1400" dirty="0">
                          <a:effectLst/>
                          <a:latin typeface="+mn-lt"/>
                          <a:ea typeface="Arial" panose="020B0604020202020204" pitchFamily="34" charset="0"/>
                        </a:rPr>
                        <a:t> </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tc>
                  <a:txBody>
                    <a:bodyPr/>
                    <a:lstStyle/>
                    <a:p>
                      <a:pPr algn="ctr">
                        <a:lnSpc>
                          <a:spcPct val="100000"/>
                        </a:lnSpc>
                        <a:spcAft>
                          <a:spcPts val="800"/>
                        </a:spcAft>
                      </a:pPr>
                      <a:r>
                        <a:rPr lang="en-GB" sz="1400" dirty="0">
                          <a:effectLst/>
                          <a:latin typeface="+mn-lt"/>
                          <a:ea typeface="Arial" panose="020B0604020202020204" pitchFamily="34" charset="0"/>
                        </a:rPr>
                        <a:t> </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extLst>
                  <a:ext uri="{0D108BD9-81ED-4DB2-BD59-A6C34878D82A}">
                    <a16:rowId xmlns:a16="http://schemas.microsoft.com/office/drawing/2014/main" val="4154325685"/>
                  </a:ext>
                </a:extLst>
              </a:tr>
              <a:tr h="233184">
                <a:tc>
                  <a:txBody>
                    <a:bodyPr/>
                    <a:lstStyle/>
                    <a:p>
                      <a:pPr marL="180340" marR="0" lvl="0" indent="0" algn="l" defTabSz="457200" rtl="0" eaLnBrk="1" fontAlgn="auto" latinLnBrk="0" hangingPunct="1">
                        <a:lnSpc>
                          <a:spcPct val="100000"/>
                        </a:lnSpc>
                        <a:spcBef>
                          <a:spcPts val="0"/>
                        </a:spcBef>
                        <a:spcAft>
                          <a:spcPts val="800"/>
                        </a:spcAft>
                        <a:buClrTx/>
                        <a:buSzTx/>
                        <a:buFontTx/>
                        <a:buNone/>
                        <a:tabLst/>
                        <a:defRPr/>
                      </a:pPr>
                      <a:r>
                        <a:rPr lang="en-GB" sz="1400" dirty="0">
                          <a:solidFill>
                            <a:srgbClr val="222222"/>
                          </a:solidFill>
                          <a:effectLst/>
                          <a:latin typeface="+mn-lt"/>
                          <a:ea typeface="Arial" panose="020B0604020202020204" pitchFamily="34" charset="0"/>
                        </a:rPr>
                        <a:t>White</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195 (80.6)</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199 (82.6)</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extLst>
                  <a:ext uri="{0D108BD9-81ED-4DB2-BD59-A6C34878D82A}">
                    <a16:rowId xmlns:a16="http://schemas.microsoft.com/office/drawing/2014/main" val="3806985687"/>
                  </a:ext>
                </a:extLst>
              </a:tr>
              <a:tr h="233184">
                <a:tc>
                  <a:txBody>
                    <a:bodyPr/>
                    <a:lstStyle/>
                    <a:p>
                      <a:pPr marL="180340" marR="0" lvl="0" indent="0" algn="l" defTabSz="457200" rtl="0" eaLnBrk="1" fontAlgn="auto" latinLnBrk="0" hangingPunct="1">
                        <a:lnSpc>
                          <a:spcPct val="100000"/>
                        </a:lnSpc>
                        <a:spcBef>
                          <a:spcPts val="0"/>
                        </a:spcBef>
                        <a:spcAft>
                          <a:spcPts val="800"/>
                        </a:spcAft>
                        <a:buClrTx/>
                        <a:buSzTx/>
                        <a:buFontTx/>
                        <a:buNone/>
                        <a:tabLst/>
                        <a:defRPr/>
                      </a:pPr>
                      <a:r>
                        <a:rPr lang="en-GB" sz="1400" dirty="0">
                          <a:solidFill>
                            <a:srgbClr val="222222"/>
                          </a:solidFill>
                          <a:effectLst/>
                          <a:latin typeface="+mn-lt"/>
                          <a:ea typeface="Arial" panose="020B0604020202020204" pitchFamily="34" charset="0"/>
                        </a:rPr>
                        <a:t>Asian</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31 (12.8)</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31 (12.9)</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extLst>
                  <a:ext uri="{0D108BD9-81ED-4DB2-BD59-A6C34878D82A}">
                    <a16:rowId xmlns:a16="http://schemas.microsoft.com/office/drawing/2014/main" val="845557612"/>
                  </a:ext>
                </a:extLst>
              </a:tr>
              <a:tr h="233184">
                <a:tc>
                  <a:txBody>
                    <a:bodyPr/>
                    <a:lstStyle/>
                    <a:p>
                      <a:pPr marL="180340" marR="0" lvl="0" indent="0" algn="l" defTabSz="457200" rtl="0" eaLnBrk="1" fontAlgn="auto" latinLnBrk="0" hangingPunct="1">
                        <a:lnSpc>
                          <a:spcPct val="100000"/>
                        </a:lnSpc>
                        <a:spcBef>
                          <a:spcPts val="0"/>
                        </a:spcBef>
                        <a:spcAft>
                          <a:spcPts val="800"/>
                        </a:spcAft>
                        <a:buClrTx/>
                        <a:buSzTx/>
                        <a:buFontTx/>
                        <a:buNone/>
                        <a:tabLst/>
                        <a:defRPr/>
                      </a:pPr>
                      <a:r>
                        <a:rPr lang="en-GB" sz="1400" dirty="0" err="1">
                          <a:solidFill>
                            <a:srgbClr val="222222"/>
                          </a:solidFill>
                          <a:effectLst/>
                          <a:latin typeface="+mn-lt"/>
                          <a:ea typeface="Arial" panose="020B0604020202020204" pitchFamily="34" charset="0"/>
                        </a:rPr>
                        <a:t>Other</a:t>
                      </a:r>
                      <a:r>
                        <a:rPr lang="en-GB" sz="1400" baseline="30000" dirty="0" err="1">
                          <a:solidFill>
                            <a:srgbClr val="222222"/>
                          </a:solidFill>
                          <a:effectLst/>
                          <a:latin typeface="+mn-lt"/>
                          <a:ea typeface="Arial" panose="020B0604020202020204" pitchFamily="34" charset="0"/>
                        </a:rPr>
                        <a:t>a</a:t>
                      </a:r>
                      <a:endParaRPr lang="en-US" sz="1400" baseline="300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16 (6.6)</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11 (4.6)</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extLst>
                  <a:ext uri="{0D108BD9-81ED-4DB2-BD59-A6C34878D82A}">
                    <a16:rowId xmlns:a16="http://schemas.microsoft.com/office/drawing/2014/main" val="1661543362"/>
                  </a:ext>
                </a:extLst>
              </a:tr>
              <a:tr h="233184">
                <a:tc>
                  <a:txBody>
                    <a:bodyPr/>
                    <a:lstStyle/>
                    <a:p>
                      <a:pPr>
                        <a:lnSpc>
                          <a:spcPct val="100000"/>
                        </a:lnSpc>
                        <a:spcAft>
                          <a:spcPts val="800"/>
                        </a:spcAft>
                      </a:pPr>
                      <a:r>
                        <a:rPr lang="en-GB" sz="1400" b="1" dirty="0">
                          <a:solidFill>
                            <a:srgbClr val="222222"/>
                          </a:solidFill>
                          <a:effectLst/>
                          <a:latin typeface="+mn-lt"/>
                          <a:ea typeface="Arial" panose="020B0604020202020204" pitchFamily="34" charset="0"/>
                        </a:rPr>
                        <a:t>Current or previous tobacco use history</a:t>
                      </a:r>
                      <a:r>
                        <a:rPr lang="en-GB" sz="1400" b="1" dirty="0">
                          <a:effectLst/>
                          <a:latin typeface="+mn-lt"/>
                          <a:ea typeface="Arial" panose="020B0604020202020204" pitchFamily="34" charset="0"/>
                        </a:rPr>
                        <a:t>, n (%)</a:t>
                      </a:r>
                      <a:endParaRPr lang="en-US" sz="1400" b="1"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pPr>
                      <a:r>
                        <a:rPr lang="en-GB" sz="1400" dirty="0">
                          <a:effectLst/>
                          <a:latin typeface="+mn-lt"/>
                          <a:ea typeface="Arial" panose="020B0604020202020204" pitchFamily="34" charset="0"/>
                        </a:rPr>
                        <a:t>235 (97.1) </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pPr>
                      <a:r>
                        <a:rPr lang="en-GB" sz="1400" dirty="0">
                          <a:effectLst/>
                          <a:latin typeface="+mn-lt"/>
                          <a:ea typeface="Arial" panose="020B0604020202020204" pitchFamily="34" charset="0"/>
                        </a:rPr>
                        <a:t> 236 (97.9)</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720900010"/>
                  </a:ext>
                </a:extLst>
              </a:tr>
              <a:tr h="233184">
                <a:tc>
                  <a:txBody>
                    <a:bodyPr/>
                    <a:lstStyle/>
                    <a:p>
                      <a:pPr>
                        <a:lnSpc>
                          <a:spcPct val="100000"/>
                        </a:lnSpc>
                        <a:spcAft>
                          <a:spcPts val="800"/>
                        </a:spcAft>
                      </a:pPr>
                      <a:r>
                        <a:rPr lang="en-GB" sz="1400" b="1" dirty="0">
                          <a:solidFill>
                            <a:srgbClr val="222222"/>
                          </a:solidFill>
                          <a:effectLst/>
                          <a:latin typeface="+mn-lt"/>
                          <a:ea typeface="Arial" panose="020B0604020202020204" pitchFamily="34" charset="0"/>
                        </a:rPr>
                        <a:t>Liver metastases at induction BL</a:t>
                      </a:r>
                      <a:r>
                        <a:rPr lang="en-GB" sz="1400" b="1" dirty="0">
                          <a:effectLst/>
                          <a:latin typeface="+mn-lt"/>
                          <a:ea typeface="Arial" panose="020B0604020202020204" pitchFamily="34" charset="0"/>
                        </a:rPr>
                        <a:t>, n (%)</a:t>
                      </a:r>
                      <a:r>
                        <a:rPr lang="en-GB" sz="1400" b="1" baseline="30000" dirty="0">
                          <a:effectLst/>
                          <a:latin typeface="+mn-lt"/>
                          <a:ea typeface="Arial" panose="020B0604020202020204" pitchFamily="34" charset="0"/>
                        </a:rPr>
                        <a:t>b</a:t>
                      </a:r>
                      <a:endParaRPr lang="en-US" sz="1400" b="1" baseline="300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pPr>
                      <a:r>
                        <a:rPr lang="en-GB" sz="1400" dirty="0">
                          <a:effectLst/>
                          <a:latin typeface="+mn-lt"/>
                          <a:ea typeface="Arial" panose="020B0604020202020204" pitchFamily="34" charset="0"/>
                        </a:rPr>
                        <a:t>100 (41.3)</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pPr>
                      <a:r>
                        <a:rPr lang="en-GB" sz="1400" dirty="0">
                          <a:effectLst/>
                          <a:latin typeface="+mn-lt"/>
                          <a:ea typeface="Arial" panose="020B0604020202020204" pitchFamily="34" charset="0"/>
                        </a:rPr>
                        <a:t>94 (39.0)</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809426870"/>
                  </a:ext>
                </a:extLst>
              </a:tr>
              <a:tr h="233184">
                <a:tc>
                  <a:txBody>
                    <a:bodyPr/>
                    <a:lstStyle/>
                    <a:p>
                      <a:pPr>
                        <a:lnSpc>
                          <a:spcPct val="100000"/>
                        </a:lnSpc>
                        <a:spcAft>
                          <a:spcPts val="800"/>
                        </a:spcAft>
                      </a:pPr>
                      <a:r>
                        <a:rPr lang="en-GB" sz="1400" b="1" dirty="0">
                          <a:solidFill>
                            <a:srgbClr val="222222"/>
                          </a:solidFill>
                          <a:effectLst/>
                          <a:latin typeface="+mn-lt"/>
                          <a:ea typeface="Arial" panose="020B0604020202020204" pitchFamily="34" charset="0"/>
                        </a:rPr>
                        <a:t>Prior PCI</a:t>
                      </a:r>
                      <a:r>
                        <a:rPr lang="en-GB" sz="1400" b="1" dirty="0">
                          <a:effectLst/>
                          <a:latin typeface="+mn-lt"/>
                          <a:ea typeface="Arial" panose="020B0604020202020204" pitchFamily="34" charset="0"/>
                        </a:rPr>
                        <a:t>, n (%)</a:t>
                      </a:r>
                      <a:r>
                        <a:rPr lang="en-GB" sz="1400" b="1" baseline="30000" dirty="0">
                          <a:effectLst/>
                          <a:latin typeface="+mn-lt"/>
                          <a:ea typeface="Arial" panose="020B0604020202020204" pitchFamily="34" charset="0"/>
                        </a:rPr>
                        <a:t>b</a:t>
                      </a:r>
                      <a:endParaRPr lang="en-US" sz="1400" b="1"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34 (14.0) </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 37 (15.4) </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540969069"/>
                  </a:ext>
                </a:extLst>
              </a:tr>
              <a:tr h="233184">
                <a:tc>
                  <a:txBody>
                    <a:bodyPr/>
                    <a:lstStyle/>
                    <a:p>
                      <a:pPr>
                        <a:lnSpc>
                          <a:spcPct val="100000"/>
                        </a:lnSpc>
                        <a:spcAft>
                          <a:spcPts val="800"/>
                        </a:spcAft>
                      </a:pPr>
                      <a:r>
                        <a:rPr lang="en-GB" sz="1400" b="1" dirty="0">
                          <a:effectLst/>
                          <a:latin typeface="+mn-lt"/>
                          <a:ea typeface="Arial" panose="020B0604020202020204" pitchFamily="34" charset="0"/>
                        </a:rPr>
                        <a:t>ECOG PS 0 </a:t>
                      </a:r>
                      <a:r>
                        <a:rPr lang="en-GB" sz="1400" b="1" dirty="0">
                          <a:solidFill>
                            <a:srgbClr val="222222"/>
                          </a:solidFill>
                          <a:effectLst/>
                          <a:latin typeface="+mn-lt"/>
                          <a:ea typeface="Arial" panose="020B0604020202020204" pitchFamily="34" charset="0"/>
                        </a:rPr>
                        <a:t>at maintenance BL, n</a:t>
                      </a:r>
                      <a:r>
                        <a:rPr lang="en-GB" sz="1400" b="1" dirty="0">
                          <a:effectLst/>
                          <a:latin typeface="+mn-lt"/>
                          <a:ea typeface="Arial" panose="020B0604020202020204" pitchFamily="34" charset="0"/>
                        </a:rPr>
                        <a:t> (%)</a:t>
                      </a:r>
                      <a:r>
                        <a:rPr lang="en-GB" sz="1400" b="1" baseline="30000" dirty="0">
                          <a:effectLst/>
                          <a:latin typeface="+mn-lt"/>
                          <a:ea typeface="Arial" panose="020B0604020202020204" pitchFamily="34" charset="0"/>
                        </a:rPr>
                        <a:t>b</a:t>
                      </a:r>
                      <a:endParaRPr lang="en-US" sz="1400" b="1"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pPr>
                      <a:r>
                        <a:rPr lang="en-GB" sz="1400" dirty="0">
                          <a:solidFill>
                            <a:srgbClr val="222222"/>
                          </a:solidFill>
                          <a:effectLst/>
                          <a:latin typeface="+mn-lt"/>
                          <a:ea typeface="Arial" panose="020B0604020202020204" pitchFamily="34" charset="0"/>
                        </a:rPr>
                        <a:t>105 (43.4) </a:t>
                      </a:r>
                      <a:r>
                        <a:rPr lang="en-GB" sz="1400" dirty="0">
                          <a:effectLst/>
                          <a:latin typeface="+mn-lt"/>
                          <a:ea typeface="Arial" panose="020B0604020202020204" pitchFamily="34" charset="0"/>
                        </a:rPr>
                        <a:t> </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pPr>
                      <a:r>
                        <a:rPr lang="en-GB" sz="1400" dirty="0">
                          <a:effectLst/>
                          <a:latin typeface="+mn-lt"/>
                          <a:ea typeface="Arial" panose="020B0604020202020204" pitchFamily="34" charset="0"/>
                        </a:rPr>
                        <a:t>102 (42.3)  </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88752371"/>
                  </a:ext>
                </a:extLst>
              </a:tr>
              <a:tr h="233184">
                <a:tc>
                  <a:txBody>
                    <a:bodyPr/>
                    <a:lstStyle/>
                    <a:p>
                      <a:pPr>
                        <a:lnSpc>
                          <a:spcPct val="100000"/>
                        </a:lnSpc>
                        <a:spcAft>
                          <a:spcPts val="800"/>
                        </a:spcAft>
                      </a:pPr>
                      <a:r>
                        <a:rPr lang="en-GB" sz="1400" b="1" dirty="0">
                          <a:solidFill>
                            <a:srgbClr val="222222"/>
                          </a:solidFill>
                          <a:effectLst/>
                          <a:latin typeface="+mn-lt"/>
                          <a:ea typeface="Arial" panose="020B0604020202020204" pitchFamily="34" charset="0"/>
                        </a:rPr>
                        <a:t>LDH ≤ULN at maintenance BL, n</a:t>
                      </a:r>
                      <a:r>
                        <a:rPr lang="en-GB" sz="1400" b="1" dirty="0">
                          <a:effectLst/>
                          <a:latin typeface="+mn-lt"/>
                          <a:ea typeface="Arial" panose="020B0604020202020204" pitchFamily="34" charset="0"/>
                        </a:rPr>
                        <a:t> (%)</a:t>
                      </a:r>
                      <a:r>
                        <a:rPr lang="en-GB" sz="1400" b="1" baseline="30000" dirty="0">
                          <a:effectLst/>
                          <a:latin typeface="+mn-lt"/>
                          <a:ea typeface="Arial" panose="020B0604020202020204" pitchFamily="34" charset="0"/>
                        </a:rPr>
                        <a:t>b</a:t>
                      </a:r>
                      <a:endParaRPr lang="en-US" sz="1400" b="1"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pPr>
                      <a:r>
                        <a:rPr lang="en-GB" sz="1400" dirty="0">
                          <a:solidFill>
                            <a:srgbClr val="222222"/>
                          </a:solidFill>
                          <a:effectLst/>
                          <a:latin typeface="+mn-lt"/>
                          <a:ea typeface="Arial" panose="020B0604020202020204" pitchFamily="34" charset="0"/>
                        </a:rPr>
                        <a:t>176 (72.7) </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pPr>
                      <a:r>
                        <a:rPr lang="en-GB" sz="1400" dirty="0">
                          <a:effectLst/>
                          <a:latin typeface="+mn-lt"/>
                          <a:ea typeface="Arial" panose="020B0604020202020204" pitchFamily="34" charset="0"/>
                        </a:rPr>
                        <a:t>179 (74.3) </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755446444"/>
                  </a:ext>
                </a:extLst>
              </a:tr>
              <a:tr h="421338">
                <a:tc>
                  <a:txBody>
                    <a:bodyPr/>
                    <a:lstStyle/>
                    <a:p>
                      <a:pPr>
                        <a:lnSpc>
                          <a:spcPct val="100000"/>
                        </a:lnSpc>
                        <a:spcAft>
                          <a:spcPts val="800"/>
                        </a:spcAft>
                      </a:pPr>
                      <a:r>
                        <a:rPr lang="en-US" sz="1400" b="1" baseline="0" dirty="0">
                          <a:effectLst/>
                          <a:latin typeface="+mn-lt"/>
                          <a:ea typeface="Calibri" panose="020F0502020204030204" pitchFamily="34" charset="0"/>
                        </a:rPr>
                        <a:t>Time from induction Cycle 1 Day 1 to randomization, median (range), mo</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pPr>
                      <a:r>
                        <a:rPr lang="en-US" sz="1400" dirty="0">
                          <a:effectLst/>
                          <a:latin typeface="+mn-lt"/>
                          <a:ea typeface="Calibri" panose="020F0502020204030204" pitchFamily="34" charset="0"/>
                        </a:rPr>
                        <a:t>3.2 (2.6-4.6)</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lnSpc>
                          <a:spcPct val="100000"/>
                        </a:lnSpc>
                        <a:spcAft>
                          <a:spcPts val="800"/>
                        </a:spcAft>
                      </a:pPr>
                      <a:r>
                        <a:rPr lang="en-US" sz="1400" dirty="0">
                          <a:effectLst/>
                          <a:latin typeface="+mn-lt"/>
                          <a:ea typeface="Calibri" panose="020F0502020204030204" pitchFamily="34" charset="0"/>
                        </a:rPr>
                        <a:t>3.2 (2.7-5.2)</a:t>
                      </a: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449736008"/>
                  </a:ext>
                </a:extLst>
              </a:tr>
              <a:tr h="233184">
                <a:tc>
                  <a:txBody>
                    <a:bodyPr/>
                    <a:lstStyle/>
                    <a:p>
                      <a:pPr>
                        <a:lnSpc>
                          <a:spcPct val="100000"/>
                        </a:lnSpc>
                        <a:spcAft>
                          <a:spcPts val="800"/>
                        </a:spcAft>
                      </a:pPr>
                      <a:r>
                        <a:rPr lang="en-GB" sz="1400" b="1" dirty="0">
                          <a:solidFill>
                            <a:srgbClr val="222222"/>
                          </a:solidFill>
                          <a:effectLst/>
                          <a:latin typeface="+mn-lt"/>
                          <a:ea typeface="Arial" panose="020B0604020202020204" pitchFamily="34" charset="0"/>
                        </a:rPr>
                        <a:t>Response to induction therapy, n</a:t>
                      </a:r>
                      <a:r>
                        <a:rPr lang="en-GB" sz="1400" b="1" dirty="0">
                          <a:effectLst/>
                          <a:latin typeface="+mn-lt"/>
                          <a:ea typeface="Arial" panose="020B0604020202020204" pitchFamily="34" charset="0"/>
                        </a:rPr>
                        <a:t> (%)</a:t>
                      </a:r>
                      <a:r>
                        <a:rPr lang="en-GB" sz="1400" b="1" baseline="30000" dirty="0">
                          <a:effectLst/>
                          <a:latin typeface="+mn-lt"/>
                          <a:ea typeface="Arial" panose="020B0604020202020204" pitchFamily="34" charset="0"/>
                        </a:rPr>
                        <a:t>c</a:t>
                      </a:r>
                      <a:endParaRPr lang="en-US" sz="1400" b="1" baseline="300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pP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00000"/>
                        </a:lnSpc>
                        <a:spcAft>
                          <a:spcPts val="800"/>
                        </a:spcAft>
                      </a:pP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702503982"/>
                  </a:ext>
                </a:extLst>
              </a:tr>
              <a:tr h="233184">
                <a:tc>
                  <a:txBody>
                    <a:bodyPr/>
                    <a:lstStyle/>
                    <a:p>
                      <a:pPr marL="173990">
                        <a:lnSpc>
                          <a:spcPct val="100000"/>
                        </a:lnSpc>
                        <a:spcAft>
                          <a:spcPts val="800"/>
                        </a:spcAft>
                      </a:pPr>
                      <a:r>
                        <a:rPr lang="en-GB" sz="1400" dirty="0">
                          <a:solidFill>
                            <a:srgbClr val="222222"/>
                          </a:solidFill>
                          <a:effectLst/>
                          <a:latin typeface="+mn-lt"/>
                          <a:ea typeface="Arial" panose="020B0604020202020204" pitchFamily="34" charset="0"/>
                        </a:rPr>
                        <a:t>CR/PR</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206 (87.3)</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213 (88.8)</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779736303"/>
                  </a:ext>
                </a:extLst>
              </a:tr>
              <a:tr h="233184">
                <a:tc>
                  <a:txBody>
                    <a:bodyPr/>
                    <a:lstStyle/>
                    <a:p>
                      <a:pPr marL="173990">
                        <a:lnSpc>
                          <a:spcPct val="100000"/>
                        </a:lnSpc>
                        <a:spcAft>
                          <a:spcPts val="800"/>
                        </a:spcAft>
                      </a:pPr>
                      <a:r>
                        <a:rPr lang="en-GB" sz="1400" dirty="0">
                          <a:solidFill>
                            <a:srgbClr val="222222"/>
                          </a:solidFill>
                          <a:effectLst/>
                          <a:latin typeface="+mn-lt"/>
                          <a:ea typeface="Arial" panose="020B0604020202020204" pitchFamily="34" charset="0"/>
                        </a:rPr>
                        <a:t>SD</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28 (11.9)</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25 (10.4)</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197190674"/>
                  </a:ext>
                </a:extLst>
              </a:tr>
              <a:tr h="233184">
                <a:tc>
                  <a:txBody>
                    <a:bodyPr/>
                    <a:lstStyle/>
                    <a:p>
                      <a:pPr marL="173990">
                        <a:lnSpc>
                          <a:spcPct val="100000"/>
                        </a:lnSpc>
                        <a:spcAft>
                          <a:spcPts val="800"/>
                        </a:spcAft>
                      </a:pPr>
                      <a:r>
                        <a:rPr lang="en-GB" sz="1400" dirty="0" err="1">
                          <a:solidFill>
                            <a:srgbClr val="222222"/>
                          </a:solidFill>
                          <a:effectLst/>
                          <a:latin typeface="+mn-lt"/>
                          <a:ea typeface="Arial" panose="020B0604020202020204" pitchFamily="34" charset="0"/>
                        </a:rPr>
                        <a:t>PD</a:t>
                      </a:r>
                      <a:r>
                        <a:rPr lang="en-GB" sz="1400" baseline="30000" dirty="0" err="1">
                          <a:solidFill>
                            <a:srgbClr val="222222"/>
                          </a:solidFill>
                          <a:effectLst/>
                          <a:latin typeface="+mn-lt"/>
                          <a:ea typeface="Arial" panose="020B0604020202020204" pitchFamily="34" charset="0"/>
                        </a:rPr>
                        <a:t>d</a:t>
                      </a:r>
                      <a:endParaRPr lang="en-US" sz="1400" baseline="300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2 (0.8)</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GB" sz="1400" dirty="0">
                          <a:effectLst/>
                          <a:latin typeface="+mn-lt"/>
                          <a:ea typeface="Arial" panose="020B0604020202020204" pitchFamily="34" charset="0"/>
                        </a:rPr>
                        <a:t>2 (0.8)</a:t>
                      </a:r>
                      <a:endParaRPr lang="en-US" sz="1400" dirty="0">
                        <a:effectLst/>
                        <a:latin typeface="+mn-lt"/>
                        <a:ea typeface="Calibri" panose="020F0502020204030204" pitchFamily="34" charset="0"/>
                      </a:endParaRPr>
                    </a:p>
                  </a:txBody>
                  <a:tcPr marL="5269" marR="5269" marT="5269" marB="52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951190638"/>
                  </a:ext>
                </a:extLst>
              </a:tr>
            </a:tbl>
          </a:graphicData>
        </a:graphic>
      </p:graphicFrame>
      <p:sp>
        <p:nvSpPr>
          <p:cNvPr id="10" name="Text Placeholder 9">
            <a:extLst>
              <a:ext uri="{FF2B5EF4-FFF2-40B4-BE49-F238E27FC236}">
                <a16:creationId xmlns:a16="http://schemas.microsoft.com/office/drawing/2014/main" id="{ABAE1DD9-AC2C-B755-0A5C-DB3578B7EC26}"/>
              </a:ext>
            </a:extLst>
          </p:cNvPr>
          <p:cNvSpPr>
            <a:spLocks noGrp="1"/>
          </p:cNvSpPr>
          <p:nvPr>
            <p:ph type="body" sz="quarter" idx="15"/>
          </p:nvPr>
        </p:nvSpPr>
        <p:spPr/>
        <p:txBody>
          <a:bodyPr/>
          <a:lstStyle/>
          <a:p>
            <a:r>
              <a:rPr lang="en-US" dirty="0"/>
              <a:t>Luis Paz-Ares, MD, PhD </a:t>
            </a:r>
          </a:p>
        </p:txBody>
      </p:sp>
      <p:sp>
        <p:nvSpPr>
          <p:cNvPr id="4" name="Text Placeholder 8">
            <a:extLst>
              <a:ext uri="{FF2B5EF4-FFF2-40B4-BE49-F238E27FC236}">
                <a16:creationId xmlns:a16="http://schemas.microsoft.com/office/drawing/2014/main" id="{08F3D847-02DA-C3D3-7F74-413B1DA88A41}"/>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cxnSp>
        <p:nvCxnSpPr>
          <p:cNvPr id="12" name="Straight Arrow Connector 11">
            <a:extLst>
              <a:ext uri="{FF2B5EF4-FFF2-40B4-BE49-F238E27FC236}">
                <a16:creationId xmlns:a16="http://schemas.microsoft.com/office/drawing/2014/main" id="{A03A4857-B5E8-B66F-9FC8-D0CE6EED2A45}"/>
              </a:ext>
            </a:extLst>
          </p:cNvPr>
          <p:cNvCxnSpPr>
            <a:cxnSpLocks/>
          </p:cNvCxnSpPr>
          <p:nvPr/>
        </p:nvCxnSpPr>
        <p:spPr>
          <a:xfrm>
            <a:off x="820310" y="1813267"/>
            <a:ext cx="281354" cy="0"/>
          </a:xfrm>
          <a:prstGeom prst="straightConnector1">
            <a:avLst/>
          </a:prstGeom>
          <a:ln w="38100">
            <a:solidFill>
              <a:srgbClr val="002557"/>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AD4D050E-36F1-5871-30DA-D1FCCF25813F}"/>
              </a:ext>
            </a:extLst>
          </p:cNvPr>
          <p:cNvCxnSpPr>
            <a:cxnSpLocks/>
          </p:cNvCxnSpPr>
          <p:nvPr/>
        </p:nvCxnSpPr>
        <p:spPr>
          <a:xfrm>
            <a:off x="820310" y="3439048"/>
            <a:ext cx="281354" cy="0"/>
          </a:xfrm>
          <a:prstGeom prst="straightConnector1">
            <a:avLst/>
          </a:prstGeom>
          <a:ln w="38100">
            <a:solidFill>
              <a:srgbClr val="002557"/>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CAFF9CA-210E-A8D0-FFDC-47CA1BEE538D}"/>
              </a:ext>
            </a:extLst>
          </p:cNvPr>
          <p:cNvCxnSpPr>
            <a:cxnSpLocks/>
          </p:cNvCxnSpPr>
          <p:nvPr/>
        </p:nvCxnSpPr>
        <p:spPr>
          <a:xfrm>
            <a:off x="820310" y="5036735"/>
            <a:ext cx="281354" cy="0"/>
          </a:xfrm>
          <a:prstGeom prst="straightConnector1">
            <a:avLst/>
          </a:prstGeom>
          <a:ln w="38100">
            <a:solidFill>
              <a:srgbClr val="002557"/>
            </a:solidFill>
            <a:tailEnd type="triangle"/>
          </a:ln>
        </p:spPr>
        <p:style>
          <a:lnRef idx="1">
            <a:schemeClr val="accent1"/>
          </a:lnRef>
          <a:fillRef idx="0">
            <a:schemeClr val="accent1"/>
          </a:fillRef>
          <a:effectRef idx="0">
            <a:schemeClr val="accent1"/>
          </a:effectRef>
          <a:fontRef idx="minor">
            <a:schemeClr val="tx1"/>
          </a:fontRef>
        </p:style>
      </p:cxnSp>
      <p:cxnSp>
        <p:nvCxnSpPr>
          <p:cNvPr id="2" name="Straight Arrow Connector 1">
            <a:extLst>
              <a:ext uri="{FF2B5EF4-FFF2-40B4-BE49-F238E27FC236}">
                <a16:creationId xmlns:a16="http://schemas.microsoft.com/office/drawing/2014/main" id="{CCFE3B86-EF02-322E-5F8D-AC12DBACC376}"/>
              </a:ext>
            </a:extLst>
          </p:cNvPr>
          <p:cNvCxnSpPr>
            <a:cxnSpLocks/>
          </p:cNvCxnSpPr>
          <p:nvPr/>
        </p:nvCxnSpPr>
        <p:spPr>
          <a:xfrm>
            <a:off x="820310" y="4485192"/>
            <a:ext cx="281354" cy="0"/>
          </a:xfrm>
          <a:prstGeom prst="straightConnector1">
            <a:avLst/>
          </a:prstGeom>
          <a:ln w="38100">
            <a:solidFill>
              <a:srgbClr val="002557"/>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3617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AEC419-22B6-8D33-2519-E63525901575}"/>
            </a:ext>
          </a:extLst>
        </p:cNvPr>
        <p:cNvGrpSpPr/>
        <p:nvPr/>
      </p:nvGrpSpPr>
      <p:grpSpPr>
        <a:xfrm>
          <a:off x="0" y="0"/>
          <a:ext cx="0" cy="0"/>
          <a:chOff x="0" y="0"/>
          <a:chExt cx="0" cy="0"/>
        </a:xfrm>
      </p:grpSpPr>
      <p:grpSp>
        <p:nvGrpSpPr>
          <p:cNvPr id="10" name="Group 9">
            <a:extLst>
              <a:ext uri="{FF2B5EF4-FFF2-40B4-BE49-F238E27FC236}">
                <a16:creationId xmlns:a16="http://schemas.microsoft.com/office/drawing/2014/main" id="{ABFAB749-B077-443C-4AD7-437F190EF20C}"/>
              </a:ext>
            </a:extLst>
          </p:cNvPr>
          <p:cNvGrpSpPr>
            <a:grpSpLocks noGrp="1" noUngrp="1" noRot="1" noMove="1" noResize="1"/>
          </p:cNvGrpSpPr>
          <p:nvPr/>
        </p:nvGrpSpPr>
        <p:grpSpPr>
          <a:xfrm>
            <a:off x="40434" y="810479"/>
            <a:ext cx="8722566" cy="5091705"/>
            <a:chOff x="40434" y="810479"/>
            <a:chExt cx="8722566" cy="5091705"/>
          </a:xfrm>
        </p:grpSpPr>
        <p:pic>
          <p:nvPicPr>
            <p:cNvPr id="8" name="Picture 7">
              <a:extLst>
                <a:ext uri="{FF2B5EF4-FFF2-40B4-BE49-F238E27FC236}">
                  <a16:creationId xmlns:a16="http://schemas.microsoft.com/office/drawing/2014/main" id="{D599F6AE-F07F-CF07-C8B6-43F99FD34B65}"/>
                </a:ext>
              </a:extLst>
            </p:cNvPr>
            <p:cNvPicPr>
              <a:picLocks noGrp="1" noRot="1" noChangeAspect="1" noMove="1" noResize="1" noEditPoints="1" noAdjustHandles="1" noChangeArrowheads="1" noChangeShapeType="1" noCrop="1"/>
            </p:cNvPicPr>
            <p:nvPr/>
          </p:nvPicPr>
          <p:blipFill>
            <a:blip r:embed="rId2"/>
            <a:srcRect b="15441"/>
            <a:stretch/>
          </p:blipFill>
          <p:spPr>
            <a:xfrm>
              <a:off x="742006" y="1228725"/>
              <a:ext cx="8020994" cy="4095284"/>
            </a:xfrm>
            <a:prstGeom prst="rect">
              <a:avLst/>
            </a:prstGeom>
          </p:spPr>
        </p:pic>
        <p:sp>
          <p:nvSpPr>
            <p:cNvPr id="80" name="Rectangle 79">
              <a:extLst>
                <a:ext uri="{FF2B5EF4-FFF2-40B4-BE49-F238E27FC236}">
                  <a16:creationId xmlns:a16="http://schemas.microsoft.com/office/drawing/2014/main" id="{02786CFB-5103-92BB-1F3B-EEE61D7C7D8D}"/>
                </a:ext>
              </a:extLst>
            </p:cNvPr>
            <p:cNvSpPr>
              <a:spLocks noGrp="1" noRot="1" noMove="1" noResize="1" noEditPoints="1" noAdjustHandles="1" noChangeArrowheads="1" noChangeShapeType="1"/>
            </p:cNvSpPr>
            <p:nvPr/>
          </p:nvSpPr>
          <p:spPr>
            <a:xfrm>
              <a:off x="40434" y="5111304"/>
              <a:ext cx="1219728" cy="79088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grpSp>
          <p:nvGrpSpPr>
            <p:cNvPr id="81" name="Group 80">
              <a:extLst>
                <a:ext uri="{FF2B5EF4-FFF2-40B4-BE49-F238E27FC236}">
                  <a16:creationId xmlns:a16="http://schemas.microsoft.com/office/drawing/2014/main" id="{8D56FAEB-D540-9122-A6A0-FE0E2F061096}"/>
                </a:ext>
              </a:extLst>
            </p:cNvPr>
            <p:cNvGrpSpPr>
              <a:grpSpLocks noGrp="1" noUngrp="1" noRot="1" noMove="1" noResize="1"/>
            </p:cNvGrpSpPr>
            <p:nvPr/>
          </p:nvGrpSpPr>
          <p:grpSpPr>
            <a:xfrm>
              <a:off x="40434" y="5420661"/>
              <a:ext cx="1142631" cy="445333"/>
              <a:chOff x="2220684" y="5571016"/>
              <a:chExt cx="1049343" cy="445333"/>
            </a:xfrm>
          </p:grpSpPr>
          <p:sp>
            <p:nvSpPr>
              <p:cNvPr id="98" name="Google Shape;166;p5">
                <a:extLst>
                  <a:ext uri="{FF2B5EF4-FFF2-40B4-BE49-F238E27FC236}">
                    <a16:creationId xmlns:a16="http://schemas.microsoft.com/office/drawing/2014/main" id="{7619885F-F0B6-512E-1795-F673FD68A803}"/>
                  </a:ext>
                </a:extLst>
              </p:cNvPr>
              <p:cNvSpPr txBox="1">
                <a:spLocks noGrp="1" noRot="1" noMove="1" noResize="1" noEditPoints="1" noAdjustHandles="1" noChangeArrowheads="1" noChangeShapeType="1"/>
              </p:cNvSpPr>
              <p:nvPr/>
            </p:nvSpPr>
            <p:spPr>
              <a:xfrm>
                <a:off x="2355277" y="5571016"/>
                <a:ext cx="914750" cy="161583"/>
              </a:xfrm>
              <a:prstGeom prst="rect">
                <a:avLst/>
              </a:prstGeom>
              <a:noFill/>
              <a:ln>
                <a:noFill/>
              </a:ln>
            </p:spPr>
            <p:txBody>
              <a:bodyPr spcFirstLastPara="1" wrap="square" lIns="91425" tIns="0" rIns="91425" bIns="0" anchor="t" anchorCtr="0">
                <a:spAutoFit/>
              </a:bodyPr>
              <a:lstStyle/>
              <a:p>
                <a:pPr marL="0" marR="0" lvl="0" indent="0" algn="r" rtl="0">
                  <a:lnSpc>
                    <a:spcPct val="100000"/>
                  </a:lnSpc>
                  <a:spcBef>
                    <a:spcPts val="0"/>
                  </a:spcBef>
                  <a:spcAft>
                    <a:spcPts val="0"/>
                  </a:spcAft>
                  <a:buNone/>
                </a:pPr>
                <a:r>
                  <a:rPr lang="en-US" sz="1050" b="1" u="none" strike="noStrike" cap="none" dirty="0">
                    <a:solidFill>
                      <a:srgbClr val="000000"/>
                    </a:solidFill>
                    <a:latin typeface="Arial"/>
                    <a:ea typeface="Arial"/>
                    <a:cs typeface="Arial"/>
                    <a:sym typeface="Arial"/>
                  </a:rPr>
                  <a:t>No. at risk</a:t>
                </a:r>
                <a:endParaRPr sz="1050" b="1" u="none" strike="noStrike" cap="none" dirty="0">
                  <a:solidFill>
                    <a:srgbClr val="000000"/>
                  </a:solidFill>
                  <a:latin typeface="Arial"/>
                  <a:ea typeface="Arial"/>
                  <a:cs typeface="Arial"/>
                  <a:sym typeface="Arial"/>
                </a:endParaRPr>
              </a:p>
            </p:txBody>
          </p:sp>
          <p:sp>
            <p:nvSpPr>
              <p:cNvPr id="99" name="Google Shape;166;p5">
                <a:extLst>
                  <a:ext uri="{FF2B5EF4-FFF2-40B4-BE49-F238E27FC236}">
                    <a16:creationId xmlns:a16="http://schemas.microsoft.com/office/drawing/2014/main" id="{ECA1D99C-6EDE-4FD1-A343-A3CDE82D9823}"/>
                  </a:ext>
                </a:extLst>
              </p:cNvPr>
              <p:cNvSpPr txBox="1">
                <a:spLocks noGrp="1" noRot="1" noMove="1" noResize="1" noEditPoints="1" noAdjustHandles="1" noChangeArrowheads="1" noChangeShapeType="1"/>
              </p:cNvSpPr>
              <p:nvPr/>
            </p:nvSpPr>
            <p:spPr>
              <a:xfrm>
                <a:off x="2687701" y="5854766"/>
                <a:ext cx="582326" cy="161583"/>
              </a:xfrm>
              <a:prstGeom prst="rect">
                <a:avLst/>
              </a:prstGeom>
              <a:noFill/>
              <a:ln>
                <a:noFill/>
              </a:ln>
            </p:spPr>
            <p:txBody>
              <a:bodyPr spcFirstLastPara="1" wrap="square" lIns="91425" tIns="0" rIns="91425" bIns="0" anchor="t" anchorCtr="0">
                <a:spAutoFit/>
              </a:bodyPr>
              <a:lstStyle/>
              <a:p>
                <a:pPr marL="0" marR="0" lvl="0" indent="0" algn="r" rtl="0">
                  <a:lnSpc>
                    <a:spcPct val="100000"/>
                  </a:lnSpc>
                  <a:spcBef>
                    <a:spcPts val="0"/>
                  </a:spcBef>
                  <a:spcAft>
                    <a:spcPts val="0"/>
                  </a:spcAft>
                  <a:buNone/>
                </a:pPr>
                <a:r>
                  <a:rPr lang="en-US" sz="1050" u="none" strike="noStrike" cap="none" dirty="0">
                    <a:solidFill>
                      <a:srgbClr val="CC0000"/>
                    </a:solidFill>
                    <a:latin typeface="Arial"/>
                    <a:ea typeface="Arial"/>
                    <a:cs typeface="Arial"/>
                    <a:sym typeface="Arial"/>
                  </a:rPr>
                  <a:t>Atezo</a:t>
                </a:r>
                <a:endParaRPr sz="1050" u="none" strike="noStrike" cap="none" dirty="0">
                  <a:solidFill>
                    <a:srgbClr val="CC0000"/>
                  </a:solidFill>
                  <a:latin typeface="Arial"/>
                  <a:ea typeface="Arial"/>
                  <a:cs typeface="Arial"/>
                  <a:sym typeface="Arial"/>
                </a:endParaRPr>
              </a:p>
            </p:txBody>
          </p:sp>
          <p:sp>
            <p:nvSpPr>
              <p:cNvPr id="100" name="Google Shape;166;p5">
                <a:extLst>
                  <a:ext uri="{FF2B5EF4-FFF2-40B4-BE49-F238E27FC236}">
                    <a16:creationId xmlns:a16="http://schemas.microsoft.com/office/drawing/2014/main" id="{AF90C6CA-16DC-CBD3-CA30-27D894841332}"/>
                  </a:ext>
                </a:extLst>
              </p:cNvPr>
              <p:cNvSpPr txBox="1">
                <a:spLocks noGrp="1" noRot="1" noMove="1" noResize="1" noEditPoints="1" noAdjustHandles="1" noChangeArrowheads="1" noChangeShapeType="1"/>
              </p:cNvSpPr>
              <p:nvPr/>
            </p:nvSpPr>
            <p:spPr>
              <a:xfrm>
                <a:off x="2220684" y="5703366"/>
                <a:ext cx="1049343" cy="161583"/>
              </a:xfrm>
              <a:prstGeom prst="rect">
                <a:avLst/>
              </a:prstGeom>
              <a:noFill/>
              <a:ln>
                <a:noFill/>
              </a:ln>
            </p:spPr>
            <p:txBody>
              <a:bodyPr spcFirstLastPara="1" wrap="square" lIns="91425" tIns="0" rIns="91425" bIns="0" anchor="t" anchorCtr="0">
                <a:spAutoFit/>
              </a:bodyPr>
              <a:lstStyle/>
              <a:p>
                <a:pPr marL="0" marR="0" lvl="0" indent="0" algn="r" rtl="0">
                  <a:lnSpc>
                    <a:spcPct val="100000"/>
                  </a:lnSpc>
                  <a:spcBef>
                    <a:spcPts val="0"/>
                  </a:spcBef>
                  <a:spcAft>
                    <a:spcPts val="0"/>
                  </a:spcAft>
                  <a:buNone/>
                </a:pPr>
                <a:r>
                  <a:rPr lang="en-US" sz="1050" u="none" strike="noStrike" cap="none" dirty="0">
                    <a:solidFill>
                      <a:srgbClr val="3953A4"/>
                    </a:solidFill>
                    <a:latin typeface="Arial"/>
                    <a:ea typeface="Arial"/>
                    <a:cs typeface="Arial"/>
                    <a:sym typeface="Arial"/>
                  </a:rPr>
                  <a:t>Lurbi + atezo</a:t>
                </a:r>
                <a:endParaRPr sz="1050" u="none" strike="noStrike" cap="none" dirty="0">
                  <a:solidFill>
                    <a:srgbClr val="3953A4"/>
                  </a:solidFill>
                  <a:latin typeface="Arial"/>
                  <a:ea typeface="Arial"/>
                  <a:cs typeface="Arial"/>
                  <a:sym typeface="Arial"/>
                </a:endParaRPr>
              </a:p>
            </p:txBody>
          </p:sp>
        </p:grpSp>
        <p:sp>
          <p:nvSpPr>
            <p:cNvPr id="82" name="TextBox 81">
              <a:extLst>
                <a:ext uri="{FF2B5EF4-FFF2-40B4-BE49-F238E27FC236}">
                  <a16:creationId xmlns:a16="http://schemas.microsoft.com/office/drawing/2014/main" id="{76D00A92-404E-E62F-D16F-E929DCA1F5F4}"/>
                </a:ext>
              </a:extLst>
            </p:cNvPr>
            <p:cNvSpPr txBox="1">
              <a:spLocks noGrp="1" noRot="1" noMove="1" noResize="1" noEditPoints="1" noAdjustHandles="1" noChangeArrowheads="1" noChangeShapeType="1"/>
            </p:cNvSpPr>
            <p:nvPr/>
          </p:nvSpPr>
          <p:spPr>
            <a:xfrm>
              <a:off x="3259944" y="3296674"/>
              <a:ext cx="564133" cy="169277"/>
            </a:xfrm>
            <a:prstGeom prst="rect">
              <a:avLst/>
            </a:prstGeom>
            <a:solidFill>
              <a:schemeClr val="bg1"/>
            </a:solidFill>
          </p:spPr>
          <p:txBody>
            <a:bodyPr wrap="square" lIns="0" tIns="0" rIns="0" bIns="0" rtlCol="0">
              <a:spAutoFit/>
            </a:bodyPr>
            <a:lstStyle/>
            <a:p>
              <a:r>
                <a:rPr lang="en-US" sz="1100" u="none" strike="noStrike" cap="none" dirty="0">
                  <a:solidFill>
                    <a:srgbClr val="3953A4"/>
                  </a:solidFill>
                  <a:latin typeface="Arial" panose="020B0604020202020204" pitchFamily="34" charset="0"/>
                  <a:cs typeface="Arial" panose="020B0604020202020204" pitchFamily="34" charset="0"/>
                </a:rPr>
                <a:t>41.2%</a:t>
              </a:r>
            </a:p>
          </p:txBody>
        </p:sp>
        <p:sp>
          <p:nvSpPr>
            <p:cNvPr id="83" name="TextBox 82">
              <a:extLst>
                <a:ext uri="{FF2B5EF4-FFF2-40B4-BE49-F238E27FC236}">
                  <a16:creationId xmlns:a16="http://schemas.microsoft.com/office/drawing/2014/main" id="{A5CE4390-B4CA-7154-0A92-46F5D7E65781}"/>
                </a:ext>
              </a:extLst>
            </p:cNvPr>
            <p:cNvSpPr txBox="1">
              <a:spLocks noGrp="1" noRot="1" noMove="1" noResize="1" noEditPoints="1" noAdjustHandles="1" noChangeArrowheads="1" noChangeShapeType="1"/>
            </p:cNvSpPr>
            <p:nvPr/>
          </p:nvSpPr>
          <p:spPr>
            <a:xfrm>
              <a:off x="3259944" y="4101071"/>
              <a:ext cx="470987" cy="169277"/>
            </a:xfrm>
            <a:prstGeom prst="rect">
              <a:avLst/>
            </a:prstGeom>
            <a:solidFill>
              <a:schemeClr val="bg1"/>
            </a:solidFill>
          </p:spPr>
          <p:txBody>
            <a:bodyPr wrap="square" lIns="0" tIns="0" rIns="0" bIns="0" rtlCol="0">
              <a:spAutoFit/>
            </a:bodyPr>
            <a:lstStyle/>
            <a:p>
              <a:r>
                <a:rPr lang="en-US" sz="1100" u="none" strike="noStrike" cap="none" dirty="0">
                  <a:solidFill>
                    <a:srgbClr val="CC0000"/>
                  </a:solidFill>
                  <a:latin typeface="Arial" panose="020B0604020202020204" pitchFamily="34" charset="0"/>
                  <a:cs typeface="Arial" panose="020B0604020202020204" pitchFamily="34" charset="0"/>
                </a:rPr>
                <a:t>18.7%</a:t>
              </a:r>
            </a:p>
          </p:txBody>
        </p:sp>
        <p:sp>
          <p:nvSpPr>
            <p:cNvPr id="85" name="TextBox 84">
              <a:extLst>
                <a:ext uri="{FF2B5EF4-FFF2-40B4-BE49-F238E27FC236}">
                  <a16:creationId xmlns:a16="http://schemas.microsoft.com/office/drawing/2014/main" id="{57199B74-F724-EF1F-98D3-ED0ABCB51086}"/>
                </a:ext>
              </a:extLst>
            </p:cNvPr>
            <p:cNvSpPr txBox="1">
              <a:spLocks noGrp="1" noRot="1" noMove="1" noResize="1" noEditPoints="1" noAdjustHandles="1" noChangeArrowheads="1" noChangeShapeType="1"/>
            </p:cNvSpPr>
            <p:nvPr/>
          </p:nvSpPr>
          <p:spPr>
            <a:xfrm rot="16200000">
              <a:off x="370207" y="3029698"/>
              <a:ext cx="1172770" cy="276999"/>
            </a:xfrm>
            <a:prstGeom prst="rect">
              <a:avLst/>
            </a:prstGeom>
            <a:solidFill>
              <a:schemeClr val="bg1"/>
            </a:solidFill>
          </p:spPr>
          <p:txBody>
            <a:bodyPr wrap="square" rtlCol="0">
              <a:spAutoFit/>
            </a:bodyPr>
            <a:lstStyle/>
            <a:p>
              <a:pPr algn="ctr"/>
              <a:r>
                <a:rPr lang="en-US" sz="1200" b="1" dirty="0"/>
                <a:t>IRF-PFS (%)</a:t>
              </a:r>
            </a:p>
          </p:txBody>
        </p:sp>
        <p:sp>
          <p:nvSpPr>
            <p:cNvPr id="86" name="TextBox 85">
              <a:extLst>
                <a:ext uri="{FF2B5EF4-FFF2-40B4-BE49-F238E27FC236}">
                  <a16:creationId xmlns:a16="http://schemas.microsoft.com/office/drawing/2014/main" id="{03633E02-EA37-8DCF-33EE-388E146D4C22}"/>
                </a:ext>
              </a:extLst>
            </p:cNvPr>
            <p:cNvSpPr txBox="1">
              <a:spLocks noGrp="1" noRot="1" noMove="1" noResize="1" noEditPoints="1" noAdjustHandles="1" noChangeArrowheads="1" noChangeShapeType="1"/>
            </p:cNvSpPr>
            <p:nvPr/>
          </p:nvSpPr>
          <p:spPr>
            <a:xfrm>
              <a:off x="3346727" y="5265618"/>
              <a:ext cx="3609699" cy="276999"/>
            </a:xfrm>
            <a:prstGeom prst="rect">
              <a:avLst/>
            </a:prstGeom>
            <a:solidFill>
              <a:schemeClr val="bg1"/>
            </a:solidFill>
          </p:spPr>
          <p:txBody>
            <a:bodyPr wrap="square" rtlCol="0">
              <a:spAutoFit/>
            </a:bodyPr>
            <a:lstStyle/>
            <a:p>
              <a:pPr algn="ctr"/>
              <a:r>
                <a:rPr lang="en-US" sz="1200" b="1" dirty="0"/>
                <a:t>Time from randomization (months)</a:t>
              </a:r>
            </a:p>
          </p:txBody>
        </p:sp>
        <p:sp>
          <p:nvSpPr>
            <p:cNvPr id="87" name="TextBox 86">
              <a:extLst>
                <a:ext uri="{FF2B5EF4-FFF2-40B4-BE49-F238E27FC236}">
                  <a16:creationId xmlns:a16="http://schemas.microsoft.com/office/drawing/2014/main" id="{BE02EF2B-A8F4-1076-68BF-A9EE274CDDE6}"/>
                </a:ext>
              </a:extLst>
            </p:cNvPr>
            <p:cNvSpPr txBox="1">
              <a:spLocks noGrp="1" noRot="1" noMove="1" noResize="1" noEditPoints="1" noAdjustHandles="1" noChangeArrowheads="1" noChangeShapeType="1"/>
            </p:cNvSpPr>
            <p:nvPr/>
          </p:nvSpPr>
          <p:spPr>
            <a:xfrm>
              <a:off x="2562287" y="2206763"/>
              <a:ext cx="1277030" cy="276999"/>
            </a:xfrm>
            <a:prstGeom prst="rect">
              <a:avLst/>
            </a:prstGeom>
            <a:solidFill>
              <a:schemeClr val="bg1"/>
            </a:solidFill>
          </p:spPr>
          <p:txBody>
            <a:bodyPr wrap="square" rtlCol="0">
              <a:spAutoFit/>
            </a:bodyPr>
            <a:lstStyle/>
            <a:p>
              <a:pPr algn="ctr"/>
              <a:r>
                <a:rPr lang="en-US" sz="1200" b="1" dirty="0"/>
                <a:t>6-mo IRF-PFS</a:t>
              </a:r>
            </a:p>
          </p:txBody>
        </p:sp>
        <p:sp>
          <p:nvSpPr>
            <p:cNvPr id="88" name="TextBox 87">
              <a:extLst>
                <a:ext uri="{FF2B5EF4-FFF2-40B4-BE49-F238E27FC236}">
                  <a16:creationId xmlns:a16="http://schemas.microsoft.com/office/drawing/2014/main" id="{F41F5E77-C51D-4D83-1A00-388E313A129C}"/>
                </a:ext>
              </a:extLst>
            </p:cNvPr>
            <p:cNvSpPr txBox="1">
              <a:spLocks noGrp="1" noRot="1" noMove="1" noResize="1" noEditPoints="1" noAdjustHandles="1" noChangeArrowheads="1" noChangeShapeType="1"/>
            </p:cNvSpPr>
            <p:nvPr/>
          </p:nvSpPr>
          <p:spPr>
            <a:xfrm>
              <a:off x="4120458" y="2206763"/>
              <a:ext cx="1277030" cy="276999"/>
            </a:xfrm>
            <a:prstGeom prst="rect">
              <a:avLst/>
            </a:prstGeom>
            <a:solidFill>
              <a:schemeClr val="bg1"/>
            </a:solidFill>
          </p:spPr>
          <p:txBody>
            <a:bodyPr wrap="square" rtlCol="0">
              <a:spAutoFit/>
            </a:bodyPr>
            <a:lstStyle/>
            <a:p>
              <a:pPr algn="ctr"/>
              <a:r>
                <a:rPr lang="en-US" sz="1200" b="1" dirty="0"/>
                <a:t>12-mo IRF-PFS</a:t>
              </a:r>
            </a:p>
          </p:txBody>
        </p:sp>
        <p:grpSp>
          <p:nvGrpSpPr>
            <p:cNvPr id="89" name="Group 88">
              <a:extLst>
                <a:ext uri="{FF2B5EF4-FFF2-40B4-BE49-F238E27FC236}">
                  <a16:creationId xmlns:a16="http://schemas.microsoft.com/office/drawing/2014/main" id="{53530E3A-466A-111D-343C-2A0297DF0C3E}"/>
                </a:ext>
              </a:extLst>
            </p:cNvPr>
            <p:cNvGrpSpPr>
              <a:grpSpLocks noGrp="1" noUngrp="1" noRot="1" noMove="1" noResize="1"/>
            </p:cNvGrpSpPr>
            <p:nvPr/>
          </p:nvGrpSpPr>
          <p:grpSpPr>
            <a:xfrm>
              <a:off x="1498377" y="810479"/>
              <a:ext cx="5693528" cy="434420"/>
              <a:chOff x="1421647" y="1143854"/>
              <a:chExt cx="5900791" cy="434420"/>
            </a:xfrm>
          </p:grpSpPr>
          <p:sp>
            <p:nvSpPr>
              <p:cNvPr id="93" name="Google Shape;74;p3">
                <a:extLst>
                  <a:ext uri="{FF2B5EF4-FFF2-40B4-BE49-F238E27FC236}">
                    <a16:creationId xmlns:a16="http://schemas.microsoft.com/office/drawing/2014/main" id="{7EDC6AA5-AE69-AEBF-784D-197D65D7B940}"/>
                  </a:ext>
                </a:extLst>
              </p:cNvPr>
              <p:cNvSpPr>
                <a:spLocks noGrp="1" noRot="1" noMove="1" noResize="1" noEditPoints="1" noAdjustHandles="1" noChangeArrowheads="1" noChangeShapeType="1"/>
              </p:cNvSpPr>
              <p:nvPr/>
            </p:nvSpPr>
            <p:spPr>
              <a:xfrm>
                <a:off x="1421647" y="1143854"/>
                <a:ext cx="283328" cy="283328"/>
              </a:xfrm>
              <a:prstGeom prst="ellipse">
                <a:avLst/>
              </a:prstGeom>
              <a:solidFill>
                <a:srgbClr val="604A7B"/>
              </a:solidFill>
              <a:ln w="1270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1" i="0" u="none" strike="noStrike" kern="0" cap="none" spc="0" normalizeH="0" baseline="0" noProof="0" dirty="0">
                    <a:ln>
                      <a:noFill/>
                    </a:ln>
                    <a:solidFill>
                      <a:schemeClr val="bg1"/>
                    </a:solidFill>
                    <a:effectLst/>
                    <a:uLnTx/>
                    <a:uFillTx/>
                    <a:latin typeface="Arial"/>
                    <a:ea typeface="Arial"/>
                    <a:cs typeface="Arial"/>
                    <a:sym typeface="Arial"/>
                  </a:rPr>
                  <a:t>R</a:t>
                </a:r>
                <a:endParaRPr kumimoji="0" sz="1200" b="0" i="0" u="none" strike="noStrike" kern="0" cap="none" spc="0" normalizeH="0" baseline="0" noProof="0" dirty="0">
                  <a:ln>
                    <a:noFill/>
                  </a:ln>
                  <a:solidFill>
                    <a:schemeClr val="bg1"/>
                  </a:solidFill>
                  <a:effectLst/>
                  <a:uLnTx/>
                  <a:uFillTx/>
                  <a:latin typeface="Arial"/>
                  <a:ea typeface="Arial"/>
                  <a:cs typeface="Arial"/>
                  <a:sym typeface="Arial"/>
                </a:endParaRPr>
              </a:p>
            </p:txBody>
          </p:sp>
          <p:grpSp>
            <p:nvGrpSpPr>
              <p:cNvPr id="94" name="Google Shape;92;p3">
                <a:extLst>
                  <a:ext uri="{FF2B5EF4-FFF2-40B4-BE49-F238E27FC236}">
                    <a16:creationId xmlns:a16="http://schemas.microsoft.com/office/drawing/2014/main" id="{22E4B2B9-ECF2-1177-7018-CCEF2C382171}"/>
                  </a:ext>
                </a:extLst>
              </p:cNvPr>
              <p:cNvGrpSpPr>
                <a:grpSpLocks noGrp="1" noUngrp="1" noRot="1" noMove="1" noResize="1"/>
              </p:cNvGrpSpPr>
              <p:nvPr/>
            </p:nvGrpSpPr>
            <p:grpSpPr>
              <a:xfrm>
                <a:off x="1562055" y="1463009"/>
                <a:ext cx="5394580" cy="115265"/>
                <a:chOff x="7239000" y="4361992"/>
                <a:chExt cx="4653313" cy="388593"/>
              </a:xfrm>
            </p:grpSpPr>
            <p:cxnSp>
              <p:nvCxnSpPr>
                <p:cNvPr id="96" name="Google Shape;93;p3">
                  <a:extLst>
                    <a:ext uri="{FF2B5EF4-FFF2-40B4-BE49-F238E27FC236}">
                      <a16:creationId xmlns:a16="http://schemas.microsoft.com/office/drawing/2014/main" id="{800A08A6-C894-9AED-0C8A-DA022C519C9C}"/>
                    </a:ext>
                  </a:extLst>
                </p:cNvPr>
                <p:cNvCxnSpPr>
                  <a:cxnSpLocks noGrp="1" noRot="1" noMove="1" noResize="1" noEditPoints="1" noAdjustHandles="1" noChangeArrowheads="1" noChangeShapeType="1"/>
                </p:cNvCxnSpPr>
                <p:nvPr/>
              </p:nvCxnSpPr>
              <p:spPr>
                <a:xfrm>
                  <a:off x="7239000" y="4361992"/>
                  <a:ext cx="0" cy="388593"/>
                </a:xfrm>
                <a:prstGeom prst="straightConnector1">
                  <a:avLst/>
                </a:prstGeom>
                <a:noFill/>
                <a:ln w="38100" cap="flat" cmpd="sng">
                  <a:solidFill>
                    <a:srgbClr val="604A7B"/>
                  </a:solidFill>
                  <a:prstDash val="solid"/>
                  <a:round/>
                  <a:headEnd type="none" w="sm" len="sm"/>
                  <a:tailEnd type="none" w="sm" len="sm"/>
                </a:ln>
              </p:spPr>
            </p:cxnSp>
            <p:cxnSp>
              <p:nvCxnSpPr>
                <p:cNvPr id="97" name="Google Shape;94;p3">
                  <a:extLst>
                    <a:ext uri="{FF2B5EF4-FFF2-40B4-BE49-F238E27FC236}">
                      <a16:creationId xmlns:a16="http://schemas.microsoft.com/office/drawing/2014/main" id="{53911813-4796-5E6F-41D0-997E2C4E9451}"/>
                    </a:ext>
                  </a:extLst>
                </p:cNvPr>
                <p:cNvCxnSpPr>
                  <a:cxnSpLocks noGrp="1" noRot="1" noMove="1" noResize="1" noEditPoints="1" noAdjustHandles="1" noChangeArrowheads="1" noChangeShapeType="1"/>
                </p:cNvCxnSpPr>
                <p:nvPr/>
              </p:nvCxnSpPr>
              <p:spPr>
                <a:xfrm>
                  <a:off x="7239000" y="4552949"/>
                  <a:ext cx="4653313" cy="61627"/>
                </a:xfrm>
                <a:prstGeom prst="straightConnector1">
                  <a:avLst/>
                </a:prstGeom>
                <a:noFill/>
                <a:ln w="38100" cap="flat" cmpd="sng">
                  <a:solidFill>
                    <a:srgbClr val="604A7B"/>
                  </a:solidFill>
                  <a:prstDash val="solid"/>
                  <a:round/>
                  <a:headEnd type="none" w="sm" len="sm"/>
                  <a:tailEnd type="triangle" w="med" len="med"/>
                </a:ln>
              </p:spPr>
            </p:cxnSp>
          </p:grpSp>
          <p:sp>
            <p:nvSpPr>
              <p:cNvPr id="95" name="Google Shape;95;p3">
                <a:extLst>
                  <a:ext uri="{FF2B5EF4-FFF2-40B4-BE49-F238E27FC236}">
                    <a16:creationId xmlns:a16="http://schemas.microsoft.com/office/drawing/2014/main" id="{3B78EFDF-7657-593E-8E67-D06F53F88096}"/>
                  </a:ext>
                </a:extLst>
              </p:cNvPr>
              <p:cNvSpPr txBox="1">
                <a:spLocks noGrp="1" noRot="1" noMove="1" noResize="1" noEditPoints="1" noAdjustHandles="1" noChangeArrowheads="1" noChangeShapeType="1"/>
              </p:cNvSpPr>
              <p:nvPr/>
            </p:nvSpPr>
            <p:spPr>
              <a:xfrm>
                <a:off x="1750229" y="1158813"/>
                <a:ext cx="5572209" cy="27695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300"/>
                  <a:buFont typeface="Arial"/>
                  <a:buNone/>
                  <a:tabLst/>
                  <a:defRPr/>
                </a:pPr>
                <a:r>
                  <a:rPr kumimoji="0" lang="en-US" sz="1200" b="0" i="0" u="none" strike="noStrike" kern="0" cap="none" spc="0" normalizeH="0" baseline="0" noProof="0" dirty="0">
                    <a:ln>
                      <a:noFill/>
                    </a:ln>
                    <a:solidFill>
                      <a:srgbClr val="604A7B"/>
                    </a:solidFill>
                    <a:effectLst/>
                    <a:uLnTx/>
                    <a:uFillTx/>
                    <a:latin typeface="Arial"/>
                    <a:ea typeface="Arial"/>
                    <a:cs typeface="Arial"/>
                    <a:sym typeface="Arial"/>
                  </a:rPr>
                  <a:t>PFS assessment started from randomization into the maintenance phase</a:t>
                </a:r>
                <a:endParaRPr kumimoji="0" sz="1200" b="0" i="0" u="none" strike="noStrike" kern="0" cap="none" spc="0" normalizeH="0" baseline="0" noProof="0" dirty="0">
                  <a:ln>
                    <a:noFill/>
                  </a:ln>
                  <a:solidFill>
                    <a:srgbClr val="604A7B"/>
                  </a:solidFill>
                  <a:effectLst/>
                  <a:uLnTx/>
                  <a:uFillTx/>
                  <a:latin typeface="Arial"/>
                  <a:ea typeface="Arial"/>
                  <a:cs typeface="Arial"/>
                  <a:sym typeface="Arial"/>
                </a:endParaRPr>
              </a:p>
            </p:txBody>
          </p:sp>
        </p:grpSp>
        <p:sp>
          <p:nvSpPr>
            <p:cNvPr id="90" name="TextBox 89">
              <a:extLst>
                <a:ext uri="{FF2B5EF4-FFF2-40B4-BE49-F238E27FC236}">
                  <a16:creationId xmlns:a16="http://schemas.microsoft.com/office/drawing/2014/main" id="{F31FD420-DE93-C88D-D27D-25380486C95F}"/>
                </a:ext>
              </a:extLst>
            </p:cNvPr>
            <p:cNvSpPr txBox="1">
              <a:spLocks noGrp="1" noRot="1" noMove="1" noResize="1" noEditPoints="1" noAdjustHandles="1" noChangeArrowheads="1" noChangeShapeType="1"/>
            </p:cNvSpPr>
            <p:nvPr/>
          </p:nvSpPr>
          <p:spPr>
            <a:xfrm>
              <a:off x="4823588" y="4033819"/>
              <a:ext cx="470987" cy="169277"/>
            </a:xfrm>
            <a:prstGeom prst="rect">
              <a:avLst/>
            </a:prstGeom>
            <a:solidFill>
              <a:schemeClr val="bg1"/>
            </a:solidFill>
          </p:spPr>
          <p:txBody>
            <a:bodyPr wrap="square" lIns="0" tIns="0" rIns="0" bIns="0" rtlCol="0">
              <a:spAutoFit/>
            </a:bodyPr>
            <a:lstStyle/>
            <a:p>
              <a:r>
                <a:rPr lang="en-US" sz="1100" u="none" strike="noStrike" cap="none" dirty="0">
                  <a:solidFill>
                    <a:srgbClr val="3953A4"/>
                  </a:solidFill>
                  <a:latin typeface="Arial" panose="020B0604020202020204" pitchFamily="34" charset="0"/>
                  <a:cs typeface="Arial" panose="020B0604020202020204" pitchFamily="34" charset="0"/>
                </a:rPr>
                <a:t>20.5%</a:t>
              </a:r>
            </a:p>
          </p:txBody>
        </p:sp>
        <p:sp>
          <p:nvSpPr>
            <p:cNvPr id="91" name="TextBox 90">
              <a:extLst>
                <a:ext uri="{FF2B5EF4-FFF2-40B4-BE49-F238E27FC236}">
                  <a16:creationId xmlns:a16="http://schemas.microsoft.com/office/drawing/2014/main" id="{6B39D47D-6C5A-C997-03A8-613DB4A968EF}"/>
                </a:ext>
              </a:extLst>
            </p:cNvPr>
            <p:cNvSpPr txBox="1">
              <a:spLocks noGrp="1" noRot="1" noMove="1" noResize="1" noEditPoints="1" noAdjustHandles="1" noChangeArrowheads="1" noChangeShapeType="1"/>
            </p:cNvSpPr>
            <p:nvPr/>
          </p:nvSpPr>
          <p:spPr>
            <a:xfrm>
              <a:off x="4823588" y="4334760"/>
              <a:ext cx="432000" cy="144000"/>
            </a:xfrm>
            <a:prstGeom prst="rect">
              <a:avLst/>
            </a:prstGeom>
            <a:solidFill>
              <a:schemeClr val="bg1"/>
            </a:solidFill>
          </p:spPr>
          <p:txBody>
            <a:bodyPr wrap="square" lIns="0" tIns="0" rIns="0" bIns="0" rtlCol="0">
              <a:noAutofit/>
            </a:bodyPr>
            <a:lstStyle/>
            <a:p>
              <a:r>
                <a:rPr lang="en-US" sz="1100" u="none" strike="noStrike" cap="none" dirty="0">
                  <a:solidFill>
                    <a:srgbClr val="CC0000"/>
                  </a:solidFill>
                  <a:latin typeface="Arial" panose="020B0604020202020204" pitchFamily="34" charset="0"/>
                  <a:cs typeface="Arial" panose="020B0604020202020204" pitchFamily="34" charset="0"/>
                </a:rPr>
                <a:t>12.0%</a:t>
              </a:r>
            </a:p>
          </p:txBody>
        </p:sp>
        <p:pic>
          <p:nvPicPr>
            <p:cNvPr id="9" name="Picture 8">
              <a:extLst>
                <a:ext uri="{FF2B5EF4-FFF2-40B4-BE49-F238E27FC236}">
                  <a16:creationId xmlns:a16="http://schemas.microsoft.com/office/drawing/2014/main" id="{E5FC3C4A-702A-B1D6-913B-E5D438E9423B}"/>
                </a:ext>
              </a:extLst>
            </p:cNvPr>
            <p:cNvPicPr>
              <a:picLocks noGrp="1" noRot="1" noChangeAspect="1" noMove="1" noResize="1" noEditPoints="1" noAdjustHandles="1" noChangeArrowheads="1" noChangeShapeType="1" noCrop="1"/>
            </p:cNvPicPr>
            <p:nvPr/>
          </p:nvPicPr>
          <p:blipFill>
            <a:blip r:embed="rId2"/>
            <a:srcRect l="9192" t="92884"/>
            <a:stretch/>
          </p:blipFill>
          <p:spPr>
            <a:xfrm>
              <a:off x="1479324" y="5528823"/>
              <a:ext cx="7283675" cy="344616"/>
            </a:xfrm>
            <a:prstGeom prst="rect">
              <a:avLst/>
            </a:prstGeom>
          </p:spPr>
        </p:pic>
      </p:grpSp>
      <p:sp>
        <p:nvSpPr>
          <p:cNvPr id="5" name="Title 4">
            <a:extLst>
              <a:ext uri="{FF2B5EF4-FFF2-40B4-BE49-F238E27FC236}">
                <a16:creationId xmlns:a16="http://schemas.microsoft.com/office/drawing/2014/main" id="{7BFF41A6-5917-D312-5E23-F0B871C4587B}"/>
              </a:ext>
            </a:extLst>
          </p:cNvPr>
          <p:cNvSpPr>
            <a:spLocks noGrp="1"/>
          </p:cNvSpPr>
          <p:nvPr>
            <p:ph type="title"/>
          </p:nvPr>
        </p:nvSpPr>
        <p:spPr/>
        <p:txBody>
          <a:bodyPr/>
          <a:lstStyle/>
          <a:p>
            <a:r>
              <a:rPr lang="en-US" dirty="0"/>
              <a:t>IRF-PFS from randomization into maintenance phase </a:t>
            </a:r>
          </a:p>
        </p:txBody>
      </p:sp>
      <p:sp>
        <p:nvSpPr>
          <p:cNvPr id="7" name="Text Placeholder 6">
            <a:extLst>
              <a:ext uri="{FF2B5EF4-FFF2-40B4-BE49-F238E27FC236}">
                <a16:creationId xmlns:a16="http://schemas.microsoft.com/office/drawing/2014/main" id="{2317F299-44DD-0F19-980A-554EE37037A2}"/>
              </a:ext>
            </a:extLst>
          </p:cNvPr>
          <p:cNvSpPr>
            <a:spLocks noGrp="1"/>
          </p:cNvSpPr>
          <p:nvPr>
            <p:ph type="body" sz="quarter" idx="17"/>
          </p:nvPr>
        </p:nvSpPr>
        <p:spPr>
          <a:xfrm>
            <a:off x="300036" y="5897714"/>
            <a:ext cx="11591925" cy="307777"/>
          </a:xfrm>
        </p:spPr>
        <p:txBody>
          <a:bodyPr/>
          <a:lstStyle/>
          <a:p>
            <a:r>
              <a:rPr lang="en-US" dirty="0"/>
              <a:t>Clinical cutoff:</a:t>
            </a:r>
            <a:r>
              <a:rPr lang="en-US" sz="1000" dirty="0"/>
              <a:t> July 29, 2024; </a:t>
            </a:r>
            <a:r>
              <a:rPr lang="en-GB" sz="1000" dirty="0"/>
              <a:t>median survival follow-up: 15.0 </a:t>
            </a:r>
            <a:r>
              <a:rPr lang="en-GB" sz="1000" dirty="0" err="1"/>
              <a:t>mo</a:t>
            </a:r>
            <a:r>
              <a:rPr lang="en-GB" sz="1000" dirty="0"/>
              <a:t> (minimum follow-up: 3.0 </a:t>
            </a:r>
            <a:r>
              <a:rPr lang="en-GB" sz="1000" dirty="0" err="1"/>
              <a:t>mo</a:t>
            </a:r>
            <a:r>
              <a:rPr lang="en-GB" sz="1000" dirty="0"/>
              <a:t>).</a:t>
            </a:r>
            <a:br>
              <a:rPr lang="en-US" sz="1000" dirty="0">
                <a:highlight>
                  <a:srgbClr val="FFFF00"/>
                </a:highlight>
              </a:rPr>
            </a:br>
            <a:r>
              <a:rPr lang="en-US" sz="1000" dirty="0"/>
              <a:t>CI, confidence interval; HR, hazard ratio.</a:t>
            </a:r>
            <a:endParaRPr lang="en-US" dirty="0"/>
          </a:p>
        </p:txBody>
      </p:sp>
      <p:sp>
        <p:nvSpPr>
          <p:cNvPr id="3" name="Slide Number Placeholder 2">
            <a:extLst>
              <a:ext uri="{FF2B5EF4-FFF2-40B4-BE49-F238E27FC236}">
                <a16:creationId xmlns:a16="http://schemas.microsoft.com/office/drawing/2014/main" id="{0D0E3375-AC8D-CDD8-A3EB-54B5037D72F8}"/>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8</a:t>
            </a:fld>
            <a:endParaRPr lang="en-US" dirty="0"/>
          </a:p>
        </p:txBody>
      </p:sp>
      <p:sp>
        <p:nvSpPr>
          <p:cNvPr id="39" name="Text Placeholder 38">
            <a:extLst>
              <a:ext uri="{FF2B5EF4-FFF2-40B4-BE49-F238E27FC236}">
                <a16:creationId xmlns:a16="http://schemas.microsoft.com/office/drawing/2014/main" id="{606AFFAF-D6B5-9DE8-1D19-C9A7A2C66830}"/>
              </a:ext>
            </a:extLst>
          </p:cNvPr>
          <p:cNvSpPr>
            <a:spLocks noGrp="1"/>
          </p:cNvSpPr>
          <p:nvPr>
            <p:ph type="body" sz="quarter" idx="15"/>
          </p:nvPr>
        </p:nvSpPr>
        <p:spPr/>
        <p:txBody>
          <a:bodyPr/>
          <a:lstStyle/>
          <a:p>
            <a:r>
              <a:rPr lang="en-US" dirty="0"/>
              <a:t>Luis Paz-Ares, MD, PhD </a:t>
            </a:r>
          </a:p>
        </p:txBody>
      </p:sp>
      <p:sp>
        <p:nvSpPr>
          <p:cNvPr id="6" name="Text Placeholder 8">
            <a:extLst>
              <a:ext uri="{FF2B5EF4-FFF2-40B4-BE49-F238E27FC236}">
                <a16:creationId xmlns:a16="http://schemas.microsoft.com/office/drawing/2014/main" id="{50EF7B83-2B9E-B435-2710-1F8476CD1E22}"/>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graphicFrame>
        <p:nvGraphicFramePr>
          <p:cNvPr id="2" name="Google Shape;274;p16">
            <a:extLst>
              <a:ext uri="{FF2B5EF4-FFF2-40B4-BE49-F238E27FC236}">
                <a16:creationId xmlns:a16="http://schemas.microsoft.com/office/drawing/2014/main" id="{D6374572-81BB-CE00-9DEB-EED71C9EBAD7}"/>
              </a:ext>
            </a:extLst>
          </p:cNvPr>
          <p:cNvGraphicFramePr/>
          <p:nvPr>
            <p:extLst>
              <p:ext uri="{D42A27DB-BD31-4B8C-83A1-F6EECF244321}">
                <p14:modId xmlns:p14="http://schemas.microsoft.com/office/powerpoint/2010/main" val="3471035238"/>
              </p:ext>
            </p:extLst>
          </p:nvPr>
        </p:nvGraphicFramePr>
        <p:xfrm>
          <a:off x="6915335" y="1346499"/>
          <a:ext cx="5011200" cy="1702062"/>
        </p:xfrm>
        <a:graphic>
          <a:graphicData uri="http://schemas.openxmlformats.org/drawingml/2006/table">
            <a:tbl>
              <a:tblPr>
                <a:noFill/>
              </a:tblPr>
              <a:tblGrid>
                <a:gridCol w="2152800">
                  <a:extLst>
                    <a:ext uri="{9D8B030D-6E8A-4147-A177-3AD203B41FA5}">
                      <a16:colId xmlns:a16="http://schemas.microsoft.com/office/drawing/2014/main" val="20000"/>
                    </a:ext>
                  </a:extLst>
                </a:gridCol>
                <a:gridCol w="1429200">
                  <a:extLst>
                    <a:ext uri="{9D8B030D-6E8A-4147-A177-3AD203B41FA5}">
                      <a16:colId xmlns:a16="http://schemas.microsoft.com/office/drawing/2014/main" val="20001"/>
                    </a:ext>
                  </a:extLst>
                </a:gridCol>
                <a:gridCol w="1429200">
                  <a:extLst>
                    <a:ext uri="{9D8B030D-6E8A-4147-A177-3AD203B41FA5}">
                      <a16:colId xmlns:a16="http://schemas.microsoft.com/office/drawing/2014/main" val="20002"/>
                    </a:ext>
                  </a:extLst>
                </a:gridCol>
              </a:tblGrid>
              <a:tr h="348347">
                <a:tc>
                  <a:txBody>
                    <a:bodyPr/>
                    <a:lstStyle/>
                    <a:p>
                      <a:pPr marL="215900" marR="0" lvl="0" indent="-215900" algn="l" rtl="0">
                        <a:lnSpc>
                          <a:spcPct val="100000"/>
                        </a:lnSpc>
                        <a:spcBef>
                          <a:spcPts val="0"/>
                        </a:spcBef>
                        <a:spcAft>
                          <a:spcPts val="0"/>
                        </a:spcAft>
                        <a:buClr>
                          <a:srgbClr val="000000"/>
                        </a:buClr>
                        <a:buSzPts val="800"/>
                        <a:buFont typeface="Arial"/>
                        <a:buNone/>
                      </a:pPr>
                      <a:r>
                        <a:rPr lang="en-SG" sz="1200" b="1" i="0" u="none" strike="noStrike" cap="none" dirty="0">
                          <a:solidFill>
                            <a:schemeClr val="tx1"/>
                          </a:solidFill>
                          <a:latin typeface="Arial" panose="020B0604020202020204" pitchFamily="34" charset="0"/>
                          <a:ea typeface="Tahoma"/>
                          <a:cs typeface="Arial" panose="020B0604020202020204" pitchFamily="34" charset="0"/>
                          <a:sym typeface="Tahoma"/>
                        </a:rPr>
                        <a:t>IRF-PFS</a:t>
                      </a:r>
                      <a:endParaRPr sz="1200" b="1" i="0" u="none" strike="noStrike" cap="none" dirty="0">
                        <a:solidFill>
                          <a:schemeClr val="tx1"/>
                        </a:solidFill>
                        <a:latin typeface="Arial" panose="020B0604020202020204" pitchFamily="34" charset="0"/>
                        <a:ea typeface="Tahoma"/>
                        <a:cs typeface="Arial" panose="020B0604020202020204" pitchFamily="34" charset="0"/>
                        <a:sym typeface="Tahoma"/>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lt1"/>
                    </a:solidFill>
                  </a:tcPr>
                </a:tc>
                <a:tc>
                  <a:txBody>
                    <a:bodyPr/>
                    <a:lstStyle/>
                    <a:p>
                      <a:pPr marL="0" marR="0" lvl="0" indent="0" algn="ctr" rtl="0">
                        <a:lnSpc>
                          <a:spcPct val="100000"/>
                        </a:lnSpc>
                        <a:spcBef>
                          <a:spcPts val="0"/>
                        </a:spcBef>
                        <a:spcAft>
                          <a:spcPts val="0"/>
                        </a:spcAft>
                        <a:buClr>
                          <a:srgbClr val="1E1E20"/>
                        </a:buClr>
                        <a:buSzPts val="900"/>
                        <a:buFont typeface="Arial"/>
                        <a:buNone/>
                      </a:pPr>
                      <a:r>
                        <a:rPr lang="en-US" sz="1200" b="1" u="none" strike="noStrike" cap="none" dirty="0">
                          <a:solidFill>
                            <a:schemeClr val="bg1"/>
                          </a:solidFill>
                          <a:latin typeface="Arial" panose="020B0604020202020204" pitchFamily="34" charset="0"/>
                          <a:cs typeface="Arial" panose="020B0604020202020204" pitchFamily="34" charset="0"/>
                        </a:rPr>
                        <a:t>Lurbi + atezo</a:t>
                      </a:r>
                    </a:p>
                    <a:p>
                      <a:pPr marL="0" marR="0" lvl="0" indent="0" algn="ctr" rtl="0">
                        <a:lnSpc>
                          <a:spcPct val="100000"/>
                        </a:lnSpc>
                        <a:spcBef>
                          <a:spcPts val="0"/>
                        </a:spcBef>
                        <a:spcAft>
                          <a:spcPts val="0"/>
                        </a:spcAft>
                        <a:buClr>
                          <a:srgbClr val="1E1E20"/>
                        </a:buClr>
                        <a:buSzPts val="900"/>
                        <a:buFont typeface="Arial"/>
                        <a:buNone/>
                      </a:pPr>
                      <a:r>
                        <a:rPr lang="en-US" sz="1200" b="1" u="none" strike="noStrike" cap="none" dirty="0">
                          <a:solidFill>
                            <a:schemeClr val="bg1"/>
                          </a:solidFill>
                          <a:latin typeface="Arial" panose="020B0604020202020204" pitchFamily="34" charset="0"/>
                          <a:cs typeface="Arial" panose="020B0604020202020204" pitchFamily="34" charset="0"/>
                        </a:rPr>
                        <a:t> (n=242)</a:t>
                      </a:r>
                      <a:endParaRPr lang="en-US" sz="1200" b="1" i="0" u="none" strike="noStrike" cap="none" dirty="0">
                        <a:solidFill>
                          <a:schemeClr val="bg1"/>
                        </a:solidFill>
                        <a:latin typeface="Arial" panose="020B0604020202020204" pitchFamily="34" charset="0"/>
                        <a:ea typeface="Tahoma"/>
                        <a:cs typeface="Arial" panose="020B0604020202020204" pitchFamily="34" charset="0"/>
                        <a:sym typeface="Tahoma"/>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953A4"/>
                    </a:solidFill>
                  </a:tcPr>
                </a:tc>
                <a:tc>
                  <a:txBody>
                    <a:bodyPr/>
                    <a:lstStyle/>
                    <a:p>
                      <a:pPr marL="0" marR="0" lvl="0" indent="0" algn="ctr" rtl="0">
                        <a:lnSpc>
                          <a:spcPct val="100000"/>
                        </a:lnSpc>
                        <a:spcBef>
                          <a:spcPts val="0"/>
                        </a:spcBef>
                        <a:spcAft>
                          <a:spcPts val="0"/>
                        </a:spcAft>
                        <a:buClr>
                          <a:srgbClr val="1E1E20"/>
                        </a:buClr>
                        <a:buSzPts val="900"/>
                        <a:buFont typeface="Arial"/>
                        <a:buNone/>
                      </a:pPr>
                      <a:r>
                        <a:rPr lang="en-US" sz="1200" b="1" u="none" strike="noStrike" cap="none" dirty="0">
                          <a:solidFill>
                            <a:schemeClr val="bg1"/>
                          </a:solidFill>
                          <a:latin typeface="Arial" panose="020B0604020202020204" pitchFamily="34" charset="0"/>
                          <a:cs typeface="Arial" panose="020B0604020202020204" pitchFamily="34" charset="0"/>
                        </a:rPr>
                        <a:t>Atezo</a:t>
                      </a:r>
                    </a:p>
                    <a:p>
                      <a:pPr marL="0" marR="0" lvl="0" indent="0" algn="ctr" rtl="0">
                        <a:lnSpc>
                          <a:spcPct val="100000"/>
                        </a:lnSpc>
                        <a:spcBef>
                          <a:spcPts val="0"/>
                        </a:spcBef>
                        <a:spcAft>
                          <a:spcPts val="0"/>
                        </a:spcAft>
                        <a:buClr>
                          <a:srgbClr val="1E1E20"/>
                        </a:buClr>
                        <a:buSzPts val="900"/>
                        <a:buFont typeface="Arial"/>
                        <a:buNone/>
                      </a:pPr>
                      <a:r>
                        <a:rPr lang="en-US" sz="1200" b="1" u="none" strike="noStrike" cap="none" dirty="0">
                          <a:solidFill>
                            <a:schemeClr val="bg1"/>
                          </a:solidFill>
                          <a:latin typeface="Arial" panose="020B0604020202020204" pitchFamily="34" charset="0"/>
                          <a:cs typeface="Arial" panose="020B0604020202020204" pitchFamily="34" charset="0"/>
                        </a:rPr>
                        <a:t>(n=241)</a:t>
                      </a:r>
                      <a:endParaRPr lang="en-US" sz="1200" b="1" i="0" u="none" strike="noStrike" cap="none" dirty="0">
                        <a:solidFill>
                          <a:schemeClr val="bg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00"/>
                    </a:solidFill>
                  </a:tcPr>
                </a:tc>
                <a:extLst>
                  <a:ext uri="{0D108BD9-81ED-4DB2-BD59-A6C34878D82A}">
                    <a16:rowId xmlns:a16="http://schemas.microsoft.com/office/drawing/2014/main" val="10000"/>
                  </a:ext>
                </a:extLst>
              </a:tr>
              <a:tr h="200679">
                <a:tc>
                  <a:txBody>
                    <a:bodyPr/>
                    <a:lstStyle/>
                    <a:p>
                      <a:pPr marL="215900" marR="0" lvl="0" indent="-215900" algn="l" rtl="0">
                        <a:lnSpc>
                          <a:spcPct val="100000"/>
                        </a:lnSpc>
                        <a:spcBef>
                          <a:spcPts val="0"/>
                        </a:spcBef>
                        <a:spcAft>
                          <a:spcPts val="0"/>
                        </a:spcAft>
                        <a:buClr>
                          <a:srgbClr val="1E1E20"/>
                        </a:buClr>
                        <a:buSzPts val="800"/>
                        <a:buFont typeface="Arial"/>
                        <a:buNone/>
                      </a:pPr>
                      <a:r>
                        <a:rPr lang="en-US" sz="1200" b="0" i="0" u="none" strike="noStrike" cap="none" dirty="0">
                          <a:solidFill>
                            <a:schemeClr val="tx1"/>
                          </a:solidFill>
                          <a:latin typeface="Arial" panose="020B0604020202020204" pitchFamily="34" charset="0"/>
                          <a:ea typeface="Arial"/>
                          <a:cs typeface="Arial" panose="020B0604020202020204" pitchFamily="34" charset="0"/>
                          <a:sym typeface="Arial"/>
                        </a:rPr>
                        <a:t>Events, n (%)</a:t>
                      </a:r>
                      <a:endParaRPr sz="1200" b="0" i="0" u="none" strike="noStrike" cap="none"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685800" rtl="0" eaLnBrk="1" fontAlgn="auto" latinLnBrk="0" hangingPunct="1">
                        <a:lnSpc>
                          <a:spcPct val="100000"/>
                        </a:lnSpc>
                        <a:spcBef>
                          <a:spcPts val="0"/>
                        </a:spcBef>
                        <a:spcAft>
                          <a:spcPts val="0"/>
                        </a:spcAft>
                        <a:buClr>
                          <a:srgbClr val="000000"/>
                        </a:buClr>
                        <a:buSzPts val="1400"/>
                        <a:buFont typeface="Arial"/>
                        <a:buNone/>
                        <a:tabLst/>
                        <a:defRPr/>
                      </a:pPr>
                      <a:r>
                        <a:rPr lang="en" sz="1200" u="none" strike="noStrike" cap="none" dirty="0">
                          <a:solidFill>
                            <a:schemeClr val="tx1"/>
                          </a:solidFill>
                          <a:latin typeface="Arial" panose="020B0604020202020204" pitchFamily="34" charset="0"/>
                          <a:cs typeface="Arial" panose="020B0604020202020204" pitchFamily="34" charset="0"/>
                        </a:rPr>
                        <a:t>174 (71.9)</a:t>
                      </a: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685800" rtl="0" eaLnBrk="1" fontAlgn="auto" latinLnBrk="0" hangingPunct="1">
                        <a:lnSpc>
                          <a:spcPct val="100000"/>
                        </a:lnSpc>
                        <a:spcBef>
                          <a:spcPts val="0"/>
                        </a:spcBef>
                        <a:spcAft>
                          <a:spcPts val="0"/>
                        </a:spcAft>
                        <a:buClr>
                          <a:srgbClr val="000000"/>
                        </a:buClr>
                        <a:buSzPts val="1400"/>
                        <a:buFont typeface="Arial"/>
                        <a:buNone/>
                        <a:tabLst/>
                        <a:defRPr/>
                      </a:pPr>
                      <a:r>
                        <a:rPr lang="en" sz="1200" u="none" strike="noStrike" cap="none" dirty="0">
                          <a:solidFill>
                            <a:schemeClr val="tx1"/>
                          </a:solidFill>
                          <a:latin typeface="Arial" panose="020B0604020202020204" pitchFamily="34" charset="0"/>
                          <a:cs typeface="Arial" panose="020B0604020202020204" pitchFamily="34" charset="0"/>
                        </a:rPr>
                        <a:t>202 (83.8) </a:t>
                      </a: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801058196"/>
                  </a:ext>
                </a:extLst>
              </a:tr>
              <a:tr h="200679">
                <a:tc>
                  <a:txBody>
                    <a:bodyPr/>
                    <a:lstStyle/>
                    <a:p>
                      <a:pPr marL="215900" marR="0" lvl="0" indent="-215900" algn="l" rtl="0">
                        <a:lnSpc>
                          <a:spcPct val="100000"/>
                        </a:lnSpc>
                        <a:spcBef>
                          <a:spcPts val="0"/>
                        </a:spcBef>
                        <a:spcAft>
                          <a:spcPts val="0"/>
                        </a:spcAft>
                        <a:buClr>
                          <a:srgbClr val="1E1E20"/>
                        </a:buClr>
                        <a:buSzPts val="800"/>
                        <a:buFont typeface="Arial"/>
                        <a:buNone/>
                      </a:pPr>
                      <a:r>
                        <a:rPr lang="en" sz="1200" u="none" strike="noStrike" cap="none" dirty="0">
                          <a:solidFill>
                            <a:schemeClr val="tx1"/>
                          </a:solidFill>
                          <a:latin typeface="Arial" panose="020B0604020202020204" pitchFamily="34" charset="0"/>
                          <a:cs typeface="Arial" panose="020B0604020202020204" pitchFamily="34" charset="0"/>
                        </a:rPr>
                        <a:t>PFS, median (95% CI), mo</a:t>
                      </a:r>
                      <a:endParaRPr sz="1200" b="0" i="0" u="none" strike="noStrike" cap="none"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tc>
                  <a:txBody>
                    <a:bodyPr/>
                    <a:lstStyle/>
                    <a:p>
                      <a:pPr marL="0" marR="0" lvl="0" indent="0" algn="ctr" defTabSz="685800" rtl="0" eaLnBrk="1" fontAlgn="auto" latinLnBrk="0" hangingPunct="1">
                        <a:lnSpc>
                          <a:spcPct val="100000"/>
                        </a:lnSpc>
                        <a:spcBef>
                          <a:spcPts val="0"/>
                        </a:spcBef>
                        <a:spcAft>
                          <a:spcPts val="0"/>
                        </a:spcAft>
                        <a:buClr>
                          <a:srgbClr val="000000"/>
                        </a:buClr>
                        <a:buSzPts val="1400"/>
                        <a:buFont typeface="Arial"/>
                        <a:buNone/>
                        <a:tabLst/>
                        <a:defRPr/>
                      </a:pPr>
                      <a:r>
                        <a:rPr lang="en" sz="1200" u="none" strike="noStrike" cap="none" dirty="0">
                          <a:solidFill>
                            <a:schemeClr val="tx1"/>
                          </a:solidFill>
                          <a:latin typeface="Arial" panose="020B0604020202020204" pitchFamily="34" charset="0"/>
                          <a:cs typeface="Arial" panose="020B0604020202020204" pitchFamily="34" charset="0"/>
                        </a:rPr>
                        <a:t>5.4 (4.2, 5.8)</a:t>
                      </a: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tc>
                  <a:txBody>
                    <a:bodyPr/>
                    <a:lstStyle/>
                    <a:p>
                      <a:pPr marL="0" marR="0" lvl="0" indent="0" algn="ctr" defTabSz="685800" rtl="0" eaLnBrk="1" fontAlgn="auto" latinLnBrk="0" hangingPunct="1">
                        <a:lnSpc>
                          <a:spcPct val="100000"/>
                        </a:lnSpc>
                        <a:spcBef>
                          <a:spcPts val="0"/>
                        </a:spcBef>
                        <a:spcAft>
                          <a:spcPts val="0"/>
                        </a:spcAft>
                        <a:buClr>
                          <a:srgbClr val="000000"/>
                        </a:buClr>
                        <a:buSzPts val="1400"/>
                        <a:buFont typeface="Arial"/>
                        <a:buNone/>
                        <a:tabLst/>
                        <a:defRPr/>
                      </a:pPr>
                      <a:r>
                        <a:rPr lang="en" sz="1200" u="none" strike="noStrike" cap="none" dirty="0">
                          <a:solidFill>
                            <a:schemeClr val="tx1"/>
                          </a:solidFill>
                          <a:latin typeface="Arial" panose="020B0604020202020204" pitchFamily="34" charset="0"/>
                          <a:cs typeface="Arial" panose="020B0604020202020204" pitchFamily="34" charset="0"/>
                        </a:rPr>
                        <a:t>2.1 (1.6, 2.7)</a:t>
                      </a: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extLst>
                  <a:ext uri="{0D108BD9-81ED-4DB2-BD59-A6C34878D82A}">
                    <a16:rowId xmlns:a16="http://schemas.microsoft.com/office/drawing/2014/main" val="10001"/>
                  </a:ext>
                </a:extLst>
              </a:tr>
              <a:tr h="218534">
                <a:tc>
                  <a:txBody>
                    <a:bodyPr/>
                    <a:lstStyle/>
                    <a:p>
                      <a:pPr marL="215900" marR="0" lvl="0" indent="-215900" algn="l" rtl="0">
                        <a:lnSpc>
                          <a:spcPct val="100000"/>
                        </a:lnSpc>
                        <a:spcBef>
                          <a:spcPts val="0"/>
                        </a:spcBef>
                        <a:spcAft>
                          <a:spcPts val="0"/>
                        </a:spcAft>
                        <a:buClr>
                          <a:srgbClr val="1E1E20"/>
                        </a:buClr>
                        <a:buSzPts val="800"/>
                        <a:buFont typeface="Arial"/>
                        <a:buNone/>
                      </a:pPr>
                      <a:r>
                        <a:rPr lang="en" sz="1200" u="none" strike="noStrike" cap="none">
                          <a:solidFill>
                            <a:schemeClr val="tx1"/>
                          </a:solidFill>
                          <a:latin typeface="Arial" panose="020B0604020202020204" pitchFamily="34" charset="0"/>
                          <a:cs typeface="Arial" panose="020B0604020202020204" pitchFamily="34" charset="0"/>
                        </a:rPr>
                        <a:t>Stratified HR (95% CI)</a:t>
                      </a:r>
                      <a:endParaRPr sz="1200" b="0" i="0" u="none" strike="noStrike" cap="none">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 sz="1200" b="1" u="none" strike="noStrike" cap="none" dirty="0">
                          <a:solidFill>
                            <a:schemeClr val="tx1"/>
                          </a:solidFill>
                          <a:latin typeface="Arial" panose="020B0604020202020204" pitchFamily="34" charset="0"/>
                          <a:cs typeface="Arial" panose="020B0604020202020204" pitchFamily="34" charset="0"/>
                        </a:rPr>
                        <a:t>0.54 (0.43, 0.67)</a:t>
                      </a:r>
                      <a:endParaRPr sz="1200" b="1" u="none" strike="noStrike" cap="none" dirty="0">
                        <a:solidFill>
                          <a:schemeClr val="tx1"/>
                        </a:solidFill>
                        <a:latin typeface="Arial" panose="020B0604020202020204" pitchFamily="34" charset="0"/>
                        <a:cs typeface="Arial" panose="020B0604020202020204" pitchFamily="34" charset="0"/>
                      </a:endParaRPr>
                    </a:p>
                  </a:txBody>
                  <a:tcPr marL="80453" marR="80453" marT="40226" marB="4022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hMerge="1">
                  <a:txBody>
                    <a:bodyPr/>
                    <a:lstStyle/>
                    <a:p>
                      <a:endParaRPr lang="en-US"/>
                    </a:p>
                  </a:txBody>
                  <a:tcPr/>
                </a:tc>
                <a:extLst>
                  <a:ext uri="{0D108BD9-81ED-4DB2-BD59-A6C34878D82A}">
                    <a16:rowId xmlns:a16="http://schemas.microsoft.com/office/drawing/2014/main" val="10002"/>
                  </a:ext>
                </a:extLst>
              </a:tr>
              <a:tr h="218534">
                <a:tc>
                  <a:txBody>
                    <a:bodyPr/>
                    <a:lstStyle/>
                    <a:p>
                      <a:pPr marL="215900" marR="0" lvl="0" indent="-215900" algn="l" rtl="0">
                        <a:lnSpc>
                          <a:spcPct val="100000"/>
                        </a:lnSpc>
                        <a:spcBef>
                          <a:spcPts val="0"/>
                        </a:spcBef>
                        <a:spcAft>
                          <a:spcPts val="0"/>
                        </a:spcAft>
                        <a:buClr>
                          <a:srgbClr val="1E1E20"/>
                        </a:buClr>
                        <a:buSzPts val="800"/>
                        <a:buFont typeface="Arial"/>
                        <a:buNone/>
                      </a:pPr>
                      <a:r>
                        <a:rPr lang="en" sz="1200" u="none" strike="noStrike" cap="none" dirty="0">
                          <a:solidFill>
                            <a:schemeClr val="tx1"/>
                          </a:solidFill>
                          <a:latin typeface="Arial" panose="020B0604020202020204" pitchFamily="34" charset="0"/>
                          <a:cs typeface="Arial" panose="020B0604020202020204" pitchFamily="34" charset="0"/>
                        </a:rPr>
                        <a:t>Stratified </a:t>
                      </a:r>
                      <a:r>
                        <a:rPr lang="en" sz="1200" i="1" u="none" strike="noStrike" cap="none" dirty="0">
                          <a:solidFill>
                            <a:schemeClr val="tx1"/>
                          </a:solidFill>
                          <a:latin typeface="Arial" panose="020B0604020202020204" pitchFamily="34" charset="0"/>
                          <a:cs typeface="Arial" panose="020B0604020202020204" pitchFamily="34" charset="0"/>
                        </a:rPr>
                        <a:t>P</a:t>
                      </a:r>
                      <a:r>
                        <a:rPr lang="en" sz="1200" u="none" strike="noStrike" cap="none" dirty="0">
                          <a:solidFill>
                            <a:schemeClr val="tx1"/>
                          </a:solidFill>
                          <a:latin typeface="Arial" panose="020B0604020202020204" pitchFamily="34" charset="0"/>
                          <a:cs typeface="Arial" panose="020B0604020202020204" pitchFamily="34" charset="0"/>
                        </a:rPr>
                        <a:t> value (2-sided)</a:t>
                      </a:r>
                      <a:endParaRPr sz="1200" b="0" i="0" u="none" strike="noStrike" cap="none"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tc gridSpan="2">
                  <a:txBody>
                    <a:bodyPr/>
                    <a:lstStyle/>
                    <a:p>
                      <a:pPr marL="215900" marR="0" lvl="0" indent="-215900" algn="ctr" rtl="0">
                        <a:lnSpc>
                          <a:spcPct val="100000"/>
                        </a:lnSpc>
                        <a:spcBef>
                          <a:spcPts val="0"/>
                        </a:spcBef>
                        <a:spcAft>
                          <a:spcPts val="0"/>
                        </a:spcAft>
                        <a:buClr>
                          <a:srgbClr val="1E1E20"/>
                        </a:buClr>
                        <a:buSzPts val="800"/>
                        <a:buFont typeface="Arial"/>
                        <a:buNone/>
                      </a:pPr>
                      <a:r>
                        <a:rPr lang="en" sz="1200" u="none" strike="noStrike" cap="none" dirty="0">
                          <a:solidFill>
                            <a:schemeClr val="tx1"/>
                          </a:solidFill>
                          <a:latin typeface="Arial" panose="020B0604020202020204" pitchFamily="34" charset="0"/>
                          <a:cs typeface="Arial" panose="020B0604020202020204" pitchFamily="34" charset="0"/>
                        </a:rPr>
                        <a:t>&lt;0.0001</a:t>
                      </a:r>
                      <a:endParaRPr sz="1200" u="none" strike="noStrike" cap="none" dirty="0">
                        <a:solidFill>
                          <a:schemeClr val="tx1"/>
                        </a:solidFill>
                        <a:latin typeface="Arial" panose="020B0604020202020204" pitchFamily="34" charset="0"/>
                        <a:cs typeface="Arial" panose="020B0604020202020204" pitchFamily="34" charset="0"/>
                      </a:endParaRPr>
                    </a:p>
                  </a:txBody>
                  <a:tcPr marL="80453" marR="80453" marT="40226" marB="4022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tc hMerge="1">
                  <a:txBody>
                    <a:bodyPr/>
                    <a:lstStyle/>
                    <a:p>
                      <a:endParaRPr lang="en-US"/>
                    </a:p>
                  </a:txBody>
                  <a:tcPr/>
                </a:tc>
                <a:extLst>
                  <a:ext uri="{0D108BD9-81ED-4DB2-BD59-A6C34878D82A}">
                    <a16:rowId xmlns:a16="http://schemas.microsoft.com/office/drawing/2014/main" val="10003"/>
                  </a:ext>
                </a:extLst>
              </a:tr>
              <a:tr h="218534">
                <a:tc>
                  <a:txBody>
                    <a:bodyPr/>
                    <a:lstStyle/>
                    <a:p>
                      <a:pPr marL="215900" marR="0" lvl="0" indent="-215900" algn="l" rtl="0">
                        <a:lnSpc>
                          <a:spcPct val="100000"/>
                        </a:lnSpc>
                        <a:spcBef>
                          <a:spcPts val="0"/>
                        </a:spcBef>
                        <a:spcAft>
                          <a:spcPts val="0"/>
                        </a:spcAft>
                        <a:buClr>
                          <a:srgbClr val="1E1E20"/>
                        </a:buClr>
                        <a:buSzPts val="800"/>
                        <a:buFont typeface="Arial"/>
                        <a:buNone/>
                      </a:pPr>
                      <a:r>
                        <a:rPr lang="el-GR" sz="1200" b="0" i="0" u="none" strike="noStrike" cap="none" dirty="0">
                          <a:solidFill>
                            <a:schemeClr val="tx1"/>
                          </a:solidFill>
                          <a:latin typeface="Arial" panose="020B0604020202020204" pitchFamily="34" charset="0"/>
                          <a:ea typeface="Arial"/>
                          <a:cs typeface="Arial" panose="020B0604020202020204" pitchFamily="34" charset="0"/>
                          <a:sym typeface="Arial"/>
                        </a:rPr>
                        <a:t>α </a:t>
                      </a:r>
                      <a:r>
                        <a:rPr lang="en-US" sz="1200" b="0" i="0" u="none" strike="noStrike" cap="none" dirty="0">
                          <a:solidFill>
                            <a:schemeClr val="tx1"/>
                          </a:solidFill>
                          <a:latin typeface="Arial" panose="020B0604020202020204" pitchFamily="34" charset="0"/>
                          <a:ea typeface="Arial"/>
                          <a:cs typeface="Arial" panose="020B0604020202020204" pitchFamily="34" charset="0"/>
                          <a:sym typeface="Arial"/>
                        </a:rPr>
                        <a:t>boundary </a:t>
                      </a:r>
                      <a:r>
                        <a:rPr lang="en" sz="1200" u="none" strike="noStrike" cap="none" dirty="0">
                          <a:solidFill>
                            <a:schemeClr val="tx1"/>
                          </a:solidFill>
                          <a:latin typeface="Arial" panose="020B0604020202020204" pitchFamily="34" charset="0"/>
                          <a:cs typeface="Arial" panose="020B0604020202020204" pitchFamily="34" charset="0"/>
                        </a:rPr>
                        <a:t>(2-sided)</a:t>
                      </a:r>
                      <a:endParaRPr sz="1200" b="0" i="0" u="none" strike="noStrike" cap="none"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marL="215900" marR="0" lvl="0" indent="-215900" algn="ctr" rtl="0">
                        <a:lnSpc>
                          <a:spcPct val="100000"/>
                        </a:lnSpc>
                        <a:spcBef>
                          <a:spcPts val="0"/>
                        </a:spcBef>
                        <a:spcAft>
                          <a:spcPts val="0"/>
                        </a:spcAft>
                        <a:buClr>
                          <a:srgbClr val="1E1E20"/>
                        </a:buClr>
                        <a:buSzPts val="800"/>
                        <a:buFont typeface="Arial"/>
                        <a:buNone/>
                      </a:pPr>
                      <a:r>
                        <a:rPr lang="en-US" sz="1200" u="none" strike="noStrike" cap="none" dirty="0">
                          <a:solidFill>
                            <a:schemeClr val="tx1"/>
                          </a:solidFill>
                          <a:latin typeface="Arial" panose="020B0604020202020204" pitchFamily="34" charset="0"/>
                          <a:cs typeface="Arial" panose="020B0604020202020204" pitchFamily="34" charset="0"/>
                        </a:rPr>
                        <a:t>0.001</a:t>
                      </a:r>
                      <a:endParaRPr sz="1200" u="none" strike="noStrike" cap="none" dirty="0">
                        <a:solidFill>
                          <a:schemeClr val="tx1"/>
                        </a:solidFill>
                        <a:latin typeface="Arial" panose="020B0604020202020204" pitchFamily="34" charset="0"/>
                        <a:cs typeface="Arial" panose="020B0604020202020204" pitchFamily="34" charset="0"/>
                      </a:endParaRPr>
                    </a:p>
                  </a:txBody>
                  <a:tcPr marL="80453" marR="80453" marT="40226" marB="4022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extLst>
                  <a:ext uri="{0D108BD9-81ED-4DB2-BD59-A6C34878D82A}">
                    <a16:rowId xmlns:a16="http://schemas.microsoft.com/office/drawing/2014/main" val="2979158004"/>
                  </a:ext>
                </a:extLst>
              </a:tr>
            </a:tbl>
          </a:graphicData>
        </a:graphic>
      </p:graphicFrame>
    </p:spTree>
    <p:extLst>
      <p:ext uri="{BB962C8B-B14F-4D97-AF65-F5344CB8AC3E}">
        <p14:creationId xmlns:p14="http://schemas.microsoft.com/office/powerpoint/2010/main" val="1899914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47A0B5-C698-FCB2-265A-9C297220CF1C}"/>
            </a:ext>
          </a:extLst>
        </p:cNvPr>
        <p:cNvGrpSpPr/>
        <p:nvPr/>
      </p:nvGrpSpPr>
      <p:grpSpPr>
        <a:xfrm>
          <a:off x="0" y="0"/>
          <a:ext cx="0" cy="0"/>
          <a:chOff x="0" y="0"/>
          <a:chExt cx="0" cy="0"/>
        </a:xfrm>
      </p:grpSpPr>
      <p:grpSp>
        <p:nvGrpSpPr>
          <p:cNvPr id="10" name="Group 9">
            <a:extLst>
              <a:ext uri="{FF2B5EF4-FFF2-40B4-BE49-F238E27FC236}">
                <a16:creationId xmlns:a16="http://schemas.microsoft.com/office/drawing/2014/main" id="{10A9E008-C37C-35B6-C1FD-9C9564B4678F}"/>
              </a:ext>
            </a:extLst>
          </p:cNvPr>
          <p:cNvGrpSpPr>
            <a:grpSpLocks noGrp="1" noUngrp="1" noRot="1" noMove="1" noResize="1"/>
          </p:cNvGrpSpPr>
          <p:nvPr/>
        </p:nvGrpSpPr>
        <p:grpSpPr>
          <a:xfrm>
            <a:off x="40434" y="810479"/>
            <a:ext cx="8722566" cy="5091705"/>
            <a:chOff x="40434" y="810479"/>
            <a:chExt cx="8722566" cy="5091705"/>
          </a:xfrm>
        </p:grpSpPr>
        <p:pic>
          <p:nvPicPr>
            <p:cNvPr id="8" name="Picture 7">
              <a:extLst>
                <a:ext uri="{FF2B5EF4-FFF2-40B4-BE49-F238E27FC236}">
                  <a16:creationId xmlns:a16="http://schemas.microsoft.com/office/drawing/2014/main" id="{0A693586-F3E8-C2F4-CACA-0BE036EA337B}"/>
                </a:ext>
              </a:extLst>
            </p:cNvPr>
            <p:cNvPicPr>
              <a:picLocks noGrp="1" noRot="1" noChangeAspect="1" noMove="1" noResize="1" noEditPoints="1" noAdjustHandles="1" noChangeArrowheads="1" noChangeShapeType="1" noCrop="1"/>
            </p:cNvPicPr>
            <p:nvPr/>
          </p:nvPicPr>
          <p:blipFill>
            <a:blip r:embed="rId2"/>
            <a:srcRect b="15441"/>
            <a:stretch/>
          </p:blipFill>
          <p:spPr>
            <a:xfrm>
              <a:off x="742006" y="1228725"/>
              <a:ext cx="8020994" cy="4095284"/>
            </a:xfrm>
            <a:prstGeom prst="rect">
              <a:avLst/>
            </a:prstGeom>
          </p:spPr>
        </p:pic>
        <p:sp>
          <p:nvSpPr>
            <p:cNvPr id="80" name="Rectangle 79">
              <a:extLst>
                <a:ext uri="{FF2B5EF4-FFF2-40B4-BE49-F238E27FC236}">
                  <a16:creationId xmlns:a16="http://schemas.microsoft.com/office/drawing/2014/main" id="{CDE16EE4-FF4E-DB55-44FF-E96C82784192}"/>
                </a:ext>
              </a:extLst>
            </p:cNvPr>
            <p:cNvSpPr>
              <a:spLocks noGrp="1" noRot="1" noMove="1" noResize="1" noEditPoints="1" noAdjustHandles="1" noChangeArrowheads="1" noChangeShapeType="1"/>
            </p:cNvSpPr>
            <p:nvPr/>
          </p:nvSpPr>
          <p:spPr>
            <a:xfrm>
              <a:off x="40434" y="5111304"/>
              <a:ext cx="1219728" cy="79088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grpSp>
          <p:nvGrpSpPr>
            <p:cNvPr id="81" name="Group 80">
              <a:extLst>
                <a:ext uri="{FF2B5EF4-FFF2-40B4-BE49-F238E27FC236}">
                  <a16:creationId xmlns:a16="http://schemas.microsoft.com/office/drawing/2014/main" id="{63EA4D3D-2956-DAC5-D8E3-81A02FCCC9FC}"/>
                </a:ext>
              </a:extLst>
            </p:cNvPr>
            <p:cNvGrpSpPr>
              <a:grpSpLocks noGrp="1" noUngrp="1" noRot="1" noMove="1" noResize="1"/>
            </p:cNvGrpSpPr>
            <p:nvPr/>
          </p:nvGrpSpPr>
          <p:grpSpPr>
            <a:xfrm>
              <a:off x="40434" y="5420661"/>
              <a:ext cx="1142631" cy="445333"/>
              <a:chOff x="2220684" y="5571016"/>
              <a:chExt cx="1049343" cy="445333"/>
            </a:xfrm>
          </p:grpSpPr>
          <p:sp>
            <p:nvSpPr>
              <p:cNvPr id="98" name="Google Shape;166;p5">
                <a:extLst>
                  <a:ext uri="{FF2B5EF4-FFF2-40B4-BE49-F238E27FC236}">
                    <a16:creationId xmlns:a16="http://schemas.microsoft.com/office/drawing/2014/main" id="{4C0687CA-B68A-F4DC-CFE4-4DE38EE471AC}"/>
                  </a:ext>
                </a:extLst>
              </p:cNvPr>
              <p:cNvSpPr txBox="1">
                <a:spLocks noGrp="1" noRot="1" noMove="1" noResize="1" noEditPoints="1" noAdjustHandles="1" noChangeArrowheads="1" noChangeShapeType="1"/>
              </p:cNvSpPr>
              <p:nvPr/>
            </p:nvSpPr>
            <p:spPr>
              <a:xfrm>
                <a:off x="2355277" y="5571016"/>
                <a:ext cx="914750" cy="161583"/>
              </a:xfrm>
              <a:prstGeom prst="rect">
                <a:avLst/>
              </a:prstGeom>
              <a:noFill/>
              <a:ln>
                <a:noFill/>
              </a:ln>
            </p:spPr>
            <p:txBody>
              <a:bodyPr spcFirstLastPara="1" wrap="square" lIns="91425" tIns="0" rIns="91425" bIns="0" anchor="t" anchorCtr="0">
                <a:spAutoFit/>
              </a:bodyPr>
              <a:lstStyle/>
              <a:p>
                <a:pPr marL="0" marR="0" lvl="0" indent="0" algn="r" rtl="0">
                  <a:lnSpc>
                    <a:spcPct val="100000"/>
                  </a:lnSpc>
                  <a:spcBef>
                    <a:spcPts val="0"/>
                  </a:spcBef>
                  <a:spcAft>
                    <a:spcPts val="0"/>
                  </a:spcAft>
                  <a:buNone/>
                </a:pPr>
                <a:r>
                  <a:rPr lang="en-US" sz="1050" b="1" u="none" strike="noStrike" cap="none" dirty="0">
                    <a:solidFill>
                      <a:srgbClr val="000000"/>
                    </a:solidFill>
                    <a:latin typeface="Arial"/>
                    <a:ea typeface="Arial"/>
                    <a:cs typeface="Arial"/>
                    <a:sym typeface="Arial"/>
                  </a:rPr>
                  <a:t>No. at risk</a:t>
                </a:r>
                <a:endParaRPr sz="1050" b="1" u="none" strike="noStrike" cap="none" dirty="0">
                  <a:solidFill>
                    <a:srgbClr val="000000"/>
                  </a:solidFill>
                  <a:latin typeface="Arial"/>
                  <a:ea typeface="Arial"/>
                  <a:cs typeface="Arial"/>
                  <a:sym typeface="Arial"/>
                </a:endParaRPr>
              </a:p>
            </p:txBody>
          </p:sp>
          <p:sp>
            <p:nvSpPr>
              <p:cNvPr id="99" name="Google Shape;166;p5">
                <a:extLst>
                  <a:ext uri="{FF2B5EF4-FFF2-40B4-BE49-F238E27FC236}">
                    <a16:creationId xmlns:a16="http://schemas.microsoft.com/office/drawing/2014/main" id="{95647CE5-100A-8E7B-DDEB-D34DA701CBCF}"/>
                  </a:ext>
                </a:extLst>
              </p:cNvPr>
              <p:cNvSpPr txBox="1">
                <a:spLocks noGrp="1" noRot="1" noMove="1" noResize="1" noEditPoints="1" noAdjustHandles="1" noChangeArrowheads="1" noChangeShapeType="1"/>
              </p:cNvSpPr>
              <p:nvPr/>
            </p:nvSpPr>
            <p:spPr>
              <a:xfrm>
                <a:off x="2687701" y="5854766"/>
                <a:ext cx="582326" cy="161583"/>
              </a:xfrm>
              <a:prstGeom prst="rect">
                <a:avLst/>
              </a:prstGeom>
              <a:noFill/>
              <a:ln>
                <a:noFill/>
              </a:ln>
            </p:spPr>
            <p:txBody>
              <a:bodyPr spcFirstLastPara="1" wrap="square" lIns="91425" tIns="0" rIns="91425" bIns="0" anchor="t" anchorCtr="0">
                <a:spAutoFit/>
              </a:bodyPr>
              <a:lstStyle/>
              <a:p>
                <a:pPr marL="0" marR="0" lvl="0" indent="0" algn="r" rtl="0">
                  <a:lnSpc>
                    <a:spcPct val="100000"/>
                  </a:lnSpc>
                  <a:spcBef>
                    <a:spcPts val="0"/>
                  </a:spcBef>
                  <a:spcAft>
                    <a:spcPts val="0"/>
                  </a:spcAft>
                  <a:buNone/>
                </a:pPr>
                <a:r>
                  <a:rPr lang="en-US" sz="1050" u="none" strike="noStrike" cap="none" dirty="0">
                    <a:solidFill>
                      <a:srgbClr val="CC0000"/>
                    </a:solidFill>
                    <a:latin typeface="Arial"/>
                    <a:ea typeface="Arial"/>
                    <a:cs typeface="Arial"/>
                    <a:sym typeface="Arial"/>
                  </a:rPr>
                  <a:t>Atezo</a:t>
                </a:r>
                <a:endParaRPr sz="1050" u="none" strike="noStrike" cap="none" dirty="0">
                  <a:solidFill>
                    <a:srgbClr val="CC0000"/>
                  </a:solidFill>
                  <a:latin typeface="Arial"/>
                  <a:ea typeface="Arial"/>
                  <a:cs typeface="Arial"/>
                  <a:sym typeface="Arial"/>
                </a:endParaRPr>
              </a:p>
            </p:txBody>
          </p:sp>
          <p:sp>
            <p:nvSpPr>
              <p:cNvPr id="100" name="Google Shape;166;p5">
                <a:extLst>
                  <a:ext uri="{FF2B5EF4-FFF2-40B4-BE49-F238E27FC236}">
                    <a16:creationId xmlns:a16="http://schemas.microsoft.com/office/drawing/2014/main" id="{63665692-0B6A-1528-4B16-C06C937827D0}"/>
                  </a:ext>
                </a:extLst>
              </p:cNvPr>
              <p:cNvSpPr txBox="1">
                <a:spLocks noGrp="1" noRot="1" noMove="1" noResize="1" noEditPoints="1" noAdjustHandles="1" noChangeArrowheads="1" noChangeShapeType="1"/>
              </p:cNvSpPr>
              <p:nvPr/>
            </p:nvSpPr>
            <p:spPr>
              <a:xfrm>
                <a:off x="2220684" y="5703366"/>
                <a:ext cx="1049343" cy="161583"/>
              </a:xfrm>
              <a:prstGeom prst="rect">
                <a:avLst/>
              </a:prstGeom>
              <a:noFill/>
              <a:ln>
                <a:noFill/>
              </a:ln>
            </p:spPr>
            <p:txBody>
              <a:bodyPr spcFirstLastPara="1" wrap="square" lIns="91425" tIns="0" rIns="91425" bIns="0" anchor="t" anchorCtr="0">
                <a:spAutoFit/>
              </a:bodyPr>
              <a:lstStyle/>
              <a:p>
                <a:pPr marL="0" marR="0" lvl="0" indent="0" algn="r" rtl="0">
                  <a:lnSpc>
                    <a:spcPct val="100000"/>
                  </a:lnSpc>
                  <a:spcBef>
                    <a:spcPts val="0"/>
                  </a:spcBef>
                  <a:spcAft>
                    <a:spcPts val="0"/>
                  </a:spcAft>
                  <a:buNone/>
                </a:pPr>
                <a:r>
                  <a:rPr lang="en-US" sz="1050" u="none" strike="noStrike" cap="none" dirty="0">
                    <a:solidFill>
                      <a:srgbClr val="3953A4"/>
                    </a:solidFill>
                    <a:latin typeface="Arial"/>
                    <a:ea typeface="Arial"/>
                    <a:cs typeface="Arial"/>
                    <a:sym typeface="Arial"/>
                  </a:rPr>
                  <a:t>Lurbi + atezo</a:t>
                </a:r>
                <a:endParaRPr sz="1050" u="none" strike="noStrike" cap="none" dirty="0">
                  <a:solidFill>
                    <a:srgbClr val="3953A4"/>
                  </a:solidFill>
                  <a:latin typeface="Arial"/>
                  <a:ea typeface="Arial"/>
                  <a:cs typeface="Arial"/>
                  <a:sym typeface="Arial"/>
                </a:endParaRPr>
              </a:p>
            </p:txBody>
          </p:sp>
        </p:grpSp>
        <p:sp>
          <p:nvSpPr>
            <p:cNvPr id="82" name="TextBox 81">
              <a:extLst>
                <a:ext uri="{FF2B5EF4-FFF2-40B4-BE49-F238E27FC236}">
                  <a16:creationId xmlns:a16="http://schemas.microsoft.com/office/drawing/2014/main" id="{AC4186C5-AA73-2E38-E703-80FE8BAC18B6}"/>
                </a:ext>
              </a:extLst>
            </p:cNvPr>
            <p:cNvSpPr txBox="1">
              <a:spLocks noGrp="1" noRot="1" noMove="1" noResize="1" noEditPoints="1" noAdjustHandles="1" noChangeArrowheads="1" noChangeShapeType="1"/>
            </p:cNvSpPr>
            <p:nvPr/>
          </p:nvSpPr>
          <p:spPr>
            <a:xfrm>
              <a:off x="3259944" y="3296674"/>
              <a:ext cx="564133" cy="169277"/>
            </a:xfrm>
            <a:prstGeom prst="rect">
              <a:avLst/>
            </a:prstGeom>
            <a:solidFill>
              <a:schemeClr val="bg1"/>
            </a:solidFill>
          </p:spPr>
          <p:txBody>
            <a:bodyPr wrap="square" lIns="0" tIns="0" rIns="0" bIns="0" rtlCol="0">
              <a:spAutoFit/>
            </a:bodyPr>
            <a:lstStyle/>
            <a:p>
              <a:r>
                <a:rPr lang="en-US" sz="1100" u="none" strike="noStrike" cap="none" dirty="0">
                  <a:solidFill>
                    <a:srgbClr val="3953A4"/>
                  </a:solidFill>
                  <a:latin typeface="Arial" panose="020B0604020202020204" pitchFamily="34" charset="0"/>
                  <a:cs typeface="Arial" panose="020B0604020202020204" pitchFamily="34" charset="0"/>
                </a:rPr>
                <a:t>41.2%</a:t>
              </a:r>
            </a:p>
          </p:txBody>
        </p:sp>
        <p:sp>
          <p:nvSpPr>
            <p:cNvPr id="83" name="TextBox 82">
              <a:extLst>
                <a:ext uri="{FF2B5EF4-FFF2-40B4-BE49-F238E27FC236}">
                  <a16:creationId xmlns:a16="http://schemas.microsoft.com/office/drawing/2014/main" id="{7749BF54-5A71-4442-F0E5-D39AE8496187}"/>
                </a:ext>
              </a:extLst>
            </p:cNvPr>
            <p:cNvSpPr txBox="1">
              <a:spLocks noGrp="1" noRot="1" noMove="1" noResize="1" noEditPoints="1" noAdjustHandles="1" noChangeArrowheads="1" noChangeShapeType="1"/>
            </p:cNvSpPr>
            <p:nvPr/>
          </p:nvSpPr>
          <p:spPr>
            <a:xfrm>
              <a:off x="3259944" y="4101071"/>
              <a:ext cx="470987" cy="169277"/>
            </a:xfrm>
            <a:prstGeom prst="rect">
              <a:avLst/>
            </a:prstGeom>
            <a:solidFill>
              <a:schemeClr val="bg1"/>
            </a:solidFill>
          </p:spPr>
          <p:txBody>
            <a:bodyPr wrap="square" lIns="0" tIns="0" rIns="0" bIns="0" rtlCol="0">
              <a:spAutoFit/>
            </a:bodyPr>
            <a:lstStyle/>
            <a:p>
              <a:r>
                <a:rPr lang="en-US" sz="1100" u="none" strike="noStrike" cap="none" dirty="0">
                  <a:solidFill>
                    <a:srgbClr val="CC0000"/>
                  </a:solidFill>
                  <a:latin typeface="Arial" panose="020B0604020202020204" pitchFamily="34" charset="0"/>
                  <a:cs typeface="Arial" panose="020B0604020202020204" pitchFamily="34" charset="0"/>
                </a:rPr>
                <a:t>18.7%</a:t>
              </a:r>
            </a:p>
          </p:txBody>
        </p:sp>
        <p:sp>
          <p:nvSpPr>
            <p:cNvPr id="85" name="TextBox 84">
              <a:extLst>
                <a:ext uri="{FF2B5EF4-FFF2-40B4-BE49-F238E27FC236}">
                  <a16:creationId xmlns:a16="http://schemas.microsoft.com/office/drawing/2014/main" id="{12054423-317D-99BD-8A6D-61276DD6A9F0}"/>
                </a:ext>
              </a:extLst>
            </p:cNvPr>
            <p:cNvSpPr txBox="1">
              <a:spLocks noGrp="1" noRot="1" noMove="1" noResize="1" noEditPoints="1" noAdjustHandles="1" noChangeArrowheads="1" noChangeShapeType="1"/>
            </p:cNvSpPr>
            <p:nvPr/>
          </p:nvSpPr>
          <p:spPr>
            <a:xfrm rot="16200000">
              <a:off x="370207" y="3029698"/>
              <a:ext cx="1172770" cy="276999"/>
            </a:xfrm>
            <a:prstGeom prst="rect">
              <a:avLst/>
            </a:prstGeom>
            <a:solidFill>
              <a:schemeClr val="bg1"/>
            </a:solidFill>
          </p:spPr>
          <p:txBody>
            <a:bodyPr wrap="square" rtlCol="0">
              <a:spAutoFit/>
            </a:bodyPr>
            <a:lstStyle/>
            <a:p>
              <a:pPr algn="ctr"/>
              <a:r>
                <a:rPr lang="en-US" sz="1200" b="1" dirty="0"/>
                <a:t>IRF-PFS (%)</a:t>
              </a:r>
            </a:p>
          </p:txBody>
        </p:sp>
        <p:sp>
          <p:nvSpPr>
            <p:cNvPr id="86" name="TextBox 85">
              <a:extLst>
                <a:ext uri="{FF2B5EF4-FFF2-40B4-BE49-F238E27FC236}">
                  <a16:creationId xmlns:a16="http://schemas.microsoft.com/office/drawing/2014/main" id="{214A7D97-B927-A025-991D-2C75FF07B118}"/>
                </a:ext>
              </a:extLst>
            </p:cNvPr>
            <p:cNvSpPr txBox="1">
              <a:spLocks noGrp="1" noRot="1" noMove="1" noResize="1" noEditPoints="1" noAdjustHandles="1" noChangeArrowheads="1" noChangeShapeType="1"/>
            </p:cNvSpPr>
            <p:nvPr/>
          </p:nvSpPr>
          <p:spPr>
            <a:xfrm>
              <a:off x="3346727" y="5265618"/>
              <a:ext cx="3609699" cy="276999"/>
            </a:xfrm>
            <a:prstGeom prst="rect">
              <a:avLst/>
            </a:prstGeom>
            <a:solidFill>
              <a:schemeClr val="bg1"/>
            </a:solidFill>
          </p:spPr>
          <p:txBody>
            <a:bodyPr wrap="square" rtlCol="0">
              <a:spAutoFit/>
            </a:bodyPr>
            <a:lstStyle/>
            <a:p>
              <a:pPr algn="ctr"/>
              <a:r>
                <a:rPr lang="en-US" sz="1200" b="1" dirty="0"/>
                <a:t>Time from randomization (months)</a:t>
              </a:r>
            </a:p>
          </p:txBody>
        </p:sp>
        <p:sp>
          <p:nvSpPr>
            <p:cNvPr id="87" name="TextBox 86">
              <a:extLst>
                <a:ext uri="{FF2B5EF4-FFF2-40B4-BE49-F238E27FC236}">
                  <a16:creationId xmlns:a16="http://schemas.microsoft.com/office/drawing/2014/main" id="{CAF4F4BA-AE8B-2E09-E37E-5CB2A064DD0A}"/>
                </a:ext>
              </a:extLst>
            </p:cNvPr>
            <p:cNvSpPr txBox="1">
              <a:spLocks noGrp="1" noRot="1" noMove="1" noResize="1" noEditPoints="1" noAdjustHandles="1" noChangeArrowheads="1" noChangeShapeType="1"/>
            </p:cNvSpPr>
            <p:nvPr/>
          </p:nvSpPr>
          <p:spPr>
            <a:xfrm>
              <a:off x="2562287" y="2206763"/>
              <a:ext cx="1277030" cy="276999"/>
            </a:xfrm>
            <a:prstGeom prst="rect">
              <a:avLst/>
            </a:prstGeom>
            <a:solidFill>
              <a:schemeClr val="bg1"/>
            </a:solidFill>
          </p:spPr>
          <p:txBody>
            <a:bodyPr wrap="square" rtlCol="0">
              <a:spAutoFit/>
            </a:bodyPr>
            <a:lstStyle/>
            <a:p>
              <a:pPr algn="ctr"/>
              <a:r>
                <a:rPr lang="en-US" sz="1200" b="1" dirty="0"/>
                <a:t>6-mo IRF-PFS</a:t>
              </a:r>
            </a:p>
          </p:txBody>
        </p:sp>
        <p:sp>
          <p:nvSpPr>
            <p:cNvPr id="88" name="TextBox 87">
              <a:extLst>
                <a:ext uri="{FF2B5EF4-FFF2-40B4-BE49-F238E27FC236}">
                  <a16:creationId xmlns:a16="http://schemas.microsoft.com/office/drawing/2014/main" id="{164E3C09-F875-6020-563E-AB93666106EF}"/>
                </a:ext>
              </a:extLst>
            </p:cNvPr>
            <p:cNvSpPr txBox="1">
              <a:spLocks noGrp="1" noRot="1" noMove="1" noResize="1" noEditPoints="1" noAdjustHandles="1" noChangeArrowheads="1" noChangeShapeType="1"/>
            </p:cNvSpPr>
            <p:nvPr/>
          </p:nvSpPr>
          <p:spPr>
            <a:xfrm>
              <a:off x="4120458" y="2206763"/>
              <a:ext cx="1277030" cy="276999"/>
            </a:xfrm>
            <a:prstGeom prst="rect">
              <a:avLst/>
            </a:prstGeom>
            <a:solidFill>
              <a:schemeClr val="bg1"/>
            </a:solidFill>
          </p:spPr>
          <p:txBody>
            <a:bodyPr wrap="square" rtlCol="0">
              <a:spAutoFit/>
            </a:bodyPr>
            <a:lstStyle/>
            <a:p>
              <a:pPr algn="ctr"/>
              <a:r>
                <a:rPr lang="en-US" sz="1200" b="1" dirty="0"/>
                <a:t>12-mo IRF-PFS</a:t>
              </a:r>
            </a:p>
          </p:txBody>
        </p:sp>
        <p:grpSp>
          <p:nvGrpSpPr>
            <p:cNvPr id="89" name="Group 88">
              <a:extLst>
                <a:ext uri="{FF2B5EF4-FFF2-40B4-BE49-F238E27FC236}">
                  <a16:creationId xmlns:a16="http://schemas.microsoft.com/office/drawing/2014/main" id="{466C30E1-AEB4-2D25-CCF8-F0EBD3C6A5A4}"/>
                </a:ext>
              </a:extLst>
            </p:cNvPr>
            <p:cNvGrpSpPr>
              <a:grpSpLocks noGrp="1" noUngrp="1" noRot="1" noMove="1" noResize="1"/>
            </p:cNvGrpSpPr>
            <p:nvPr/>
          </p:nvGrpSpPr>
          <p:grpSpPr>
            <a:xfrm>
              <a:off x="1498377" y="810479"/>
              <a:ext cx="5693528" cy="434420"/>
              <a:chOff x="1421647" y="1143854"/>
              <a:chExt cx="5900791" cy="434420"/>
            </a:xfrm>
          </p:grpSpPr>
          <p:sp>
            <p:nvSpPr>
              <p:cNvPr id="93" name="Google Shape;74;p3">
                <a:extLst>
                  <a:ext uri="{FF2B5EF4-FFF2-40B4-BE49-F238E27FC236}">
                    <a16:creationId xmlns:a16="http://schemas.microsoft.com/office/drawing/2014/main" id="{76365400-1C02-F52D-A673-EC39762D6701}"/>
                  </a:ext>
                </a:extLst>
              </p:cNvPr>
              <p:cNvSpPr>
                <a:spLocks noGrp="1" noRot="1" noMove="1" noResize="1" noEditPoints="1" noAdjustHandles="1" noChangeArrowheads="1" noChangeShapeType="1"/>
              </p:cNvSpPr>
              <p:nvPr/>
            </p:nvSpPr>
            <p:spPr>
              <a:xfrm>
                <a:off x="1421647" y="1143854"/>
                <a:ext cx="283328" cy="283328"/>
              </a:xfrm>
              <a:prstGeom prst="ellipse">
                <a:avLst/>
              </a:prstGeom>
              <a:solidFill>
                <a:srgbClr val="604A7B"/>
              </a:solidFill>
              <a:ln w="1270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1" i="0" u="none" strike="noStrike" kern="0" cap="none" spc="0" normalizeH="0" baseline="0" noProof="0" dirty="0">
                    <a:ln>
                      <a:noFill/>
                    </a:ln>
                    <a:solidFill>
                      <a:schemeClr val="bg1"/>
                    </a:solidFill>
                    <a:effectLst/>
                    <a:uLnTx/>
                    <a:uFillTx/>
                    <a:latin typeface="Arial"/>
                    <a:ea typeface="Arial"/>
                    <a:cs typeface="Arial"/>
                    <a:sym typeface="Arial"/>
                  </a:rPr>
                  <a:t>R</a:t>
                </a:r>
                <a:endParaRPr kumimoji="0" sz="1200" b="0" i="0" u="none" strike="noStrike" kern="0" cap="none" spc="0" normalizeH="0" baseline="0" noProof="0" dirty="0">
                  <a:ln>
                    <a:noFill/>
                  </a:ln>
                  <a:solidFill>
                    <a:schemeClr val="bg1"/>
                  </a:solidFill>
                  <a:effectLst/>
                  <a:uLnTx/>
                  <a:uFillTx/>
                  <a:latin typeface="Arial"/>
                  <a:ea typeface="Arial"/>
                  <a:cs typeface="Arial"/>
                  <a:sym typeface="Arial"/>
                </a:endParaRPr>
              </a:p>
            </p:txBody>
          </p:sp>
          <p:grpSp>
            <p:nvGrpSpPr>
              <p:cNvPr id="94" name="Google Shape;92;p3">
                <a:extLst>
                  <a:ext uri="{FF2B5EF4-FFF2-40B4-BE49-F238E27FC236}">
                    <a16:creationId xmlns:a16="http://schemas.microsoft.com/office/drawing/2014/main" id="{3B2C1819-0BC1-8113-E407-C4DE316826E1}"/>
                  </a:ext>
                </a:extLst>
              </p:cNvPr>
              <p:cNvGrpSpPr>
                <a:grpSpLocks noGrp="1" noUngrp="1" noRot="1" noMove="1" noResize="1"/>
              </p:cNvGrpSpPr>
              <p:nvPr/>
            </p:nvGrpSpPr>
            <p:grpSpPr>
              <a:xfrm>
                <a:off x="1562055" y="1463009"/>
                <a:ext cx="5394580" cy="115265"/>
                <a:chOff x="7239000" y="4361992"/>
                <a:chExt cx="4653313" cy="388593"/>
              </a:xfrm>
            </p:grpSpPr>
            <p:cxnSp>
              <p:nvCxnSpPr>
                <p:cNvPr id="96" name="Google Shape;93;p3">
                  <a:extLst>
                    <a:ext uri="{FF2B5EF4-FFF2-40B4-BE49-F238E27FC236}">
                      <a16:creationId xmlns:a16="http://schemas.microsoft.com/office/drawing/2014/main" id="{FDEFA80D-2C6B-2715-42FC-250DA628FF77}"/>
                    </a:ext>
                  </a:extLst>
                </p:cNvPr>
                <p:cNvCxnSpPr>
                  <a:cxnSpLocks noGrp="1" noRot="1" noMove="1" noResize="1" noEditPoints="1" noAdjustHandles="1" noChangeArrowheads="1" noChangeShapeType="1"/>
                </p:cNvCxnSpPr>
                <p:nvPr/>
              </p:nvCxnSpPr>
              <p:spPr>
                <a:xfrm>
                  <a:off x="7239000" y="4361992"/>
                  <a:ext cx="0" cy="388593"/>
                </a:xfrm>
                <a:prstGeom prst="straightConnector1">
                  <a:avLst/>
                </a:prstGeom>
                <a:noFill/>
                <a:ln w="38100" cap="flat" cmpd="sng">
                  <a:solidFill>
                    <a:srgbClr val="604A7B"/>
                  </a:solidFill>
                  <a:prstDash val="solid"/>
                  <a:round/>
                  <a:headEnd type="none" w="sm" len="sm"/>
                  <a:tailEnd type="none" w="sm" len="sm"/>
                </a:ln>
              </p:spPr>
            </p:cxnSp>
            <p:cxnSp>
              <p:nvCxnSpPr>
                <p:cNvPr id="97" name="Google Shape;94;p3">
                  <a:extLst>
                    <a:ext uri="{FF2B5EF4-FFF2-40B4-BE49-F238E27FC236}">
                      <a16:creationId xmlns:a16="http://schemas.microsoft.com/office/drawing/2014/main" id="{91C9E911-B3CD-FCA2-506E-4D46F2E8BCB6}"/>
                    </a:ext>
                  </a:extLst>
                </p:cNvPr>
                <p:cNvCxnSpPr>
                  <a:cxnSpLocks noGrp="1" noRot="1" noMove="1" noResize="1" noEditPoints="1" noAdjustHandles="1" noChangeArrowheads="1" noChangeShapeType="1"/>
                </p:cNvCxnSpPr>
                <p:nvPr/>
              </p:nvCxnSpPr>
              <p:spPr>
                <a:xfrm>
                  <a:off x="7239000" y="4552949"/>
                  <a:ext cx="4653313" cy="61627"/>
                </a:xfrm>
                <a:prstGeom prst="straightConnector1">
                  <a:avLst/>
                </a:prstGeom>
                <a:noFill/>
                <a:ln w="38100" cap="flat" cmpd="sng">
                  <a:solidFill>
                    <a:srgbClr val="604A7B"/>
                  </a:solidFill>
                  <a:prstDash val="solid"/>
                  <a:round/>
                  <a:headEnd type="none" w="sm" len="sm"/>
                  <a:tailEnd type="triangle" w="med" len="med"/>
                </a:ln>
              </p:spPr>
            </p:cxnSp>
          </p:grpSp>
          <p:sp>
            <p:nvSpPr>
              <p:cNvPr id="95" name="Google Shape;95;p3">
                <a:extLst>
                  <a:ext uri="{FF2B5EF4-FFF2-40B4-BE49-F238E27FC236}">
                    <a16:creationId xmlns:a16="http://schemas.microsoft.com/office/drawing/2014/main" id="{437BAB38-4738-D1B8-5389-FF8FA7B90002}"/>
                  </a:ext>
                </a:extLst>
              </p:cNvPr>
              <p:cNvSpPr txBox="1">
                <a:spLocks noGrp="1" noRot="1" noMove="1" noResize="1" noEditPoints="1" noAdjustHandles="1" noChangeArrowheads="1" noChangeShapeType="1"/>
              </p:cNvSpPr>
              <p:nvPr/>
            </p:nvSpPr>
            <p:spPr>
              <a:xfrm>
                <a:off x="1750229" y="1158813"/>
                <a:ext cx="5572209" cy="27695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300"/>
                  <a:buFont typeface="Arial"/>
                  <a:buNone/>
                  <a:tabLst/>
                  <a:defRPr/>
                </a:pPr>
                <a:r>
                  <a:rPr kumimoji="0" lang="en-US" sz="1200" b="0" i="0" u="none" strike="noStrike" kern="0" cap="none" spc="0" normalizeH="0" baseline="0" noProof="0" dirty="0">
                    <a:ln>
                      <a:noFill/>
                    </a:ln>
                    <a:solidFill>
                      <a:srgbClr val="604A7B"/>
                    </a:solidFill>
                    <a:effectLst/>
                    <a:uLnTx/>
                    <a:uFillTx/>
                    <a:latin typeface="Arial"/>
                    <a:ea typeface="Arial"/>
                    <a:cs typeface="Arial"/>
                    <a:sym typeface="Arial"/>
                  </a:rPr>
                  <a:t>PFS assessment started from randomization into the maintenance phase</a:t>
                </a:r>
                <a:endParaRPr kumimoji="0" sz="1200" b="0" i="0" u="none" strike="noStrike" kern="0" cap="none" spc="0" normalizeH="0" baseline="0" noProof="0" dirty="0">
                  <a:ln>
                    <a:noFill/>
                  </a:ln>
                  <a:solidFill>
                    <a:srgbClr val="604A7B"/>
                  </a:solidFill>
                  <a:effectLst/>
                  <a:uLnTx/>
                  <a:uFillTx/>
                  <a:latin typeface="Arial"/>
                  <a:ea typeface="Arial"/>
                  <a:cs typeface="Arial"/>
                  <a:sym typeface="Arial"/>
                </a:endParaRPr>
              </a:p>
            </p:txBody>
          </p:sp>
        </p:grpSp>
        <p:sp>
          <p:nvSpPr>
            <p:cNvPr id="90" name="TextBox 89">
              <a:extLst>
                <a:ext uri="{FF2B5EF4-FFF2-40B4-BE49-F238E27FC236}">
                  <a16:creationId xmlns:a16="http://schemas.microsoft.com/office/drawing/2014/main" id="{35F94AA6-BC79-295E-6450-B422702CFA2B}"/>
                </a:ext>
              </a:extLst>
            </p:cNvPr>
            <p:cNvSpPr txBox="1">
              <a:spLocks noGrp="1" noRot="1" noMove="1" noResize="1" noEditPoints="1" noAdjustHandles="1" noChangeArrowheads="1" noChangeShapeType="1"/>
            </p:cNvSpPr>
            <p:nvPr/>
          </p:nvSpPr>
          <p:spPr>
            <a:xfrm>
              <a:off x="4823588" y="4033819"/>
              <a:ext cx="470987" cy="169277"/>
            </a:xfrm>
            <a:prstGeom prst="rect">
              <a:avLst/>
            </a:prstGeom>
            <a:solidFill>
              <a:schemeClr val="bg1"/>
            </a:solidFill>
          </p:spPr>
          <p:txBody>
            <a:bodyPr wrap="square" lIns="0" tIns="0" rIns="0" bIns="0" rtlCol="0">
              <a:spAutoFit/>
            </a:bodyPr>
            <a:lstStyle/>
            <a:p>
              <a:r>
                <a:rPr lang="en-US" sz="1100" u="none" strike="noStrike" cap="none" dirty="0">
                  <a:solidFill>
                    <a:srgbClr val="3953A4"/>
                  </a:solidFill>
                  <a:latin typeface="Arial" panose="020B0604020202020204" pitchFamily="34" charset="0"/>
                  <a:cs typeface="Arial" panose="020B0604020202020204" pitchFamily="34" charset="0"/>
                </a:rPr>
                <a:t>20.5%</a:t>
              </a:r>
            </a:p>
          </p:txBody>
        </p:sp>
        <p:sp>
          <p:nvSpPr>
            <p:cNvPr id="91" name="TextBox 90">
              <a:extLst>
                <a:ext uri="{FF2B5EF4-FFF2-40B4-BE49-F238E27FC236}">
                  <a16:creationId xmlns:a16="http://schemas.microsoft.com/office/drawing/2014/main" id="{3B1B5B20-CD7C-12BA-05E3-5F5D74304EAE}"/>
                </a:ext>
              </a:extLst>
            </p:cNvPr>
            <p:cNvSpPr txBox="1">
              <a:spLocks noGrp="1" noRot="1" noMove="1" noResize="1" noEditPoints="1" noAdjustHandles="1" noChangeArrowheads="1" noChangeShapeType="1"/>
            </p:cNvSpPr>
            <p:nvPr/>
          </p:nvSpPr>
          <p:spPr>
            <a:xfrm>
              <a:off x="4823588" y="4334760"/>
              <a:ext cx="432000" cy="144000"/>
            </a:xfrm>
            <a:prstGeom prst="rect">
              <a:avLst/>
            </a:prstGeom>
            <a:solidFill>
              <a:schemeClr val="bg1"/>
            </a:solidFill>
          </p:spPr>
          <p:txBody>
            <a:bodyPr wrap="square" lIns="0" tIns="0" rIns="0" bIns="0" rtlCol="0">
              <a:noAutofit/>
            </a:bodyPr>
            <a:lstStyle/>
            <a:p>
              <a:r>
                <a:rPr lang="en-US" sz="1100" u="none" strike="noStrike" cap="none" dirty="0">
                  <a:solidFill>
                    <a:srgbClr val="CC0000"/>
                  </a:solidFill>
                  <a:latin typeface="Arial" panose="020B0604020202020204" pitchFamily="34" charset="0"/>
                  <a:cs typeface="Arial" panose="020B0604020202020204" pitchFamily="34" charset="0"/>
                </a:rPr>
                <a:t>12.0%</a:t>
              </a:r>
            </a:p>
          </p:txBody>
        </p:sp>
        <p:pic>
          <p:nvPicPr>
            <p:cNvPr id="9" name="Picture 8">
              <a:extLst>
                <a:ext uri="{FF2B5EF4-FFF2-40B4-BE49-F238E27FC236}">
                  <a16:creationId xmlns:a16="http://schemas.microsoft.com/office/drawing/2014/main" id="{10CE2B99-EF52-4E8C-D3FC-74AC071709BD}"/>
                </a:ext>
              </a:extLst>
            </p:cNvPr>
            <p:cNvPicPr>
              <a:picLocks noGrp="1" noRot="1" noChangeAspect="1" noMove="1" noResize="1" noEditPoints="1" noAdjustHandles="1" noChangeArrowheads="1" noChangeShapeType="1" noCrop="1"/>
            </p:cNvPicPr>
            <p:nvPr/>
          </p:nvPicPr>
          <p:blipFill>
            <a:blip r:embed="rId2"/>
            <a:srcRect l="9192" t="92884"/>
            <a:stretch/>
          </p:blipFill>
          <p:spPr>
            <a:xfrm>
              <a:off x="1479324" y="5528823"/>
              <a:ext cx="7283675" cy="344616"/>
            </a:xfrm>
            <a:prstGeom prst="rect">
              <a:avLst/>
            </a:prstGeom>
          </p:spPr>
        </p:pic>
      </p:grpSp>
      <p:sp>
        <p:nvSpPr>
          <p:cNvPr id="5" name="Title 4">
            <a:extLst>
              <a:ext uri="{FF2B5EF4-FFF2-40B4-BE49-F238E27FC236}">
                <a16:creationId xmlns:a16="http://schemas.microsoft.com/office/drawing/2014/main" id="{FFD77638-AFBC-E717-665C-748DF5619F9C}"/>
              </a:ext>
            </a:extLst>
          </p:cNvPr>
          <p:cNvSpPr>
            <a:spLocks noGrp="1"/>
          </p:cNvSpPr>
          <p:nvPr>
            <p:ph type="title"/>
          </p:nvPr>
        </p:nvSpPr>
        <p:spPr/>
        <p:txBody>
          <a:bodyPr/>
          <a:lstStyle/>
          <a:p>
            <a:r>
              <a:rPr lang="en-US" dirty="0"/>
              <a:t>IRF-PFS from randomization into maintenance phase </a:t>
            </a:r>
          </a:p>
        </p:txBody>
      </p:sp>
      <p:sp>
        <p:nvSpPr>
          <p:cNvPr id="7" name="Text Placeholder 6">
            <a:extLst>
              <a:ext uri="{FF2B5EF4-FFF2-40B4-BE49-F238E27FC236}">
                <a16:creationId xmlns:a16="http://schemas.microsoft.com/office/drawing/2014/main" id="{DDEB725B-89FC-B859-C92C-0AF4D63E945F}"/>
              </a:ext>
            </a:extLst>
          </p:cNvPr>
          <p:cNvSpPr>
            <a:spLocks noGrp="1"/>
          </p:cNvSpPr>
          <p:nvPr>
            <p:ph type="body" sz="quarter" idx="17"/>
          </p:nvPr>
        </p:nvSpPr>
        <p:spPr>
          <a:xfrm>
            <a:off x="300036" y="5897714"/>
            <a:ext cx="11591925" cy="307777"/>
          </a:xfrm>
        </p:spPr>
        <p:txBody>
          <a:bodyPr/>
          <a:lstStyle/>
          <a:p>
            <a:r>
              <a:rPr lang="en-US" dirty="0"/>
              <a:t>Clinical cutoff:</a:t>
            </a:r>
            <a:r>
              <a:rPr lang="en-US" sz="1000" dirty="0"/>
              <a:t> July 29, 2024; </a:t>
            </a:r>
            <a:r>
              <a:rPr lang="en-GB" sz="1000" dirty="0"/>
              <a:t>median survival follow-up: 15.0 </a:t>
            </a:r>
            <a:r>
              <a:rPr lang="en-GB" sz="1000" dirty="0" err="1"/>
              <a:t>mo</a:t>
            </a:r>
            <a:r>
              <a:rPr lang="en-GB" sz="1000" dirty="0"/>
              <a:t> (minimum follow-up: 3.0 </a:t>
            </a:r>
            <a:r>
              <a:rPr lang="en-GB" sz="1000" dirty="0" err="1"/>
              <a:t>mo</a:t>
            </a:r>
            <a:r>
              <a:rPr lang="en-GB" sz="1000" dirty="0"/>
              <a:t>).</a:t>
            </a:r>
            <a:br>
              <a:rPr lang="en-US" sz="1000" dirty="0">
                <a:highlight>
                  <a:srgbClr val="FFFF00"/>
                </a:highlight>
              </a:rPr>
            </a:br>
            <a:r>
              <a:rPr lang="en-US" sz="1000" dirty="0"/>
              <a:t>CI, confidence interval; HR, hazard ratio.</a:t>
            </a:r>
            <a:endParaRPr lang="en-US" dirty="0"/>
          </a:p>
        </p:txBody>
      </p:sp>
      <p:sp>
        <p:nvSpPr>
          <p:cNvPr id="3" name="Slide Number Placeholder 2">
            <a:extLst>
              <a:ext uri="{FF2B5EF4-FFF2-40B4-BE49-F238E27FC236}">
                <a16:creationId xmlns:a16="http://schemas.microsoft.com/office/drawing/2014/main" id="{50EC0EC1-DA93-94FB-BD85-B8C285666167}"/>
              </a:ext>
            </a:extLst>
          </p:cNvPr>
          <p:cNvSpPr>
            <a:spLocks noGrp="1"/>
          </p:cNvSpPr>
          <p:nvPr>
            <p:ph type="sldNum" sz="quarter" idx="4"/>
          </p:nvPr>
        </p:nvSpPr>
        <p:spPr>
          <a:xfrm>
            <a:off x="11499850" y="-4763"/>
            <a:ext cx="692150" cy="365126"/>
          </a:xfrm>
        </p:spPr>
        <p:txBody>
          <a:bodyPr/>
          <a:lstStyle/>
          <a:p>
            <a:pPr>
              <a:defRPr/>
            </a:pPr>
            <a:fld id="{4B8B4A8A-1121-483C-86FC-27031977109E}" type="slidenum">
              <a:rPr lang="en-US" smtClean="0"/>
              <a:pPr>
                <a:defRPr/>
              </a:pPr>
              <a:t>9</a:t>
            </a:fld>
            <a:endParaRPr lang="en-US" dirty="0"/>
          </a:p>
        </p:txBody>
      </p:sp>
      <p:sp>
        <p:nvSpPr>
          <p:cNvPr id="39" name="Text Placeholder 38">
            <a:extLst>
              <a:ext uri="{FF2B5EF4-FFF2-40B4-BE49-F238E27FC236}">
                <a16:creationId xmlns:a16="http://schemas.microsoft.com/office/drawing/2014/main" id="{560D7E35-234B-8C72-7CD0-5D5EF940D32E}"/>
              </a:ext>
            </a:extLst>
          </p:cNvPr>
          <p:cNvSpPr>
            <a:spLocks noGrp="1"/>
          </p:cNvSpPr>
          <p:nvPr>
            <p:ph type="body" sz="quarter" idx="15"/>
          </p:nvPr>
        </p:nvSpPr>
        <p:spPr/>
        <p:txBody>
          <a:bodyPr/>
          <a:lstStyle/>
          <a:p>
            <a:r>
              <a:rPr lang="en-US" dirty="0"/>
              <a:t>Luis Paz-Ares, MD, PhD </a:t>
            </a:r>
          </a:p>
        </p:txBody>
      </p:sp>
      <p:sp>
        <p:nvSpPr>
          <p:cNvPr id="6" name="Text Placeholder 8">
            <a:extLst>
              <a:ext uri="{FF2B5EF4-FFF2-40B4-BE49-F238E27FC236}">
                <a16:creationId xmlns:a16="http://schemas.microsoft.com/office/drawing/2014/main" id="{8E6E09F4-7080-7B07-E0CA-A663F9E1B562}"/>
              </a:ext>
            </a:extLst>
          </p:cNvPr>
          <p:cNvSpPr txBox="1">
            <a:spLocks/>
          </p:cNvSpPr>
          <p:nvPr/>
        </p:nvSpPr>
        <p:spPr>
          <a:xfrm>
            <a:off x="8003979" y="6415283"/>
            <a:ext cx="1364137" cy="281354"/>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Clr>
                <a:srgbClr val="008764"/>
              </a:buClr>
              <a:buFontTx/>
              <a:buNone/>
              <a:defRPr lang="en-US" sz="1000" kern="1200">
                <a:solidFill>
                  <a:srgbClr val="002557"/>
                </a:solidFill>
                <a:latin typeface="Arial" panose="020B0604020202020204" pitchFamily="34" charset="0"/>
                <a:ea typeface="+mn-ea"/>
                <a:cs typeface="Arial" panose="020B0604020202020204" pitchFamily="34" charset="0"/>
              </a:defRPr>
            </a:lvl1pPr>
            <a:lvl2pPr marL="541338" indent="-274638" algn="l" defTabSz="914400" rtl="0" eaLnBrk="1" latinLnBrk="0" hangingPunct="1">
              <a:lnSpc>
                <a:spcPct val="100000"/>
              </a:lnSpc>
              <a:spcBef>
                <a:spcPts val="500"/>
              </a:spcBef>
              <a:buClr>
                <a:srgbClr val="008764"/>
              </a:buClr>
              <a:buFont typeface="Wingdings" panose="05000000000000000000" pitchFamily="2" charset="2"/>
              <a:buChar char="§"/>
              <a:defRPr lang="en-US" sz="900" kern="1200">
                <a:solidFill>
                  <a:srgbClr val="002557"/>
                </a:solidFill>
                <a:latin typeface="Arial" panose="020B0604020202020204" pitchFamily="34" charset="0"/>
                <a:ea typeface="+mn-ea"/>
                <a:cs typeface="Arial" panose="020B0604020202020204" pitchFamily="34" charset="0"/>
              </a:defRPr>
            </a:lvl2pPr>
            <a:lvl3pPr marL="808038" indent="-266700" algn="l" defTabSz="914400" rtl="0" eaLnBrk="1" latinLnBrk="0" hangingPunct="1">
              <a:lnSpc>
                <a:spcPct val="100000"/>
              </a:lnSpc>
              <a:spcBef>
                <a:spcPts val="500"/>
              </a:spcBef>
              <a:buClr>
                <a:srgbClr val="008764"/>
              </a:buClr>
              <a:buFont typeface="Courier New" panose="02070309020205020404" pitchFamily="49" charset="0"/>
              <a:buChar char="o"/>
              <a:defRPr lang="en-US" sz="900" kern="120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8764"/>
              </a:buClr>
              <a:buFont typeface="Arial" panose="020B0604020202020204" pitchFamily="34" charset="0"/>
              <a:buChar char="•"/>
              <a:defRPr lang="en-US" sz="900" kern="120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8764"/>
              </a:buClr>
              <a:buSzTx/>
              <a:buFontTx/>
              <a:buNone/>
              <a:tabLst/>
              <a:defRPr/>
            </a:pPr>
            <a:r>
              <a:rPr kumimoji="0" lang="en-US"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rPr>
              <a:t>IMforte ASCO 2025 Abstract 8006</a:t>
            </a:r>
            <a:endParaRPr kumimoji="0" lang="en-SG" sz="1000" b="0" i="0" u="none" strike="noStrike" kern="1200" cap="none" spc="0" normalizeH="0" baseline="0" noProof="0" dirty="0">
              <a:ln>
                <a:noFill/>
              </a:ln>
              <a:solidFill>
                <a:srgbClr val="002557"/>
              </a:solidFill>
              <a:effectLst/>
              <a:uLnTx/>
              <a:uFillTx/>
              <a:latin typeface="Arial" panose="020B0604020202020204" pitchFamily="34" charset="0"/>
              <a:ea typeface="+mn-ea"/>
              <a:cs typeface="Arial" panose="020B0604020202020204" pitchFamily="34" charset="0"/>
            </a:endParaRPr>
          </a:p>
        </p:txBody>
      </p:sp>
      <p:graphicFrame>
        <p:nvGraphicFramePr>
          <p:cNvPr id="2" name="Google Shape;274;p16">
            <a:extLst>
              <a:ext uri="{FF2B5EF4-FFF2-40B4-BE49-F238E27FC236}">
                <a16:creationId xmlns:a16="http://schemas.microsoft.com/office/drawing/2014/main" id="{3C28089D-E2AF-CDE8-F47B-8D815F84BDE2}"/>
              </a:ext>
            </a:extLst>
          </p:cNvPr>
          <p:cNvGraphicFramePr/>
          <p:nvPr/>
        </p:nvGraphicFramePr>
        <p:xfrm>
          <a:off x="6915335" y="1346499"/>
          <a:ext cx="5011200" cy="1702062"/>
        </p:xfrm>
        <a:graphic>
          <a:graphicData uri="http://schemas.openxmlformats.org/drawingml/2006/table">
            <a:tbl>
              <a:tblPr>
                <a:noFill/>
              </a:tblPr>
              <a:tblGrid>
                <a:gridCol w="2152800">
                  <a:extLst>
                    <a:ext uri="{9D8B030D-6E8A-4147-A177-3AD203B41FA5}">
                      <a16:colId xmlns:a16="http://schemas.microsoft.com/office/drawing/2014/main" val="20000"/>
                    </a:ext>
                  </a:extLst>
                </a:gridCol>
                <a:gridCol w="1429200">
                  <a:extLst>
                    <a:ext uri="{9D8B030D-6E8A-4147-A177-3AD203B41FA5}">
                      <a16:colId xmlns:a16="http://schemas.microsoft.com/office/drawing/2014/main" val="20001"/>
                    </a:ext>
                  </a:extLst>
                </a:gridCol>
                <a:gridCol w="1429200">
                  <a:extLst>
                    <a:ext uri="{9D8B030D-6E8A-4147-A177-3AD203B41FA5}">
                      <a16:colId xmlns:a16="http://schemas.microsoft.com/office/drawing/2014/main" val="20002"/>
                    </a:ext>
                  </a:extLst>
                </a:gridCol>
              </a:tblGrid>
              <a:tr h="348347">
                <a:tc>
                  <a:txBody>
                    <a:bodyPr/>
                    <a:lstStyle/>
                    <a:p>
                      <a:pPr marL="215900" marR="0" lvl="0" indent="-215900" algn="l" rtl="0">
                        <a:lnSpc>
                          <a:spcPct val="100000"/>
                        </a:lnSpc>
                        <a:spcBef>
                          <a:spcPts val="0"/>
                        </a:spcBef>
                        <a:spcAft>
                          <a:spcPts val="0"/>
                        </a:spcAft>
                        <a:buClr>
                          <a:srgbClr val="000000"/>
                        </a:buClr>
                        <a:buSzPts val="800"/>
                        <a:buFont typeface="Arial"/>
                        <a:buNone/>
                      </a:pPr>
                      <a:r>
                        <a:rPr lang="en-SG" sz="1200" b="1" i="0" u="none" strike="noStrike" cap="none" dirty="0">
                          <a:solidFill>
                            <a:schemeClr val="tx1"/>
                          </a:solidFill>
                          <a:latin typeface="Arial" panose="020B0604020202020204" pitchFamily="34" charset="0"/>
                          <a:ea typeface="Tahoma"/>
                          <a:cs typeface="Arial" panose="020B0604020202020204" pitchFamily="34" charset="0"/>
                          <a:sym typeface="Tahoma"/>
                        </a:rPr>
                        <a:t>IRF-PFS</a:t>
                      </a:r>
                      <a:endParaRPr sz="1200" b="1" i="0" u="none" strike="noStrike" cap="none" dirty="0">
                        <a:solidFill>
                          <a:schemeClr val="tx1"/>
                        </a:solidFill>
                        <a:latin typeface="Arial" panose="020B0604020202020204" pitchFamily="34" charset="0"/>
                        <a:ea typeface="Tahoma"/>
                        <a:cs typeface="Arial" panose="020B0604020202020204" pitchFamily="34" charset="0"/>
                        <a:sym typeface="Tahoma"/>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lt1"/>
                    </a:solidFill>
                  </a:tcPr>
                </a:tc>
                <a:tc>
                  <a:txBody>
                    <a:bodyPr/>
                    <a:lstStyle/>
                    <a:p>
                      <a:pPr marL="0" marR="0" lvl="0" indent="0" algn="ctr" rtl="0">
                        <a:lnSpc>
                          <a:spcPct val="100000"/>
                        </a:lnSpc>
                        <a:spcBef>
                          <a:spcPts val="0"/>
                        </a:spcBef>
                        <a:spcAft>
                          <a:spcPts val="0"/>
                        </a:spcAft>
                        <a:buClr>
                          <a:srgbClr val="1E1E20"/>
                        </a:buClr>
                        <a:buSzPts val="900"/>
                        <a:buFont typeface="Arial"/>
                        <a:buNone/>
                      </a:pPr>
                      <a:r>
                        <a:rPr lang="en-US" sz="1200" b="1" u="none" strike="noStrike" cap="none" dirty="0">
                          <a:solidFill>
                            <a:schemeClr val="bg1"/>
                          </a:solidFill>
                          <a:latin typeface="Arial" panose="020B0604020202020204" pitchFamily="34" charset="0"/>
                          <a:cs typeface="Arial" panose="020B0604020202020204" pitchFamily="34" charset="0"/>
                        </a:rPr>
                        <a:t>Lurbi + atezo</a:t>
                      </a:r>
                    </a:p>
                    <a:p>
                      <a:pPr marL="0" marR="0" lvl="0" indent="0" algn="ctr" rtl="0">
                        <a:lnSpc>
                          <a:spcPct val="100000"/>
                        </a:lnSpc>
                        <a:spcBef>
                          <a:spcPts val="0"/>
                        </a:spcBef>
                        <a:spcAft>
                          <a:spcPts val="0"/>
                        </a:spcAft>
                        <a:buClr>
                          <a:srgbClr val="1E1E20"/>
                        </a:buClr>
                        <a:buSzPts val="900"/>
                        <a:buFont typeface="Arial"/>
                        <a:buNone/>
                      </a:pPr>
                      <a:r>
                        <a:rPr lang="en-US" sz="1200" b="1" u="none" strike="noStrike" cap="none" dirty="0">
                          <a:solidFill>
                            <a:schemeClr val="bg1"/>
                          </a:solidFill>
                          <a:latin typeface="Arial" panose="020B0604020202020204" pitchFamily="34" charset="0"/>
                          <a:cs typeface="Arial" panose="020B0604020202020204" pitchFamily="34" charset="0"/>
                        </a:rPr>
                        <a:t> (n=242)</a:t>
                      </a:r>
                      <a:endParaRPr lang="en-US" sz="1200" b="1" i="0" u="none" strike="noStrike" cap="none" dirty="0">
                        <a:solidFill>
                          <a:schemeClr val="bg1"/>
                        </a:solidFill>
                        <a:latin typeface="Arial" panose="020B0604020202020204" pitchFamily="34" charset="0"/>
                        <a:ea typeface="Tahoma"/>
                        <a:cs typeface="Arial" panose="020B0604020202020204" pitchFamily="34" charset="0"/>
                        <a:sym typeface="Tahoma"/>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953A4"/>
                    </a:solidFill>
                  </a:tcPr>
                </a:tc>
                <a:tc>
                  <a:txBody>
                    <a:bodyPr/>
                    <a:lstStyle/>
                    <a:p>
                      <a:pPr marL="0" marR="0" lvl="0" indent="0" algn="ctr" rtl="0">
                        <a:lnSpc>
                          <a:spcPct val="100000"/>
                        </a:lnSpc>
                        <a:spcBef>
                          <a:spcPts val="0"/>
                        </a:spcBef>
                        <a:spcAft>
                          <a:spcPts val="0"/>
                        </a:spcAft>
                        <a:buClr>
                          <a:srgbClr val="1E1E20"/>
                        </a:buClr>
                        <a:buSzPts val="900"/>
                        <a:buFont typeface="Arial"/>
                        <a:buNone/>
                      </a:pPr>
                      <a:r>
                        <a:rPr lang="en-US" sz="1200" b="1" u="none" strike="noStrike" cap="none" dirty="0">
                          <a:solidFill>
                            <a:schemeClr val="bg1"/>
                          </a:solidFill>
                          <a:latin typeface="Arial" panose="020B0604020202020204" pitchFamily="34" charset="0"/>
                          <a:cs typeface="Arial" panose="020B0604020202020204" pitchFamily="34" charset="0"/>
                        </a:rPr>
                        <a:t>Atezo</a:t>
                      </a:r>
                    </a:p>
                    <a:p>
                      <a:pPr marL="0" marR="0" lvl="0" indent="0" algn="ctr" rtl="0">
                        <a:lnSpc>
                          <a:spcPct val="100000"/>
                        </a:lnSpc>
                        <a:spcBef>
                          <a:spcPts val="0"/>
                        </a:spcBef>
                        <a:spcAft>
                          <a:spcPts val="0"/>
                        </a:spcAft>
                        <a:buClr>
                          <a:srgbClr val="1E1E20"/>
                        </a:buClr>
                        <a:buSzPts val="900"/>
                        <a:buFont typeface="Arial"/>
                        <a:buNone/>
                      </a:pPr>
                      <a:r>
                        <a:rPr lang="en-US" sz="1200" b="1" u="none" strike="noStrike" cap="none" dirty="0">
                          <a:solidFill>
                            <a:schemeClr val="bg1"/>
                          </a:solidFill>
                          <a:latin typeface="Arial" panose="020B0604020202020204" pitchFamily="34" charset="0"/>
                          <a:cs typeface="Arial" panose="020B0604020202020204" pitchFamily="34" charset="0"/>
                        </a:rPr>
                        <a:t>(n=241)</a:t>
                      </a:r>
                      <a:endParaRPr lang="en-US" sz="1200" b="1" i="0" u="none" strike="noStrike" cap="none" dirty="0">
                        <a:solidFill>
                          <a:schemeClr val="bg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00"/>
                    </a:solidFill>
                  </a:tcPr>
                </a:tc>
                <a:extLst>
                  <a:ext uri="{0D108BD9-81ED-4DB2-BD59-A6C34878D82A}">
                    <a16:rowId xmlns:a16="http://schemas.microsoft.com/office/drawing/2014/main" val="10000"/>
                  </a:ext>
                </a:extLst>
              </a:tr>
              <a:tr h="200679">
                <a:tc>
                  <a:txBody>
                    <a:bodyPr/>
                    <a:lstStyle/>
                    <a:p>
                      <a:pPr marL="215900" marR="0" lvl="0" indent="-215900" algn="l" rtl="0">
                        <a:lnSpc>
                          <a:spcPct val="100000"/>
                        </a:lnSpc>
                        <a:spcBef>
                          <a:spcPts val="0"/>
                        </a:spcBef>
                        <a:spcAft>
                          <a:spcPts val="0"/>
                        </a:spcAft>
                        <a:buClr>
                          <a:srgbClr val="1E1E20"/>
                        </a:buClr>
                        <a:buSzPts val="800"/>
                        <a:buFont typeface="Arial"/>
                        <a:buNone/>
                      </a:pPr>
                      <a:r>
                        <a:rPr lang="en-US" sz="1200" b="0" i="0" u="none" strike="noStrike" cap="none" dirty="0">
                          <a:solidFill>
                            <a:schemeClr val="tx1"/>
                          </a:solidFill>
                          <a:latin typeface="Arial" panose="020B0604020202020204" pitchFamily="34" charset="0"/>
                          <a:ea typeface="Arial"/>
                          <a:cs typeface="Arial" panose="020B0604020202020204" pitchFamily="34" charset="0"/>
                          <a:sym typeface="Arial"/>
                        </a:rPr>
                        <a:t>Events, n (%)</a:t>
                      </a:r>
                      <a:endParaRPr sz="1200" b="0" i="0" u="none" strike="noStrike" cap="none"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685800" rtl="0" eaLnBrk="1" fontAlgn="auto" latinLnBrk="0" hangingPunct="1">
                        <a:lnSpc>
                          <a:spcPct val="100000"/>
                        </a:lnSpc>
                        <a:spcBef>
                          <a:spcPts val="0"/>
                        </a:spcBef>
                        <a:spcAft>
                          <a:spcPts val="0"/>
                        </a:spcAft>
                        <a:buClr>
                          <a:srgbClr val="000000"/>
                        </a:buClr>
                        <a:buSzPts val="1400"/>
                        <a:buFont typeface="Arial"/>
                        <a:buNone/>
                        <a:tabLst/>
                        <a:defRPr/>
                      </a:pPr>
                      <a:r>
                        <a:rPr lang="en" sz="1200" u="none" strike="noStrike" cap="none" dirty="0">
                          <a:solidFill>
                            <a:schemeClr val="tx1"/>
                          </a:solidFill>
                          <a:latin typeface="Arial" panose="020B0604020202020204" pitchFamily="34" charset="0"/>
                          <a:cs typeface="Arial" panose="020B0604020202020204" pitchFamily="34" charset="0"/>
                        </a:rPr>
                        <a:t>174 (71.9)</a:t>
                      </a: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685800" rtl="0" eaLnBrk="1" fontAlgn="auto" latinLnBrk="0" hangingPunct="1">
                        <a:lnSpc>
                          <a:spcPct val="100000"/>
                        </a:lnSpc>
                        <a:spcBef>
                          <a:spcPts val="0"/>
                        </a:spcBef>
                        <a:spcAft>
                          <a:spcPts val="0"/>
                        </a:spcAft>
                        <a:buClr>
                          <a:srgbClr val="000000"/>
                        </a:buClr>
                        <a:buSzPts val="1400"/>
                        <a:buFont typeface="Arial"/>
                        <a:buNone/>
                        <a:tabLst/>
                        <a:defRPr/>
                      </a:pPr>
                      <a:r>
                        <a:rPr lang="en" sz="1200" u="none" strike="noStrike" cap="none" dirty="0">
                          <a:solidFill>
                            <a:schemeClr val="tx1"/>
                          </a:solidFill>
                          <a:latin typeface="Arial" panose="020B0604020202020204" pitchFamily="34" charset="0"/>
                          <a:cs typeface="Arial" panose="020B0604020202020204" pitchFamily="34" charset="0"/>
                        </a:rPr>
                        <a:t>202 (83.8) </a:t>
                      </a: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801058196"/>
                  </a:ext>
                </a:extLst>
              </a:tr>
              <a:tr h="200679">
                <a:tc>
                  <a:txBody>
                    <a:bodyPr/>
                    <a:lstStyle/>
                    <a:p>
                      <a:pPr marL="215900" marR="0" lvl="0" indent="-215900" algn="l" rtl="0">
                        <a:lnSpc>
                          <a:spcPct val="100000"/>
                        </a:lnSpc>
                        <a:spcBef>
                          <a:spcPts val="0"/>
                        </a:spcBef>
                        <a:spcAft>
                          <a:spcPts val="0"/>
                        </a:spcAft>
                        <a:buClr>
                          <a:srgbClr val="1E1E20"/>
                        </a:buClr>
                        <a:buSzPts val="800"/>
                        <a:buFont typeface="Arial"/>
                        <a:buNone/>
                      </a:pPr>
                      <a:r>
                        <a:rPr lang="en" sz="1200" u="none" strike="noStrike" cap="none" dirty="0">
                          <a:solidFill>
                            <a:schemeClr val="tx1"/>
                          </a:solidFill>
                          <a:latin typeface="Arial" panose="020B0604020202020204" pitchFamily="34" charset="0"/>
                          <a:cs typeface="Arial" panose="020B0604020202020204" pitchFamily="34" charset="0"/>
                        </a:rPr>
                        <a:t>PFS, median (95% CI), mo</a:t>
                      </a:r>
                      <a:endParaRPr sz="1200" b="0" i="0" u="none" strike="noStrike" cap="none"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tc>
                  <a:txBody>
                    <a:bodyPr/>
                    <a:lstStyle/>
                    <a:p>
                      <a:pPr marL="0" marR="0" lvl="0" indent="0" algn="ctr" defTabSz="685800" rtl="0" eaLnBrk="1" fontAlgn="auto" latinLnBrk="0" hangingPunct="1">
                        <a:lnSpc>
                          <a:spcPct val="100000"/>
                        </a:lnSpc>
                        <a:spcBef>
                          <a:spcPts val="0"/>
                        </a:spcBef>
                        <a:spcAft>
                          <a:spcPts val="0"/>
                        </a:spcAft>
                        <a:buClr>
                          <a:srgbClr val="000000"/>
                        </a:buClr>
                        <a:buSzPts val="1400"/>
                        <a:buFont typeface="Arial"/>
                        <a:buNone/>
                        <a:tabLst/>
                        <a:defRPr/>
                      </a:pPr>
                      <a:r>
                        <a:rPr lang="en" sz="1200" u="none" strike="noStrike" cap="none" dirty="0">
                          <a:solidFill>
                            <a:schemeClr val="tx1"/>
                          </a:solidFill>
                          <a:latin typeface="Arial" panose="020B0604020202020204" pitchFamily="34" charset="0"/>
                          <a:cs typeface="Arial" panose="020B0604020202020204" pitchFamily="34" charset="0"/>
                        </a:rPr>
                        <a:t>5.4 (4.2, 5.8)</a:t>
                      </a: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tc>
                  <a:txBody>
                    <a:bodyPr/>
                    <a:lstStyle/>
                    <a:p>
                      <a:pPr marL="0" marR="0" lvl="0" indent="0" algn="ctr" defTabSz="685800" rtl="0" eaLnBrk="1" fontAlgn="auto" latinLnBrk="0" hangingPunct="1">
                        <a:lnSpc>
                          <a:spcPct val="100000"/>
                        </a:lnSpc>
                        <a:spcBef>
                          <a:spcPts val="0"/>
                        </a:spcBef>
                        <a:spcAft>
                          <a:spcPts val="0"/>
                        </a:spcAft>
                        <a:buClr>
                          <a:srgbClr val="000000"/>
                        </a:buClr>
                        <a:buSzPts val="1400"/>
                        <a:buFont typeface="Arial"/>
                        <a:buNone/>
                        <a:tabLst/>
                        <a:defRPr/>
                      </a:pPr>
                      <a:r>
                        <a:rPr lang="en" sz="1200" u="none" strike="noStrike" cap="none" dirty="0">
                          <a:solidFill>
                            <a:schemeClr val="tx1"/>
                          </a:solidFill>
                          <a:latin typeface="Arial" panose="020B0604020202020204" pitchFamily="34" charset="0"/>
                          <a:cs typeface="Arial" panose="020B0604020202020204" pitchFamily="34" charset="0"/>
                        </a:rPr>
                        <a:t>2.1 (1.6, 2.7)</a:t>
                      </a: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extLst>
                  <a:ext uri="{0D108BD9-81ED-4DB2-BD59-A6C34878D82A}">
                    <a16:rowId xmlns:a16="http://schemas.microsoft.com/office/drawing/2014/main" val="10001"/>
                  </a:ext>
                </a:extLst>
              </a:tr>
              <a:tr h="218534">
                <a:tc>
                  <a:txBody>
                    <a:bodyPr/>
                    <a:lstStyle/>
                    <a:p>
                      <a:pPr marL="215900" marR="0" lvl="0" indent="-215900" algn="l" rtl="0">
                        <a:lnSpc>
                          <a:spcPct val="100000"/>
                        </a:lnSpc>
                        <a:spcBef>
                          <a:spcPts val="0"/>
                        </a:spcBef>
                        <a:spcAft>
                          <a:spcPts val="0"/>
                        </a:spcAft>
                        <a:buClr>
                          <a:srgbClr val="1E1E20"/>
                        </a:buClr>
                        <a:buSzPts val="800"/>
                        <a:buFont typeface="Arial"/>
                        <a:buNone/>
                      </a:pPr>
                      <a:r>
                        <a:rPr lang="en" sz="1200" u="none" strike="noStrike" cap="none">
                          <a:solidFill>
                            <a:schemeClr val="tx1"/>
                          </a:solidFill>
                          <a:latin typeface="Arial" panose="020B0604020202020204" pitchFamily="34" charset="0"/>
                          <a:cs typeface="Arial" panose="020B0604020202020204" pitchFamily="34" charset="0"/>
                        </a:rPr>
                        <a:t>Stratified HR (95% CI)</a:t>
                      </a:r>
                      <a:endParaRPr sz="1200" b="0" i="0" u="none" strike="noStrike" cap="none">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 sz="1200" b="1" u="none" strike="noStrike" cap="none" dirty="0">
                          <a:solidFill>
                            <a:schemeClr val="tx1"/>
                          </a:solidFill>
                          <a:latin typeface="Arial" panose="020B0604020202020204" pitchFamily="34" charset="0"/>
                          <a:cs typeface="Arial" panose="020B0604020202020204" pitchFamily="34" charset="0"/>
                        </a:rPr>
                        <a:t>0.54 (0.43, 0.67)</a:t>
                      </a:r>
                      <a:endParaRPr sz="1200" b="1" u="none" strike="noStrike" cap="none" dirty="0">
                        <a:solidFill>
                          <a:schemeClr val="tx1"/>
                        </a:solidFill>
                        <a:latin typeface="Arial" panose="020B0604020202020204" pitchFamily="34" charset="0"/>
                        <a:cs typeface="Arial" panose="020B0604020202020204" pitchFamily="34" charset="0"/>
                      </a:endParaRPr>
                    </a:p>
                  </a:txBody>
                  <a:tcPr marL="80453" marR="80453" marT="40226" marB="4022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hMerge="1">
                  <a:txBody>
                    <a:bodyPr/>
                    <a:lstStyle/>
                    <a:p>
                      <a:endParaRPr lang="en-US"/>
                    </a:p>
                  </a:txBody>
                  <a:tcPr/>
                </a:tc>
                <a:extLst>
                  <a:ext uri="{0D108BD9-81ED-4DB2-BD59-A6C34878D82A}">
                    <a16:rowId xmlns:a16="http://schemas.microsoft.com/office/drawing/2014/main" val="10002"/>
                  </a:ext>
                </a:extLst>
              </a:tr>
              <a:tr h="218534">
                <a:tc>
                  <a:txBody>
                    <a:bodyPr/>
                    <a:lstStyle/>
                    <a:p>
                      <a:pPr marL="215900" marR="0" lvl="0" indent="-215900" algn="l" rtl="0">
                        <a:lnSpc>
                          <a:spcPct val="100000"/>
                        </a:lnSpc>
                        <a:spcBef>
                          <a:spcPts val="0"/>
                        </a:spcBef>
                        <a:spcAft>
                          <a:spcPts val="0"/>
                        </a:spcAft>
                        <a:buClr>
                          <a:srgbClr val="1E1E20"/>
                        </a:buClr>
                        <a:buSzPts val="800"/>
                        <a:buFont typeface="Arial"/>
                        <a:buNone/>
                      </a:pPr>
                      <a:r>
                        <a:rPr lang="en" sz="1200" u="none" strike="noStrike" cap="none" dirty="0">
                          <a:solidFill>
                            <a:schemeClr val="tx1"/>
                          </a:solidFill>
                          <a:latin typeface="Arial" panose="020B0604020202020204" pitchFamily="34" charset="0"/>
                          <a:cs typeface="Arial" panose="020B0604020202020204" pitchFamily="34" charset="0"/>
                        </a:rPr>
                        <a:t>Stratified </a:t>
                      </a:r>
                      <a:r>
                        <a:rPr lang="en" sz="1200" i="1" u="none" strike="noStrike" cap="none" dirty="0">
                          <a:solidFill>
                            <a:schemeClr val="tx1"/>
                          </a:solidFill>
                          <a:latin typeface="Arial" panose="020B0604020202020204" pitchFamily="34" charset="0"/>
                          <a:cs typeface="Arial" panose="020B0604020202020204" pitchFamily="34" charset="0"/>
                        </a:rPr>
                        <a:t>P</a:t>
                      </a:r>
                      <a:r>
                        <a:rPr lang="en" sz="1200" u="none" strike="noStrike" cap="none" dirty="0">
                          <a:solidFill>
                            <a:schemeClr val="tx1"/>
                          </a:solidFill>
                          <a:latin typeface="Arial" panose="020B0604020202020204" pitchFamily="34" charset="0"/>
                          <a:cs typeface="Arial" panose="020B0604020202020204" pitchFamily="34" charset="0"/>
                        </a:rPr>
                        <a:t> value (2-sided)</a:t>
                      </a:r>
                      <a:endParaRPr sz="1200" b="0" i="0" u="none" strike="noStrike" cap="none"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tc gridSpan="2">
                  <a:txBody>
                    <a:bodyPr/>
                    <a:lstStyle/>
                    <a:p>
                      <a:pPr marL="215900" marR="0" lvl="0" indent="-215900" algn="ctr" rtl="0">
                        <a:lnSpc>
                          <a:spcPct val="100000"/>
                        </a:lnSpc>
                        <a:spcBef>
                          <a:spcPts val="0"/>
                        </a:spcBef>
                        <a:spcAft>
                          <a:spcPts val="0"/>
                        </a:spcAft>
                        <a:buClr>
                          <a:srgbClr val="1E1E20"/>
                        </a:buClr>
                        <a:buSzPts val="800"/>
                        <a:buFont typeface="Arial"/>
                        <a:buNone/>
                      </a:pPr>
                      <a:r>
                        <a:rPr lang="en" sz="1200" u="none" strike="noStrike" cap="none" dirty="0">
                          <a:solidFill>
                            <a:schemeClr val="tx1"/>
                          </a:solidFill>
                          <a:latin typeface="Arial" panose="020B0604020202020204" pitchFamily="34" charset="0"/>
                          <a:cs typeface="Arial" panose="020B0604020202020204" pitchFamily="34" charset="0"/>
                        </a:rPr>
                        <a:t>&lt;0.0001</a:t>
                      </a:r>
                      <a:endParaRPr sz="1200" u="none" strike="noStrike" cap="none" dirty="0">
                        <a:solidFill>
                          <a:schemeClr val="tx1"/>
                        </a:solidFill>
                        <a:latin typeface="Arial" panose="020B0604020202020204" pitchFamily="34" charset="0"/>
                        <a:cs typeface="Arial" panose="020B0604020202020204" pitchFamily="34" charset="0"/>
                      </a:endParaRPr>
                    </a:p>
                  </a:txBody>
                  <a:tcPr marL="80453" marR="80453" marT="40226" marB="4022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lt1"/>
                    </a:solidFill>
                  </a:tcPr>
                </a:tc>
                <a:tc hMerge="1">
                  <a:txBody>
                    <a:bodyPr/>
                    <a:lstStyle/>
                    <a:p>
                      <a:endParaRPr lang="en-US"/>
                    </a:p>
                  </a:txBody>
                  <a:tcPr/>
                </a:tc>
                <a:extLst>
                  <a:ext uri="{0D108BD9-81ED-4DB2-BD59-A6C34878D82A}">
                    <a16:rowId xmlns:a16="http://schemas.microsoft.com/office/drawing/2014/main" val="10003"/>
                  </a:ext>
                </a:extLst>
              </a:tr>
              <a:tr h="218534">
                <a:tc>
                  <a:txBody>
                    <a:bodyPr/>
                    <a:lstStyle/>
                    <a:p>
                      <a:pPr marL="215900" marR="0" lvl="0" indent="-215900" algn="l" rtl="0">
                        <a:lnSpc>
                          <a:spcPct val="100000"/>
                        </a:lnSpc>
                        <a:spcBef>
                          <a:spcPts val="0"/>
                        </a:spcBef>
                        <a:spcAft>
                          <a:spcPts val="0"/>
                        </a:spcAft>
                        <a:buClr>
                          <a:srgbClr val="1E1E20"/>
                        </a:buClr>
                        <a:buSzPts val="800"/>
                        <a:buFont typeface="Arial"/>
                        <a:buNone/>
                      </a:pPr>
                      <a:r>
                        <a:rPr lang="el-GR" sz="1200" b="0" i="0" u="none" strike="noStrike" cap="none" dirty="0">
                          <a:solidFill>
                            <a:schemeClr val="tx1"/>
                          </a:solidFill>
                          <a:latin typeface="Arial" panose="020B0604020202020204" pitchFamily="34" charset="0"/>
                          <a:ea typeface="Arial"/>
                          <a:cs typeface="Arial" panose="020B0604020202020204" pitchFamily="34" charset="0"/>
                          <a:sym typeface="Arial"/>
                        </a:rPr>
                        <a:t>α </a:t>
                      </a:r>
                      <a:r>
                        <a:rPr lang="en-US" sz="1200" b="0" i="0" u="none" strike="noStrike" cap="none" dirty="0">
                          <a:solidFill>
                            <a:schemeClr val="tx1"/>
                          </a:solidFill>
                          <a:latin typeface="Arial" panose="020B0604020202020204" pitchFamily="34" charset="0"/>
                          <a:ea typeface="Arial"/>
                          <a:cs typeface="Arial" panose="020B0604020202020204" pitchFamily="34" charset="0"/>
                          <a:sym typeface="Arial"/>
                        </a:rPr>
                        <a:t>boundary </a:t>
                      </a:r>
                      <a:r>
                        <a:rPr lang="en" sz="1200" u="none" strike="noStrike" cap="none" dirty="0">
                          <a:solidFill>
                            <a:schemeClr val="tx1"/>
                          </a:solidFill>
                          <a:latin typeface="Arial" panose="020B0604020202020204" pitchFamily="34" charset="0"/>
                          <a:cs typeface="Arial" panose="020B0604020202020204" pitchFamily="34" charset="0"/>
                        </a:rPr>
                        <a:t>(2-sided)</a:t>
                      </a:r>
                      <a:endParaRPr sz="1200" b="0" i="0" u="none" strike="noStrike" cap="none" dirty="0">
                        <a:solidFill>
                          <a:schemeClr val="tx1"/>
                        </a:solidFill>
                        <a:latin typeface="Arial" panose="020B0604020202020204" pitchFamily="34" charset="0"/>
                        <a:ea typeface="Arial"/>
                        <a:cs typeface="Arial" panose="020B0604020202020204" pitchFamily="34" charset="0"/>
                        <a:sym typeface="Arial"/>
                      </a:endParaRPr>
                    </a:p>
                  </a:txBody>
                  <a:tcPr marL="80439" marR="80439" marT="30091" marB="3009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marL="215900" marR="0" lvl="0" indent="-215900" algn="ctr" rtl="0">
                        <a:lnSpc>
                          <a:spcPct val="100000"/>
                        </a:lnSpc>
                        <a:spcBef>
                          <a:spcPts val="0"/>
                        </a:spcBef>
                        <a:spcAft>
                          <a:spcPts val="0"/>
                        </a:spcAft>
                        <a:buClr>
                          <a:srgbClr val="1E1E20"/>
                        </a:buClr>
                        <a:buSzPts val="800"/>
                        <a:buFont typeface="Arial"/>
                        <a:buNone/>
                      </a:pPr>
                      <a:r>
                        <a:rPr lang="en-US" sz="1200" u="none" strike="noStrike" cap="none" dirty="0">
                          <a:solidFill>
                            <a:schemeClr val="tx1"/>
                          </a:solidFill>
                          <a:latin typeface="Arial" panose="020B0604020202020204" pitchFamily="34" charset="0"/>
                          <a:cs typeface="Arial" panose="020B0604020202020204" pitchFamily="34" charset="0"/>
                        </a:rPr>
                        <a:t>0.001</a:t>
                      </a:r>
                      <a:endParaRPr sz="1200" u="none" strike="noStrike" cap="none" dirty="0">
                        <a:solidFill>
                          <a:schemeClr val="tx1"/>
                        </a:solidFill>
                        <a:latin typeface="Arial" panose="020B0604020202020204" pitchFamily="34" charset="0"/>
                        <a:cs typeface="Arial" panose="020B0604020202020204" pitchFamily="34" charset="0"/>
                      </a:endParaRPr>
                    </a:p>
                  </a:txBody>
                  <a:tcPr marL="80453" marR="80453" marT="40226" marB="4022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extLst>
                  <a:ext uri="{0D108BD9-81ED-4DB2-BD59-A6C34878D82A}">
                    <a16:rowId xmlns:a16="http://schemas.microsoft.com/office/drawing/2014/main" val="2979158004"/>
                  </a:ext>
                </a:extLst>
              </a:tr>
            </a:tbl>
          </a:graphicData>
        </a:graphic>
      </p:graphicFrame>
      <p:sp>
        <p:nvSpPr>
          <p:cNvPr id="4" name="TextBox 3">
            <a:extLst>
              <a:ext uri="{FF2B5EF4-FFF2-40B4-BE49-F238E27FC236}">
                <a16:creationId xmlns:a16="http://schemas.microsoft.com/office/drawing/2014/main" id="{24BFA001-1E27-6CCF-A39D-1D8C7C38CB70}"/>
              </a:ext>
            </a:extLst>
          </p:cNvPr>
          <p:cNvSpPr txBox="1"/>
          <p:nvPr/>
        </p:nvSpPr>
        <p:spPr>
          <a:xfrm>
            <a:off x="6915336" y="3107978"/>
            <a:ext cx="5011200" cy="738664"/>
          </a:xfrm>
          <a:prstGeom prst="rect">
            <a:avLst/>
          </a:prstGeom>
          <a:noFill/>
        </p:spPr>
        <p:txBody>
          <a:bodyPr wrap="square" rtlCol="0">
            <a:spAutoFit/>
          </a:bodyPr>
          <a:lstStyle/>
          <a:p>
            <a:r>
              <a:rPr lang="en-US" sz="1400" dirty="0"/>
              <a:t>Investigator-assessed PFS was consistent with IRF-PFS</a:t>
            </a:r>
          </a:p>
          <a:p>
            <a:pPr marL="285750" indent="-285750">
              <a:buFont typeface="Arial" panose="020B0604020202020204" pitchFamily="34" charset="0"/>
              <a:buChar char="•"/>
            </a:pPr>
            <a:r>
              <a:rPr lang="en-US" sz="1400" dirty="0"/>
              <a:t>Median: </a:t>
            </a:r>
            <a:r>
              <a:rPr lang="en" sz="1400" u="none" strike="noStrike" cap="none" dirty="0">
                <a:solidFill>
                  <a:schemeClr val="tx1"/>
                </a:solidFill>
                <a:latin typeface="Arial" panose="020B0604020202020204" pitchFamily="34" charset="0"/>
                <a:cs typeface="Arial" panose="020B0604020202020204" pitchFamily="34" charset="0"/>
              </a:rPr>
              <a:t>5.4 mo with lurbi + atezo and 2.7 mo with atezo (stratified HR, 0.55 [95% CI: 0.45, 0.68])</a:t>
            </a:r>
            <a:endParaRPr lang="en-US" sz="1400" dirty="0"/>
          </a:p>
        </p:txBody>
      </p:sp>
    </p:spTree>
    <p:extLst>
      <p:ext uri="{BB962C8B-B14F-4D97-AF65-F5344CB8AC3E}">
        <p14:creationId xmlns:p14="http://schemas.microsoft.com/office/powerpoint/2010/main" val="2196769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VARPPTCOMPATIBLERD03" val="RXP"/>
  <p:tag name="VARPPTTYPE" val="RXP"/>
  <p:tag name="VARPPTSLIDEFORMAT" val="RXP"/>
  <p:tag name="VARPPTCOMPATIBLE4" val="RXP"/>
  <p:tag name="VARSAVEMESSAGETIMESTAMP" val="RXP3/30/2017"/>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5240a3d-23a8-4d0b-9d67-658ca6b8ff4f">
      <Terms xmlns="http://schemas.microsoft.com/office/infopath/2007/PartnerControls"/>
    </lcf76f155ced4ddcb4097134ff3c332f>
    <TaxCatchAll xmlns="0e1a2891-fcf8-4c18-a1f0-17676fe89fe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13B4E5C7ACF014D9848FB46BC582B4C" ma:contentTypeVersion="14" ma:contentTypeDescription="Crée un document." ma:contentTypeScope="" ma:versionID="fc08e5360732ba7a30ce25aecb7d74e6">
  <xsd:schema xmlns:xsd="http://www.w3.org/2001/XMLSchema" xmlns:xs="http://www.w3.org/2001/XMLSchema" xmlns:p="http://schemas.microsoft.com/office/2006/metadata/properties" xmlns:ns2="65240a3d-23a8-4d0b-9d67-658ca6b8ff4f" xmlns:ns3="0e1a2891-fcf8-4c18-a1f0-17676fe89feb" targetNamespace="http://schemas.microsoft.com/office/2006/metadata/properties" ma:root="true" ma:fieldsID="0d6901196cd6778d1169bcbc9c587890" ns2:_="" ns3:_="">
    <xsd:import namespace="65240a3d-23a8-4d0b-9d67-658ca6b8ff4f"/>
    <xsd:import namespace="0e1a2891-fcf8-4c18-a1f0-17676fe89fe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240a3d-23a8-4d0b-9d67-658ca6b8ff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Balises d’images" ma:readOnly="false" ma:fieldId="{5cf76f15-5ced-4ddc-b409-7134ff3c332f}" ma:taxonomyMulti="true" ma:sspId="14d43178-7e78-4f33-b55a-4ef7f7bc406f"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e1a2891-fcf8-4c18-a1f0-17676fe89feb" elementFormDefault="qualified">
    <xsd:import namespace="http://schemas.microsoft.com/office/2006/documentManagement/types"/>
    <xsd:import namespace="http://schemas.microsoft.com/office/infopath/2007/PartnerControls"/>
    <xsd:element name="SharedWithUsers" ma:index="11"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Partagé avec détails" ma:internalName="SharedWithDetails" ma:readOnly="true">
      <xsd:simpleType>
        <xsd:restriction base="dms:Note">
          <xsd:maxLength value="255"/>
        </xsd:restriction>
      </xsd:simpleType>
    </xsd:element>
    <xsd:element name="TaxCatchAll" ma:index="18" nillable="true" ma:displayName="Taxonomy Catch All Column" ma:hidden="true" ma:list="{894ef5b3-9d10-4379-801c-6bc45e671ac7}" ma:internalName="TaxCatchAll" ma:showField="CatchAllData" ma:web="0e1a2891-fcf8-4c18-a1f0-17676fe89fe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D57C9D-3E37-465E-A7D4-64261206FE63}">
  <ds:schemaRefs>
    <ds:schemaRef ds:uri="http://schemas.microsoft.com/sharepoint/v3/contenttype/forms"/>
  </ds:schemaRefs>
</ds:datastoreItem>
</file>

<file path=customXml/itemProps2.xml><?xml version="1.0" encoding="utf-8"?>
<ds:datastoreItem xmlns:ds="http://schemas.openxmlformats.org/officeDocument/2006/customXml" ds:itemID="{DE6A2085-7A9D-4F68-91B6-5BA48EF90345}">
  <ds:schemaRefs>
    <ds:schemaRef ds:uri="http://schemas.openxmlformats.org/package/2006/metadata/core-properties"/>
    <ds:schemaRef ds:uri="9b108516-77e6-4225-83de-65ef8a8bb785"/>
    <ds:schemaRef ds:uri="http://purl.org/dc/terms/"/>
    <ds:schemaRef ds:uri="http://schemas.microsoft.com/office/2006/metadata/properties"/>
    <ds:schemaRef ds:uri="http://purl.org/dc/dcmitype/"/>
    <ds:schemaRef ds:uri="727c6c63-15b1-4248-ac64-89b9c777742d"/>
    <ds:schemaRef ds:uri="http://schemas.microsoft.com/office/2006/documentManagement/types"/>
    <ds:schemaRef ds:uri="http://purl.org/dc/elements/1.1/"/>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0B51570B-36AC-4636-9A8F-ABBB586AF17E}"/>
</file>

<file path=docProps/app.xml><?xml version="1.0" encoding="utf-8"?>
<Properties xmlns="http://schemas.openxmlformats.org/officeDocument/2006/extended-properties" xmlns:vt="http://schemas.openxmlformats.org/officeDocument/2006/docPropsVTypes">
  <TotalTime>0</TotalTime>
  <Words>6493</Words>
  <Application>Microsoft Office PowerPoint</Application>
  <PresentationFormat>Grand écran</PresentationFormat>
  <Paragraphs>1237</Paragraphs>
  <Slides>28</Slides>
  <Notes>3</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1_Office Theme</vt:lpstr>
      <vt:lpstr>Lurbinectedin + atezolizumab as first-line maintenance treatment in patients with  extensive-stage small cell lung cancer:  Primary results of the Phase 3 IMforte trial</vt:lpstr>
      <vt:lpstr>Key takeaway points</vt:lpstr>
      <vt:lpstr>Background</vt:lpstr>
      <vt:lpstr>IMforte study design</vt:lpstr>
      <vt:lpstr>IMforte study design</vt:lpstr>
      <vt:lpstr>Statistical analysis plan</vt:lpstr>
      <vt:lpstr>Baseline characteristics of patients randomized into the  maintenance phase</vt:lpstr>
      <vt:lpstr>IRF-PFS from randomization into maintenance phase </vt:lpstr>
      <vt:lpstr>IRF-PFS from randomization into maintenance phase </vt:lpstr>
      <vt:lpstr>IRF-PFS subgroup analysis</vt:lpstr>
      <vt:lpstr>OS from randomization into maintenance phase </vt:lpstr>
      <vt:lpstr>OS from randomization into maintenance phase </vt:lpstr>
      <vt:lpstr>OS subgroup analysis</vt:lpstr>
      <vt:lpstr>Confirmed IRF-assessed ORR and DOR during the  maintenance phase</vt:lpstr>
      <vt:lpstr>Follow-up systemic anticancer treatments</vt:lpstr>
      <vt:lpstr>Safety summary during the maintenance phase</vt:lpstr>
      <vt:lpstr>All-cause AEs with incidence ≥10% in either arm</vt:lpstr>
      <vt:lpstr>Conclusions</vt:lpstr>
      <vt:lpstr>Now published in The Lancet</vt:lpstr>
      <vt:lpstr>Acknowledgments</vt:lpstr>
      <vt:lpstr>Lay summary</vt:lpstr>
      <vt:lpstr>Supplementary information</vt:lpstr>
      <vt:lpstr>Disposition from treatment in the SAS</vt:lpstr>
      <vt:lpstr>Disposition from study in the FAS</vt:lpstr>
      <vt:lpstr>Follow-up systemic anticancer treatments in the FAS</vt:lpstr>
      <vt:lpstr>Serious AEs with incidence ≥1% in either arm in the SAS</vt:lpstr>
      <vt:lpstr>Causes of death in the SAS</vt:lpstr>
      <vt:lpstr>Grade 5 AEs by SOC and PT in the SAS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Inhibition of PD-L1 by MPDL3280A leads to clinical responses in patients with metastatic triple-negative breast cancer</dc:title>
  <dc:creator>Jessica Bessler</dc:creator>
  <cp:lastModifiedBy>Cindy Rigby</cp:lastModifiedBy>
  <cp:revision>1233</cp:revision>
  <cp:lastPrinted>2015-04-01T18:13:21Z</cp:lastPrinted>
  <dcterms:created xsi:type="dcterms:W3CDTF">2014-12-04T18:27:52Z</dcterms:created>
  <dcterms:modified xsi:type="dcterms:W3CDTF">2025-07-07T09:55:08Z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0x010100813B4E5C7ACF014D9848FB46BC582B4C</vt:lpwstr>
  </property>
  <property fmtid="{D5CDD505-2E9C-101B-9397-08002B2CF9AE}" pid="3" name="MSIP_Label_a723fcdf-614d-486a-adad-e9094d65f24d_Enabled">
    <vt:lpwstr>True</vt:lpwstr>
  </property>
  <property fmtid="{D5CDD505-2E9C-101B-9397-08002B2CF9AE}" pid="4" name="MSIP_Label_a723fcdf-614d-486a-adad-e9094d65f24d_SiteId">
    <vt:lpwstr>ee09a3fc-a3f5-4d93-98c6-dac96059eeea</vt:lpwstr>
  </property>
  <property fmtid="{D5CDD505-2E9C-101B-9397-08002B2CF9AE}" pid="5" name="MSIP_Label_a723fcdf-614d-486a-adad-e9094d65f24d_SetDate">
    <vt:lpwstr>2025-06-09T14:26:06Z</vt:lpwstr>
  </property>
  <property fmtid="{D5CDD505-2E9C-101B-9397-08002B2CF9AE}" pid="6" name="MSIP_Label_a723fcdf-614d-486a-adad-e9094d65f24d_Name">
    <vt:lpwstr>Internal Use</vt:lpwstr>
  </property>
  <property fmtid="{D5CDD505-2E9C-101B-9397-08002B2CF9AE}" pid="7" name="MSIP_Label_a723fcdf-614d-486a-adad-e9094d65f24d_ActionId">
    <vt:lpwstr>4534b626-c68a-43f1-a3d1-f42f78e0223f</vt:lpwstr>
  </property>
  <property fmtid="{D5CDD505-2E9C-101B-9397-08002B2CF9AE}" pid="8" name="MSIP_Label_a723fcdf-614d-486a-adad-e9094d65f24d_Removed">
    <vt:lpwstr>False</vt:lpwstr>
  </property>
  <property fmtid="{D5CDD505-2E9C-101B-9397-08002B2CF9AE}" pid="9" name="MSIP_Label_a723fcdf-614d-486a-adad-e9094d65f24d_Extended_MSFT_Method">
    <vt:lpwstr>Standard</vt:lpwstr>
  </property>
  <property fmtid="{D5CDD505-2E9C-101B-9397-08002B2CF9AE}" pid="10" name="Sensitivity">
    <vt:lpwstr>Internal Use</vt:lpwstr>
  </property>
</Properties>
</file>