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notesSlides/notesSlide22.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ppt/notesSlides/notesSlide23.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drawings/drawing9.xml" ContentType="application/vnd.openxmlformats-officedocument.drawingml.chartshapes+xml"/>
  <Override PartName="/ppt/charts/chart11.xml" ContentType="application/vnd.openxmlformats-officedocument.drawingml.chart+xml"/>
  <Override PartName="/ppt/theme/themeOverride5.xml" ContentType="application/vnd.openxmlformats-officedocument.themeOverride+xml"/>
  <Override PartName="/ppt/drawings/drawing10.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8"/>
  </p:notesMasterIdLst>
  <p:sldIdLst>
    <p:sldId id="261" r:id="rId5"/>
    <p:sldId id="264" r:id="rId6"/>
    <p:sldId id="260" r:id="rId7"/>
    <p:sldId id="265" r:id="rId8"/>
    <p:sldId id="268" r:id="rId9"/>
    <p:sldId id="263" r:id="rId10"/>
    <p:sldId id="269" r:id="rId11"/>
    <p:sldId id="271" r:id="rId12"/>
    <p:sldId id="272" r:id="rId13"/>
    <p:sldId id="290" r:id="rId14"/>
    <p:sldId id="294" r:id="rId15"/>
    <p:sldId id="297" r:id="rId16"/>
    <p:sldId id="296" r:id="rId17"/>
    <p:sldId id="291" r:id="rId18"/>
    <p:sldId id="309" r:id="rId19"/>
    <p:sldId id="287" r:id="rId20"/>
    <p:sldId id="303" r:id="rId21"/>
    <p:sldId id="277" r:id="rId22"/>
    <p:sldId id="298" r:id="rId23"/>
    <p:sldId id="306" r:id="rId24"/>
    <p:sldId id="307" r:id="rId25"/>
    <p:sldId id="308" r:id="rId26"/>
    <p:sldId id="3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2" userDrawn="1">
          <p15:clr>
            <a:srgbClr val="A4A3A4"/>
          </p15:clr>
        </p15:guide>
        <p15:guide id="2" orient="horz" pos="1248" userDrawn="1">
          <p15:clr>
            <a:srgbClr val="A4A3A4"/>
          </p15:clr>
        </p15:guide>
        <p15:guide id="3" orient="horz" pos="3408"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389603-115D-BB8F-E73C-C1DF8D922D8F}" name="Katie Herman" initials="KH" userId="S::KatieHerman@openhealthgroup.com::290fd218-42d8-4685-98c9-3fa033bfb797" providerId="AD"/>
  <p188:author id="{3AC28605-7DF0-3819-352D-1BA752B4E3CD}" name="Emily Bruggeman" initials="EB" userId="S::EmilyBruggeman@openhealthgroup.com::d9e757b8-e516-4c9a-98f1-f2bdb0dd1bae" providerId="AD"/>
  <p188:author id="{A5613811-896C-B051-BBAB-862707665BDF}" name="Brian Scheckner" initials="BS" userId="Brian Scheckner" providerId="None"/>
  <p188:author id="{0783A023-C81E-F07C-6E11-71F5533FBCA5}" name="Jessica Alexander" initials="KL" userId="Jessica Alexander" providerId="None"/>
  <p188:author id="{EBF8492F-F79D-92D7-054D-02ED72BE23FE}" name="Thomas Measey" initials="TM" userId="S::tmeasey@jazzpharma.com::085f136d-5a28-446c-a40e-90160d3ebe1f" providerId="AD"/>
  <p188:author id="{DF32A432-1D73-BE8E-4B7A-87508D0E02D3}" name="Alyssa Cairns (Jazz Contingent Worker)" initials="AC" userId="S::acairns@jazzpharma.com::2c1f7376-ca24-48a6-9682-70edad596a71" providerId="AD"/>
  <p188:author id="{C8407838-AF8B-EC08-8E9C-8288ECCC129F}" name="Deborah Nichols" initials="KL" userId="Deborah Nichols" providerId="None"/>
  <p188:author id="{827FC13A-B42C-2A6F-2343-D010DF64C205}" name="Cody Sebastian" initials="CS" userId="S::CodySebastian@openhealthgroup.com::72ab5bb8-eac9-4af6-853c-b50b866386c7" providerId="AD"/>
  <p188:author id="{AD65475A-105B-2BCE-908E-C0930E0C1D23}" name="Duprane Young" initials="DY" userId="S::DupraneYoung@openhealthgroup.com::69fb831b-d681-4866-93ee-b53cbfa2436f" providerId="AD"/>
  <p188:author id="{3476135C-68FE-CD42-1E22-301BC8C03AE6}" name="Hannah Ritchie" initials="HR" userId="S::HannahRitchie@openhealthgroup.com::113ef6f2-74bd-428f-bf8d-ded14dc151f1" providerId="AD"/>
  <p188:author id="{67F4AC5D-5352-75BD-DBF2-BAF673CFC6EE}" name="Karyn Liu" initials="KL" userId="Karyn Liu" providerId="None"/>
  <p188:author id="{AEB67B62-91B6-F208-37F7-B04C9590C18A}" name="Matthew Weddig" initials="MW" userId="S::MatthewWeddig@openhealthgroup.com::d5f94ce4-adf7-4c66-bece-d8fd51b85ffb" providerId="AD"/>
  <p188:author id="{CB55A664-769D-9259-8C47-D913AE471535}" name="Karyn Liu" initials="KL" userId="S::karynliu@openhealthgroup.com::43ff74d2-e05c-46f4-9843-350d8648fd13" providerId="AD"/>
  <p188:author id="{AEF4527A-84AC-25DA-CF21-ADBC82682A22}" name="Shawn Jaramillo" initials="SJ" userId="S::ShawnJaramillo@openhealthgroup.com::dfedef6a-84fe-4fe2-b348-bd309d314c4e" providerId="AD"/>
  <p188:author id="{A544C685-5633-9681-63B7-4FCBD328B2BC}" name="Kim Chesky" initials="KC" userId="S::KimChesky@openhealthgroup.com::286ccfc7-decb-4bc9-a7a5-924a69a2507c" providerId="AD"/>
  <p188:author id="{94FC5895-6D19-BD4D-9DDF-7BD6163BE6BD}" name="Mat Davis" initials="MD" userId="S::mdavis1@jazzpharma.com::fd02cb12-0e0b-4efd-8b96-039e984a6705" providerId="AD"/>
  <p188:author id="{6CC7FB9D-7C27-13B6-0736-2F086406595C}" name="Ruoff, Chad M., M.D." initials="CR" userId="S::Ruoff.Chad@mayo.edu::6e50c601-44d4-48b7-afed-1029103c5cab" providerId="AD"/>
  <p188:author id="{AD0A2BEC-5DA1-877C-996A-241652208911}" name="Teresa L Steininger (Jazz Contingent Worker)" initials="KL" userId="Teresa L Steininger (Jazz Contingent Worker)" providerId="None"/>
  <p188:author id="{819377ED-79C0-4FB0-EC47-88856C916433}" name="Teresa L Steininger (Jazz Contingent Worker)" initials="TS" userId="S::TSteininger@jazzpharma.com::6e687960-9a90-4689-88b9-0eaeb1769c27" providerId="AD"/>
  <p188:author id="{AA4EBCF2-3C9A-2FD5-FF21-4954579017DF}" name="Deborah Nichols" initials="DN" userId="S::dnichols@jazzpharma.com::29bce458-6adf-49cc-bc78-925b3a2df7b4" providerId="AD"/>
  <p188:author id="{02FE06FD-D2A0-7DEB-EF01-35AFD8B0AE8C}" name="Marisa Whalen" initials="MW" userId="S::mtorsiello@jazzpharma.com::0581e288-e034-44a8-bc0f-30cdecdad6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D3"/>
    <a:srgbClr val="954E95"/>
    <a:srgbClr val="38BB9D"/>
    <a:srgbClr val="EDF1FB"/>
    <a:srgbClr val="428ECC"/>
    <a:srgbClr val="9D5D9D"/>
    <a:srgbClr val="77ADDA"/>
    <a:srgbClr val="945394"/>
    <a:srgbClr val="74ABD9"/>
    <a:srgbClr val="502D5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916F4-3D0D-4A48-9FF6-4347D9E6693D}" v="5" dt="2025-06-06T15:28:55.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0"/>
    <p:restoredTop sz="93645" autoAdjust="0"/>
  </p:normalViewPr>
  <p:slideViewPr>
    <p:cSldViewPr snapToGrid="0">
      <p:cViewPr varScale="1">
        <p:scale>
          <a:sx n="104" d="100"/>
          <a:sy n="104" d="100"/>
        </p:scale>
        <p:origin x="678" y="144"/>
      </p:cViewPr>
      <p:guideLst>
        <p:guide orient="horz" pos="4272"/>
        <p:guide orient="horz" pos="1248"/>
        <p:guide orient="horz" pos="3408"/>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Chesky" userId="286ccfc7-decb-4bc9-a7a5-924a69a2507c" providerId="ADAL" clId="{7B148015-4C73-4979-91EA-A43E3FFD6BC0}"/>
    <pc:docChg chg="undo redo custSel modSld">
      <pc:chgData name="Kim Chesky" userId="286ccfc7-decb-4bc9-a7a5-924a69a2507c" providerId="ADAL" clId="{7B148015-4C73-4979-91EA-A43E3FFD6BC0}" dt="2025-06-04T14:54:21.147" v="94" actId="13926"/>
      <pc:docMkLst>
        <pc:docMk/>
      </pc:docMkLst>
      <pc:sldChg chg="modSp mod modCm">
        <pc:chgData name="Kim Chesky" userId="286ccfc7-decb-4bc9-a7a5-924a69a2507c" providerId="ADAL" clId="{7B148015-4C73-4979-91EA-A43E3FFD6BC0}" dt="2025-06-04T14:45:33.504" v="6" actId="13926"/>
        <pc:sldMkLst>
          <pc:docMk/>
          <pc:sldMk cId="3235196620" sldId="263"/>
        </pc:sldMkLst>
        <pc:spChg chg="mod">
          <ac:chgData name="Kim Chesky" userId="286ccfc7-decb-4bc9-a7a5-924a69a2507c" providerId="ADAL" clId="{7B148015-4C73-4979-91EA-A43E3FFD6BC0}" dt="2025-06-04T14:45:33.504" v="6" actId="13926"/>
          <ac:spMkLst>
            <pc:docMk/>
            <pc:sldMk cId="3235196620" sldId="263"/>
            <ac:spMk id="4" creationId="{87A2956A-98DD-9FC6-960A-E483DE6064A3}"/>
          </ac:spMkLst>
        </pc:spChg>
        <pc:graphicFrameChg chg="modGraphic">
          <ac:chgData name="Kim Chesky" userId="286ccfc7-decb-4bc9-a7a5-924a69a2507c" providerId="ADAL" clId="{7B148015-4C73-4979-91EA-A43E3FFD6BC0}" dt="2025-06-04T14:45:27.129" v="4" actId="13926"/>
          <ac:graphicFrameMkLst>
            <pc:docMk/>
            <pc:sldMk cId="3235196620" sldId="263"/>
            <ac:graphicFrameMk id="17" creationId="{D4147110-77C6-A989-CC58-17BC9D179A71}"/>
          </ac:graphicFrameMkLst>
        </pc:graphicFrameChg>
        <pc:extLst>
          <p:ext xmlns:p="http://schemas.openxmlformats.org/presentationml/2006/main" uri="{D6D511B9-2390-475A-947B-AFAB55BFBCF1}">
            <pc226:cmChg xmlns:pc226="http://schemas.microsoft.com/office/powerpoint/2022/06/main/command" chg="mod">
              <pc226:chgData name="Kim Chesky" userId="286ccfc7-decb-4bc9-a7a5-924a69a2507c" providerId="ADAL" clId="{7B148015-4C73-4979-91EA-A43E3FFD6BC0}" dt="2025-06-04T14:45:19.375" v="2" actId="20577"/>
              <pc2:cmMkLst xmlns:pc2="http://schemas.microsoft.com/office/powerpoint/2019/9/main/command">
                <pc:docMk/>
                <pc:sldMk cId="3235196620" sldId="263"/>
                <pc2:cmMk id="{7F52C8AA-6636-4664-9026-4D790884E6E5}"/>
              </pc2:cmMkLst>
            </pc226:cmChg>
          </p:ext>
        </pc:extLst>
      </pc:sldChg>
      <pc:sldChg chg="modSp mod">
        <pc:chgData name="Kim Chesky" userId="286ccfc7-decb-4bc9-a7a5-924a69a2507c" providerId="ADAL" clId="{7B148015-4C73-4979-91EA-A43E3FFD6BC0}" dt="2025-06-04T14:37:57.746" v="0" actId="13926"/>
        <pc:sldMkLst>
          <pc:docMk/>
          <pc:sldMk cId="10837546" sldId="268"/>
        </pc:sldMkLst>
        <pc:spChg chg="mod">
          <ac:chgData name="Kim Chesky" userId="286ccfc7-decb-4bc9-a7a5-924a69a2507c" providerId="ADAL" clId="{7B148015-4C73-4979-91EA-A43E3FFD6BC0}" dt="2025-06-04T14:37:57.746" v="0" actId="13926"/>
          <ac:spMkLst>
            <pc:docMk/>
            <pc:sldMk cId="10837546" sldId="268"/>
            <ac:spMk id="3" creationId="{CAAF50D8-C28D-967C-98B6-F142D1EA9532}"/>
          </ac:spMkLst>
        </pc:spChg>
      </pc:sldChg>
      <pc:sldChg chg="modSp mod modCm">
        <pc:chgData name="Kim Chesky" userId="286ccfc7-decb-4bc9-a7a5-924a69a2507c" providerId="ADAL" clId="{7B148015-4C73-4979-91EA-A43E3FFD6BC0}" dt="2025-06-04T14:45:49.161" v="10" actId="13926"/>
        <pc:sldMkLst>
          <pc:docMk/>
          <pc:sldMk cId="523223133" sldId="269"/>
        </pc:sldMkLst>
        <pc:spChg chg="mod">
          <ac:chgData name="Kim Chesky" userId="286ccfc7-decb-4bc9-a7a5-924a69a2507c" providerId="ADAL" clId="{7B148015-4C73-4979-91EA-A43E3FFD6BC0}" dt="2025-06-04T14:45:49.161" v="10" actId="13926"/>
          <ac:spMkLst>
            <pc:docMk/>
            <pc:sldMk cId="523223133" sldId="269"/>
            <ac:spMk id="2" creationId="{7E800998-A52E-C9AE-B22E-7F480EF425B9}"/>
          </ac:spMkLst>
        </pc:spChg>
        <pc:extLst>
          <p:ext xmlns:p="http://schemas.openxmlformats.org/presentationml/2006/main" uri="{D6D511B9-2390-475A-947B-AFAB55BFBCF1}">
            <pc226:cmChg xmlns:pc226="http://schemas.microsoft.com/office/powerpoint/2022/06/main/command" chg="mod">
              <pc226:chgData name="Kim Chesky" userId="286ccfc7-decb-4bc9-a7a5-924a69a2507c" providerId="ADAL" clId="{7B148015-4C73-4979-91EA-A43E3FFD6BC0}" dt="2025-06-04T14:45:42.911" v="7" actId="20577"/>
              <pc2:cmMkLst xmlns:pc2="http://schemas.microsoft.com/office/powerpoint/2019/9/main/command">
                <pc:docMk/>
                <pc:sldMk cId="523223133" sldId="269"/>
                <pc2:cmMk id="{8FF9D4B9-D821-4CA7-BA4A-9F27EAF1958B}"/>
              </pc2:cmMkLst>
            </pc226:cmChg>
          </p:ext>
        </pc:extLst>
      </pc:sldChg>
      <pc:sldChg chg="modSp mod modCm">
        <pc:chgData name="Kim Chesky" userId="286ccfc7-decb-4bc9-a7a5-924a69a2507c" providerId="ADAL" clId="{7B148015-4C73-4979-91EA-A43E3FFD6BC0}" dt="2025-06-04T14:47:17.219" v="25" actId="20577"/>
        <pc:sldMkLst>
          <pc:docMk/>
          <pc:sldMk cId="3958686247" sldId="272"/>
        </pc:sldMkLst>
        <pc:spChg chg="mod">
          <ac:chgData name="Kim Chesky" userId="286ccfc7-decb-4bc9-a7a5-924a69a2507c" providerId="ADAL" clId="{7B148015-4C73-4979-91EA-A43E3FFD6BC0}" dt="2025-06-04T14:47:17.219" v="25" actId="20577"/>
          <ac:spMkLst>
            <pc:docMk/>
            <pc:sldMk cId="3958686247" sldId="272"/>
            <ac:spMk id="2" creationId="{B8BEA668-B26B-5A9A-B1F6-438EC503FB77}"/>
          </ac:spMkLst>
        </pc:spChg>
        <pc:graphicFrameChg chg="modGraphic">
          <ac:chgData name="Kim Chesky" userId="286ccfc7-decb-4bc9-a7a5-924a69a2507c" providerId="ADAL" clId="{7B148015-4C73-4979-91EA-A43E3FFD6BC0}" dt="2025-06-04T14:47:04.819" v="24" actId="13926"/>
          <ac:graphicFrameMkLst>
            <pc:docMk/>
            <pc:sldMk cId="3958686247" sldId="272"/>
            <ac:graphicFrameMk id="5" creationId="{428CB396-E8EE-D1E1-819D-A84F8755EA0D}"/>
          </ac:graphicFrameMkLst>
        </pc:graphicFrameChg>
        <pc:extLst>
          <p:ext xmlns:p="http://schemas.openxmlformats.org/presentationml/2006/main" uri="{D6D511B9-2390-475A-947B-AFAB55BFBCF1}">
            <pc226:cmChg xmlns:pc226="http://schemas.microsoft.com/office/powerpoint/2022/06/main/command" chg="mod">
              <pc226:chgData name="Kim Chesky" userId="286ccfc7-decb-4bc9-a7a5-924a69a2507c" providerId="ADAL" clId="{7B148015-4C73-4979-91EA-A43E3FFD6BC0}" dt="2025-06-04T14:46:51.097" v="22" actId="20577"/>
              <pc2:cmMkLst xmlns:pc2="http://schemas.microsoft.com/office/powerpoint/2019/9/main/command">
                <pc:docMk/>
                <pc:sldMk cId="3958686247" sldId="272"/>
                <pc2:cmMk id="{06FC6474-9925-42BE-9883-B2ED8BFD4DFF}"/>
              </pc2:cmMkLst>
            </pc226:cmChg>
          </p:ext>
        </pc:extLst>
      </pc:sldChg>
      <pc:sldChg chg="modSp mod modCm">
        <pc:chgData name="Kim Chesky" userId="286ccfc7-decb-4bc9-a7a5-924a69a2507c" providerId="ADAL" clId="{7B148015-4C73-4979-91EA-A43E3FFD6BC0}" dt="2025-06-04T14:54:21.147" v="94" actId="13926"/>
        <pc:sldMkLst>
          <pc:docMk/>
          <pc:sldMk cId="679384281" sldId="277"/>
        </pc:sldMkLst>
        <pc:spChg chg="mod">
          <ac:chgData name="Kim Chesky" userId="286ccfc7-decb-4bc9-a7a5-924a69a2507c" providerId="ADAL" clId="{7B148015-4C73-4979-91EA-A43E3FFD6BC0}" dt="2025-06-04T14:54:21.147" v="94" actId="13926"/>
          <ac:spMkLst>
            <pc:docMk/>
            <pc:sldMk cId="679384281" sldId="277"/>
            <ac:spMk id="3" creationId="{19396B98-9AA2-118A-D7CB-4E79A9DC6298}"/>
          </ac:spMkLst>
        </pc:spChg>
        <pc:extLst>
          <p:ext xmlns:p="http://schemas.openxmlformats.org/presentationml/2006/main" uri="{D6D511B9-2390-475A-947B-AFAB55BFBCF1}">
            <pc226:cmChg xmlns:pc226="http://schemas.microsoft.com/office/powerpoint/2022/06/main/command" chg="mod">
              <pc226:chgData name="Kim Chesky" userId="286ccfc7-decb-4bc9-a7a5-924a69a2507c" providerId="ADAL" clId="{7B148015-4C73-4979-91EA-A43E3FFD6BC0}" dt="2025-06-04T14:54:08.298" v="92" actId="20577"/>
              <pc2:cmMkLst xmlns:pc2="http://schemas.microsoft.com/office/powerpoint/2019/9/main/command">
                <pc:docMk/>
                <pc:sldMk cId="679384281" sldId="277"/>
                <pc2:cmMk id="{3D000216-01A9-46CA-87E7-60E4942F4DDC}"/>
              </pc2:cmMkLst>
            </pc226:cmChg>
            <pc226:cmChg xmlns:pc226="http://schemas.microsoft.com/office/powerpoint/2022/06/main/command" chg="mod">
              <pc226:chgData name="Kim Chesky" userId="286ccfc7-decb-4bc9-a7a5-924a69a2507c" providerId="ADAL" clId="{7B148015-4C73-4979-91EA-A43E3FFD6BC0}" dt="2025-06-04T14:54:08.298" v="92" actId="20577"/>
              <pc2:cmMkLst xmlns:pc2="http://schemas.microsoft.com/office/powerpoint/2019/9/main/command">
                <pc:docMk/>
                <pc:sldMk cId="679384281" sldId="277"/>
                <pc2:cmMk id="{27B65DDC-306C-4D74-9C78-968483B494A6}"/>
              </pc2:cmMkLst>
            </pc226:cmChg>
          </p:ext>
        </pc:extLst>
      </pc:sldChg>
      <pc:sldChg chg="modSp mod modCm">
        <pc:chgData name="Kim Chesky" userId="286ccfc7-decb-4bc9-a7a5-924a69a2507c" providerId="ADAL" clId="{7B148015-4C73-4979-91EA-A43E3FFD6BC0}" dt="2025-06-04T14:53:26.959" v="77" actId="1037"/>
        <pc:sldMkLst>
          <pc:docMk/>
          <pc:sldMk cId="1049067314" sldId="287"/>
        </pc:sldMkLst>
        <pc:spChg chg="mod">
          <ac:chgData name="Kim Chesky" userId="286ccfc7-decb-4bc9-a7a5-924a69a2507c" providerId="ADAL" clId="{7B148015-4C73-4979-91EA-A43E3FFD6BC0}" dt="2025-06-04T14:53:26.959" v="77" actId="1037"/>
          <ac:spMkLst>
            <pc:docMk/>
            <pc:sldMk cId="1049067314" sldId="287"/>
            <ac:spMk id="6" creationId="{81D165FA-B132-DE03-E280-CA1F41B7ADE9}"/>
          </ac:spMkLst>
        </pc:spChg>
        <pc:graphicFrameChg chg="modGraphic">
          <ac:chgData name="Kim Chesky" userId="286ccfc7-decb-4bc9-a7a5-924a69a2507c" providerId="ADAL" clId="{7B148015-4C73-4979-91EA-A43E3FFD6BC0}" dt="2025-06-04T14:52:43.698" v="68" actId="13926"/>
          <ac:graphicFrameMkLst>
            <pc:docMk/>
            <pc:sldMk cId="1049067314" sldId="287"/>
            <ac:graphicFrameMk id="5" creationId="{208EAA17-6B41-40B5-BFE5-875E34E4BF8D}"/>
          </ac:graphicFrameMkLst>
        </pc:graphicFrameChg>
        <pc:extLst>
          <p:ext xmlns:p="http://schemas.openxmlformats.org/presentationml/2006/main" uri="{D6D511B9-2390-475A-947B-AFAB55BFBCF1}">
            <pc226:cmChg xmlns:pc226="http://schemas.microsoft.com/office/powerpoint/2022/06/main/command" chg="mod">
              <pc226:chgData name="Kim Chesky" userId="286ccfc7-decb-4bc9-a7a5-924a69a2507c" providerId="ADAL" clId="{7B148015-4C73-4979-91EA-A43E3FFD6BC0}" dt="2025-06-04T14:53:01.651" v="71" actId="20577"/>
              <pc2:cmMkLst xmlns:pc2="http://schemas.microsoft.com/office/powerpoint/2019/9/main/command">
                <pc:docMk/>
                <pc:sldMk cId="1049067314" sldId="287"/>
                <pc2:cmMk id="{1375D355-265F-4BB1-89CE-A7FCBE4EA748}"/>
              </pc2:cmMkLst>
            </pc226:cmChg>
          </p:ext>
        </pc:extLst>
      </pc:sldChg>
      <pc:sldChg chg="modSp mod modCm">
        <pc:chgData name="Kim Chesky" userId="286ccfc7-decb-4bc9-a7a5-924a69a2507c" providerId="ADAL" clId="{7B148015-4C73-4979-91EA-A43E3FFD6BC0}" dt="2025-06-04T14:51:40.371" v="54" actId="13926"/>
        <pc:sldMkLst>
          <pc:docMk/>
          <pc:sldMk cId="2562250997" sldId="291"/>
        </pc:sldMkLst>
        <pc:spChg chg="mod">
          <ac:chgData name="Kim Chesky" userId="286ccfc7-decb-4bc9-a7a5-924a69a2507c" providerId="ADAL" clId="{7B148015-4C73-4979-91EA-A43E3FFD6BC0}" dt="2025-06-04T14:51:40.371" v="54" actId="13926"/>
          <ac:spMkLst>
            <pc:docMk/>
            <pc:sldMk cId="2562250997" sldId="291"/>
            <ac:spMk id="11" creationId="{0A16198C-C420-86B4-9004-12E4DAB02D78}"/>
          </ac:spMkLst>
        </pc:spChg>
        <pc:extLst>
          <p:ext xmlns:p="http://schemas.openxmlformats.org/presentationml/2006/main" uri="{D6D511B9-2390-475A-947B-AFAB55BFBCF1}">
            <pc226:cmChg xmlns:pc226="http://schemas.microsoft.com/office/powerpoint/2022/06/main/command" chg="mod">
              <pc226:chgData name="Kim Chesky" userId="286ccfc7-decb-4bc9-a7a5-924a69a2507c" providerId="ADAL" clId="{7B148015-4C73-4979-91EA-A43E3FFD6BC0}" dt="2025-06-04T14:51:31.372" v="52" actId="20577"/>
              <pc2:cmMkLst xmlns:pc2="http://schemas.microsoft.com/office/powerpoint/2019/9/main/command">
                <pc:docMk/>
                <pc:sldMk cId="2562250997" sldId="291"/>
                <pc2:cmMk id="{B3AF3520-ACF0-4540-9F71-99CFA259F6EA}"/>
              </pc2:cmMkLst>
            </pc226:cmChg>
            <pc226:cmChg xmlns:pc226="http://schemas.microsoft.com/office/powerpoint/2022/06/main/command" chg="mod">
              <pc226:chgData name="Kim Chesky" userId="286ccfc7-decb-4bc9-a7a5-924a69a2507c" providerId="ADAL" clId="{7B148015-4C73-4979-91EA-A43E3FFD6BC0}" dt="2025-06-04T14:51:31.372" v="52" actId="20577"/>
              <pc2:cmMkLst xmlns:pc2="http://schemas.microsoft.com/office/powerpoint/2019/9/main/command">
                <pc:docMk/>
                <pc:sldMk cId="2562250997" sldId="291"/>
                <pc2:cmMk id="{C7C79A48-5490-48F4-93D7-D35EEEF2969F}"/>
              </pc2:cmMkLst>
            </pc226:cmChg>
          </p:ext>
        </pc:extLst>
      </pc:sldChg>
      <pc:sldChg chg="modSp mod modCm">
        <pc:chgData name="Kim Chesky" userId="286ccfc7-decb-4bc9-a7a5-924a69a2507c" providerId="ADAL" clId="{7B148015-4C73-4979-91EA-A43E3FFD6BC0}" dt="2025-06-04T14:48:02.913" v="31" actId="207"/>
        <pc:sldMkLst>
          <pc:docMk/>
          <pc:sldMk cId="2949021590" sldId="294"/>
        </pc:sldMkLst>
        <pc:spChg chg="mod">
          <ac:chgData name="Kim Chesky" userId="286ccfc7-decb-4bc9-a7a5-924a69a2507c" providerId="ADAL" clId="{7B148015-4C73-4979-91EA-A43E3FFD6BC0}" dt="2025-06-04T14:48:02.913" v="31" actId="207"/>
          <ac:spMkLst>
            <pc:docMk/>
            <pc:sldMk cId="2949021590" sldId="294"/>
            <ac:spMk id="32" creationId="{6033554A-5AA7-4811-0161-0AD6A2CEB889}"/>
          </ac:spMkLst>
        </pc:spChg>
        <pc:extLst>
          <p:ext xmlns:p="http://schemas.openxmlformats.org/presentationml/2006/main" uri="{D6D511B9-2390-475A-947B-AFAB55BFBCF1}">
            <pc226:cmChg xmlns:pc226="http://schemas.microsoft.com/office/powerpoint/2022/06/main/command" chg="mod">
              <pc226:chgData name="Kim Chesky" userId="286ccfc7-decb-4bc9-a7a5-924a69a2507c" providerId="ADAL" clId="{7B148015-4C73-4979-91EA-A43E3FFD6BC0}" dt="2025-06-04T14:47:45.734" v="29" actId="20577"/>
              <pc2:cmMkLst xmlns:pc2="http://schemas.microsoft.com/office/powerpoint/2019/9/main/command">
                <pc:docMk/>
                <pc:sldMk cId="2949021590" sldId="294"/>
                <pc2:cmMk id="{6E6B1B29-A88A-4188-99AB-F0377E59894A}"/>
              </pc2:cmMkLst>
            </pc226:cmChg>
            <pc226:cmChg xmlns:pc226="http://schemas.microsoft.com/office/powerpoint/2022/06/main/command" chg="mod">
              <pc226:chgData name="Kim Chesky" userId="286ccfc7-decb-4bc9-a7a5-924a69a2507c" providerId="ADAL" clId="{7B148015-4C73-4979-91EA-A43E3FFD6BC0}" dt="2025-06-04T14:47:41.120" v="26" actId="20577"/>
              <pc2:cmMkLst xmlns:pc2="http://schemas.microsoft.com/office/powerpoint/2019/9/main/command">
                <pc:docMk/>
                <pc:sldMk cId="2949021590" sldId="294"/>
                <pc2:cmMk id="{A898CC5B-83EB-4B2F-BE71-C23FBC3CF3ED}"/>
              </pc2:cmMkLst>
            </pc226:cmChg>
            <pc226:cmChg xmlns:pc226="http://schemas.microsoft.com/office/powerpoint/2022/06/main/command" chg="mod">
              <pc226:chgData name="Kim Chesky" userId="286ccfc7-decb-4bc9-a7a5-924a69a2507c" providerId="ADAL" clId="{7B148015-4C73-4979-91EA-A43E3FFD6BC0}" dt="2025-06-04T14:47:45.734" v="29" actId="20577"/>
              <pc2:cmMkLst xmlns:pc2="http://schemas.microsoft.com/office/powerpoint/2019/9/main/command">
                <pc:docMk/>
                <pc:sldMk cId="2949021590" sldId="294"/>
                <pc2:cmMk id="{0512D687-D30D-44AF-B3B0-C669E31E3BD6}"/>
              </pc2:cmMkLst>
            </pc226:cmChg>
          </p:ext>
        </pc:extLst>
      </pc:sldChg>
      <pc:sldChg chg="modSp mod">
        <pc:chgData name="Kim Chesky" userId="286ccfc7-decb-4bc9-a7a5-924a69a2507c" providerId="ADAL" clId="{7B148015-4C73-4979-91EA-A43E3FFD6BC0}" dt="2025-06-04T14:51:12.568" v="42" actId="13926"/>
        <pc:sldMkLst>
          <pc:docMk/>
          <pc:sldMk cId="2798419179" sldId="296"/>
        </pc:sldMkLst>
        <pc:spChg chg="mod">
          <ac:chgData name="Kim Chesky" userId="286ccfc7-decb-4bc9-a7a5-924a69a2507c" providerId="ADAL" clId="{7B148015-4C73-4979-91EA-A43E3FFD6BC0}" dt="2025-06-04T14:51:12.568" v="42" actId="13926"/>
          <ac:spMkLst>
            <pc:docMk/>
            <pc:sldMk cId="2798419179" sldId="296"/>
            <ac:spMk id="12" creationId="{281A2E28-70A9-96EF-6829-4D7693F3CE05}"/>
          </ac:spMkLst>
        </pc:spChg>
        <pc:spChg chg="mod">
          <ac:chgData name="Kim Chesky" userId="286ccfc7-decb-4bc9-a7a5-924a69a2507c" providerId="ADAL" clId="{7B148015-4C73-4979-91EA-A43E3FFD6BC0}" dt="2025-06-04T14:50:42.146" v="37" actId="13926"/>
          <ac:spMkLst>
            <pc:docMk/>
            <pc:sldMk cId="2798419179" sldId="296"/>
            <ac:spMk id="22" creationId="{E94AB788-0550-42FF-12A9-288CF0D0CAD8}"/>
          </ac:spMkLst>
        </pc:spChg>
      </pc:sldChg>
      <pc:sldChg chg="modSp mod">
        <pc:chgData name="Kim Chesky" userId="286ccfc7-decb-4bc9-a7a5-924a69a2507c" providerId="ADAL" clId="{7B148015-4C73-4979-91EA-A43E3FFD6BC0}" dt="2025-06-04T14:48:38.996" v="36" actId="13926"/>
        <pc:sldMkLst>
          <pc:docMk/>
          <pc:sldMk cId="1665302382" sldId="297"/>
        </pc:sldMkLst>
        <pc:spChg chg="mod">
          <ac:chgData name="Kim Chesky" userId="286ccfc7-decb-4bc9-a7a5-924a69a2507c" providerId="ADAL" clId="{7B148015-4C73-4979-91EA-A43E3FFD6BC0}" dt="2025-06-04T14:48:38.996" v="36" actId="13926"/>
          <ac:spMkLst>
            <pc:docMk/>
            <pc:sldMk cId="1665302382" sldId="297"/>
            <ac:spMk id="32" creationId="{6D4F87F4-3CAE-04A6-D7B3-D8B731733148}"/>
          </ac:spMkLst>
        </pc:spChg>
      </pc:sldChg>
      <pc:sldChg chg="modSp mod">
        <pc:chgData name="Kim Chesky" userId="286ccfc7-decb-4bc9-a7a5-924a69a2507c" providerId="ADAL" clId="{7B148015-4C73-4979-91EA-A43E3FFD6BC0}" dt="2025-06-04T14:52:00.036" v="63" actId="13926"/>
        <pc:sldMkLst>
          <pc:docMk/>
          <pc:sldMk cId="935298829" sldId="309"/>
        </pc:sldMkLst>
        <pc:spChg chg="mod">
          <ac:chgData name="Kim Chesky" userId="286ccfc7-decb-4bc9-a7a5-924a69a2507c" providerId="ADAL" clId="{7B148015-4C73-4979-91EA-A43E3FFD6BC0}" dt="2025-06-04T14:51:54.708" v="61" actId="13926"/>
          <ac:spMkLst>
            <pc:docMk/>
            <pc:sldMk cId="935298829" sldId="309"/>
            <ac:spMk id="4" creationId="{197C1CA2-AC32-23E0-CCC3-F99C66815812}"/>
          </ac:spMkLst>
        </pc:spChg>
        <pc:spChg chg="mod">
          <ac:chgData name="Kim Chesky" userId="286ccfc7-decb-4bc9-a7a5-924a69a2507c" providerId="ADAL" clId="{7B148015-4C73-4979-91EA-A43E3FFD6BC0}" dt="2025-06-04T14:52:00.036" v="63" actId="13926"/>
          <ac:spMkLst>
            <pc:docMk/>
            <pc:sldMk cId="935298829" sldId="309"/>
            <ac:spMk id="10" creationId="{C49DDBC3-DA07-89FE-DA3F-30CE2E3C287D}"/>
          </ac:spMkLst>
        </pc:spChg>
      </pc:sldChg>
    </pc:docChg>
  </pc:docChgLst>
  <pc:docChgLst>
    <pc:chgData name="Duprane Young" userId="69fb831b-d681-4866-93ee-b53cbfa2436f" providerId="ADAL" clId="{BDD98FBF-F5D3-473E-8252-E2670F5E947D}"/>
    <pc:docChg chg="undo custSel modSld">
      <pc:chgData name="Duprane Young" userId="69fb831b-d681-4866-93ee-b53cbfa2436f" providerId="ADAL" clId="{BDD98FBF-F5D3-473E-8252-E2670F5E947D}" dt="2025-06-04T15:45:08.531" v="53" actId="20577"/>
      <pc:docMkLst>
        <pc:docMk/>
      </pc:docMkLst>
      <pc:sldChg chg="modSp mod">
        <pc:chgData name="Duprane Young" userId="69fb831b-d681-4866-93ee-b53cbfa2436f" providerId="ADAL" clId="{BDD98FBF-F5D3-473E-8252-E2670F5E947D}" dt="2025-06-04T15:32:33.956" v="35" actId="1036"/>
        <pc:sldMkLst>
          <pc:docMk/>
          <pc:sldMk cId="3235196620" sldId="263"/>
        </pc:sldMkLst>
        <pc:spChg chg="mod">
          <ac:chgData name="Duprane Young" userId="69fb831b-d681-4866-93ee-b53cbfa2436f" providerId="ADAL" clId="{BDD98FBF-F5D3-473E-8252-E2670F5E947D}" dt="2025-06-04T15:30:36.137" v="3" actId="404"/>
          <ac:spMkLst>
            <pc:docMk/>
            <pc:sldMk cId="3235196620" sldId="263"/>
            <ac:spMk id="2" creationId="{AE178064-1BA8-4AD2-AC13-8CD5A9FEBF1B}"/>
          </ac:spMkLst>
        </pc:spChg>
        <pc:spChg chg="mod">
          <ac:chgData name="Duprane Young" userId="69fb831b-d681-4866-93ee-b53cbfa2436f" providerId="ADAL" clId="{BDD98FBF-F5D3-473E-8252-E2670F5E947D}" dt="2025-06-04T15:31:32.911" v="7" actId="14100"/>
          <ac:spMkLst>
            <pc:docMk/>
            <pc:sldMk cId="3235196620" sldId="263"/>
            <ac:spMk id="5" creationId="{9429BD8B-837A-2865-8643-E9BBCFAEBD3E}"/>
          </ac:spMkLst>
        </pc:spChg>
        <pc:spChg chg="mod">
          <ac:chgData name="Duprane Young" userId="69fb831b-d681-4866-93ee-b53cbfa2436f" providerId="ADAL" clId="{BDD98FBF-F5D3-473E-8252-E2670F5E947D}" dt="2025-06-04T15:31:32.911" v="7" actId="14100"/>
          <ac:spMkLst>
            <pc:docMk/>
            <pc:sldMk cId="3235196620" sldId="263"/>
            <ac:spMk id="12" creationId="{5651656B-E304-07E8-2005-109919A93F40}"/>
          </ac:spMkLst>
        </pc:spChg>
        <pc:graphicFrameChg chg="mod modGraphic">
          <ac:chgData name="Duprane Young" userId="69fb831b-d681-4866-93ee-b53cbfa2436f" providerId="ADAL" clId="{BDD98FBF-F5D3-473E-8252-E2670F5E947D}" dt="2025-06-04T15:32:33.956" v="35" actId="1036"/>
          <ac:graphicFrameMkLst>
            <pc:docMk/>
            <pc:sldMk cId="3235196620" sldId="263"/>
            <ac:graphicFrameMk id="11" creationId="{D24F35F7-8C8D-5036-23C3-29A32E67892C}"/>
          </ac:graphicFrameMkLst>
        </pc:graphicFrameChg>
        <pc:graphicFrameChg chg="mod modGraphic">
          <ac:chgData name="Duprane Young" userId="69fb831b-d681-4866-93ee-b53cbfa2436f" providerId="ADAL" clId="{BDD98FBF-F5D3-473E-8252-E2670F5E947D}" dt="2025-06-04T15:32:33.956" v="35" actId="1036"/>
          <ac:graphicFrameMkLst>
            <pc:docMk/>
            <pc:sldMk cId="3235196620" sldId="263"/>
            <ac:graphicFrameMk id="17" creationId="{D4147110-77C6-A989-CC58-17BC9D179A71}"/>
          </ac:graphicFrameMkLst>
        </pc:graphicFrameChg>
      </pc:sldChg>
      <pc:sldChg chg="modSp mod">
        <pc:chgData name="Duprane Young" userId="69fb831b-d681-4866-93ee-b53cbfa2436f" providerId="ADAL" clId="{BDD98FBF-F5D3-473E-8252-E2670F5E947D}" dt="2025-06-04T15:30:22.795" v="1" actId="14100"/>
        <pc:sldMkLst>
          <pc:docMk/>
          <pc:sldMk cId="10837546" sldId="268"/>
        </pc:sldMkLst>
        <pc:spChg chg="mod">
          <ac:chgData name="Duprane Young" userId="69fb831b-d681-4866-93ee-b53cbfa2436f" providerId="ADAL" clId="{BDD98FBF-F5D3-473E-8252-E2670F5E947D}" dt="2025-06-04T15:30:22.795" v="1" actId="14100"/>
          <ac:spMkLst>
            <pc:docMk/>
            <pc:sldMk cId="10837546" sldId="268"/>
            <ac:spMk id="2" creationId="{9E475ED7-3FD1-C291-EE3D-FE30B28D7A4F}"/>
          </ac:spMkLst>
        </pc:spChg>
      </pc:sldChg>
      <pc:sldChg chg="modSp mod modNotesTx">
        <pc:chgData name="Duprane Young" userId="69fb831b-d681-4866-93ee-b53cbfa2436f" providerId="ADAL" clId="{BDD98FBF-F5D3-473E-8252-E2670F5E947D}" dt="2025-06-04T15:45:08.531" v="53" actId="20577"/>
        <pc:sldMkLst>
          <pc:docMk/>
          <pc:sldMk cId="1049067314" sldId="287"/>
        </pc:sldMkLst>
        <pc:spChg chg="mod">
          <ac:chgData name="Duprane Young" userId="69fb831b-d681-4866-93ee-b53cbfa2436f" providerId="ADAL" clId="{BDD98FBF-F5D3-473E-8252-E2670F5E947D}" dt="2025-06-04T15:34:15.438" v="42" actId="403"/>
          <ac:spMkLst>
            <pc:docMk/>
            <pc:sldMk cId="1049067314" sldId="287"/>
            <ac:spMk id="6" creationId="{81D165FA-B132-DE03-E280-CA1F41B7ADE9}"/>
          </ac:spMkLst>
        </pc:spChg>
      </pc:sldChg>
      <pc:sldChg chg="modSp mod">
        <pc:chgData name="Duprane Young" userId="69fb831b-d681-4866-93ee-b53cbfa2436f" providerId="ADAL" clId="{BDD98FBF-F5D3-473E-8252-E2670F5E947D}" dt="2025-06-04T15:33:51.731" v="40" actId="14100"/>
        <pc:sldMkLst>
          <pc:docMk/>
          <pc:sldMk cId="2562250997" sldId="291"/>
        </pc:sldMkLst>
        <pc:spChg chg="mod">
          <ac:chgData name="Duprane Young" userId="69fb831b-d681-4866-93ee-b53cbfa2436f" providerId="ADAL" clId="{BDD98FBF-F5D3-473E-8252-E2670F5E947D}" dt="2025-06-04T15:33:51.731" v="40" actId="14100"/>
          <ac:spMkLst>
            <pc:docMk/>
            <pc:sldMk cId="2562250997" sldId="291"/>
            <ac:spMk id="11" creationId="{0A16198C-C420-86B4-9004-12E4DAB02D78}"/>
          </ac:spMkLst>
        </pc:spChg>
      </pc:sldChg>
      <pc:sldChg chg="modSp mod">
        <pc:chgData name="Duprane Young" userId="69fb831b-d681-4866-93ee-b53cbfa2436f" providerId="ADAL" clId="{BDD98FBF-F5D3-473E-8252-E2670F5E947D}" dt="2025-06-04T15:36:13.059" v="48" actId="14100"/>
        <pc:sldMkLst>
          <pc:docMk/>
          <pc:sldMk cId="935298829" sldId="309"/>
        </pc:sldMkLst>
        <pc:spChg chg="mod">
          <ac:chgData name="Duprane Young" userId="69fb831b-d681-4866-93ee-b53cbfa2436f" providerId="ADAL" clId="{BDD98FBF-F5D3-473E-8252-E2670F5E947D}" dt="2025-06-04T15:36:13.059" v="48" actId="14100"/>
          <ac:spMkLst>
            <pc:docMk/>
            <pc:sldMk cId="935298829" sldId="309"/>
            <ac:spMk id="4" creationId="{197C1CA2-AC32-23E0-CCC3-F99C66815812}"/>
          </ac:spMkLst>
        </pc:spChg>
        <pc:grpChg chg="mod">
          <ac:chgData name="Duprane Young" userId="69fb831b-d681-4866-93ee-b53cbfa2436f" providerId="ADAL" clId="{BDD98FBF-F5D3-473E-8252-E2670F5E947D}" dt="2025-06-04T15:34:45.527" v="43" actId="14100"/>
          <ac:grpSpMkLst>
            <pc:docMk/>
            <pc:sldMk cId="935298829" sldId="309"/>
            <ac:grpSpMk id="8" creationId="{787CCDF9-F15E-1784-7FCC-47FDCCC3BF8A}"/>
          </ac:grpSpMkLst>
        </pc:grpChg>
      </pc:sldChg>
    </pc:docChg>
  </pc:docChgLst>
  <pc:docChgLst>
    <pc:chgData name="Ashley Wirsing" userId="508890e7-0270-4636-9687-460ba6caaa6f" providerId="ADAL" clId="{C5D926A4-2BAD-2246-8F65-F7294E9B6F59}"/>
    <pc:docChg chg="custSel modSld">
      <pc:chgData name="Ashley Wirsing" userId="508890e7-0270-4636-9687-460ba6caaa6f" providerId="ADAL" clId="{C5D926A4-2BAD-2246-8F65-F7294E9B6F59}" dt="2025-06-04T20:12:37.367" v="1" actId="1076"/>
      <pc:docMkLst>
        <pc:docMk/>
      </pc:docMkLst>
      <pc:sldChg chg="modSp mod">
        <pc:chgData name="Ashley Wirsing" userId="508890e7-0270-4636-9687-460ba6caaa6f" providerId="ADAL" clId="{C5D926A4-2BAD-2246-8F65-F7294E9B6F59}" dt="2025-06-04T20:10:59.572" v="0" actId="207"/>
        <pc:sldMkLst>
          <pc:docMk/>
          <pc:sldMk cId="2400737628" sldId="271"/>
        </pc:sldMkLst>
        <pc:graphicFrameChg chg="modGraphic">
          <ac:chgData name="Ashley Wirsing" userId="508890e7-0270-4636-9687-460ba6caaa6f" providerId="ADAL" clId="{C5D926A4-2BAD-2246-8F65-F7294E9B6F59}" dt="2025-06-04T20:10:59.572" v="0" actId="207"/>
          <ac:graphicFrameMkLst>
            <pc:docMk/>
            <pc:sldMk cId="2400737628" sldId="271"/>
            <ac:graphicFrameMk id="5" creationId="{61F1D114-7E7A-5077-86F7-5501779E2F28}"/>
          </ac:graphicFrameMkLst>
        </pc:graphicFrameChg>
      </pc:sldChg>
      <pc:sldChg chg="modSp mod">
        <pc:chgData name="Ashley Wirsing" userId="508890e7-0270-4636-9687-460ba6caaa6f" providerId="ADAL" clId="{C5D926A4-2BAD-2246-8F65-F7294E9B6F59}" dt="2025-06-04T20:12:37.367" v="1" actId="1076"/>
        <pc:sldMkLst>
          <pc:docMk/>
          <pc:sldMk cId="2949021590" sldId="294"/>
        </pc:sldMkLst>
        <pc:spChg chg="mod">
          <ac:chgData name="Ashley Wirsing" userId="508890e7-0270-4636-9687-460ba6caaa6f" providerId="ADAL" clId="{C5D926A4-2BAD-2246-8F65-F7294E9B6F59}" dt="2025-06-04T20:12:37.367" v="1" actId="1076"/>
          <ac:spMkLst>
            <pc:docMk/>
            <pc:sldMk cId="2949021590" sldId="294"/>
            <ac:spMk id="2" creationId="{369D1440-E2B6-4439-F7DF-B6973F21DB11}"/>
          </ac:spMkLst>
        </pc:spChg>
      </pc:sldChg>
    </pc:docChg>
  </pc:docChgLst>
  <pc:docChgLst>
    <pc:chgData name="Duprane Young" userId="69fb831b-d681-4866-93ee-b53cbfa2436f" providerId="ADAL" clId="{BE6916F4-3D0D-4A48-9FF6-4347D9E6693D}"/>
    <pc:docChg chg="modSld">
      <pc:chgData name="Duprane Young" userId="69fb831b-d681-4866-93ee-b53cbfa2436f" providerId="ADAL" clId="{BE6916F4-3D0D-4A48-9FF6-4347D9E6693D}" dt="2025-06-06T15:29:23.497" v="125" actId="20577"/>
      <pc:docMkLst>
        <pc:docMk/>
      </pc:docMkLst>
      <pc:sldChg chg="modSp mod">
        <pc:chgData name="Duprane Young" userId="69fb831b-d681-4866-93ee-b53cbfa2436f" providerId="ADAL" clId="{BE6916F4-3D0D-4A48-9FF6-4347D9E6693D}" dt="2025-06-06T15:18:55.227" v="12" actId="1035"/>
        <pc:sldMkLst>
          <pc:docMk/>
          <pc:sldMk cId="10837546" sldId="268"/>
        </pc:sldMkLst>
        <pc:spChg chg="mod">
          <ac:chgData name="Duprane Young" userId="69fb831b-d681-4866-93ee-b53cbfa2436f" providerId="ADAL" clId="{BE6916F4-3D0D-4A48-9FF6-4347D9E6693D}" dt="2025-06-06T15:18:55.227" v="12" actId="1035"/>
          <ac:spMkLst>
            <pc:docMk/>
            <pc:sldMk cId="10837546" sldId="268"/>
            <ac:spMk id="3" creationId="{CAAF50D8-C28D-967C-98B6-F142D1EA9532}"/>
          </ac:spMkLst>
        </pc:spChg>
        <pc:spChg chg="mod">
          <ac:chgData name="Duprane Young" userId="69fb831b-d681-4866-93ee-b53cbfa2436f" providerId="ADAL" clId="{BE6916F4-3D0D-4A48-9FF6-4347D9E6693D}" dt="2025-06-06T15:18:45.907" v="7" actId="1035"/>
          <ac:spMkLst>
            <pc:docMk/>
            <pc:sldMk cId="10837546" sldId="268"/>
            <ac:spMk id="11" creationId="{375BAE28-983F-D2C4-8A57-116DBD7AA893}"/>
          </ac:spMkLst>
        </pc:spChg>
      </pc:sldChg>
      <pc:sldChg chg="modSp mod">
        <pc:chgData name="Duprane Young" userId="69fb831b-d681-4866-93ee-b53cbfa2436f" providerId="ADAL" clId="{BE6916F4-3D0D-4A48-9FF6-4347D9E6693D}" dt="2025-06-06T15:23:26.043" v="93" actId="1036"/>
        <pc:sldMkLst>
          <pc:docMk/>
          <pc:sldMk cId="2562250997" sldId="291"/>
        </pc:sldMkLst>
        <pc:graphicFrameChg chg="mod">
          <ac:chgData name="Duprane Young" userId="69fb831b-d681-4866-93ee-b53cbfa2436f" providerId="ADAL" clId="{BE6916F4-3D0D-4A48-9FF6-4347D9E6693D}" dt="2025-06-06T15:23:01.672" v="59"/>
          <ac:graphicFrameMkLst>
            <pc:docMk/>
            <pc:sldMk cId="2562250997" sldId="291"/>
            <ac:graphicFrameMk id="3" creationId="{B9F266ED-48E9-585C-44AC-5175EDA7AA67}"/>
          </ac:graphicFrameMkLst>
        </pc:graphicFrameChg>
        <pc:graphicFrameChg chg="mod modGraphic">
          <ac:chgData name="Duprane Young" userId="69fb831b-d681-4866-93ee-b53cbfa2436f" providerId="ADAL" clId="{BE6916F4-3D0D-4A48-9FF6-4347D9E6693D}" dt="2025-06-06T15:23:26.043" v="93" actId="1036"/>
          <ac:graphicFrameMkLst>
            <pc:docMk/>
            <pc:sldMk cId="2562250997" sldId="291"/>
            <ac:graphicFrameMk id="5" creationId="{095278E1-8B4D-DBD1-85E3-78C10ED7989B}"/>
          </ac:graphicFrameMkLst>
        </pc:graphicFrameChg>
      </pc:sldChg>
      <pc:sldChg chg="modSp mod">
        <pc:chgData name="Duprane Young" userId="69fb831b-d681-4866-93ee-b53cbfa2436f" providerId="ADAL" clId="{BE6916F4-3D0D-4A48-9FF6-4347D9E6693D}" dt="2025-06-06T15:20:51.306" v="29" actId="1035"/>
        <pc:sldMkLst>
          <pc:docMk/>
          <pc:sldMk cId="2949021590" sldId="294"/>
        </pc:sldMkLst>
        <pc:spChg chg="mod">
          <ac:chgData name="Duprane Young" userId="69fb831b-d681-4866-93ee-b53cbfa2436f" providerId="ADAL" clId="{BE6916F4-3D0D-4A48-9FF6-4347D9E6693D}" dt="2025-06-06T15:20:51.306" v="29" actId="1035"/>
          <ac:spMkLst>
            <pc:docMk/>
            <pc:sldMk cId="2949021590" sldId="294"/>
            <ac:spMk id="2" creationId="{369D1440-E2B6-4439-F7DF-B6973F21DB11}"/>
          </ac:spMkLst>
        </pc:spChg>
      </pc:sldChg>
      <pc:sldChg chg="modSp mod">
        <pc:chgData name="Duprane Young" userId="69fb831b-d681-4866-93ee-b53cbfa2436f" providerId="ADAL" clId="{BE6916F4-3D0D-4A48-9FF6-4347D9E6693D}" dt="2025-06-06T15:27:54.411" v="111" actId="20577"/>
        <pc:sldMkLst>
          <pc:docMk/>
          <pc:sldMk cId="619373302" sldId="306"/>
        </pc:sldMkLst>
        <pc:spChg chg="mod">
          <ac:chgData name="Duprane Young" userId="69fb831b-d681-4866-93ee-b53cbfa2436f" providerId="ADAL" clId="{BE6916F4-3D0D-4A48-9FF6-4347D9E6693D}" dt="2025-06-06T15:27:54.411" v="111" actId="20577"/>
          <ac:spMkLst>
            <pc:docMk/>
            <pc:sldMk cId="619373302" sldId="306"/>
            <ac:spMk id="10" creationId="{6B0C56FE-891D-5780-3F81-B9483236EE93}"/>
          </ac:spMkLst>
        </pc:spChg>
        <pc:spChg chg="mod">
          <ac:chgData name="Duprane Young" userId="69fb831b-d681-4866-93ee-b53cbfa2436f" providerId="ADAL" clId="{BE6916F4-3D0D-4A48-9FF6-4347D9E6693D}" dt="2025-06-06T15:25:00.706" v="96" actId="20577"/>
          <ac:spMkLst>
            <pc:docMk/>
            <pc:sldMk cId="619373302" sldId="306"/>
            <ac:spMk id="13" creationId="{E8258D6A-4BB4-9F73-9B80-AE5FFC8EC5BF}"/>
          </ac:spMkLst>
        </pc:spChg>
        <pc:spChg chg="mod">
          <ac:chgData name="Duprane Young" userId="69fb831b-d681-4866-93ee-b53cbfa2436f" providerId="ADAL" clId="{BE6916F4-3D0D-4A48-9FF6-4347D9E6693D}" dt="2025-06-06T15:24:57.642" v="95" actId="20577"/>
          <ac:spMkLst>
            <pc:docMk/>
            <pc:sldMk cId="619373302" sldId="306"/>
            <ac:spMk id="16" creationId="{0C23D4CD-6197-C5E2-6E5F-74601573D8A6}"/>
          </ac:spMkLst>
        </pc:spChg>
        <pc:spChg chg="mod">
          <ac:chgData name="Duprane Young" userId="69fb831b-d681-4866-93ee-b53cbfa2436f" providerId="ADAL" clId="{BE6916F4-3D0D-4A48-9FF6-4347D9E6693D}" dt="2025-06-06T15:24:55.275" v="94" actId="20577"/>
          <ac:spMkLst>
            <pc:docMk/>
            <pc:sldMk cId="619373302" sldId="306"/>
            <ac:spMk id="18" creationId="{58BA1069-E0F4-9A26-E32E-1B7D21673871}"/>
          </ac:spMkLst>
        </pc:spChg>
      </pc:sldChg>
      <pc:sldChg chg="modSp mod">
        <pc:chgData name="Duprane Young" userId="69fb831b-d681-4866-93ee-b53cbfa2436f" providerId="ADAL" clId="{BE6916F4-3D0D-4A48-9FF6-4347D9E6693D}" dt="2025-06-06T15:28:09.842" v="114" actId="20577"/>
        <pc:sldMkLst>
          <pc:docMk/>
          <pc:sldMk cId="3031993642" sldId="307"/>
        </pc:sldMkLst>
        <pc:spChg chg="mod">
          <ac:chgData name="Duprane Young" userId="69fb831b-d681-4866-93ee-b53cbfa2436f" providerId="ADAL" clId="{BE6916F4-3D0D-4A48-9FF6-4347D9E6693D}" dt="2025-06-06T15:27:36.738" v="107" actId="1076"/>
          <ac:spMkLst>
            <pc:docMk/>
            <pc:sldMk cId="3031993642" sldId="307"/>
            <ac:spMk id="9" creationId="{18C11BB6-CBC8-F204-ED0E-609F040B5F17}"/>
          </ac:spMkLst>
        </pc:spChg>
        <pc:spChg chg="mod">
          <ac:chgData name="Duprane Young" userId="69fb831b-d681-4866-93ee-b53cbfa2436f" providerId="ADAL" clId="{BE6916F4-3D0D-4A48-9FF6-4347D9E6693D}" dt="2025-06-06T15:28:09.842" v="114" actId="20577"/>
          <ac:spMkLst>
            <pc:docMk/>
            <pc:sldMk cId="3031993642" sldId="307"/>
            <ac:spMk id="10" creationId="{8D068355-DD57-9869-1844-D1175676ADDB}"/>
          </ac:spMkLst>
        </pc:spChg>
        <pc:spChg chg="mod">
          <ac:chgData name="Duprane Young" userId="69fb831b-d681-4866-93ee-b53cbfa2436f" providerId="ADAL" clId="{BE6916F4-3D0D-4A48-9FF6-4347D9E6693D}" dt="2025-06-06T15:28:07.315" v="113" actId="20577"/>
          <ac:spMkLst>
            <pc:docMk/>
            <pc:sldMk cId="3031993642" sldId="307"/>
            <ac:spMk id="12" creationId="{A675F058-374B-50FA-5DB1-C284CCA2D829}"/>
          </ac:spMkLst>
        </pc:spChg>
        <pc:spChg chg="mod">
          <ac:chgData name="Duprane Young" userId="69fb831b-d681-4866-93ee-b53cbfa2436f" providerId="ADAL" clId="{BE6916F4-3D0D-4A48-9FF6-4347D9E6693D}" dt="2025-06-06T15:28:05.042" v="112" actId="20577"/>
          <ac:spMkLst>
            <pc:docMk/>
            <pc:sldMk cId="3031993642" sldId="307"/>
            <ac:spMk id="15" creationId="{F8121C5C-A85B-1D45-7049-525D816AFF35}"/>
          </ac:spMkLst>
        </pc:spChg>
      </pc:sldChg>
      <pc:sldChg chg="modSp mod">
        <pc:chgData name="Duprane Young" userId="69fb831b-d681-4866-93ee-b53cbfa2436f" providerId="ADAL" clId="{BE6916F4-3D0D-4A48-9FF6-4347D9E6693D}" dt="2025-06-06T15:29:23.497" v="125" actId="20577"/>
        <pc:sldMkLst>
          <pc:docMk/>
          <pc:sldMk cId="3554202711" sldId="308"/>
        </pc:sldMkLst>
        <pc:spChg chg="mod">
          <ac:chgData name="Duprane Young" userId="69fb831b-d681-4866-93ee-b53cbfa2436f" providerId="ADAL" clId="{BE6916F4-3D0D-4A48-9FF6-4347D9E6693D}" dt="2025-06-06T15:29:23.497" v="125" actId="20577"/>
          <ac:spMkLst>
            <pc:docMk/>
            <pc:sldMk cId="3554202711" sldId="308"/>
            <ac:spMk id="2" creationId="{5D9276B2-4361-ADAF-036A-4004E3B119DF}"/>
          </ac:spMkLst>
        </pc:spChg>
        <pc:spChg chg="mod ord">
          <ac:chgData name="Duprane Young" userId="69fb831b-d681-4866-93ee-b53cbfa2436f" providerId="ADAL" clId="{BE6916F4-3D0D-4A48-9FF6-4347D9E6693D}" dt="2025-06-06T15:29:09.314" v="121" actId="1076"/>
          <ac:spMkLst>
            <pc:docMk/>
            <pc:sldMk cId="3554202711" sldId="308"/>
            <ac:spMk id="4" creationId="{6A5EB7AA-0815-6526-2E0E-69F91396D43E}"/>
          </ac:spMkLst>
        </pc:spChg>
        <pc:spChg chg="mod">
          <ac:chgData name="Duprane Young" userId="69fb831b-d681-4866-93ee-b53cbfa2436f" providerId="ADAL" clId="{BE6916F4-3D0D-4A48-9FF6-4347D9E6693D}" dt="2025-06-06T15:29:20.131" v="124" actId="20577"/>
          <ac:spMkLst>
            <pc:docMk/>
            <pc:sldMk cId="3554202711" sldId="308"/>
            <ac:spMk id="13" creationId="{5542BC63-98F9-A12A-1796-9F1039AF54B7}"/>
          </ac:spMkLst>
        </pc:spChg>
        <pc:spChg chg="mod">
          <ac:chgData name="Duprane Young" userId="69fb831b-d681-4866-93ee-b53cbfa2436f" providerId="ADAL" clId="{BE6916F4-3D0D-4A48-9FF6-4347D9E6693D}" dt="2025-06-06T15:29:17.410" v="123" actId="20577"/>
          <ac:spMkLst>
            <pc:docMk/>
            <pc:sldMk cId="3554202711" sldId="308"/>
            <ac:spMk id="14" creationId="{1AD5C7D3-F776-CD6C-52B9-AC1949B3A7DA}"/>
          </ac:spMkLst>
        </pc:spChg>
        <pc:spChg chg="mod">
          <ac:chgData name="Duprane Young" userId="69fb831b-d681-4866-93ee-b53cbfa2436f" providerId="ADAL" clId="{BE6916F4-3D0D-4A48-9FF6-4347D9E6693D}" dt="2025-06-06T15:29:14.777" v="122" actId="20577"/>
          <ac:spMkLst>
            <pc:docMk/>
            <pc:sldMk cId="3554202711" sldId="308"/>
            <ac:spMk id="15" creationId="{C7AA99C6-2DBB-28E1-21B6-528748538B7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10561570381876"/>
          <c:y val="3.6980829277652762E-2"/>
          <c:w val="0.70218677410734465"/>
          <c:h val="0.7494153402909125"/>
        </c:manualLayout>
      </c:layout>
      <c:lineChart>
        <c:grouping val="standard"/>
        <c:varyColors val="0"/>
        <c:ser>
          <c:idx val="0"/>
          <c:order val="0"/>
          <c:tx>
            <c:strRef>
              <c:f>Sheet1!$B$2:$C$2</c:f>
              <c:strCache>
                <c:ptCount val="2"/>
                <c:pt idx="0">
                  <c:v>Baseline
(n=34)</c:v>
                </c:pt>
                <c:pt idx="1">
                  <c:v>Optimized LXB (EOT) 
(n=34)</c:v>
                </c:pt>
              </c:strCache>
            </c:strRef>
          </c:tx>
          <c:spPr>
            <a:ln w="44450" cap="rnd">
              <a:solidFill>
                <a:srgbClr val="5075D3"/>
              </a:solidFill>
              <a:round/>
            </a:ln>
            <a:effectLst/>
          </c:spPr>
          <c:marker>
            <c:symbol val="square"/>
            <c:size val="8"/>
            <c:spPr>
              <a:solidFill>
                <a:srgbClr val="5075D3"/>
              </a:solidFill>
              <a:ln w="9525">
                <a:solidFill>
                  <a:srgbClr val="5075D3"/>
                </a:solidFill>
              </a:ln>
              <a:effectLst/>
            </c:spPr>
          </c:marker>
          <c:dPt>
            <c:idx val="0"/>
            <c:marker>
              <c:symbol val="square"/>
              <c:size val="8"/>
              <c:spPr>
                <a:solidFill>
                  <a:srgbClr val="5075D3"/>
                </a:solidFill>
                <a:ln w="9525">
                  <a:solidFill>
                    <a:srgbClr val="5075D3"/>
                  </a:solidFill>
                </a:ln>
                <a:effectLst/>
              </c:spPr>
            </c:marker>
            <c:bubble3D val="0"/>
            <c:extLst>
              <c:ext xmlns:c16="http://schemas.microsoft.com/office/drawing/2014/chart" uri="{C3380CC4-5D6E-409C-BE32-E72D297353CC}">
                <c16:uniqueId val="{00000000-5899-43AF-8389-78A07DF83A55}"/>
              </c:ext>
            </c:extLst>
          </c:dPt>
          <c:dPt>
            <c:idx val="1"/>
            <c:marker>
              <c:symbol val="square"/>
              <c:size val="8"/>
              <c:spPr>
                <a:solidFill>
                  <a:srgbClr val="5075D3"/>
                </a:solidFill>
                <a:ln w="9525">
                  <a:solidFill>
                    <a:srgbClr val="5075D3"/>
                  </a:solidFill>
                </a:ln>
                <a:effectLst/>
              </c:spPr>
            </c:marker>
            <c:bubble3D val="0"/>
            <c:spPr>
              <a:ln w="25400" cap="rnd">
                <a:solidFill>
                  <a:srgbClr val="5075D3"/>
                </a:solidFill>
                <a:round/>
              </a:ln>
              <a:effectLst/>
            </c:spPr>
            <c:extLst>
              <c:ext xmlns:c16="http://schemas.microsoft.com/office/drawing/2014/chart" uri="{C3380CC4-5D6E-409C-BE32-E72D297353CC}">
                <c16:uniqueId val="{00000001-5899-43AF-8389-78A07DF83A55}"/>
              </c:ext>
            </c:extLst>
          </c:dPt>
          <c:errBars>
            <c:errDir val="y"/>
            <c:errBarType val="both"/>
            <c:errValType val="cust"/>
            <c:noEndCap val="0"/>
            <c:plus>
              <c:numRef>
                <c:f>Sheet1!$B$4:$C$4</c:f>
                <c:numCache>
                  <c:formatCode>General</c:formatCode>
                  <c:ptCount val="2"/>
                  <c:pt idx="0">
                    <c:v>0.5</c:v>
                  </c:pt>
                  <c:pt idx="1">
                    <c:v>1</c:v>
                  </c:pt>
                </c:numCache>
              </c:numRef>
            </c:plus>
            <c:minus>
              <c:numRef>
                <c:f>Sheet1!$B$4:$C$4</c:f>
                <c:numCache>
                  <c:formatCode>General</c:formatCode>
                  <c:ptCount val="2"/>
                  <c:pt idx="0">
                    <c:v>0.5</c:v>
                  </c:pt>
                  <c:pt idx="1">
                    <c:v>1</c:v>
                  </c:pt>
                </c:numCache>
              </c:numRef>
            </c:minus>
            <c:spPr>
              <a:noFill/>
              <a:ln w="9525" cap="flat" cmpd="sng" algn="ctr">
                <a:solidFill>
                  <a:srgbClr val="000000"/>
                </a:solidFill>
                <a:round/>
              </a:ln>
              <a:effectLst/>
            </c:spPr>
          </c:errBars>
          <c:cat>
            <c:strRef>
              <c:f>Sheet1!$B$2:$C$2</c:f>
              <c:strCache>
                <c:ptCount val="2"/>
                <c:pt idx="0">
                  <c:v>Baseline
(n=34)</c:v>
                </c:pt>
                <c:pt idx="1">
                  <c:v>Optimized LXB (EOT) 
(n=34)</c:v>
                </c:pt>
              </c:strCache>
            </c:strRef>
          </c:cat>
          <c:val>
            <c:numRef>
              <c:f>Sheet1!$B$3:$C$3</c:f>
              <c:numCache>
                <c:formatCode>General</c:formatCode>
                <c:ptCount val="2"/>
                <c:pt idx="0">
                  <c:v>16.3</c:v>
                </c:pt>
                <c:pt idx="1">
                  <c:v>8.6</c:v>
                </c:pt>
              </c:numCache>
            </c:numRef>
          </c:val>
          <c:smooth val="0"/>
          <c:extLst>
            <c:ext xmlns:c16="http://schemas.microsoft.com/office/drawing/2014/chart" uri="{C3380CC4-5D6E-409C-BE32-E72D297353CC}">
              <c16:uniqueId val="{00000002-5899-43AF-8389-78A07DF83A55}"/>
            </c:ext>
          </c:extLst>
        </c:ser>
        <c:dLbls>
          <c:showLegendKey val="0"/>
          <c:showVal val="0"/>
          <c:showCatName val="0"/>
          <c:showSerName val="0"/>
          <c:showPercent val="0"/>
          <c:showBubbleSize val="0"/>
        </c:dLbls>
        <c:marker val="1"/>
        <c:smooth val="0"/>
        <c:axId val="850213391"/>
        <c:axId val="850213871"/>
      </c:lineChart>
      <c:catAx>
        <c:axId val="850213391"/>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endParaRPr lang="en-US"/>
          </a:p>
        </c:txPr>
        <c:crossAx val="850213871"/>
        <c:crosses val="autoZero"/>
        <c:auto val="1"/>
        <c:lblAlgn val="ctr"/>
        <c:lblOffset val="100"/>
        <c:noMultiLvlLbl val="0"/>
      </c:catAx>
      <c:valAx>
        <c:axId val="850213871"/>
        <c:scaling>
          <c:orientation val="minMax"/>
          <c:max val="24"/>
          <c:min val="0"/>
        </c:scaling>
        <c:delete val="0"/>
        <c:axPos val="l"/>
        <c:title>
          <c:tx>
            <c:rich>
              <a:bodyPr rot="-5400000" spcFirstLastPara="1" vertOverflow="ellipsis" vert="horz" wrap="square" anchor="ctr" anchorCtr="1"/>
              <a:lstStyle/>
              <a:p>
                <a:pPr>
                  <a:defRPr sz="2000" b="1" i="0" u="none" strike="noStrike" kern="1200" baseline="0">
                    <a:solidFill>
                      <a:schemeClr val="tx1">
                        <a:lumMod val="50000"/>
                      </a:schemeClr>
                    </a:solidFill>
                    <a:latin typeface="Avenir LT Std 55 Roman" panose="020B0703020203020204"/>
                    <a:ea typeface="+mn-ea"/>
                    <a:cs typeface="Arial" panose="020B0604020202020204" pitchFamily="34" charset="0"/>
                  </a:defRPr>
                </a:pPr>
                <a:r>
                  <a:rPr lang="en-US" sz="2000" b="1">
                    <a:latin typeface="Avenir LT Std 55 Roman" panose="020B0703020203020204"/>
                  </a:rPr>
                  <a:t>Mean (SE) ESS Score</a:t>
                </a:r>
              </a:p>
            </c:rich>
          </c:tx>
          <c:layout>
            <c:manualLayout>
              <c:xMode val="edge"/>
              <c:yMode val="edge"/>
              <c:x val="3.3608499211942144E-2"/>
              <c:y val="0.14554869916468313"/>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50000"/>
                    </a:schemeClr>
                  </a:solidFill>
                  <a:latin typeface="Avenir LT Std 55 Roman" panose="020B0703020203020204"/>
                  <a:ea typeface="+mn-ea"/>
                  <a:cs typeface="Arial" panose="020B0604020202020204" pitchFamily="34" charset="0"/>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endParaRPr lang="en-US"/>
          </a:p>
        </c:txPr>
        <c:crossAx val="850213391"/>
        <c:crosses val="autoZero"/>
        <c:crossBetween val="between"/>
        <c:majorUnit val="4"/>
        <c:minorUnit val="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50000"/>
            </a:schemeClr>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9350721232241"/>
          <c:y val="4.1677316257669406E-2"/>
          <c:w val="0.75031362620201092"/>
          <c:h val="0.70629402838378563"/>
        </c:manualLayout>
      </c:layout>
      <c:barChart>
        <c:barDir val="col"/>
        <c:grouping val="stacked"/>
        <c:varyColors val="0"/>
        <c:ser>
          <c:idx val="0"/>
          <c:order val="0"/>
          <c:tx>
            <c:strRef>
              <c:f>Sheet1!$A$3</c:f>
              <c:strCache>
                <c:ptCount val="1"/>
                <c:pt idx="0">
                  <c:v>Extremely Severe</c:v>
                </c:pt>
              </c:strCache>
            </c:strRef>
          </c:tx>
          <c:spPr>
            <a:solidFill>
              <a:srgbClr val="502D50"/>
            </a:solidFill>
            <a:ln w="12700">
              <a:solidFill>
                <a:srgbClr val="000000"/>
              </a:solidFill>
            </a:ln>
            <a:effectLst/>
          </c:spPr>
          <c:invertIfNegative val="0"/>
          <c:dLbls>
            <c:dLbl>
              <c:idx val="0"/>
              <c:spPr>
                <a:noFill/>
                <a:ln>
                  <a:noFill/>
                </a:ln>
                <a:effectLst/>
              </c:spPr>
              <c:txPr>
                <a:bodyPr/>
                <a:lstStyle/>
                <a:p>
                  <a:pPr>
                    <a:defRPr sz="1800">
                      <a:solidFill>
                        <a:schemeClr val="bg1"/>
                      </a:solidFill>
                      <a:latin typeface="Avenir LT Std 55 Roman" panose="020B0703020203020204"/>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17FF-4DFC-9D72-AD055CC57C7A}"/>
                </c:ext>
              </c:extLst>
            </c:dLbl>
            <c:dLbl>
              <c:idx val="1"/>
              <c:layout>
                <c:manualLayout>
                  <c:x val="-0.14781863912494883"/>
                  <c:y val="-9.4842572964045593E-2"/>
                </c:manualLayout>
              </c:layout>
              <c:numFmt formatCode="#,##0" sourceLinked="0"/>
              <c:spPr>
                <a:noFill/>
                <a:ln>
                  <a:noFill/>
                </a:ln>
                <a:effectLst/>
              </c:spPr>
              <c:txPr>
                <a:bodyPr/>
                <a:lstStyle/>
                <a:p>
                  <a:pPr>
                    <a:defRPr sz="1800">
                      <a:latin typeface="Avenir LT Std 55 Roman" panose="020B0703020203020204"/>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F-4DFC-9D72-AD055CC57C7A}"/>
                </c:ext>
              </c:extLst>
            </c:dLbl>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(n=16)</c:v>
                </c:pt>
                <c:pt idx="1">
                  <c:v>Optimized LXB (EOT)
(n=16)</c:v>
                </c:pt>
                <c:pt idx="2">
                  <c:v>Column1</c:v>
                </c:pt>
                <c:pt idx="3">
                  <c:v>Baseline </c:v>
                </c:pt>
                <c:pt idx="4">
                  <c:v>EOT2</c:v>
                </c:pt>
                <c:pt idx="5">
                  <c:v>Column2</c:v>
                </c:pt>
                <c:pt idx="6">
                  <c:v>Baseline 2</c:v>
                </c:pt>
                <c:pt idx="7">
                  <c:v>EOT3</c:v>
                </c:pt>
              </c:strCache>
            </c:strRef>
          </c:cat>
          <c:val>
            <c:numRef>
              <c:f>Sheet1!$B$3:$C$3</c:f>
              <c:numCache>
                <c:formatCode>0.0</c:formatCode>
                <c:ptCount val="2"/>
                <c:pt idx="0">
                  <c:v>12.5</c:v>
                </c:pt>
                <c:pt idx="1">
                  <c:v>0</c:v>
                </c:pt>
              </c:numCache>
            </c:numRef>
          </c:val>
          <c:extLst>
            <c:ext xmlns:c16="http://schemas.microsoft.com/office/drawing/2014/chart" uri="{C3380CC4-5D6E-409C-BE32-E72D297353CC}">
              <c16:uniqueId val="{00000002-17FF-4DFC-9D72-AD055CC57C7A}"/>
            </c:ext>
          </c:extLst>
        </c:ser>
        <c:ser>
          <c:idx val="1"/>
          <c:order val="1"/>
          <c:tx>
            <c:strRef>
              <c:f>Sheet1!$A$4</c:f>
              <c:strCache>
                <c:ptCount val="1"/>
                <c:pt idx="0">
                  <c:v>Severe</c:v>
                </c:pt>
              </c:strCache>
            </c:strRef>
          </c:tx>
          <c:spPr>
            <a:solidFill>
              <a:srgbClr val="B277B2"/>
            </a:solidFill>
            <a:ln w="12700">
              <a:solidFill>
                <a:srgbClr val="945394"/>
              </a:solidFill>
            </a:ln>
            <a:effectLst/>
          </c:spPr>
          <c:invertIfNegative val="0"/>
          <c:dLbls>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(n=16)</c:v>
                </c:pt>
                <c:pt idx="1">
                  <c:v>Optimized LXB (EOT)
(n=16)</c:v>
                </c:pt>
                <c:pt idx="2">
                  <c:v>Column1</c:v>
                </c:pt>
                <c:pt idx="3">
                  <c:v>Baseline </c:v>
                </c:pt>
                <c:pt idx="4">
                  <c:v>EOT2</c:v>
                </c:pt>
                <c:pt idx="5">
                  <c:v>Column2</c:v>
                </c:pt>
                <c:pt idx="6">
                  <c:v>Baseline 2</c:v>
                </c:pt>
                <c:pt idx="7">
                  <c:v>EOT3</c:v>
                </c:pt>
              </c:strCache>
            </c:strRef>
          </c:cat>
          <c:val>
            <c:numRef>
              <c:f>Sheet1!$B$4:$C$4</c:f>
              <c:numCache>
                <c:formatCode>0.0</c:formatCode>
                <c:ptCount val="2"/>
                <c:pt idx="0">
                  <c:v>50</c:v>
                </c:pt>
                <c:pt idx="1">
                  <c:v>31.3</c:v>
                </c:pt>
              </c:numCache>
            </c:numRef>
          </c:val>
          <c:extLst>
            <c:ext xmlns:c16="http://schemas.microsoft.com/office/drawing/2014/chart" uri="{C3380CC4-5D6E-409C-BE32-E72D297353CC}">
              <c16:uniqueId val="{00000003-17FF-4DFC-9D72-AD055CC57C7A}"/>
            </c:ext>
          </c:extLst>
        </c:ser>
        <c:ser>
          <c:idx val="2"/>
          <c:order val="2"/>
          <c:tx>
            <c:strRef>
              <c:f>Sheet1!$A$5</c:f>
              <c:strCache>
                <c:ptCount val="1"/>
                <c:pt idx="0">
                  <c:v>Moderately Severe</c:v>
                </c:pt>
              </c:strCache>
            </c:strRef>
          </c:tx>
          <c:spPr>
            <a:solidFill>
              <a:srgbClr val="D8BBD8"/>
            </a:solidFill>
            <a:ln w="12700">
              <a:solidFill>
                <a:srgbClr val="945394"/>
              </a:solidFill>
            </a:ln>
            <a:effectLst/>
          </c:spPr>
          <c:invertIfNegative val="0"/>
          <c:dLbls>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(n=16)</c:v>
                </c:pt>
                <c:pt idx="1">
                  <c:v>Optimized LXB (EOT)
(n=16)</c:v>
                </c:pt>
                <c:pt idx="2">
                  <c:v>Column1</c:v>
                </c:pt>
                <c:pt idx="3">
                  <c:v>Baseline </c:v>
                </c:pt>
                <c:pt idx="4">
                  <c:v>EOT2</c:v>
                </c:pt>
                <c:pt idx="5">
                  <c:v>Column2</c:v>
                </c:pt>
                <c:pt idx="6">
                  <c:v>Baseline 2</c:v>
                </c:pt>
                <c:pt idx="7">
                  <c:v>EOT3</c:v>
                </c:pt>
              </c:strCache>
            </c:strRef>
          </c:cat>
          <c:val>
            <c:numRef>
              <c:f>Sheet1!$B$5:$C$5</c:f>
              <c:numCache>
                <c:formatCode>0.0</c:formatCode>
                <c:ptCount val="2"/>
                <c:pt idx="0">
                  <c:v>25</c:v>
                </c:pt>
                <c:pt idx="1">
                  <c:v>6.3</c:v>
                </c:pt>
              </c:numCache>
            </c:numRef>
          </c:val>
          <c:extLst>
            <c:ext xmlns:c16="http://schemas.microsoft.com/office/drawing/2014/chart" uri="{C3380CC4-5D6E-409C-BE32-E72D297353CC}">
              <c16:uniqueId val="{00000004-17FF-4DFC-9D72-AD055CC57C7A}"/>
            </c:ext>
          </c:extLst>
        </c:ser>
        <c:ser>
          <c:idx val="3"/>
          <c:order val="3"/>
          <c:tx>
            <c:strRef>
              <c:f>Sheet1!$A$6</c:f>
              <c:strCache>
                <c:ptCount val="1"/>
                <c:pt idx="0">
                  <c:v>Moderate</c:v>
                </c:pt>
              </c:strCache>
            </c:strRef>
          </c:tx>
          <c:spPr>
            <a:solidFill>
              <a:srgbClr val="BFBFBF"/>
            </a:solidFill>
            <a:ln w="12700">
              <a:solidFill>
                <a:sysClr val="window" lastClr="FFFFFF">
                  <a:lumMod val="50000"/>
                </a:sysClr>
              </a:solidFill>
            </a:ln>
            <a:effectLst/>
          </c:spPr>
          <c:invertIfNegative val="0"/>
          <c:dLbls>
            <c:dLbl>
              <c:idx val="0"/>
              <c:layout>
                <c:manualLayout>
                  <c:x val="-1.451455339383464E-4"/>
                  <c:y val="-5.90174272189071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FF-4DFC-9D72-AD055CC57C7A}"/>
                </c:ext>
              </c:extLst>
            </c:dLbl>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(n=16)</c:v>
                </c:pt>
                <c:pt idx="1">
                  <c:v>Optimized LXB (EOT)
(n=16)</c:v>
                </c:pt>
                <c:pt idx="2">
                  <c:v>Column1</c:v>
                </c:pt>
                <c:pt idx="3">
                  <c:v>Baseline </c:v>
                </c:pt>
                <c:pt idx="4">
                  <c:v>EOT2</c:v>
                </c:pt>
                <c:pt idx="5">
                  <c:v>Column2</c:v>
                </c:pt>
                <c:pt idx="6">
                  <c:v>Baseline 2</c:v>
                </c:pt>
                <c:pt idx="7">
                  <c:v>EOT3</c:v>
                </c:pt>
              </c:strCache>
            </c:strRef>
          </c:cat>
          <c:val>
            <c:numRef>
              <c:f>Sheet1!$B$6:$C$6</c:f>
              <c:numCache>
                <c:formatCode>0.0</c:formatCode>
                <c:ptCount val="2"/>
                <c:pt idx="0">
                  <c:v>12.5</c:v>
                </c:pt>
                <c:pt idx="1">
                  <c:v>12.5</c:v>
                </c:pt>
              </c:numCache>
            </c:numRef>
          </c:val>
          <c:extLst>
            <c:ext xmlns:c16="http://schemas.microsoft.com/office/drawing/2014/chart" uri="{C3380CC4-5D6E-409C-BE32-E72D297353CC}">
              <c16:uniqueId val="{00000006-17FF-4DFC-9D72-AD055CC57C7A}"/>
            </c:ext>
          </c:extLst>
        </c:ser>
        <c:ser>
          <c:idx val="4"/>
          <c:order val="4"/>
          <c:tx>
            <c:strRef>
              <c:f>Sheet1!$A$7</c:f>
              <c:strCache>
                <c:ptCount val="1"/>
                <c:pt idx="0">
                  <c:v>Mild</c:v>
                </c:pt>
              </c:strCache>
            </c:strRef>
          </c:tx>
          <c:spPr>
            <a:solidFill>
              <a:schemeClr val="accent2">
                <a:lumMod val="20000"/>
                <a:lumOff val="80000"/>
              </a:schemeClr>
            </a:solidFill>
            <a:ln w="12700">
              <a:solidFill>
                <a:srgbClr val="74ABD9"/>
              </a:solidFill>
            </a:ln>
            <a:effectLst/>
          </c:spPr>
          <c:invertIfNegative val="0"/>
          <c:dLbls>
            <c:dLbl>
              <c:idx val="0"/>
              <c:layout>
                <c:manualLayout>
                  <c:x val="-0.14178620332771957"/>
                  <c:y val="0.14591657227686361"/>
                </c:manualLayout>
              </c:layout>
              <c:numFmt formatCode="#,##0" sourceLinked="0"/>
              <c:spPr>
                <a:noFill/>
                <a:ln>
                  <a:noFill/>
                </a:ln>
                <a:effectLst/>
              </c:spPr>
              <c:txPr>
                <a:bodyPr/>
                <a:lstStyle/>
                <a:p>
                  <a:pPr>
                    <a:defRPr sz="1800">
                      <a:latin typeface="Avenir LT Std 55 Roman" panose="020B0703020203020204"/>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FF-4DFC-9D72-AD055CC57C7A}"/>
                </c:ext>
              </c:extLst>
            </c:dLbl>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(n=16)</c:v>
                </c:pt>
                <c:pt idx="1">
                  <c:v>Optimized LXB (EOT)
(n=16)</c:v>
                </c:pt>
                <c:pt idx="2">
                  <c:v>Column1</c:v>
                </c:pt>
                <c:pt idx="3">
                  <c:v>Baseline </c:v>
                </c:pt>
                <c:pt idx="4">
                  <c:v>EOT2</c:v>
                </c:pt>
                <c:pt idx="5">
                  <c:v>Column2</c:v>
                </c:pt>
                <c:pt idx="6">
                  <c:v>Baseline 2</c:v>
                </c:pt>
                <c:pt idx="7">
                  <c:v>EOT3</c:v>
                </c:pt>
              </c:strCache>
            </c:strRef>
          </c:cat>
          <c:val>
            <c:numRef>
              <c:f>Sheet1!$B$7:$C$7</c:f>
              <c:numCache>
                <c:formatCode>0.0</c:formatCode>
                <c:ptCount val="2"/>
                <c:pt idx="0">
                  <c:v>0</c:v>
                </c:pt>
                <c:pt idx="1">
                  <c:v>31.3</c:v>
                </c:pt>
              </c:numCache>
            </c:numRef>
          </c:val>
          <c:extLst>
            <c:ext xmlns:c16="http://schemas.microsoft.com/office/drawing/2014/chart" uri="{C3380CC4-5D6E-409C-BE32-E72D297353CC}">
              <c16:uniqueId val="{00000008-17FF-4DFC-9D72-AD055CC57C7A}"/>
            </c:ext>
          </c:extLst>
        </c:ser>
        <c:ser>
          <c:idx val="5"/>
          <c:order val="5"/>
          <c:tx>
            <c:strRef>
              <c:f>Sheet1!$A$8</c:f>
              <c:strCache>
                <c:ptCount val="1"/>
                <c:pt idx="0">
                  <c:v>Very Mild</c:v>
                </c:pt>
              </c:strCache>
            </c:strRef>
          </c:tx>
          <c:spPr>
            <a:solidFill>
              <a:schemeClr val="accent2">
                <a:lumMod val="60000"/>
                <a:lumOff val="40000"/>
              </a:schemeClr>
            </a:solidFill>
            <a:ln w="12700">
              <a:solidFill>
                <a:srgbClr val="428ECC"/>
              </a:solidFill>
            </a:ln>
            <a:effectLst/>
          </c:spPr>
          <c:invertIfNegative val="0"/>
          <c:dLbls>
            <c:dLbl>
              <c:idx val="0"/>
              <c:layout>
                <c:manualLayout>
                  <c:x val="-0.14486331000383737"/>
                  <c:y val="7.9818136007572385E-2"/>
                </c:manualLayout>
              </c:layout>
              <c:numFmt formatCode="#,##0" sourceLinked="0"/>
              <c:spPr>
                <a:noFill/>
                <a:ln>
                  <a:noFill/>
                </a:ln>
                <a:effectLst/>
              </c:spPr>
              <c:txPr>
                <a:bodyPr/>
                <a:lstStyle/>
                <a:p>
                  <a:pPr>
                    <a:defRPr sz="1800">
                      <a:latin typeface="Avenir LT Std 55 Roman" panose="020B0703020203020204"/>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FF-4DFC-9D72-AD055CC57C7A}"/>
                </c:ext>
              </c:extLst>
            </c:dLbl>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(n=16)</c:v>
                </c:pt>
                <c:pt idx="1">
                  <c:v>Optimized LXB (EOT)
(n=16)</c:v>
                </c:pt>
                <c:pt idx="2">
                  <c:v>Column1</c:v>
                </c:pt>
                <c:pt idx="3">
                  <c:v>Baseline </c:v>
                </c:pt>
                <c:pt idx="4">
                  <c:v>EOT2</c:v>
                </c:pt>
                <c:pt idx="5">
                  <c:v>Column2</c:v>
                </c:pt>
                <c:pt idx="6">
                  <c:v>Baseline 2</c:v>
                </c:pt>
                <c:pt idx="7">
                  <c:v>EOT3</c:v>
                </c:pt>
              </c:strCache>
            </c:strRef>
          </c:cat>
          <c:val>
            <c:numRef>
              <c:f>Sheet1!$B$8:$C$8</c:f>
              <c:numCache>
                <c:formatCode>0.0</c:formatCode>
                <c:ptCount val="2"/>
                <c:pt idx="0">
                  <c:v>0</c:v>
                </c:pt>
                <c:pt idx="1">
                  <c:v>18.8</c:v>
                </c:pt>
              </c:numCache>
            </c:numRef>
          </c:val>
          <c:extLst>
            <c:ext xmlns:c16="http://schemas.microsoft.com/office/drawing/2014/chart" uri="{C3380CC4-5D6E-409C-BE32-E72D297353CC}">
              <c16:uniqueId val="{0000000A-17FF-4DFC-9D72-AD055CC57C7A}"/>
            </c:ext>
          </c:extLst>
        </c:ser>
        <c:ser>
          <c:idx val="6"/>
          <c:order val="6"/>
          <c:tx>
            <c:strRef>
              <c:f>Sheet1!$A$9</c:f>
              <c:strCache>
                <c:ptCount val="1"/>
                <c:pt idx="0">
                  <c:v>Not Present</c:v>
                </c:pt>
              </c:strCache>
            </c:strRef>
          </c:tx>
          <c:spPr>
            <a:solidFill>
              <a:srgbClr val="066684"/>
            </a:solidFill>
            <a:ln>
              <a:noFill/>
            </a:ln>
            <a:effectLst/>
          </c:spPr>
          <c:invertIfNegative val="0"/>
          <c:dPt>
            <c:idx val="0"/>
            <c:invertIfNegative val="0"/>
            <c:bubble3D val="0"/>
            <c:extLst>
              <c:ext xmlns:c16="http://schemas.microsoft.com/office/drawing/2014/chart" uri="{C3380CC4-5D6E-409C-BE32-E72D297353CC}">
                <c16:uniqueId val="{0000000B-17FF-4DFC-9D72-AD055CC57C7A}"/>
              </c:ext>
            </c:extLst>
          </c:dPt>
          <c:dLbls>
            <c:dLbl>
              <c:idx val="0"/>
              <c:layout>
                <c:manualLayout>
                  <c:x val="-0.14290675986119589"/>
                  <c:y val="2.07432090414460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7FF-4DFC-9D72-AD055CC57C7A}"/>
                </c:ext>
              </c:extLst>
            </c:dLbl>
            <c:dLbl>
              <c:idx val="1"/>
              <c:layout>
                <c:manualLayout>
                  <c:x val="-0.14845172460975486"/>
                  <c:y val="4.3328210936808394E-2"/>
                </c:manualLayout>
              </c:layout>
              <c:tx>
                <c:rich>
                  <a:bodyPr/>
                  <a:lstStyle/>
                  <a:p>
                    <a:fld id="{B2545504-82CA-4152-BC2A-1CD2988E8B1D}"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17FF-4DFC-9D72-AD055CC57C7A}"/>
                </c:ext>
              </c:extLst>
            </c:dLbl>
            <c:numFmt formatCode="#,##0" sourceLinked="0"/>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(n=16)</c:v>
                </c:pt>
                <c:pt idx="1">
                  <c:v>Optimized LXB (EOT)
(n=16)</c:v>
                </c:pt>
                <c:pt idx="2">
                  <c:v>Column1</c:v>
                </c:pt>
                <c:pt idx="3">
                  <c:v>Baseline </c:v>
                </c:pt>
                <c:pt idx="4">
                  <c:v>EOT2</c:v>
                </c:pt>
                <c:pt idx="5">
                  <c:v>Column2</c:v>
                </c:pt>
                <c:pt idx="6">
                  <c:v>Baseline 2</c:v>
                </c:pt>
                <c:pt idx="7">
                  <c:v>EOT3</c:v>
                </c:pt>
              </c:strCache>
            </c:strRef>
          </c:cat>
          <c:val>
            <c:numRef>
              <c:f>Sheet1!$B$9:$C$9</c:f>
              <c:numCache>
                <c:formatCode>0.0</c:formatCode>
                <c:ptCount val="2"/>
                <c:pt idx="0">
                  <c:v>0</c:v>
                </c:pt>
                <c:pt idx="1">
                  <c:v>0</c:v>
                </c:pt>
              </c:numCache>
            </c:numRef>
          </c:val>
          <c:extLst>
            <c:ext xmlns:c16="http://schemas.microsoft.com/office/drawing/2014/chart" uri="{C3380CC4-5D6E-409C-BE32-E72D297353CC}">
              <c16:uniqueId val="{0000000D-17FF-4DFC-9D72-AD055CC57C7A}"/>
            </c:ext>
          </c:extLst>
        </c:ser>
        <c:dLbls>
          <c:dLblPos val="ctr"/>
          <c:showLegendKey val="0"/>
          <c:showVal val="1"/>
          <c:showCatName val="0"/>
          <c:showSerName val="0"/>
          <c:showPercent val="0"/>
          <c:showBubbleSize val="0"/>
        </c:dLbls>
        <c:gapWidth val="100"/>
        <c:overlap val="100"/>
        <c:axId val="43803648"/>
        <c:axId val="43590208"/>
      </c:barChart>
      <c:catAx>
        <c:axId val="43803648"/>
        <c:scaling>
          <c:orientation val="minMax"/>
        </c:scaling>
        <c:delete val="0"/>
        <c:axPos val="b"/>
        <c:numFmt formatCode="#,##0" sourceLinked="0"/>
        <c:majorTickMark val="out"/>
        <c:minorTickMark val="none"/>
        <c:tickLblPos val="nextTo"/>
        <c:spPr>
          <a:ln>
            <a:solidFill>
              <a:srgbClr val="000000"/>
            </a:solidFill>
          </a:ln>
        </c:spPr>
        <c:txPr>
          <a:bodyPr/>
          <a:lstStyle/>
          <a:p>
            <a:pPr>
              <a:defRPr sz="1800">
                <a:noFill/>
                <a:latin typeface="Avenir LT Std 55 Roman" panose="020B0703020203020204"/>
              </a:defRPr>
            </a:pPr>
            <a:endParaRPr lang="en-US"/>
          </a:p>
        </c:txPr>
        <c:crossAx val="43590208"/>
        <c:crosses val="autoZero"/>
        <c:auto val="1"/>
        <c:lblAlgn val="ctr"/>
        <c:lblOffset val="100"/>
        <c:noMultiLvlLbl val="0"/>
      </c:catAx>
      <c:valAx>
        <c:axId val="43590208"/>
        <c:scaling>
          <c:orientation val="minMax"/>
          <c:max val="100.2"/>
          <c:min val="0"/>
        </c:scaling>
        <c:delete val="0"/>
        <c:axPos val="l"/>
        <c:majorGridlines>
          <c:spPr>
            <a:ln>
              <a:noFill/>
            </a:ln>
          </c:spPr>
        </c:majorGridlines>
        <c:title>
          <c:tx>
            <c:rich>
              <a:bodyPr/>
              <a:lstStyle/>
              <a:p>
                <a:pPr>
                  <a:defRPr sz="1800">
                    <a:latin typeface="Avenir LT Std 55 Roman" panose="020B0703020203020204"/>
                  </a:defRPr>
                </a:pPr>
                <a:r>
                  <a:rPr lang="en-US" sz="1800">
                    <a:latin typeface="Avenir LT Std 55 Roman" panose="020B0703020203020204"/>
                  </a:rPr>
                  <a:t>Participants, %</a:t>
                </a:r>
              </a:p>
            </c:rich>
          </c:tx>
          <c:layout>
            <c:manualLayout>
              <c:xMode val="edge"/>
              <c:yMode val="edge"/>
              <c:x val="4.0954839267214466E-2"/>
              <c:y val="0.22027845061213075"/>
            </c:manualLayout>
          </c:layout>
          <c:overlay val="0"/>
        </c:title>
        <c:numFmt formatCode="0" sourceLinked="0"/>
        <c:majorTickMark val="out"/>
        <c:minorTickMark val="out"/>
        <c:tickLblPos val="nextTo"/>
        <c:spPr>
          <a:ln>
            <a:solidFill>
              <a:srgbClr val="000000"/>
            </a:solidFill>
          </a:ln>
        </c:spPr>
        <c:txPr>
          <a:bodyPr/>
          <a:lstStyle/>
          <a:p>
            <a:pPr>
              <a:defRPr sz="1800">
                <a:latin typeface="Avenir LT Std 55 Roman" panose="020B0703020203020204"/>
              </a:defRPr>
            </a:pPr>
            <a:endParaRPr lang="en-US"/>
          </a:p>
        </c:txPr>
        <c:crossAx val="43803648"/>
        <c:crosses val="autoZero"/>
        <c:crossBetween val="between"/>
        <c:majorUnit val="20"/>
        <c:minorUnit val="20"/>
      </c:valAx>
      <c:spPr>
        <a:effectLst/>
      </c:spPr>
    </c:plotArea>
    <c:plotVisOnly val="1"/>
    <c:dispBlanksAs val="gap"/>
    <c:showDLblsOverMax val="0"/>
  </c:chart>
  <c:spPr>
    <a:ln>
      <a:noFill/>
    </a:ln>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24352540861089"/>
          <c:y val="7.7261538920064501E-2"/>
          <c:w val="0.49648488698285304"/>
          <c:h val="0.74260580650470032"/>
        </c:manualLayout>
      </c:layout>
      <c:barChart>
        <c:barDir val="col"/>
        <c:grouping val="stacked"/>
        <c:varyColors val="0"/>
        <c:ser>
          <c:idx val="0"/>
          <c:order val="0"/>
          <c:tx>
            <c:strRef>
              <c:f>Sheet1!$A$3</c:f>
              <c:strCache>
                <c:ptCount val="1"/>
                <c:pt idx="0">
                  <c:v>Extremely Severe</c:v>
                </c:pt>
              </c:strCache>
            </c:strRef>
          </c:tx>
          <c:spPr>
            <a:solidFill>
              <a:srgbClr val="502D50"/>
            </a:solidFill>
            <a:ln w="12700">
              <a:solidFill>
                <a:srgbClr val="9A589A"/>
              </a:solidFill>
            </a:ln>
            <a:effectLst/>
          </c:spPr>
          <c:invertIfNegative val="0"/>
          <c:dPt>
            <c:idx val="0"/>
            <c:invertIfNegative val="0"/>
            <c:bubble3D val="0"/>
            <c:spPr>
              <a:solidFill>
                <a:srgbClr val="502D50"/>
              </a:solidFill>
              <a:ln w="12700">
                <a:solidFill>
                  <a:srgbClr val="502D50"/>
                </a:solidFill>
              </a:ln>
              <a:effectLst/>
            </c:spPr>
            <c:extLst>
              <c:ext xmlns:c16="http://schemas.microsoft.com/office/drawing/2014/chart" uri="{C3380CC4-5D6E-409C-BE32-E72D297353CC}">
                <c16:uniqueId val="{00000000-31C7-4C3E-A49D-A003B3CF4073}"/>
              </c:ext>
            </c:extLst>
          </c:dPt>
          <c:dLbls>
            <c:dLbl>
              <c:idx val="0"/>
              <c:tx>
                <c:rich>
                  <a:bodyPr/>
                  <a:lstStyle/>
                  <a:p>
                    <a:fld id="{143087C7-F5AA-415D-8CDF-D1A265D63C8E}"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C7-4C3E-A49D-A003B3CF4073}"/>
                </c:ext>
              </c:extLst>
            </c:dLbl>
            <c:dLbl>
              <c:idx val="1"/>
              <c:layout>
                <c:manualLayout>
                  <c:x val="-0.10169459011118175"/>
                  <c:y val="-7.3924981118611829E-2"/>
                </c:manualLayout>
              </c:layout>
              <c:numFmt formatCode="#,##0" sourceLinked="0"/>
              <c:spPr>
                <a:noFill/>
                <a:ln>
                  <a:noFill/>
                </a:ln>
                <a:effectLst/>
              </c:spPr>
              <c:txPr>
                <a:bodyPr/>
                <a:lstStyle/>
                <a:p>
                  <a:pPr>
                    <a:defRPr sz="1800">
                      <a:latin typeface="Avenir LT Std 55 Roman" panose="020B0703020203020204"/>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C7-4C3E-A49D-A003B3CF4073}"/>
                </c:ext>
              </c:extLst>
            </c:dLbl>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(n=18)</c:v>
                </c:pt>
                <c:pt idx="1">
                  <c:v>Optimized LXB (EOT)
(n=18)</c:v>
                </c:pt>
                <c:pt idx="2">
                  <c:v>Column1</c:v>
                </c:pt>
                <c:pt idx="3">
                  <c:v>Baseline </c:v>
                </c:pt>
                <c:pt idx="4">
                  <c:v>EOT2</c:v>
                </c:pt>
                <c:pt idx="5">
                  <c:v>Column2</c:v>
                </c:pt>
                <c:pt idx="6">
                  <c:v>Baseline 2</c:v>
                </c:pt>
                <c:pt idx="7">
                  <c:v>EOT3</c:v>
                </c:pt>
              </c:strCache>
            </c:strRef>
          </c:cat>
          <c:val>
            <c:numRef>
              <c:f>Sheet1!$B$3:$C$3</c:f>
              <c:numCache>
                <c:formatCode>0.0</c:formatCode>
                <c:ptCount val="2"/>
                <c:pt idx="0">
                  <c:v>11.1</c:v>
                </c:pt>
                <c:pt idx="1">
                  <c:v>0</c:v>
                </c:pt>
              </c:numCache>
            </c:numRef>
          </c:val>
          <c:extLst>
            <c:ext xmlns:c16="http://schemas.microsoft.com/office/drawing/2014/chart" uri="{C3380CC4-5D6E-409C-BE32-E72D297353CC}">
              <c16:uniqueId val="{00000002-31C7-4C3E-A49D-A003B3CF4073}"/>
            </c:ext>
          </c:extLst>
        </c:ser>
        <c:ser>
          <c:idx val="1"/>
          <c:order val="1"/>
          <c:tx>
            <c:strRef>
              <c:f>Sheet1!$A$4</c:f>
              <c:strCache>
                <c:ptCount val="1"/>
                <c:pt idx="0">
                  <c:v>Severe</c:v>
                </c:pt>
              </c:strCache>
            </c:strRef>
          </c:tx>
          <c:spPr>
            <a:solidFill>
              <a:srgbClr val="B277B2"/>
            </a:solidFill>
            <a:ln w="12700">
              <a:solidFill>
                <a:srgbClr val="9A589A"/>
              </a:solidFill>
            </a:ln>
            <a:effectLst/>
          </c:spPr>
          <c:invertIfNegative val="0"/>
          <c:dLbls>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(n=18)</c:v>
                </c:pt>
                <c:pt idx="1">
                  <c:v>Optimized LXB (EOT)
(n=18)</c:v>
                </c:pt>
                <c:pt idx="2">
                  <c:v>Column1</c:v>
                </c:pt>
                <c:pt idx="3">
                  <c:v>Baseline </c:v>
                </c:pt>
                <c:pt idx="4">
                  <c:v>EOT2</c:v>
                </c:pt>
                <c:pt idx="5">
                  <c:v>Column2</c:v>
                </c:pt>
                <c:pt idx="6">
                  <c:v>Baseline 2</c:v>
                </c:pt>
                <c:pt idx="7">
                  <c:v>EOT3</c:v>
                </c:pt>
              </c:strCache>
            </c:strRef>
          </c:cat>
          <c:val>
            <c:numRef>
              <c:f>Sheet1!$B$4:$C$4</c:f>
              <c:numCache>
                <c:formatCode>0.0</c:formatCode>
                <c:ptCount val="2"/>
                <c:pt idx="0">
                  <c:v>33.299999999999997</c:v>
                </c:pt>
                <c:pt idx="1">
                  <c:v>5.6</c:v>
                </c:pt>
              </c:numCache>
            </c:numRef>
          </c:val>
          <c:extLst>
            <c:ext xmlns:c16="http://schemas.microsoft.com/office/drawing/2014/chart" uri="{C3380CC4-5D6E-409C-BE32-E72D297353CC}">
              <c16:uniqueId val="{00000003-31C7-4C3E-A49D-A003B3CF4073}"/>
            </c:ext>
          </c:extLst>
        </c:ser>
        <c:ser>
          <c:idx val="2"/>
          <c:order val="2"/>
          <c:tx>
            <c:strRef>
              <c:f>Sheet1!$A$5</c:f>
              <c:strCache>
                <c:ptCount val="1"/>
                <c:pt idx="0">
                  <c:v>Moderately Severe</c:v>
                </c:pt>
              </c:strCache>
            </c:strRef>
          </c:tx>
          <c:spPr>
            <a:solidFill>
              <a:srgbClr val="D8BBD8"/>
            </a:solidFill>
            <a:ln w="12700">
              <a:solidFill>
                <a:srgbClr val="9D5D9D"/>
              </a:solidFill>
            </a:ln>
            <a:effectLst/>
          </c:spPr>
          <c:invertIfNegative val="0"/>
          <c:dLbls>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(n=18)</c:v>
                </c:pt>
                <c:pt idx="1">
                  <c:v>Optimized LXB (EOT)
(n=18)</c:v>
                </c:pt>
                <c:pt idx="2">
                  <c:v>Column1</c:v>
                </c:pt>
                <c:pt idx="3">
                  <c:v>Baseline </c:v>
                </c:pt>
                <c:pt idx="4">
                  <c:v>EOT2</c:v>
                </c:pt>
                <c:pt idx="5">
                  <c:v>Column2</c:v>
                </c:pt>
                <c:pt idx="6">
                  <c:v>Baseline 2</c:v>
                </c:pt>
                <c:pt idx="7">
                  <c:v>EOT3</c:v>
                </c:pt>
              </c:strCache>
            </c:strRef>
          </c:cat>
          <c:val>
            <c:numRef>
              <c:f>Sheet1!$B$5:$C$5</c:f>
              <c:numCache>
                <c:formatCode>0.0</c:formatCode>
                <c:ptCount val="2"/>
                <c:pt idx="0">
                  <c:v>27.8</c:v>
                </c:pt>
                <c:pt idx="1">
                  <c:v>5.6</c:v>
                </c:pt>
              </c:numCache>
            </c:numRef>
          </c:val>
          <c:extLst>
            <c:ext xmlns:c16="http://schemas.microsoft.com/office/drawing/2014/chart" uri="{C3380CC4-5D6E-409C-BE32-E72D297353CC}">
              <c16:uniqueId val="{00000004-31C7-4C3E-A49D-A003B3CF4073}"/>
            </c:ext>
          </c:extLst>
        </c:ser>
        <c:ser>
          <c:idx val="3"/>
          <c:order val="3"/>
          <c:tx>
            <c:strRef>
              <c:f>Sheet1!$A$6</c:f>
              <c:strCache>
                <c:ptCount val="1"/>
                <c:pt idx="0">
                  <c:v>Moderate</c:v>
                </c:pt>
              </c:strCache>
            </c:strRef>
          </c:tx>
          <c:spPr>
            <a:solidFill>
              <a:srgbClr val="BFBFBF"/>
            </a:solidFill>
            <a:ln w="12700">
              <a:solidFill>
                <a:sysClr val="window" lastClr="FFFFFF">
                  <a:lumMod val="50000"/>
                </a:sysClr>
              </a:solidFill>
            </a:ln>
            <a:effectLst/>
          </c:spPr>
          <c:invertIfNegative val="0"/>
          <c:dLbls>
            <c:dLbl>
              <c:idx val="0"/>
              <c:layout>
                <c:manualLayout>
                  <c:x val="-1.451455339383464E-4"/>
                  <c:y val="-5.90174272189071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C7-4C3E-A49D-A003B3CF4073}"/>
                </c:ext>
              </c:extLst>
            </c:dLbl>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(n=18)</c:v>
                </c:pt>
                <c:pt idx="1">
                  <c:v>Optimized LXB (EOT)
(n=18)</c:v>
                </c:pt>
                <c:pt idx="2">
                  <c:v>Column1</c:v>
                </c:pt>
                <c:pt idx="3">
                  <c:v>Baseline </c:v>
                </c:pt>
                <c:pt idx="4">
                  <c:v>EOT2</c:v>
                </c:pt>
                <c:pt idx="5">
                  <c:v>Column2</c:v>
                </c:pt>
                <c:pt idx="6">
                  <c:v>Baseline 2</c:v>
                </c:pt>
                <c:pt idx="7">
                  <c:v>EOT3</c:v>
                </c:pt>
              </c:strCache>
            </c:strRef>
          </c:cat>
          <c:val>
            <c:numRef>
              <c:f>Sheet1!$B$6:$C$6</c:f>
              <c:numCache>
                <c:formatCode>0.0</c:formatCode>
                <c:ptCount val="2"/>
                <c:pt idx="0">
                  <c:v>16.7</c:v>
                </c:pt>
                <c:pt idx="1">
                  <c:v>22.2</c:v>
                </c:pt>
              </c:numCache>
            </c:numRef>
          </c:val>
          <c:extLst>
            <c:ext xmlns:c16="http://schemas.microsoft.com/office/drawing/2014/chart" uri="{C3380CC4-5D6E-409C-BE32-E72D297353CC}">
              <c16:uniqueId val="{00000006-31C7-4C3E-A49D-A003B3CF4073}"/>
            </c:ext>
          </c:extLst>
        </c:ser>
        <c:ser>
          <c:idx val="4"/>
          <c:order val="4"/>
          <c:tx>
            <c:strRef>
              <c:f>Sheet1!$A$7</c:f>
              <c:strCache>
                <c:ptCount val="1"/>
                <c:pt idx="0">
                  <c:v>Mild</c:v>
                </c:pt>
              </c:strCache>
            </c:strRef>
          </c:tx>
          <c:spPr>
            <a:solidFill>
              <a:schemeClr val="accent2">
                <a:lumMod val="20000"/>
                <a:lumOff val="80000"/>
              </a:schemeClr>
            </a:solidFill>
            <a:ln w="12700">
              <a:solidFill>
                <a:srgbClr val="77ADDA"/>
              </a:solidFill>
            </a:ln>
            <a:effectLst/>
          </c:spPr>
          <c:invertIfNegative val="0"/>
          <c:dLbls>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(n=18)</c:v>
                </c:pt>
                <c:pt idx="1">
                  <c:v>Optimized LXB (EOT)
(n=18)</c:v>
                </c:pt>
                <c:pt idx="2">
                  <c:v>Column1</c:v>
                </c:pt>
                <c:pt idx="3">
                  <c:v>Baseline </c:v>
                </c:pt>
                <c:pt idx="4">
                  <c:v>EOT2</c:v>
                </c:pt>
                <c:pt idx="5">
                  <c:v>Column2</c:v>
                </c:pt>
                <c:pt idx="6">
                  <c:v>Baseline 2</c:v>
                </c:pt>
                <c:pt idx="7">
                  <c:v>EOT3</c:v>
                </c:pt>
              </c:strCache>
            </c:strRef>
          </c:cat>
          <c:val>
            <c:numRef>
              <c:f>Sheet1!$B$7:$C$7</c:f>
              <c:numCache>
                <c:formatCode>0.0</c:formatCode>
                <c:ptCount val="2"/>
                <c:pt idx="0">
                  <c:v>11.1</c:v>
                </c:pt>
                <c:pt idx="1">
                  <c:v>38.9</c:v>
                </c:pt>
              </c:numCache>
            </c:numRef>
          </c:val>
          <c:extLst>
            <c:ext xmlns:c16="http://schemas.microsoft.com/office/drawing/2014/chart" uri="{C3380CC4-5D6E-409C-BE32-E72D297353CC}">
              <c16:uniqueId val="{00000007-31C7-4C3E-A49D-A003B3CF4073}"/>
            </c:ext>
          </c:extLst>
        </c:ser>
        <c:ser>
          <c:idx val="5"/>
          <c:order val="5"/>
          <c:tx>
            <c:strRef>
              <c:f>Sheet1!$A$8</c:f>
              <c:strCache>
                <c:ptCount val="1"/>
                <c:pt idx="0">
                  <c:v>Very Mild</c:v>
                </c:pt>
              </c:strCache>
            </c:strRef>
          </c:tx>
          <c:spPr>
            <a:solidFill>
              <a:schemeClr val="accent2">
                <a:lumMod val="60000"/>
                <a:lumOff val="40000"/>
              </a:schemeClr>
            </a:solidFill>
            <a:ln w="12700">
              <a:solidFill>
                <a:srgbClr val="428ECC"/>
              </a:solidFill>
            </a:ln>
            <a:effectLst/>
          </c:spPr>
          <c:invertIfNegative val="0"/>
          <c:dLbls>
            <c:dLbl>
              <c:idx val="0"/>
              <c:layout>
                <c:manualLayout>
                  <c:x val="-9.8637499760207012E-2"/>
                  <c:y val="8.8033378968304099E-2"/>
                </c:manualLayout>
              </c:layout>
              <c:numFmt formatCode="#,##0" sourceLinked="0"/>
              <c:spPr>
                <a:noFill/>
                <a:ln>
                  <a:noFill/>
                </a:ln>
                <a:effectLst/>
              </c:spPr>
              <c:txPr>
                <a:bodyPr/>
                <a:lstStyle/>
                <a:p>
                  <a:pPr>
                    <a:defRPr sz="1800">
                      <a:latin typeface="Avenir LT Std 55 Roman" panose="020B0703020203020204"/>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1C7-4C3E-A49D-A003B3CF4073}"/>
                </c:ext>
              </c:extLst>
            </c:dLbl>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(n=18)</c:v>
                </c:pt>
                <c:pt idx="1">
                  <c:v>Optimized LXB (EOT)
(n=18)</c:v>
                </c:pt>
                <c:pt idx="2">
                  <c:v>Column1</c:v>
                </c:pt>
                <c:pt idx="3">
                  <c:v>Baseline </c:v>
                </c:pt>
                <c:pt idx="4">
                  <c:v>EOT2</c:v>
                </c:pt>
                <c:pt idx="5">
                  <c:v>Column2</c:v>
                </c:pt>
                <c:pt idx="6">
                  <c:v>Baseline 2</c:v>
                </c:pt>
                <c:pt idx="7">
                  <c:v>EOT3</c:v>
                </c:pt>
              </c:strCache>
            </c:strRef>
          </c:cat>
          <c:val>
            <c:numRef>
              <c:f>Sheet1!$B$8:$C$8</c:f>
              <c:numCache>
                <c:formatCode>0.0</c:formatCode>
                <c:ptCount val="2"/>
                <c:pt idx="0">
                  <c:v>0</c:v>
                </c:pt>
                <c:pt idx="1">
                  <c:v>27.8</c:v>
                </c:pt>
              </c:numCache>
            </c:numRef>
          </c:val>
          <c:extLst>
            <c:ext xmlns:c16="http://schemas.microsoft.com/office/drawing/2014/chart" uri="{C3380CC4-5D6E-409C-BE32-E72D297353CC}">
              <c16:uniqueId val="{00000009-31C7-4C3E-A49D-A003B3CF4073}"/>
            </c:ext>
          </c:extLst>
        </c:ser>
        <c:ser>
          <c:idx val="6"/>
          <c:order val="6"/>
          <c:tx>
            <c:strRef>
              <c:f>Sheet1!$A$9</c:f>
              <c:strCache>
                <c:ptCount val="1"/>
                <c:pt idx="0">
                  <c:v>Not Present</c:v>
                </c:pt>
              </c:strCache>
            </c:strRef>
          </c:tx>
          <c:spPr>
            <a:solidFill>
              <a:srgbClr val="066684"/>
            </a:solidFill>
            <a:ln>
              <a:noFill/>
            </a:ln>
            <a:effectLst/>
          </c:spPr>
          <c:invertIfNegative val="0"/>
          <c:dPt>
            <c:idx val="0"/>
            <c:invertIfNegative val="0"/>
            <c:bubble3D val="0"/>
            <c:extLst>
              <c:ext xmlns:c16="http://schemas.microsoft.com/office/drawing/2014/chart" uri="{C3380CC4-5D6E-409C-BE32-E72D297353CC}">
                <c16:uniqueId val="{0000000A-31C7-4C3E-A49D-A003B3CF4073}"/>
              </c:ext>
            </c:extLst>
          </c:dPt>
          <c:dLbls>
            <c:dLbl>
              <c:idx val="0"/>
              <c:layout>
                <c:manualLayout>
                  <c:x val="-9.8584997713132005E-2"/>
                  <c:y val="2.6892884810465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1C7-4C3E-A49D-A003B3CF4073}"/>
                </c:ext>
              </c:extLst>
            </c:dLbl>
            <c:dLbl>
              <c:idx val="1"/>
              <c:layout>
                <c:manualLayout>
                  <c:x val="-0.10180608484301967"/>
                  <c:y val="3.8369226868436718E-2"/>
                </c:manualLayout>
              </c:layout>
              <c:tx>
                <c:rich>
                  <a:bodyPr/>
                  <a:lstStyle/>
                  <a:p>
                    <a:fld id="{B2545504-82CA-4152-BC2A-1CD2988E8B1D}" type="VALUE">
                      <a:rPr lang="en-US">
                        <a:solidFill>
                          <a:schemeClr val="tx1">
                            <a:lumMod val="75000"/>
                          </a:schemeClr>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1C7-4C3E-A49D-A003B3CF4073}"/>
                </c:ext>
              </c:extLst>
            </c:dLbl>
            <c:numFmt formatCode="#,##0" sourceLinked="0"/>
            <c:spPr>
              <a:noFill/>
              <a:ln>
                <a:noFill/>
              </a:ln>
              <a:effectLst/>
            </c:spPr>
            <c:txPr>
              <a:bodyPr wrap="square" lIns="38100" tIns="19050" rIns="38100" bIns="19050" anchor="ctr">
                <a:spAutoFit/>
              </a:bodyPr>
              <a:lstStyle/>
              <a:p>
                <a:pPr>
                  <a:defRPr sz="18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(n=18)</c:v>
                </c:pt>
                <c:pt idx="1">
                  <c:v>Optimized LXB (EOT)
(n=18)</c:v>
                </c:pt>
                <c:pt idx="2">
                  <c:v>Column1</c:v>
                </c:pt>
                <c:pt idx="3">
                  <c:v>Baseline </c:v>
                </c:pt>
                <c:pt idx="4">
                  <c:v>EOT2</c:v>
                </c:pt>
                <c:pt idx="5">
                  <c:v>Column2</c:v>
                </c:pt>
                <c:pt idx="6">
                  <c:v>Baseline 2</c:v>
                </c:pt>
                <c:pt idx="7">
                  <c:v>EOT3</c:v>
                </c:pt>
              </c:strCache>
            </c:strRef>
          </c:cat>
          <c:val>
            <c:numRef>
              <c:f>Sheet1!$B$9:$C$9</c:f>
              <c:numCache>
                <c:formatCode>0.0</c:formatCode>
                <c:ptCount val="2"/>
                <c:pt idx="0">
                  <c:v>0</c:v>
                </c:pt>
                <c:pt idx="1">
                  <c:v>0</c:v>
                </c:pt>
              </c:numCache>
            </c:numRef>
          </c:val>
          <c:extLst>
            <c:ext xmlns:c16="http://schemas.microsoft.com/office/drawing/2014/chart" uri="{C3380CC4-5D6E-409C-BE32-E72D297353CC}">
              <c16:uniqueId val="{0000000C-31C7-4C3E-A49D-A003B3CF4073}"/>
            </c:ext>
          </c:extLst>
        </c:ser>
        <c:dLbls>
          <c:dLblPos val="ctr"/>
          <c:showLegendKey val="0"/>
          <c:showVal val="1"/>
          <c:showCatName val="0"/>
          <c:showSerName val="0"/>
          <c:showPercent val="0"/>
          <c:showBubbleSize val="0"/>
        </c:dLbls>
        <c:gapWidth val="100"/>
        <c:overlap val="100"/>
        <c:axId val="43803648"/>
        <c:axId val="43590208"/>
      </c:barChart>
      <c:catAx>
        <c:axId val="43803648"/>
        <c:scaling>
          <c:orientation val="minMax"/>
        </c:scaling>
        <c:delete val="0"/>
        <c:axPos val="b"/>
        <c:numFmt formatCode="#,##0" sourceLinked="0"/>
        <c:majorTickMark val="out"/>
        <c:minorTickMark val="none"/>
        <c:tickLblPos val="nextTo"/>
        <c:spPr>
          <a:ln>
            <a:solidFill>
              <a:srgbClr val="000000"/>
            </a:solidFill>
          </a:ln>
        </c:spPr>
        <c:txPr>
          <a:bodyPr/>
          <a:lstStyle/>
          <a:p>
            <a:pPr>
              <a:defRPr sz="1800">
                <a:latin typeface="Avenir LT Std 55 Roman" panose="020B0703020203020204"/>
              </a:defRPr>
            </a:pPr>
            <a:endParaRPr lang="en-US"/>
          </a:p>
        </c:txPr>
        <c:crossAx val="43590208"/>
        <c:crosses val="autoZero"/>
        <c:auto val="1"/>
        <c:lblAlgn val="ctr"/>
        <c:lblOffset val="100"/>
        <c:noMultiLvlLbl val="0"/>
      </c:catAx>
      <c:valAx>
        <c:axId val="43590208"/>
        <c:scaling>
          <c:orientation val="minMax"/>
          <c:max val="100.2"/>
          <c:min val="0"/>
        </c:scaling>
        <c:delete val="0"/>
        <c:axPos val="l"/>
        <c:majorGridlines>
          <c:spPr>
            <a:ln>
              <a:noFill/>
            </a:ln>
          </c:spPr>
        </c:majorGridlines>
        <c:title>
          <c:tx>
            <c:rich>
              <a:bodyPr/>
              <a:lstStyle/>
              <a:p>
                <a:pPr>
                  <a:defRPr sz="1800">
                    <a:latin typeface="Avenir LT Std 55 Roman" panose="020B0703020203020204"/>
                  </a:defRPr>
                </a:pPr>
                <a:r>
                  <a:rPr lang="en-US" sz="1800">
                    <a:latin typeface="Avenir LT Std 55 Roman" panose="020B0703020203020204"/>
                  </a:rPr>
                  <a:t>Participants, %</a:t>
                </a:r>
              </a:p>
            </c:rich>
          </c:tx>
          <c:layout>
            <c:manualLayout>
              <c:xMode val="edge"/>
              <c:yMode val="edge"/>
              <c:x val="0"/>
              <c:y val="0.28458382440060642"/>
            </c:manualLayout>
          </c:layout>
          <c:overlay val="0"/>
        </c:title>
        <c:numFmt formatCode="0" sourceLinked="0"/>
        <c:majorTickMark val="out"/>
        <c:minorTickMark val="out"/>
        <c:tickLblPos val="nextTo"/>
        <c:spPr>
          <a:ln>
            <a:solidFill>
              <a:srgbClr val="000000"/>
            </a:solidFill>
          </a:ln>
        </c:spPr>
        <c:txPr>
          <a:bodyPr/>
          <a:lstStyle/>
          <a:p>
            <a:pPr>
              <a:defRPr sz="1800">
                <a:latin typeface="Avenir LT Std 55 Roman" panose="020B0703020203020204"/>
              </a:defRPr>
            </a:pPr>
            <a:endParaRPr lang="en-US"/>
          </a:p>
        </c:txPr>
        <c:crossAx val="43803648"/>
        <c:crosses val="autoZero"/>
        <c:crossBetween val="between"/>
        <c:majorUnit val="20"/>
        <c:minorUnit val="20"/>
      </c:valAx>
      <c:spPr>
        <a:effectLst/>
      </c:spPr>
    </c:plotArea>
    <c:legend>
      <c:legendPos val="r"/>
      <c:layout>
        <c:manualLayout>
          <c:xMode val="edge"/>
          <c:yMode val="edge"/>
          <c:x val="0.66804542234795794"/>
          <c:y val="0.25127526310299225"/>
          <c:w val="0.32981646561243166"/>
          <c:h val="0.45630672920363846"/>
        </c:manualLayout>
      </c:layout>
      <c:overlay val="0"/>
      <c:txPr>
        <a:bodyPr/>
        <a:lstStyle/>
        <a:p>
          <a:pPr>
            <a:defRPr sz="1800"/>
          </a:pPr>
          <a:endParaRPr lang="en-US"/>
        </a:p>
      </c:txPr>
    </c:legend>
    <c:plotVisOnly val="1"/>
    <c:dispBlanksAs val="gap"/>
    <c:showDLblsOverMax val="0"/>
  </c:chart>
  <c:spPr>
    <a:ln>
      <a:noFill/>
    </a:ln>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23372999295385"/>
          <c:y val="8.1206673387908865E-2"/>
          <c:w val="0.78927265862610907"/>
          <c:h val="0.88492391710147345"/>
        </c:manualLayout>
      </c:layout>
      <c:barChart>
        <c:barDir val="col"/>
        <c:grouping val="clustered"/>
        <c:varyColors val="0"/>
        <c:ser>
          <c:idx val="1"/>
          <c:order val="0"/>
          <c:spPr>
            <a:solidFill>
              <a:schemeClr val="accent2"/>
            </a:solidFill>
            <a:ln>
              <a:noFill/>
            </a:ln>
            <a:effectLst/>
          </c:spPr>
          <c:invertIfNegative val="0"/>
          <c:dPt>
            <c:idx val="0"/>
            <c:invertIfNegative val="0"/>
            <c:bubble3D val="0"/>
            <c:spPr>
              <a:solidFill>
                <a:srgbClr val="999999"/>
              </a:solidFill>
              <a:ln>
                <a:noFill/>
              </a:ln>
              <a:effectLst/>
            </c:spPr>
            <c:extLst>
              <c:ext xmlns:c16="http://schemas.microsoft.com/office/drawing/2014/chart" uri="{C3380CC4-5D6E-409C-BE32-E72D297353CC}">
                <c16:uniqueId val="{00000001-6796-42FC-B57D-C4B13A12EE07}"/>
              </c:ext>
            </c:extLst>
          </c:dPt>
          <c:dLbls>
            <c:dLbl>
              <c:idx val="0"/>
              <c:layout>
                <c:manualLayout>
                  <c:x val="7.8786826792930727E-4"/>
                  <c:y val="-4.1866971686961303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fld id="{E1F70446-FF2B-42B7-9ACC-34BBFFE95AF8}" type="VALUE">
                      <a:rPr lang="en-US" sz="2000" smtClean="0"/>
                      <a:pPr>
                        <a:defRPr sz="2000">
                          <a:solidFill>
                            <a:schemeClr val="tx1">
                              <a:lumMod val="50000"/>
                            </a:schemeClr>
                          </a:solidFill>
                          <a:latin typeface="Avenir LT Std 55 Roman" panose="020B0703020203020204"/>
                        </a:defRPr>
                      </a:pPr>
                      <a:t>[VALUE]</a:t>
                    </a:fld>
                    <a:r>
                      <a:rPr lang="en-US" sz="2000"/>
                      <a:t> </a:t>
                    </a:r>
                    <a:r>
                      <a:rPr lang="en-US" sz="2000">
                        <a:solidFill>
                          <a:schemeClr val="tx1"/>
                        </a:solidFill>
                      </a:rPr>
                      <a:t>(4.8)</a:t>
                    </a:r>
                  </a:p>
                </c:rich>
              </c:tx>
              <c:numFmt formatCode="#,##0.0" sourceLinked="0"/>
              <c:spPr>
                <a:solidFill>
                  <a:schemeClr val="bg1"/>
                </a:solid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467494602481996"/>
                      <c:h val="9.7361806904431136E-2"/>
                    </c:manualLayout>
                  </c15:layout>
                  <c15:dlblFieldTable/>
                  <c15:showDataLabelsRange val="0"/>
                </c:ext>
                <c:ext xmlns:c16="http://schemas.microsoft.com/office/drawing/2014/chart" uri="{C3380CC4-5D6E-409C-BE32-E72D297353CC}">
                  <c16:uniqueId val="{00000001-6796-42FC-B57D-C4B13A12EE0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Sheet1!$B$25</c:f>
                <c:numCache>
                  <c:formatCode>General</c:formatCode>
                  <c:ptCount val="1"/>
                  <c:pt idx="0">
                    <c:v>4.7990000000000004</c:v>
                  </c:pt>
                </c:numCache>
              </c:numRef>
            </c:plus>
            <c:minus>
              <c:numRef>
                <c:f>Sheet1!$B$25</c:f>
                <c:numCache>
                  <c:formatCode>General</c:formatCode>
                  <c:ptCount val="1"/>
                  <c:pt idx="0">
                    <c:v>4.7990000000000004</c:v>
                  </c:pt>
                </c:numCache>
              </c:numRef>
            </c:minus>
            <c:spPr>
              <a:noFill/>
              <a:ln w="9525" cap="flat" cmpd="sng" algn="ctr">
                <a:solidFill>
                  <a:schemeClr val="tx1">
                    <a:lumMod val="50000"/>
                  </a:schemeClr>
                </a:solidFill>
                <a:round/>
              </a:ln>
              <a:effectLst/>
            </c:spPr>
          </c:errBars>
          <c:cat>
            <c:strRef>
              <c:f>Sheet1!$A$21</c:f>
              <c:strCache>
                <c:ptCount val="1"/>
                <c:pt idx="0">
                  <c:v>Overall</c:v>
                </c:pt>
              </c:strCache>
            </c:strRef>
          </c:cat>
          <c:val>
            <c:numRef>
              <c:f>Sheet1!$B$21</c:f>
              <c:numCache>
                <c:formatCode>General</c:formatCode>
                <c:ptCount val="1"/>
                <c:pt idx="0">
                  <c:v>54.618000000000002</c:v>
                </c:pt>
              </c:numCache>
            </c:numRef>
          </c:val>
          <c:extLst>
            <c:ext xmlns:c16="http://schemas.microsoft.com/office/drawing/2014/chart" uri="{C3380CC4-5D6E-409C-BE32-E72D297353CC}">
              <c16:uniqueId val="{00000002-6796-42FC-B57D-C4B13A12EE07}"/>
            </c:ext>
          </c:extLst>
        </c:ser>
        <c:ser>
          <c:idx val="0"/>
          <c:order val="1"/>
          <c:spPr>
            <a:solidFill>
              <a:srgbClr val="38BB9D"/>
            </a:solidFill>
            <a:ln>
              <a:noFill/>
            </a:ln>
            <a:effectLst/>
          </c:spPr>
          <c:invertIfNegative val="0"/>
          <c:dLbls>
            <c:dLbl>
              <c:idx val="0"/>
              <c:layout>
                <c:manualLayout>
                  <c:x val="-1.8570102135561746E-3"/>
                  <c:y val="-5.0391274842742244E-2"/>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fld id="{AC898FD2-FF77-4E0A-B551-E60B43F94C9B}" type="VALUE">
                      <a:rPr lang="en-US" sz="2000" smtClean="0"/>
                      <a:pPr>
                        <a:defRPr sz="2000">
                          <a:solidFill>
                            <a:schemeClr val="tx1">
                              <a:lumMod val="50000"/>
                            </a:schemeClr>
                          </a:solidFill>
                          <a:latin typeface="Avenir LT Std 55 Roman" panose="020B0703020203020204"/>
                        </a:defRPr>
                      </a:pPr>
                      <a:t>[VALUE]</a:t>
                    </a:fld>
                    <a:r>
                      <a:rPr lang="en-US" sz="2000"/>
                      <a:t> </a:t>
                    </a:r>
                    <a:r>
                      <a:rPr lang="en-US" sz="2000">
                        <a:solidFill>
                          <a:schemeClr val="tx1"/>
                        </a:solidFill>
                      </a:rPr>
                      <a:t>(4.4)</a:t>
                    </a:r>
                  </a:p>
                </c:rich>
              </c:tx>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796-42FC-B57D-C4B13A12EE0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Sheet1!$C$25</c:f>
                <c:numCache>
                  <c:formatCode>General</c:formatCode>
                  <c:ptCount val="1"/>
                  <c:pt idx="0">
                    <c:v>4.3959999999999999</c:v>
                  </c:pt>
                </c:numCache>
              </c:numRef>
            </c:plus>
            <c:minus>
              <c:numRef>
                <c:f>Sheet1!$C$25</c:f>
                <c:numCache>
                  <c:formatCode>General</c:formatCode>
                  <c:ptCount val="1"/>
                  <c:pt idx="0">
                    <c:v>4.3959999999999999</c:v>
                  </c:pt>
                </c:numCache>
              </c:numRef>
            </c:minus>
            <c:spPr>
              <a:noFill/>
              <a:ln w="9525" cap="flat" cmpd="sng" algn="ctr">
                <a:solidFill>
                  <a:schemeClr val="tx1">
                    <a:lumMod val="50000"/>
                  </a:schemeClr>
                </a:solidFill>
                <a:round/>
              </a:ln>
              <a:effectLst/>
            </c:spPr>
          </c:errBars>
          <c:cat>
            <c:strRef>
              <c:f>Sheet1!$A$21</c:f>
              <c:strCache>
                <c:ptCount val="1"/>
                <c:pt idx="0">
                  <c:v>Overall</c:v>
                </c:pt>
              </c:strCache>
            </c:strRef>
          </c:cat>
          <c:val>
            <c:numRef>
              <c:f>Sheet1!$C$21</c:f>
              <c:numCache>
                <c:formatCode>General</c:formatCode>
                <c:ptCount val="1"/>
                <c:pt idx="0">
                  <c:v>41.558999999999997</c:v>
                </c:pt>
              </c:numCache>
            </c:numRef>
          </c:val>
          <c:extLst>
            <c:ext xmlns:c16="http://schemas.microsoft.com/office/drawing/2014/chart" uri="{C3380CC4-5D6E-409C-BE32-E72D297353CC}">
              <c16:uniqueId val="{00000004-6796-42FC-B57D-C4B13A12EE07}"/>
            </c:ext>
          </c:extLst>
        </c:ser>
        <c:dLbls>
          <c:dLblPos val="ctr"/>
          <c:showLegendKey val="0"/>
          <c:showVal val="1"/>
          <c:showCatName val="0"/>
          <c:showSerName val="0"/>
          <c:showPercent val="0"/>
          <c:showBubbleSize val="0"/>
        </c:dLbls>
        <c:gapWidth val="125"/>
        <c:overlap val="-50"/>
        <c:axId val="1416835391"/>
        <c:axId val="219881951"/>
      </c:barChart>
      <c:catAx>
        <c:axId val="1416835391"/>
        <c:scaling>
          <c:orientation val="minMax"/>
        </c:scaling>
        <c:delete val="0"/>
        <c:axPos val="b"/>
        <c:numFmt formatCode="General" sourceLinked="1"/>
        <c:majorTickMark val="out"/>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9881951"/>
        <c:crossesAt val="0"/>
        <c:auto val="1"/>
        <c:lblAlgn val="ctr"/>
        <c:lblOffset val="100"/>
        <c:noMultiLvlLbl val="0"/>
      </c:catAx>
      <c:valAx>
        <c:axId val="219881951"/>
        <c:scaling>
          <c:orientation val="minMax"/>
          <c:max val="80"/>
          <c:min val="0"/>
        </c:scaling>
        <c:delete val="0"/>
        <c:axPos val="l"/>
        <c:title>
          <c:tx>
            <c:rich>
              <a:bodyPr rot="-5400000" spcFirstLastPara="1" vertOverflow="ellipsis" vert="horz" wrap="square" anchor="ctr" anchorCtr="1"/>
              <a:lstStyle/>
              <a:p>
                <a:pPr>
                  <a:lnSpc>
                    <a:spcPts val="2200"/>
                  </a:lnSpc>
                  <a:defRPr sz="2000" b="0" i="0" u="none" strike="noStrike" kern="1200" baseline="0">
                    <a:solidFill>
                      <a:schemeClr val="tx1"/>
                    </a:solidFill>
                    <a:latin typeface="Avenir LT Std 55 Roman" panose="020B0703020203020204"/>
                    <a:ea typeface="+mn-ea"/>
                    <a:cs typeface="Arial" panose="020B0604020202020204" pitchFamily="34" charset="0"/>
                  </a:defRPr>
                </a:pPr>
                <a:r>
                  <a:rPr lang="en-US" sz="2000" b="1" i="0" u="none" strike="noStrike" kern="1200" baseline="0" dirty="0">
                    <a:solidFill>
                      <a:srgbClr val="000000"/>
                    </a:solidFill>
                    <a:effectLst/>
                    <a:latin typeface="Avenir LT Std 55 Roman" panose="020B0703020203020204"/>
                    <a:cs typeface="Arial" panose="020B0604020202020204" pitchFamily="34" charset="0"/>
                  </a:rPr>
                  <a:t>Mean (SE) Total Shifts From Deeper to Lighter </a:t>
                </a:r>
                <a:br>
                  <a:rPr lang="en-US" sz="2000" b="1" i="0" u="none" strike="noStrike" kern="1200" baseline="0" dirty="0">
                    <a:solidFill>
                      <a:srgbClr val="000000"/>
                    </a:solidFill>
                    <a:effectLst/>
                    <a:latin typeface="Avenir LT Std 55 Roman" panose="020B0703020203020204"/>
                    <a:cs typeface="Arial" panose="020B0604020202020204" pitchFamily="34" charset="0"/>
                  </a:rPr>
                </a:br>
                <a:r>
                  <a:rPr lang="en-US" sz="2000" b="1" i="0" u="none" strike="noStrike" kern="1200" baseline="0" dirty="0">
                    <a:solidFill>
                      <a:srgbClr val="000000"/>
                    </a:solidFill>
                    <a:effectLst/>
                    <a:latin typeface="Avenir LT Std 55 Roman" panose="020B0703020203020204"/>
                    <a:cs typeface="Arial" panose="020B0604020202020204" pitchFamily="34" charset="0"/>
                  </a:rPr>
                  <a:t>Sleep </a:t>
                </a:r>
                <a:r>
                  <a:rPr lang="en-US" sz="2000" b="1" i="0" u="none" strike="noStrike" kern="1200" baseline="0" dirty="0">
                    <a:solidFill>
                      <a:schemeClr val="tx1"/>
                    </a:solidFill>
                    <a:effectLst/>
                    <a:latin typeface="Avenir LT Std 55 Roman" panose="020B0703020203020204"/>
                    <a:cs typeface="Arial" panose="020B0604020202020204" pitchFamily="34" charset="0"/>
                  </a:rPr>
                  <a:t>Stages</a:t>
                </a:r>
              </a:p>
            </c:rich>
          </c:tx>
          <c:layout>
            <c:manualLayout>
              <c:xMode val="edge"/>
              <c:yMode val="edge"/>
              <c:x val="1.0137698451175596E-3"/>
              <c:y val="0.14223004406207965"/>
            </c:manualLayout>
          </c:layout>
          <c:overlay val="0"/>
          <c:spPr>
            <a:noFill/>
            <a:ln>
              <a:noFill/>
            </a:ln>
            <a:effectLst/>
          </c:spPr>
          <c:txPr>
            <a:bodyPr rot="-5400000" spcFirstLastPara="1" vertOverflow="ellipsis" vert="horz" wrap="square" anchor="ctr" anchorCtr="1"/>
            <a:lstStyle/>
            <a:p>
              <a:pPr>
                <a:lnSpc>
                  <a:spcPts val="2200"/>
                </a:lnSpc>
                <a:defRPr sz="20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rgbClr val="000000"/>
                </a:solidFill>
                <a:latin typeface="Avenir LT Std 55 Roman" panose="020B0703020203020204"/>
                <a:ea typeface="+mn-ea"/>
                <a:cs typeface="Arial" panose="020B0604020202020204" pitchFamily="34" charset="0"/>
              </a:defRPr>
            </a:pPr>
            <a:endParaRPr lang="en-US"/>
          </a:p>
        </c:txPr>
        <c:crossAx val="1416835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2155361628081"/>
          <c:y val="8.1206673387908865E-2"/>
          <c:w val="0.8002847822291913"/>
          <c:h val="0.88492391710147345"/>
        </c:manualLayout>
      </c:layout>
      <c:barChart>
        <c:barDir val="col"/>
        <c:grouping val="clustered"/>
        <c:varyColors val="0"/>
        <c:ser>
          <c:idx val="1"/>
          <c:order val="0"/>
          <c:spPr>
            <a:solidFill>
              <a:schemeClr val="accent2"/>
            </a:solidFill>
            <a:ln>
              <a:noFill/>
            </a:ln>
            <a:effectLst/>
          </c:spPr>
          <c:invertIfNegative val="0"/>
          <c:dPt>
            <c:idx val="0"/>
            <c:invertIfNegative val="0"/>
            <c:bubble3D val="0"/>
            <c:spPr>
              <a:solidFill>
                <a:srgbClr val="999999"/>
              </a:solidFill>
              <a:ln>
                <a:noFill/>
              </a:ln>
              <a:effectLst/>
            </c:spPr>
            <c:extLst>
              <c:ext xmlns:c16="http://schemas.microsoft.com/office/drawing/2014/chart" uri="{C3380CC4-5D6E-409C-BE32-E72D297353CC}">
                <c16:uniqueId val="{00000001-6796-42FC-B57D-C4B13A12EE07}"/>
              </c:ext>
            </c:extLst>
          </c:dPt>
          <c:dLbls>
            <c:dLbl>
              <c:idx val="0"/>
              <c:layout>
                <c:manualLayout>
                  <c:x val="2.3669105911778392E-3"/>
                  <c:y val="-5.5184751835616108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fld id="{9A5F7328-6D34-447B-AAC9-6D31D8743BDF}" type="VALUE">
                      <a:rPr lang="en-US" sz="2000" smtClean="0"/>
                      <a:pPr>
                        <a:defRPr sz="2000">
                          <a:solidFill>
                            <a:schemeClr val="tx1">
                              <a:lumMod val="50000"/>
                            </a:schemeClr>
                          </a:solidFill>
                          <a:latin typeface="Avenir LT Std 55 Roman" panose="020B0703020203020204"/>
                        </a:defRPr>
                      </a:pPr>
                      <a:t>[VALUE]</a:t>
                    </a:fld>
                    <a:r>
                      <a:rPr lang="en-US" sz="2000"/>
                      <a:t> </a:t>
                    </a:r>
                    <a:r>
                      <a:rPr lang="en-US" sz="2000">
                        <a:solidFill>
                          <a:schemeClr val="tx1"/>
                        </a:solidFill>
                      </a:rPr>
                      <a:t>(6.0)</a:t>
                    </a:r>
                  </a:p>
                </c:rich>
              </c:tx>
              <c:numFmt formatCode="#,##0.0" sourceLinked="0"/>
              <c:spPr>
                <a:solidFill>
                  <a:schemeClr val="bg1"/>
                </a:solid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4681903095764234"/>
                      <c:h val="9.7361909003989375E-2"/>
                    </c:manualLayout>
                  </c15:layout>
                  <c15:dlblFieldTable/>
                  <c15:showDataLabelsRange val="0"/>
                </c:ext>
                <c:ext xmlns:c16="http://schemas.microsoft.com/office/drawing/2014/chart" uri="{C3380CC4-5D6E-409C-BE32-E72D297353CC}">
                  <c16:uniqueId val="{00000001-6796-42FC-B57D-C4B13A12EE0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Sheet1!$B$25</c:f>
                <c:numCache>
                  <c:formatCode>General</c:formatCode>
                  <c:ptCount val="1"/>
                  <c:pt idx="0">
                    <c:v>5.9740000000000002</c:v>
                  </c:pt>
                </c:numCache>
              </c:numRef>
            </c:plus>
            <c:minus>
              <c:numRef>
                <c:f>Sheet1!$B$25</c:f>
                <c:numCache>
                  <c:formatCode>General</c:formatCode>
                  <c:ptCount val="1"/>
                  <c:pt idx="0">
                    <c:v>5.9740000000000002</c:v>
                  </c:pt>
                </c:numCache>
              </c:numRef>
            </c:minus>
            <c:spPr>
              <a:noFill/>
              <a:ln w="9525" cap="flat" cmpd="sng" algn="ctr">
                <a:solidFill>
                  <a:schemeClr val="tx1">
                    <a:lumMod val="50000"/>
                  </a:schemeClr>
                </a:solidFill>
                <a:round/>
              </a:ln>
              <a:effectLst/>
            </c:spPr>
          </c:errBars>
          <c:cat>
            <c:strRef>
              <c:f>Sheet1!$A$21</c:f>
              <c:strCache>
                <c:ptCount val="1"/>
                <c:pt idx="0">
                  <c:v>Overall</c:v>
                </c:pt>
              </c:strCache>
            </c:strRef>
          </c:cat>
          <c:val>
            <c:numRef>
              <c:f>Sheet1!$B$21</c:f>
              <c:numCache>
                <c:formatCode>General</c:formatCode>
                <c:ptCount val="1"/>
                <c:pt idx="0">
                  <c:v>61.131999999999998</c:v>
                </c:pt>
              </c:numCache>
            </c:numRef>
          </c:val>
          <c:extLst>
            <c:ext xmlns:c16="http://schemas.microsoft.com/office/drawing/2014/chart" uri="{C3380CC4-5D6E-409C-BE32-E72D297353CC}">
              <c16:uniqueId val="{00000002-6796-42FC-B57D-C4B13A12EE07}"/>
            </c:ext>
          </c:extLst>
        </c:ser>
        <c:ser>
          <c:idx val="0"/>
          <c:order val="1"/>
          <c:spPr>
            <a:solidFill>
              <a:srgbClr val="38BB9D"/>
            </a:solidFill>
            <a:ln>
              <a:noFill/>
            </a:ln>
            <a:effectLst/>
          </c:spPr>
          <c:invertIfNegative val="0"/>
          <c:dLbls>
            <c:dLbl>
              <c:idx val="0"/>
              <c:layout>
                <c:manualLayout>
                  <c:x val="-3.5011372061300519E-3"/>
                  <c:y val="-7.3697779644393932E-2"/>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fld id="{3FA4BB6F-E8C6-47C8-AFDA-5F4ABE63D878}" type="VALUE">
                      <a:rPr lang="en-US" sz="2000" smtClean="0">
                        <a:solidFill>
                          <a:schemeClr val="tx1"/>
                        </a:solidFill>
                      </a:rPr>
                      <a:pPr>
                        <a:defRPr sz="2000">
                          <a:solidFill>
                            <a:schemeClr val="tx1">
                              <a:lumMod val="50000"/>
                            </a:schemeClr>
                          </a:solidFill>
                          <a:latin typeface="Avenir LT Std 55 Roman" panose="020B0703020203020204"/>
                        </a:defRPr>
                      </a:pPr>
                      <a:t>[VALUE]</a:t>
                    </a:fld>
                    <a:r>
                      <a:rPr lang="en-US" sz="2000">
                        <a:solidFill>
                          <a:schemeClr val="tx1"/>
                        </a:solidFill>
                      </a:rPr>
                      <a:t> (11.9)</a:t>
                    </a:r>
                  </a:p>
                </c:rich>
              </c:tx>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796-42FC-B57D-C4B13A12EE0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Sheet1!$C$25</c:f>
                <c:numCache>
                  <c:formatCode>General</c:formatCode>
                  <c:ptCount val="1"/>
                  <c:pt idx="0">
                    <c:v>11.913</c:v>
                  </c:pt>
                </c:numCache>
              </c:numRef>
            </c:plus>
            <c:minus>
              <c:numRef>
                <c:f>Sheet1!$C$25</c:f>
                <c:numCache>
                  <c:formatCode>General</c:formatCode>
                  <c:ptCount val="1"/>
                  <c:pt idx="0">
                    <c:v>11.913</c:v>
                  </c:pt>
                </c:numCache>
              </c:numRef>
            </c:minus>
            <c:spPr>
              <a:noFill/>
              <a:ln w="9525" cap="flat" cmpd="sng" algn="ctr">
                <a:solidFill>
                  <a:schemeClr val="tx1">
                    <a:lumMod val="50000"/>
                  </a:schemeClr>
                </a:solidFill>
                <a:round/>
              </a:ln>
              <a:effectLst/>
            </c:spPr>
          </c:errBars>
          <c:cat>
            <c:strRef>
              <c:f>Sheet1!$A$21</c:f>
              <c:strCache>
                <c:ptCount val="1"/>
                <c:pt idx="0">
                  <c:v>Overall</c:v>
                </c:pt>
              </c:strCache>
            </c:strRef>
          </c:cat>
          <c:val>
            <c:numRef>
              <c:f>Sheet1!$C$21</c:f>
              <c:numCache>
                <c:formatCode>General</c:formatCode>
                <c:ptCount val="1"/>
                <c:pt idx="0">
                  <c:v>106.14700000000001</c:v>
                </c:pt>
              </c:numCache>
            </c:numRef>
          </c:val>
          <c:extLst>
            <c:ext xmlns:c16="http://schemas.microsoft.com/office/drawing/2014/chart" uri="{C3380CC4-5D6E-409C-BE32-E72D297353CC}">
              <c16:uniqueId val="{00000004-6796-42FC-B57D-C4B13A12EE07}"/>
            </c:ext>
          </c:extLst>
        </c:ser>
        <c:dLbls>
          <c:dLblPos val="ctr"/>
          <c:showLegendKey val="0"/>
          <c:showVal val="1"/>
          <c:showCatName val="0"/>
          <c:showSerName val="0"/>
          <c:showPercent val="0"/>
          <c:showBubbleSize val="0"/>
        </c:dLbls>
        <c:gapWidth val="125"/>
        <c:overlap val="-50"/>
        <c:axId val="1416835391"/>
        <c:axId val="219881951"/>
      </c:barChart>
      <c:catAx>
        <c:axId val="1416835391"/>
        <c:scaling>
          <c:orientation val="minMax"/>
        </c:scaling>
        <c:delete val="0"/>
        <c:axPos val="b"/>
        <c:numFmt formatCode="General" sourceLinked="1"/>
        <c:majorTickMark val="out"/>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9881951"/>
        <c:crossesAt val="0"/>
        <c:auto val="1"/>
        <c:lblAlgn val="ctr"/>
        <c:lblOffset val="100"/>
        <c:noMultiLvlLbl val="0"/>
      </c:catAx>
      <c:valAx>
        <c:axId val="219881951"/>
        <c:scaling>
          <c:orientation val="minMax"/>
          <c:max val="140"/>
          <c:min val="0"/>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Avenir LT Std 55 Roman" panose="020B0703020203020204"/>
                    <a:ea typeface="+mn-ea"/>
                    <a:cs typeface="Arial" panose="020B0604020202020204" pitchFamily="34" charset="0"/>
                  </a:defRPr>
                </a:pPr>
                <a:r>
                  <a:rPr lang="en-US" sz="2000" b="1" i="0" u="none" strike="noStrike" kern="1200" baseline="0">
                    <a:solidFill>
                      <a:srgbClr val="000000"/>
                    </a:solidFill>
                    <a:effectLst/>
                    <a:latin typeface="Avenir LT Std 55 Roman" panose="020B0703020203020204"/>
                    <a:cs typeface="Arial" panose="020B0604020202020204" pitchFamily="34" charset="0"/>
                  </a:rPr>
                  <a:t>Mean (SE) Stage N3 Duration (minutes)</a:t>
                </a:r>
              </a:p>
            </c:rich>
          </c:tx>
          <c:layout>
            <c:manualLayout>
              <c:xMode val="edge"/>
              <c:yMode val="edge"/>
              <c:x val="4.3019519503386099E-3"/>
              <c:y val="0.1955021355981614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rgbClr val="000000"/>
                </a:solidFill>
                <a:latin typeface="Avenir LT Std 55 Roman" panose="020B0703020203020204"/>
                <a:ea typeface="+mn-ea"/>
                <a:cs typeface="Arial" panose="020B0604020202020204" pitchFamily="34" charset="0"/>
              </a:defRPr>
            </a:pPr>
            <a:endParaRPr lang="en-US"/>
          </a:p>
        </c:txPr>
        <c:crossAx val="1416835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315766085306"/>
          <c:y val="8.1206673387908865E-2"/>
          <c:w val="0.80019059485849531"/>
          <c:h val="0.88492391710147345"/>
        </c:manualLayout>
      </c:layout>
      <c:barChart>
        <c:barDir val="col"/>
        <c:grouping val="clustered"/>
        <c:varyColors val="0"/>
        <c:ser>
          <c:idx val="1"/>
          <c:order val="0"/>
          <c:spPr>
            <a:solidFill>
              <a:schemeClr val="accent2"/>
            </a:solidFill>
            <a:ln>
              <a:noFill/>
            </a:ln>
            <a:effectLst/>
          </c:spPr>
          <c:invertIfNegative val="0"/>
          <c:dPt>
            <c:idx val="0"/>
            <c:invertIfNegative val="0"/>
            <c:bubble3D val="0"/>
            <c:spPr>
              <a:solidFill>
                <a:srgbClr val="999999"/>
              </a:solidFill>
              <a:ln>
                <a:noFill/>
              </a:ln>
              <a:effectLst/>
            </c:spPr>
            <c:extLst>
              <c:ext xmlns:c16="http://schemas.microsoft.com/office/drawing/2014/chart" uri="{C3380CC4-5D6E-409C-BE32-E72D297353CC}">
                <c16:uniqueId val="{00000001-EC68-42EF-8561-7C9D44F26F7F}"/>
              </c:ext>
            </c:extLst>
          </c:dPt>
          <c:dLbls>
            <c:dLbl>
              <c:idx val="0"/>
              <c:layout>
                <c:manualLayout>
                  <c:x val="2.3846263328089661E-3"/>
                  <c:y val="-6.3508467542245955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fld id="{228594D7-7047-43FF-93EE-75BD2F5BA429}" type="VALUE">
                      <a:rPr lang="en-US" sz="2000" smtClean="0"/>
                      <a:pPr>
                        <a:defRPr sz="2000">
                          <a:solidFill>
                            <a:schemeClr val="tx1">
                              <a:lumMod val="50000"/>
                            </a:schemeClr>
                          </a:solidFill>
                          <a:latin typeface="Avenir LT Std 55 Roman" panose="020B0703020203020204"/>
                        </a:defRPr>
                      </a:pPr>
                      <a:t>[VALUE]</a:t>
                    </a:fld>
                    <a:r>
                      <a:rPr lang="en-US" sz="2000"/>
                      <a:t> </a:t>
                    </a:r>
                    <a:r>
                      <a:rPr lang="en-US" sz="2000">
                        <a:solidFill>
                          <a:schemeClr val="tx1"/>
                        </a:solidFill>
                      </a:rPr>
                      <a:t>(1.6)</a:t>
                    </a:r>
                  </a:p>
                </c:rich>
              </c:tx>
              <c:numFmt formatCode="#,##0.0" sourceLinked="0"/>
              <c:spPr>
                <a:solidFill>
                  <a:schemeClr val="bg1"/>
                </a:solid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7579940998961904"/>
                      <c:h val="9.4032360097514964E-2"/>
                    </c:manualLayout>
                  </c15:layout>
                  <c15:dlblFieldTable/>
                  <c15:showDataLabelsRange val="0"/>
                </c:ext>
                <c:ext xmlns:c16="http://schemas.microsoft.com/office/drawing/2014/chart" uri="{C3380CC4-5D6E-409C-BE32-E72D297353CC}">
                  <c16:uniqueId val="{00000001-EC68-42EF-8561-7C9D44F26F7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Sheet1!$B$25</c:f>
                <c:numCache>
                  <c:formatCode>General</c:formatCode>
                  <c:ptCount val="1"/>
                  <c:pt idx="0">
                    <c:v>1.5649999999999999</c:v>
                  </c:pt>
                </c:numCache>
              </c:numRef>
            </c:plus>
            <c:minus>
              <c:numRef>
                <c:f>Sheet1!$B$25</c:f>
                <c:numCache>
                  <c:formatCode>General</c:formatCode>
                  <c:ptCount val="1"/>
                  <c:pt idx="0">
                    <c:v>1.5649999999999999</c:v>
                  </c:pt>
                </c:numCache>
              </c:numRef>
            </c:minus>
            <c:spPr>
              <a:noFill/>
              <a:ln w="9525" cap="flat" cmpd="sng" algn="ctr">
                <a:solidFill>
                  <a:schemeClr val="tx1">
                    <a:lumMod val="50000"/>
                  </a:schemeClr>
                </a:solidFill>
                <a:round/>
              </a:ln>
              <a:effectLst/>
            </c:spPr>
          </c:errBars>
          <c:cat>
            <c:strRef>
              <c:f>Sheet1!$A$21</c:f>
              <c:strCache>
                <c:ptCount val="1"/>
                <c:pt idx="0">
                  <c:v>Overall</c:v>
                </c:pt>
              </c:strCache>
            </c:strRef>
          </c:cat>
          <c:val>
            <c:numRef>
              <c:f>Sheet1!$B$21</c:f>
              <c:numCache>
                <c:formatCode>General</c:formatCode>
                <c:ptCount val="1"/>
                <c:pt idx="0">
                  <c:v>13.912000000000001</c:v>
                </c:pt>
              </c:numCache>
            </c:numRef>
          </c:val>
          <c:extLst>
            <c:ext xmlns:c16="http://schemas.microsoft.com/office/drawing/2014/chart" uri="{C3380CC4-5D6E-409C-BE32-E72D297353CC}">
              <c16:uniqueId val="{00000002-EC68-42EF-8561-7C9D44F26F7F}"/>
            </c:ext>
          </c:extLst>
        </c:ser>
        <c:ser>
          <c:idx val="0"/>
          <c:order val="1"/>
          <c:spPr>
            <a:solidFill>
              <a:srgbClr val="38BB9D"/>
            </a:solidFill>
            <a:ln>
              <a:noFill/>
            </a:ln>
            <a:effectLst/>
          </c:spPr>
          <c:invertIfNegative val="0"/>
          <c:dLbls>
            <c:dLbl>
              <c:idx val="0"/>
              <c:layout>
                <c:manualLayout>
                  <c:x val="-2.1295510090912169E-4"/>
                  <c:y val="-6.037978821771986E-2"/>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fld id="{D19E0AA3-2E65-4051-8C51-B264A651C1B0}" type="VALUE">
                      <a:rPr lang="en-US" sz="2000" smtClean="0">
                        <a:solidFill>
                          <a:schemeClr val="tx1"/>
                        </a:solidFill>
                      </a:rPr>
                      <a:pPr>
                        <a:defRPr sz="2000">
                          <a:solidFill>
                            <a:schemeClr val="tx1">
                              <a:lumMod val="50000"/>
                            </a:schemeClr>
                          </a:solidFill>
                          <a:latin typeface="Avenir LT Std 55 Roman" panose="020B0703020203020204"/>
                        </a:defRPr>
                      </a:pPr>
                      <a:t>[VALUE]</a:t>
                    </a:fld>
                    <a:r>
                      <a:rPr lang="en-US" sz="2000">
                        <a:solidFill>
                          <a:schemeClr val="tx1"/>
                        </a:solidFill>
                      </a:rPr>
                      <a:t> (1.2)</a:t>
                    </a:r>
                  </a:p>
                </c:rich>
              </c:tx>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68-42EF-8561-7C9D44F26F7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schemeClr>
                    </a:solidFill>
                    <a:latin typeface="Avenir LT Std 55 Roman" panose="020B0703020203020204"/>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Sheet1!$C$25</c:f>
                <c:numCache>
                  <c:formatCode>General</c:formatCode>
                  <c:ptCount val="1"/>
                  <c:pt idx="0">
                    <c:v>1.208</c:v>
                  </c:pt>
                </c:numCache>
              </c:numRef>
            </c:plus>
            <c:minus>
              <c:numRef>
                <c:f>Sheet1!$C$25</c:f>
                <c:numCache>
                  <c:formatCode>General</c:formatCode>
                  <c:ptCount val="1"/>
                  <c:pt idx="0">
                    <c:v>1.208</c:v>
                  </c:pt>
                </c:numCache>
              </c:numRef>
            </c:minus>
            <c:spPr>
              <a:noFill/>
              <a:ln w="9525" cap="flat" cmpd="sng" algn="ctr">
                <a:solidFill>
                  <a:schemeClr val="tx1">
                    <a:lumMod val="50000"/>
                  </a:schemeClr>
                </a:solidFill>
                <a:round/>
              </a:ln>
              <a:effectLst/>
            </c:spPr>
          </c:errBars>
          <c:cat>
            <c:strRef>
              <c:f>Sheet1!$A$21</c:f>
              <c:strCache>
                <c:ptCount val="1"/>
                <c:pt idx="0">
                  <c:v>Overall</c:v>
                </c:pt>
              </c:strCache>
            </c:strRef>
          </c:cat>
          <c:val>
            <c:numRef>
              <c:f>Sheet1!$C$21</c:f>
              <c:numCache>
                <c:formatCode>General</c:formatCode>
                <c:ptCount val="1"/>
                <c:pt idx="0">
                  <c:v>10.765000000000001</c:v>
                </c:pt>
              </c:numCache>
            </c:numRef>
          </c:val>
          <c:extLst>
            <c:ext xmlns:c16="http://schemas.microsoft.com/office/drawing/2014/chart" uri="{C3380CC4-5D6E-409C-BE32-E72D297353CC}">
              <c16:uniqueId val="{00000004-EC68-42EF-8561-7C9D44F26F7F}"/>
            </c:ext>
          </c:extLst>
        </c:ser>
        <c:dLbls>
          <c:dLblPos val="ctr"/>
          <c:showLegendKey val="0"/>
          <c:showVal val="1"/>
          <c:showCatName val="0"/>
          <c:showSerName val="0"/>
          <c:showPercent val="0"/>
          <c:showBubbleSize val="0"/>
        </c:dLbls>
        <c:gapWidth val="125"/>
        <c:overlap val="-50"/>
        <c:axId val="1416835391"/>
        <c:axId val="219881951"/>
      </c:barChart>
      <c:catAx>
        <c:axId val="1416835391"/>
        <c:scaling>
          <c:orientation val="minMax"/>
        </c:scaling>
        <c:delete val="0"/>
        <c:axPos val="b"/>
        <c:numFmt formatCode="General" sourceLinked="1"/>
        <c:majorTickMark val="out"/>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9881951"/>
        <c:crossesAt val="0"/>
        <c:auto val="1"/>
        <c:lblAlgn val="ctr"/>
        <c:lblOffset val="100"/>
        <c:noMultiLvlLbl val="0"/>
      </c:catAx>
      <c:valAx>
        <c:axId val="219881951"/>
        <c:scaling>
          <c:orientation val="minMax"/>
          <c:max val="20"/>
          <c:min val="0"/>
        </c:scaling>
        <c:delete val="0"/>
        <c:axPos val="l"/>
        <c:title>
          <c:tx>
            <c:rich>
              <a:bodyPr rot="-5400000" spcFirstLastPara="1" vertOverflow="ellipsis" vert="horz" wrap="square" anchor="ctr" anchorCtr="1"/>
              <a:lstStyle/>
              <a:p>
                <a:pPr>
                  <a:lnSpc>
                    <a:spcPts val="2200"/>
                  </a:lnSpc>
                  <a:defRPr sz="2000" b="0" i="0" u="none" strike="noStrike" kern="1200" baseline="0">
                    <a:solidFill>
                      <a:schemeClr val="tx1"/>
                    </a:solidFill>
                    <a:latin typeface="Avenir LT Std 55 Roman" panose="020B0703020203020204"/>
                    <a:ea typeface="+mn-ea"/>
                    <a:cs typeface="Arial" panose="020B0604020202020204" pitchFamily="34" charset="0"/>
                  </a:defRPr>
                </a:pPr>
                <a:r>
                  <a:rPr lang="en-US" sz="2000" b="1" i="0" u="none" strike="noStrike" kern="1200" baseline="0" dirty="0">
                    <a:solidFill>
                      <a:srgbClr val="000000"/>
                    </a:solidFill>
                    <a:effectLst/>
                    <a:latin typeface="Avenir LT Std 55 Roman" panose="020B0703020203020204"/>
                    <a:cs typeface="Arial" panose="020B0604020202020204" pitchFamily="34" charset="0"/>
                  </a:rPr>
                  <a:t>Mean (SE) Total Number of Nocturnal Awakenings</a:t>
                </a:r>
              </a:p>
            </c:rich>
          </c:tx>
          <c:layout>
            <c:manualLayout>
              <c:xMode val="edge"/>
              <c:yMode val="edge"/>
              <c:x val="1.0660969600332871E-2"/>
              <c:y val="0.14223011863761142"/>
            </c:manualLayout>
          </c:layout>
          <c:overlay val="0"/>
          <c:spPr>
            <a:noFill/>
            <a:ln>
              <a:noFill/>
            </a:ln>
            <a:effectLst/>
          </c:spPr>
          <c:txPr>
            <a:bodyPr rot="-5400000" spcFirstLastPara="1" vertOverflow="ellipsis" vert="horz" wrap="square" anchor="ctr" anchorCtr="1"/>
            <a:lstStyle/>
            <a:p>
              <a:pPr>
                <a:lnSpc>
                  <a:spcPts val="2200"/>
                </a:lnSpc>
                <a:defRPr sz="20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rgbClr val="000000"/>
                </a:solidFill>
                <a:latin typeface="Avenir LT Std 55 Roman" panose="020B0703020203020204"/>
                <a:ea typeface="+mn-ea"/>
                <a:cs typeface="Arial" panose="020B0604020202020204" pitchFamily="34" charset="0"/>
              </a:defRPr>
            </a:pPr>
            <a:endParaRPr lang="en-US"/>
          </a:p>
        </c:txPr>
        <c:crossAx val="1416835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88182382122354"/>
          <c:y val="5.2052432711401357E-2"/>
          <c:w val="0.62145629643362021"/>
          <c:h val="0.68267642674457951"/>
        </c:manualLayout>
      </c:layout>
      <c:barChart>
        <c:barDir val="col"/>
        <c:grouping val="stacked"/>
        <c:varyColors val="0"/>
        <c:ser>
          <c:idx val="0"/>
          <c:order val="0"/>
          <c:tx>
            <c:strRef>
              <c:f>Sheet1!$A$3</c:f>
              <c:strCache>
                <c:ptCount val="1"/>
                <c:pt idx="0">
                  <c:v>Extremely Severe</c:v>
                </c:pt>
              </c:strCache>
            </c:strRef>
          </c:tx>
          <c:spPr>
            <a:solidFill>
              <a:srgbClr val="502D50"/>
            </a:solidFill>
            <a:ln w="12700">
              <a:solidFill>
                <a:srgbClr val="502D50"/>
              </a:solidFill>
            </a:ln>
            <a:effectLst/>
          </c:spPr>
          <c:invertIfNegative val="0"/>
          <c:dLbls>
            <c:dLbl>
              <c:idx val="1"/>
              <c:layout>
                <c:manualLayout>
                  <c:x val="-0.11231771338590478"/>
                  <c:y val="-7.3177471239550401E-2"/>
                </c:manualLayout>
              </c:layout>
              <c:tx>
                <c:rich>
                  <a:bodyPr/>
                  <a:lstStyle/>
                  <a:p>
                    <a:pPr>
                      <a:defRPr sz="2000">
                        <a:solidFill>
                          <a:schemeClr val="bg1"/>
                        </a:solidFill>
                        <a:latin typeface="Avenir LT Std 55 Roman" panose="020B0703020203020204"/>
                      </a:defRPr>
                    </a:pPr>
                    <a:fld id="{0D86C667-D0C3-43DA-9BDA-E8B9B1293F10}" type="VALUE">
                      <a:rPr lang="en-US" sz="2000">
                        <a:solidFill>
                          <a:srgbClr val="000000"/>
                        </a:solidFill>
                        <a:latin typeface="Avenir LT Std 55 Roman" panose="020B0703020203020204"/>
                      </a:rPr>
                      <a:pPr>
                        <a:defRPr sz="2000">
                          <a:solidFill>
                            <a:schemeClr val="bg1"/>
                          </a:solidFill>
                          <a:latin typeface="Avenir LT Std 55 Roman" panose="020B0703020203020204"/>
                        </a:defRPr>
                      </a:pPr>
                      <a:t>[VALUE]</a:t>
                    </a:fld>
                    <a:endParaRPr lang="en-US"/>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0C0-4F46-AEAA-1C4128E6CFFF}"/>
                </c:ext>
              </c:extLst>
            </c:dLbl>
            <c:spPr>
              <a:noFill/>
              <a:ln>
                <a:noFill/>
              </a:ln>
              <a:effectLst/>
            </c:spPr>
            <c:txPr>
              <a:bodyPr/>
              <a:lstStyle/>
              <a:p>
                <a:pPr>
                  <a:defRPr sz="2000">
                    <a:solidFill>
                      <a:schemeClr val="bg1"/>
                    </a:solidFill>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(n=34)</c:v>
                </c:pt>
                <c:pt idx="1">
                  <c:v>Optimized LXB (EOT)
(n=34)</c:v>
                </c:pt>
                <c:pt idx="2">
                  <c:v>Column1</c:v>
                </c:pt>
                <c:pt idx="3">
                  <c:v>Baseline </c:v>
                </c:pt>
                <c:pt idx="4">
                  <c:v>EOT2</c:v>
                </c:pt>
                <c:pt idx="5">
                  <c:v>Column2</c:v>
                </c:pt>
                <c:pt idx="6">
                  <c:v>Baseline 2</c:v>
                </c:pt>
                <c:pt idx="7">
                  <c:v>EOT3</c:v>
                </c:pt>
              </c:strCache>
            </c:strRef>
          </c:cat>
          <c:val>
            <c:numRef>
              <c:f>Sheet1!$B$3:$C$3</c:f>
              <c:numCache>
                <c:formatCode>0.0</c:formatCode>
                <c:ptCount val="2"/>
                <c:pt idx="0">
                  <c:v>11.76470588235294</c:v>
                </c:pt>
                <c:pt idx="1">
                  <c:v>0</c:v>
                </c:pt>
              </c:numCache>
            </c:numRef>
          </c:val>
          <c:extLst>
            <c:ext xmlns:c16="http://schemas.microsoft.com/office/drawing/2014/chart" uri="{C3380CC4-5D6E-409C-BE32-E72D297353CC}">
              <c16:uniqueId val="{00000001-30C0-4F46-AEAA-1C4128E6CFFF}"/>
            </c:ext>
          </c:extLst>
        </c:ser>
        <c:ser>
          <c:idx val="1"/>
          <c:order val="1"/>
          <c:tx>
            <c:strRef>
              <c:f>Sheet1!$A$4</c:f>
              <c:strCache>
                <c:ptCount val="1"/>
                <c:pt idx="0">
                  <c:v>Severe</c:v>
                </c:pt>
              </c:strCache>
            </c:strRef>
          </c:tx>
          <c:spPr>
            <a:solidFill>
              <a:srgbClr val="B277B2"/>
            </a:solidFill>
            <a:ln w="12700">
              <a:solidFill>
                <a:srgbClr val="955595"/>
              </a:solidFill>
            </a:ln>
            <a:effectLst/>
          </c:spPr>
          <c:invertIfNegative val="0"/>
          <c:dLbls>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(n=34)</c:v>
                </c:pt>
                <c:pt idx="1">
                  <c:v>Optimized LXB (EOT)
(n=34)</c:v>
                </c:pt>
                <c:pt idx="2">
                  <c:v>Column1</c:v>
                </c:pt>
                <c:pt idx="3">
                  <c:v>Baseline </c:v>
                </c:pt>
                <c:pt idx="4">
                  <c:v>EOT2</c:v>
                </c:pt>
                <c:pt idx="5">
                  <c:v>Column2</c:v>
                </c:pt>
                <c:pt idx="6">
                  <c:v>Baseline 2</c:v>
                </c:pt>
                <c:pt idx="7">
                  <c:v>EOT3</c:v>
                </c:pt>
              </c:strCache>
            </c:strRef>
          </c:cat>
          <c:val>
            <c:numRef>
              <c:f>Sheet1!$B$4:$C$4</c:f>
              <c:numCache>
                <c:formatCode>0.0</c:formatCode>
                <c:ptCount val="2"/>
                <c:pt idx="0">
                  <c:v>41.17647058823529</c:v>
                </c:pt>
                <c:pt idx="1">
                  <c:v>17.600000000000001</c:v>
                </c:pt>
              </c:numCache>
            </c:numRef>
          </c:val>
          <c:extLst>
            <c:ext xmlns:c16="http://schemas.microsoft.com/office/drawing/2014/chart" uri="{C3380CC4-5D6E-409C-BE32-E72D297353CC}">
              <c16:uniqueId val="{00000002-30C0-4F46-AEAA-1C4128E6CFFF}"/>
            </c:ext>
          </c:extLst>
        </c:ser>
        <c:ser>
          <c:idx val="2"/>
          <c:order val="2"/>
          <c:tx>
            <c:strRef>
              <c:f>Sheet1!$A$5</c:f>
              <c:strCache>
                <c:ptCount val="1"/>
                <c:pt idx="0">
                  <c:v>Moderately Severe</c:v>
                </c:pt>
              </c:strCache>
            </c:strRef>
          </c:tx>
          <c:spPr>
            <a:solidFill>
              <a:srgbClr val="D8BBD8"/>
            </a:solidFill>
            <a:ln w="12700">
              <a:solidFill>
                <a:srgbClr val="9A589A"/>
              </a:solidFill>
            </a:ln>
            <a:effectLst/>
          </c:spPr>
          <c:invertIfNegative val="0"/>
          <c:dLbls>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(n=34)</c:v>
                </c:pt>
                <c:pt idx="1">
                  <c:v>Optimized LXB (EOT)
(n=34)</c:v>
                </c:pt>
                <c:pt idx="2">
                  <c:v>Column1</c:v>
                </c:pt>
                <c:pt idx="3">
                  <c:v>Baseline </c:v>
                </c:pt>
                <c:pt idx="4">
                  <c:v>EOT2</c:v>
                </c:pt>
                <c:pt idx="5">
                  <c:v>Column2</c:v>
                </c:pt>
                <c:pt idx="6">
                  <c:v>Baseline 2</c:v>
                </c:pt>
                <c:pt idx="7">
                  <c:v>EOT3</c:v>
                </c:pt>
              </c:strCache>
            </c:strRef>
          </c:cat>
          <c:val>
            <c:numRef>
              <c:f>Sheet1!$B$5:$C$5</c:f>
              <c:numCache>
                <c:formatCode>0.0</c:formatCode>
                <c:ptCount val="2"/>
                <c:pt idx="0">
                  <c:v>26.47058823529412</c:v>
                </c:pt>
                <c:pt idx="1">
                  <c:v>5.9</c:v>
                </c:pt>
              </c:numCache>
            </c:numRef>
          </c:val>
          <c:extLst>
            <c:ext xmlns:c16="http://schemas.microsoft.com/office/drawing/2014/chart" uri="{C3380CC4-5D6E-409C-BE32-E72D297353CC}">
              <c16:uniqueId val="{00000003-30C0-4F46-AEAA-1C4128E6CFFF}"/>
            </c:ext>
          </c:extLst>
        </c:ser>
        <c:ser>
          <c:idx val="3"/>
          <c:order val="3"/>
          <c:tx>
            <c:strRef>
              <c:f>Sheet1!$A$6</c:f>
              <c:strCache>
                <c:ptCount val="1"/>
                <c:pt idx="0">
                  <c:v>Moderate</c:v>
                </c:pt>
              </c:strCache>
            </c:strRef>
          </c:tx>
          <c:spPr>
            <a:solidFill>
              <a:srgbClr val="BFBFBF"/>
            </a:solidFill>
            <a:ln w="12700">
              <a:solidFill>
                <a:srgbClr val="868686"/>
              </a:solidFill>
            </a:ln>
            <a:effectLst/>
          </c:spPr>
          <c:invertIfNegative val="0"/>
          <c:dLbls>
            <c:dLbl>
              <c:idx val="0"/>
              <c:layout>
                <c:manualLayout>
                  <c:x val="-1.451455339383464E-4"/>
                  <c:y val="-5.90174272189071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C0-4F46-AEAA-1C4128E6CFFF}"/>
                </c:ext>
              </c:extLst>
            </c:dLbl>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(n=34)</c:v>
                </c:pt>
                <c:pt idx="1">
                  <c:v>Optimized LXB (EOT)
(n=34)</c:v>
                </c:pt>
                <c:pt idx="2">
                  <c:v>Column1</c:v>
                </c:pt>
                <c:pt idx="3">
                  <c:v>Baseline </c:v>
                </c:pt>
                <c:pt idx="4">
                  <c:v>EOT2</c:v>
                </c:pt>
                <c:pt idx="5">
                  <c:v>Column2</c:v>
                </c:pt>
                <c:pt idx="6">
                  <c:v>Baseline 2</c:v>
                </c:pt>
                <c:pt idx="7">
                  <c:v>EOT3</c:v>
                </c:pt>
              </c:strCache>
            </c:strRef>
          </c:cat>
          <c:val>
            <c:numRef>
              <c:f>Sheet1!$B$6:$C$6</c:f>
              <c:numCache>
                <c:formatCode>0.0</c:formatCode>
                <c:ptCount val="2"/>
                <c:pt idx="0">
                  <c:v>14.705882352941178</c:v>
                </c:pt>
                <c:pt idx="1">
                  <c:v>17.600000000000001</c:v>
                </c:pt>
              </c:numCache>
            </c:numRef>
          </c:val>
          <c:extLst>
            <c:ext xmlns:c16="http://schemas.microsoft.com/office/drawing/2014/chart" uri="{C3380CC4-5D6E-409C-BE32-E72D297353CC}">
              <c16:uniqueId val="{00000005-30C0-4F46-AEAA-1C4128E6CFFF}"/>
            </c:ext>
          </c:extLst>
        </c:ser>
        <c:ser>
          <c:idx val="4"/>
          <c:order val="4"/>
          <c:tx>
            <c:strRef>
              <c:f>Sheet1!$A$7</c:f>
              <c:strCache>
                <c:ptCount val="1"/>
                <c:pt idx="0">
                  <c:v>Mild</c:v>
                </c:pt>
              </c:strCache>
            </c:strRef>
          </c:tx>
          <c:spPr>
            <a:solidFill>
              <a:schemeClr val="accent2">
                <a:lumMod val="20000"/>
                <a:lumOff val="80000"/>
              </a:schemeClr>
            </a:solidFill>
            <a:ln w="12700">
              <a:solidFill>
                <a:srgbClr val="7EB1DC"/>
              </a:solidFill>
            </a:ln>
            <a:effectLst/>
          </c:spPr>
          <c:invertIfNegative val="0"/>
          <c:dLbls>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(n=34)</c:v>
                </c:pt>
                <c:pt idx="1">
                  <c:v>Optimized LXB (EOT)
(n=34)</c:v>
                </c:pt>
                <c:pt idx="2">
                  <c:v>Column1</c:v>
                </c:pt>
                <c:pt idx="3">
                  <c:v>Baseline </c:v>
                </c:pt>
                <c:pt idx="4">
                  <c:v>EOT2</c:v>
                </c:pt>
                <c:pt idx="5">
                  <c:v>Column2</c:v>
                </c:pt>
                <c:pt idx="6">
                  <c:v>Baseline 2</c:v>
                </c:pt>
                <c:pt idx="7">
                  <c:v>EOT3</c:v>
                </c:pt>
              </c:strCache>
            </c:strRef>
          </c:cat>
          <c:val>
            <c:numRef>
              <c:f>Sheet1!$B$7:$C$7</c:f>
              <c:numCache>
                <c:formatCode>0.0</c:formatCode>
                <c:ptCount val="2"/>
                <c:pt idx="0">
                  <c:v>5.9</c:v>
                </c:pt>
                <c:pt idx="1">
                  <c:v>35.299999999999997</c:v>
                </c:pt>
              </c:numCache>
            </c:numRef>
          </c:val>
          <c:extLst>
            <c:ext xmlns:c16="http://schemas.microsoft.com/office/drawing/2014/chart" uri="{C3380CC4-5D6E-409C-BE32-E72D297353CC}">
              <c16:uniqueId val="{00000006-30C0-4F46-AEAA-1C4128E6CFFF}"/>
            </c:ext>
          </c:extLst>
        </c:ser>
        <c:ser>
          <c:idx val="5"/>
          <c:order val="5"/>
          <c:tx>
            <c:strRef>
              <c:f>Sheet1!$A$8</c:f>
              <c:strCache>
                <c:ptCount val="1"/>
                <c:pt idx="0">
                  <c:v>Very Mild</c:v>
                </c:pt>
              </c:strCache>
            </c:strRef>
          </c:tx>
          <c:spPr>
            <a:solidFill>
              <a:srgbClr val="7EC5E8"/>
            </a:solidFill>
            <a:ln w="12700">
              <a:solidFill>
                <a:srgbClr val="3E8BCA"/>
              </a:solidFill>
            </a:ln>
            <a:effectLst/>
          </c:spPr>
          <c:invertIfNegative val="0"/>
          <c:dLbls>
            <c:dLbl>
              <c:idx val="0"/>
              <c:layout>
                <c:manualLayout>
                  <c:x val="-0.10858644898539203"/>
                  <c:y val="0.12104666560242186"/>
                </c:manualLayout>
              </c:layout>
              <c:numFmt formatCode="#,##0" sourceLinked="0"/>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C0-4F46-AEAA-1C4128E6CFFF}"/>
                </c:ext>
              </c:extLst>
            </c:dLbl>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(n=34)</c:v>
                </c:pt>
                <c:pt idx="1">
                  <c:v>Optimized LXB (EOT)
(n=34)</c:v>
                </c:pt>
                <c:pt idx="2">
                  <c:v>Column1</c:v>
                </c:pt>
                <c:pt idx="3">
                  <c:v>Baseline </c:v>
                </c:pt>
                <c:pt idx="4">
                  <c:v>EOT2</c:v>
                </c:pt>
                <c:pt idx="5">
                  <c:v>Column2</c:v>
                </c:pt>
                <c:pt idx="6">
                  <c:v>Baseline 2</c:v>
                </c:pt>
                <c:pt idx="7">
                  <c:v>EOT3</c:v>
                </c:pt>
              </c:strCache>
            </c:strRef>
          </c:cat>
          <c:val>
            <c:numRef>
              <c:f>Sheet1!$B$8:$C$8</c:f>
              <c:numCache>
                <c:formatCode>0.0</c:formatCode>
                <c:ptCount val="2"/>
                <c:pt idx="0">
                  <c:v>0</c:v>
                </c:pt>
                <c:pt idx="1">
                  <c:v>23.5</c:v>
                </c:pt>
              </c:numCache>
            </c:numRef>
          </c:val>
          <c:extLst>
            <c:ext xmlns:c16="http://schemas.microsoft.com/office/drawing/2014/chart" uri="{C3380CC4-5D6E-409C-BE32-E72D297353CC}">
              <c16:uniqueId val="{00000008-30C0-4F46-AEAA-1C4128E6CFFF}"/>
            </c:ext>
          </c:extLst>
        </c:ser>
        <c:ser>
          <c:idx val="6"/>
          <c:order val="6"/>
          <c:tx>
            <c:strRef>
              <c:f>Sheet1!$A$9</c:f>
              <c:strCache>
                <c:ptCount val="1"/>
                <c:pt idx="0">
                  <c:v>Not Present</c:v>
                </c:pt>
              </c:strCache>
            </c:strRef>
          </c:tx>
          <c:spPr>
            <a:solidFill>
              <a:srgbClr val="066684"/>
            </a:solidFill>
            <a:ln>
              <a:noFill/>
            </a:ln>
            <a:effectLst/>
          </c:spPr>
          <c:invertIfNegative val="0"/>
          <c:dPt>
            <c:idx val="0"/>
            <c:invertIfNegative val="0"/>
            <c:bubble3D val="0"/>
            <c:extLst>
              <c:ext xmlns:c16="http://schemas.microsoft.com/office/drawing/2014/chart" uri="{C3380CC4-5D6E-409C-BE32-E72D297353CC}">
                <c16:uniqueId val="{00000009-30C0-4F46-AEAA-1C4128E6CFFF}"/>
              </c:ext>
            </c:extLst>
          </c:dPt>
          <c:dLbls>
            <c:dLbl>
              <c:idx val="0"/>
              <c:layout>
                <c:manualLayout>
                  <c:x val="-0.11175679781758312"/>
                  <c:y val="4.3575081512345432E-2"/>
                </c:manualLayout>
              </c:layout>
              <c:numFmt formatCode="#,##0" sourceLinked="0"/>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C0-4F46-AEAA-1C4128E6CFFF}"/>
                </c:ext>
              </c:extLst>
            </c:dLbl>
            <c:dLbl>
              <c:idx val="1"/>
              <c:layout>
                <c:manualLayout>
                  <c:x val="-0.11689360354852907"/>
                  <c:y val="3.9749772316696276E-2"/>
                </c:manualLayout>
              </c:layout>
              <c:tx>
                <c:rich>
                  <a:bodyPr wrap="square" lIns="38100" tIns="19050" rIns="38100" bIns="19050" anchor="ctr">
                    <a:spAutoFit/>
                  </a:bodyPr>
                  <a:lstStyle/>
                  <a:p>
                    <a:pPr>
                      <a:defRPr sz="2000">
                        <a:latin typeface="Avenir LT Std 55 Roman" panose="020B0703020203020204"/>
                      </a:defRPr>
                    </a:pPr>
                    <a:fld id="{B2545504-82CA-4152-BC2A-1CD2988E8B1D}" type="VALUE">
                      <a:rPr lang="en-US" sz="2000"/>
                      <a:pPr>
                        <a:defRPr sz="2000">
                          <a:latin typeface="Avenir LT Std 55 Roman" panose="020B0703020203020204"/>
                        </a:defRPr>
                      </a:pPr>
                      <a:t>[VALUE]</a:t>
                    </a:fld>
                    <a:endParaRPr lang="en-US"/>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0C0-4F46-AEAA-1C4128E6CFFF}"/>
                </c:ext>
              </c:extLst>
            </c:dLbl>
            <c:numFmt formatCode="#,##0" sourceLinked="0"/>
            <c:spPr>
              <a:noFill/>
              <a:ln>
                <a:noFill/>
              </a:ln>
              <a:effectLst/>
            </c:spPr>
            <c:txPr>
              <a:bodyPr wrap="square" lIns="38100" tIns="19050" rIns="38100" bIns="19050" anchor="ctr">
                <a:spAutoFit/>
              </a:bodyPr>
              <a:lstStyle/>
              <a:p>
                <a:pPr>
                  <a:defRPr sz="16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Sheet1!$B$2:$I$2</c:f>
              <c:strCache>
                <c:ptCount val="8"/>
                <c:pt idx="0">
                  <c:v>Baseline
(n=34)</c:v>
                </c:pt>
                <c:pt idx="1">
                  <c:v>Optimized LXB (EOT)
(n=34)</c:v>
                </c:pt>
                <c:pt idx="2">
                  <c:v>Column1</c:v>
                </c:pt>
                <c:pt idx="3">
                  <c:v>Baseline </c:v>
                </c:pt>
                <c:pt idx="4">
                  <c:v>EOT2</c:v>
                </c:pt>
                <c:pt idx="5">
                  <c:v>Column2</c:v>
                </c:pt>
                <c:pt idx="6">
                  <c:v>Baseline 2</c:v>
                </c:pt>
                <c:pt idx="7">
                  <c:v>EOT3</c:v>
                </c:pt>
              </c:strCache>
            </c:strRef>
          </c:cat>
          <c:val>
            <c:numRef>
              <c:f>Sheet1!$B$9:$C$9</c:f>
              <c:numCache>
                <c:formatCode>0.0</c:formatCode>
                <c:ptCount val="2"/>
                <c:pt idx="0">
                  <c:v>0</c:v>
                </c:pt>
                <c:pt idx="1">
                  <c:v>0</c:v>
                </c:pt>
              </c:numCache>
            </c:numRef>
          </c:val>
          <c:extLst>
            <c:ext xmlns:c16="http://schemas.microsoft.com/office/drawing/2014/chart" uri="{C3380CC4-5D6E-409C-BE32-E72D297353CC}">
              <c16:uniqueId val="{0000000B-30C0-4F46-AEAA-1C4128E6CFFF}"/>
            </c:ext>
          </c:extLst>
        </c:ser>
        <c:dLbls>
          <c:dLblPos val="ctr"/>
          <c:showLegendKey val="0"/>
          <c:showVal val="1"/>
          <c:showCatName val="0"/>
          <c:showSerName val="0"/>
          <c:showPercent val="0"/>
          <c:showBubbleSize val="0"/>
        </c:dLbls>
        <c:gapWidth val="100"/>
        <c:overlap val="100"/>
        <c:axId val="43803648"/>
        <c:axId val="43590208"/>
      </c:barChart>
      <c:catAx>
        <c:axId val="43803648"/>
        <c:scaling>
          <c:orientation val="minMax"/>
        </c:scaling>
        <c:delete val="0"/>
        <c:axPos val="b"/>
        <c:numFmt formatCode="#,##0" sourceLinked="0"/>
        <c:majorTickMark val="out"/>
        <c:minorTickMark val="none"/>
        <c:tickLblPos val="nextTo"/>
        <c:spPr>
          <a:ln>
            <a:solidFill>
              <a:srgbClr val="000000"/>
            </a:solidFill>
          </a:ln>
        </c:spPr>
        <c:txPr>
          <a:bodyPr/>
          <a:lstStyle/>
          <a:p>
            <a:pPr>
              <a:defRPr sz="2000">
                <a:noFill/>
                <a:latin typeface="Avenir LT Std 55 Roman" panose="020B0703020203020204"/>
              </a:defRPr>
            </a:pPr>
            <a:endParaRPr lang="en-US"/>
          </a:p>
        </c:txPr>
        <c:crossAx val="43590208"/>
        <c:crosses val="autoZero"/>
        <c:auto val="1"/>
        <c:lblAlgn val="ctr"/>
        <c:lblOffset val="100"/>
        <c:noMultiLvlLbl val="0"/>
      </c:catAx>
      <c:valAx>
        <c:axId val="43590208"/>
        <c:scaling>
          <c:orientation val="minMax"/>
          <c:max val="100.2"/>
          <c:min val="0"/>
        </c:scaling>
        <c:delete val="0"/>
        <c:axPos val="l"/>
        <c:majorGridlines>
          <c:spPr>
            <a:ln>
              <a:noFill/>
            </a:ln>
          </c:spPr>
        </c:majorGridlines>
        <c:title>
          <c:tx>
            <c:rich>
              <a:bodyPr/>
              <a:lstStyle/>
              <a:p>
                <a:pPr>
                  <a:defRPr sz="2000">
                    <a:latin typeface="Avenir LT Std 55 Roman" panose="020B0703020203020204"/>
                  </a:defRPr>
                </a:pPr>
                <a:r>
                  <a:rPr lang="en-US" sz="2000">
                    <a:latin typeface="Avenir LT Std 55 Roman" panose="020B0703020203020204"/>
                  </a:rPr>
                  <a:t>Participants, %</a:t>
                </a:r>
              </a:p>
            </c:rich>
          </c:tx>
          <c:layout>
            <c:manualLayout>
              <c:xMode val="edge"/>
              <c:yMode val="edge"/>
              <c:x val="1.3717913258985749E-2"/>
              <c:y val="0.20210464444453066"/>
            </c:manualLayout>
          </c:layout>
          <c:overlay val="0"/>
        </c:title>
        <c:numFmt formatCode="0" sourceLinked="0"/>
        <c:majorTickMark val="out"/>
        <c:minorTickMark val="out"/>
        <c:tickLblPos val="nextTo"/>
        <c:spPr>
          <a:ln>
            <a:solidFill>
              <a:srgbClr val="000000"/>
            </a:solidFill>
          </a:ln>
        </c:spPr>
        <c:txPr>
          <a:bodyPr/>
          <a:lstStyle/>
          <a:p>
            <a:pPr>
              <a:defRPr sz="2000">
                <a:latin typeface="Avenir LT Std 55 Roman" panose="020B0703020203020204"/>
              </a:defRPr>
            </a:pPr>
            <a:endParaRPr lang="en-US"/>
          </a:p>
        </c:txPr>
        <c:crossAx val="43803648"/>
        <c:crosses val="autoZero"/>
        <c:crossBetween val="between"/>
        <c:majorUnit val="20"/>
        <c:minorUnit val="20"/>
      </c:valAx>
      <c:spPr>
        <a:noFill/>
        <a:ln w="25400">
          <a:noFill/>
        </a:ln>
        <a:effectLst/>
      </c:spPr>
    </c:plotArea>
    <c:legend>
      <c:legendPos val="r"/>
      <c:layout>
        <c:manualLayout>
          <c:xMode val="edge"/>
          <c:yMode val="edge"/>
          <c:x val="0.7671436075202217"/>
          <c:y val="7.2373039098653724E-2"/>
          <c:w val="0.22967903845761728"/>
          <c:h val="0.50912311451106307"/>
        </c:manualLayout>
      </c:layout>
      <c:overlay val="0"/>
      <c:txPr>
        <a:bodyPr/>
        <a:lstStyle/>
        <a:p>
          <a:pPr>
            <a:defRPr sz="1600">
              <a:latin typeface="Avenir LT Std 55 Roman" panose="020B0703020203020204"/>
            </a:defRPr>
          </a:pPr>
          <a:endParaRPr lang="en-US"/>
        </a:p>
      </c:txPr>
    </c:legend>
    <c:plotVisOnly val="1"/>
    <c:dispBlanksAs val="gap"/>
    <c:showDLblsOverMax val="0"/>
  </c:chart>
  <c:spPr>
    <a:ln w="25400">
      <a:noFill/>
    </a:ln>
  </c:spPr>
  <c:txPr>
    <a:bodyPr/>
    <a:lstStyle/>
    <a:p>
      <a:pPr>
        <a:defRPr sz="3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01231535026481"/>
          <c:y val="4.1677385992276904E-2"/>
          <c:w val="0.7598558029093051"/>
          <c:h val="0.73935096394292454"/>
        </c:manualLayout>
      </c:layout>
      <c:barChart>
        <c:barDir val="col"/>
        <c:grouping val="stacked"/>
        <c:varyColors val="0"/>
        <c:ser>
          <c:idx val="0"/>
          <c:order val="0"/>
          <c:tx>
            <c:strRef>
              <c:f>Sheet1!$A$2</c:f>
              <c:strCache>
                <c:ptCount val="1"/>
                <c:pt idx="0">
                  <c:v>Very Much Worse </c:v>
                </c:pt>
              </c:strCache>
            </c:strRef>
          </c:tx>
          <c:spPr>
            <a:solidFill>
              <a:schemeClr val="tx1">
                <a:lumMod val="90000"/>
                <a:lumOff val="10000"/>
              </a:schemeClr>
            </a:solidFill>
            <a:ln>
              <a:noFill/>
            </a:ln>
            <a:effectLst/>
          </c:spPr>
          <c:invertIfNegative val="0"/>
          <c:dLbls>
            <c:dLbl>
              <c:idx val="0"/>
              <c:layout>
                <c:manualLayout>
                  <c:x val="-0.10340810594948457"/>
                  <c:y val="-0.1711893525881534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0220258136924804E-2"/>
                      <c:h val="4.5816418048577653E-2"/>
                    </c:manualLayout>
                  </c15:layout>
                </c:ext>
                <c:ext xmlns:c16="http://schemas.microsoft.com/office/drawing/2014/chart" uri="{C3380CC4-5D6E-409C-BE32-E72D297353CC}">
                  <c16:uniqueId val="{00000000-E4C5-400C-9575-01AE3523EA91}"/>
                </c:ext>
              </c:extLst>
            </c:dLbl>
            <c:dLbl>
              <c:idx val="1"/>
              <c:layout>
                <c:manualLayout>
                  <c:x val="-0.10712245712065632"/>
                  <c:y val="-8.71524714879974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C5-400C-9575-01AE3523EA91}"/>
                </c:ext>
              </c:extLst>
            </c:dLbl>
            <c:dLbl>
              <c:idx val="2"/>
              <c:layout>
                <c:manualLayout>
                  <c:x val="-0.10101970759726532"/>
                  <c:y val="-0.101289710929387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C5-400C-9575-01AE3523EA91}"/>
                </c:ext>
              </c:extLst>
            </c:dLbl>
            <c:numFmt formatCode="#,##0" sourceLinked="0"/>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NT1 
(n=15)</c:v>
                </c:pt>
                <c:pt idx="1">
                  <c:v>NT2
(n=15)</c:v>
                </c:pt>
                <c:pt idx="2">
                  <c:v>Total Narcolepsy
Cohort (N=30)</c:v>
                </c:pt>
              </c:strCache>
            </c:strRef>
          </c:cat>
          <c:val>
            <c:numRef>
              <c:f>Sheet1!$B$2:$D$2</c:f>
              <c:numCache>
                <c:formatCode>0.0</c:formatCode>
                <c:ptCount val="3"/>
                <c:pt idx="0">
                  <c:v>0</c:v>
                </c:pt>
                <c:pt idx="1">
                  <c:v>0</c:v>
                </c:pt>
                <c:pt idx="2">
                  <c:v>0</c:v>
                </c:pt>
              </c:numCache>
            </c:numRef>
          </c:val>
          <c:extLst>
            <c:ext xmlns:c16="http://schemas.microsoft.com/office/drawing/2014/chart" uri="{C3380CC4-5D6E-409C-BE32-E72D297353CC}">
              <c16:uniqueId val="{00000003-E4C5-400C-9575-01AE3523EA91}"/>
            </c:ext>
          </c:extLst>
        </c:ser>
        <c:ser>
          <c:idx val="1"/>
          <c:order val="1"/>
          <c:tx>
            <c:strRef>
              <c:f>Sheet1!$A$3</c:f>
              <c:strCache>
                <c:ptCount val="1"/>
                <c:pt idx="0">
                  <c:v>Much Worse </c:v>
                </c:pt>
              </c:strCache>
            </c:strRef>
          </c:tx>
          <c:spPr>
            <a:solidFill>
              <a:schemeClr val="tx1">
                <a:lumMod val="50000"/>
                <a:lumOff val="50000"/>
              </a:schemeClr>
            </a:solidFill>
            <a:ln>
              <a:noFill/>
            </a:ln>
            <a:effectLst/>
          </c:spPr>
          <c:invertIfNegative val="0"/>
          <c:dLbls>
            <c:dLbl>
              <c:idx val="0"/>
              <c:layout>
                <c:manualLayout>
                  <c:x val="-0.10496575704875803"/>
                  <c:y val="-0.104622166354513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C5-400C-9575-01AE3523EA91}"/>
                </c:ext>
              </c:extLst>
            </c:dLbl>
            <c:dLbl>
              <c:idx val="1"/>
              <c:layout>
                <c:manualLayout>
                  <c:x val="-0.10709398991741169"/>
                  <c:y val="-3.64632457012689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C5-400C-9575-01AE3523EA91}"/>
                </c:ext>
              </c:extLst>
            </c:dLbl>
            <c:dLbl>
              <c:idx val="2"/>
              <c:layout>
                <c:manualLayout>
                  <c:x val="-9.5537295563708297E-2"/>
                  <c:y val="-4.29895501785599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C5-400C-9575-01AE3523EA91}"/>
                </c:ext>
              </c:extLst>
            </c:dLbl>
            <c:numFmt formatCode="#,##0" sourceLinked="0"/>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NT1 
(n=15)</c:v>
                </c:pt>
                <c:pt idx="1">
                  <c:v>NT2
(n=15)</c:v>
                </c:pt>
                <c:pt idx="2">
                  <c:v>Total Narcolepsy
Cohort (N=30)</c:v>
                </c:pt>
              </c:strCache>
            </c:strRef>
          </c:cat>
          <c:val>
            <c:numRef>
              <c:f>Sheet1!$B$3:$D$3</c:f>
              <c:numCache>
                <c:formatCode>0.0</c:formatCode>
                <c:ptCount val="3"/>
                <c:pt idx="0">
                  <c:v>0</c:v>
                </c:pt>
                <c:pt idx="1">
                  <c:v>0</c:v>
                </c:pt>
                <c:pt idx="2">
                  <c:v>0</c:v>
                </c:pt>
              </c:numCache>
            </c:numRef>
          </c:val>
          <c:extLst>
            <c:ext xmlns:c16="http://schemas.microsoft.com/office/drawing/2014/chart" uri="{C3380CC4-5D6E-409C-BE32-E72D297353CC}">
              <c16:uniqueId val="{00000007-E4C5-400C-9575-01AE3523EA91}"/>
            </c:ext>
          </c:extLst>
        </c:ser>
        <c:ser>
          <c:idx val="2"/>
          <c:order val="2"/>
          <c:tx>
            <c:strRef>
              <c:f>Sheet1!$A$4</c:f>
              <c:strCache>
                <c:ptCount val="1"/>
                <c:pt idx="0">
                  <c:v>Minimally Worse </c:v>
                </c:pt>
              </c:strCache>
            </c:strRef>
          </c:tx>
          <c:spPr>
            <a:solidFill>
              <a:schemeClr val="tx1">
                <a:lumMod val="25000"/>
                <a:lumOff val="75000"/>
              </a:schemeClr>
            </a:solidFill>
            <a:ln>
              <a:noFill/>
            </a:ln>
            <a:effectLst/>
          </c:spPr>
          <c:invertIfNegative val="0"/>
          <c:dLbls>
            <c:dLbl>
              <c:idx val="0"/>
              <c:layout>
                <c:manualLayout>
                  <c:x val="-0.10362804603716108"/>
                  <c:y val="-4.58280295872706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4C5-400C-9575-01AE3523EA91}"/>
                </c:ext>
              </c:extLst>
            </c:dLbl>
            <c:dLbl>
              <c:idx val="1"/>
              <c:layout>
                <c:manualLayout>
                  <c:x val="-0.10872587742932807"/>
                  <c:y val="-0.1489200687228994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C5-400C-9575-01AE3523EA91}"/>
                </c:ext>
              </c:extLst>
            </c:dLbl>
            <c:dLbl>
              <c:idx val="2"/>
              <c:layout>
                <c:manualLayout>
                  <c:x val="-9.9952930098287346E-2"/>
                  <c:y val="-0.1618749432650125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4C5-400C-9575-01AE3523EA91}"/>
                </c:ext>
              </c:extLst>
            </c:dLbl>
            <c:numFmt formatCode="#,##0" sourceLinked="0"/>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NT1 
(n=15)</c:v>
                </c:pt>
                <c:pt idx="1">
                  <c:v>NT2
(n=15)</c:v>
                </c:pt>
                <c:pt idx="2">
                  <c:v>Total Narcolepsy
Cohort (N=30)</c:v>
                </c:pt>
              </c:strCache>
            </c:strRef>
          </c:cat>
          <c:val>
            <c:numRef>
              <c:f>Sheet1!$B$4:$D$4</c:f>
              <c:numCache>
                <c:formatCode>0.0</c:formatCode>
                <c:ptCount val="3"/>
                <c:pt idx="0">
                  <c:v>0</c:v>
                </c:pt>
                <c:pt idx="1">
                  <c:v>0</c:v>
                </c:pt>
                <c:pt idx="2">
                  <c:v>0</c:v>
                </c:pt>
              </c:numCache>
            </c:numRef>
          </c:val>
          <c:extLst>
            <c:ext xmlns:c16="http://schemas.microsoft.com/office/drawing/2014/chart" uri="{C3380CC4-5D6E-409C-BE32-E72D297353CC}">
              <c16:uniqueId val="{0000000B-E4C5-400C-9575-01AE3523EA91}"/>
            </c:ext>
          </c:extLst>
        </c:ser>
        <c:ser>
          <c:idx val="3"/>
          <c:order val="3"/>
          <c:tx>
            <c:strRef>
              <c:f>Sheet1!$A$5</c:f>
              <c:strCache>
                <c:ptCount val="1"/>
                <c:pt idx="0">
                  <c:v>No Change </c:v>
                </c:pt>
              </c:strCache>
            </c:strRef>
          </c:tx>
          <c:spPr>
            <a:solidFill>
              <a:srgbClr val="BFBFBF"/>
            </a:solidFill>
            <a:ln>
              <a:noFill/>
            </a:ln>
            <a:effectLst/>
          </c:spPr>
          <c:invertIfNegative val="0"/>
          <c:dLbls>
            <c:dLbl>
              <c:idx val="1"/>
              <c:layout>
                <c:manualLayout>
                  <c:x val="-0.10840091122170022"/>
                  <c:y val="-0.22264816914248325"/>
                </c:manualLayout>
              </c:layout>
              <c:tx>
                <c:rich>
                  <a:bodyPr/>
                  <a:lstStyle/>
                  <a:p>
                    <a:r>
                      <a:rPr lang="en-US"/>
                      <a:t>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4C5-400C-9575-01AE3523EA91}"/>
                </c:ext>
              </c:extLst>
            </c:dLbl>
            <c:dLbl>
              <c:idx val="2"/>
              <c:layout>
                <c:manualLayout>
                  <c:x val="3.2890488033426959E-3"/>
                  <c:y val="5.2886244901298484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4C5-400C-9575-01AE3523EA91}"/>
                </c:ext>
              </c:extLst>
            </c:dLbl>
            <c:numFmt formatCode="#,##0.0" sourceLinked="0"/>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NT1 
(n=15)</c:v>
                </c:pt>
                <c:pt idx="1">
                  <c:v>NT2
(n=15)</c:v>
                </c:pt>
                <c:pt idx="2">
                  <c:v>Total Narcolepsy
Cohort (N=30)</c:v>
                </c:pt>
              </c:strCache>
            </c:strRef>
          </c:cat>
          <c:val>
            <c:numRef>
              <c:f>Sheet1!$B$5:$D$5</c:f>
              <c:numCache>
                <c:formatCode>0.0</c:formatCode>
                <c:ptCount val="3"/>
                <c:pt idx="0">
                  <c:v>13.3</c:v>
                </c:pt>
                <c:pt idx="1">
                  <c:v>0</c:v>
                </c:pt>
                <c:pt idx="2">
                  <c:v>6.7</c:v>
                </c:pt>
              </c:numCache>
            </c:numRef>
          </c:val>
          <c:extLst>
            <c:ext xmlns:c16="http://schemas.microsoft.com/office/drawing/2014/chart" uri="{C3380CC4-5D6E-409C-BE32-E72D297353CC}">
              <c16:uniqueId val="{0000000E-E4C5-400C-9575-01AE3523EA91}"/>
            </c:ext>
          </c:extLst>
        </c:ser>
        <c:ser>
          <c:idx val="4"/>
          <c:order val="4"/>
          <c:tx>
            <c:strRef>
              <c:f>Sheet1!$A$6</c:f>
              <c:strCache>
                <c:ptCount val="1"/>
                <c:pt idx="0">
                  <c:v>Minimally Improved</c:v>
                </c:pt>
              </c:strCache>
            </c:strRef>
          </c:tx>
          <c:spPr>
            <a:solidFill>
              <a:schemeClr val="accent2">
                <a:lumMod val="20000"/>
                <a:lumOff val="80000"/>
              </a:schemeClr>
            </a:solidFill>
            <a:ln>
              <a:noFill/>
            </a:ln>
            <a:effectLst/>
          </c:spPr>
          <c:invertIfNegative val="0"/>
          <c:dLbls>
            <c:dLbl>
              <c:idx val="2"/>
              <c:layout>
                <c:manualLayout>
                  <c:x val="1.6476151068914615E-3"/>
                  <c:y val="-1.83164589303609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5-400C-9575-01AE3523EA91}"/>
                </c:ext>
              </c:extLst>
            </c:dLbl>
            <c:spPr>
              <a:noFill/>
              <a:ln>
                <a:noFill/>
              </a:ln>
              <a:effectLst/>
            </c:spPr>
            <c:txPr>
              <a:bodyPr wrap="square" lIns="38100" tIns="19050" rIns="38100" bIns="19050" anchor="ctr">
                <a:spAutoFit/>
              </a:bodyPr>
              <a:lstStyle/>
              <a:p>
                <a:pPr>
                  <a:defRPr sz="2000">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NT1 
(n=15)</c:v>
                </c:pt>
                <c:pt idx="1">
                  <c:v>NT2
(n=15)</c:v>
                </c:pt>
                <c:pt idx="2">
                  <c:v>Total Narcolepsy
Cohort (N=30)</c:v>
                </c:pt>
              </c:strCache>
            </c:strRef>
          </c:cat>
          <c:val>
            <c:numRef>
              <c:f>Sheet1!$B$6:$D$6</c:f>
              <c:numCache>
                <c:formatCode>0.0</c:formatCode>
                <c:ptCount val="3"/>
                <c:pt idx="0">
                  <c:v>20</c:v>
                </c:pt>
                <c:pt idx="1">
                  <c:v>13.3</c:v>
                </c:pt>
                <c:pt idx="2">
                  <c:v>16.7</c:v>
                </c:pt>
              </c:numCache>
            </c:numRef>
          </c:val>
          <c:extLst>
            <c:ext xmlns:c16="http://schemas.microsoft.com/office/drawing/2014/chart" uri="{C3380CC4-5D6E-409C-BE32-E72D297353CC}">
              <c16:uniqueId val="{00000010-E4C5-400C-9575-01AE3523EA91}"/>
            </c:ext>
          </c:extLst>
        </c:ser>
        <c:ser>
          <c:idx val="5"/>
          <c:order val="5"/>
          <c:tx>
            <c:strRef>
              <c:f>Sheet1!$A$7</c:f>
              <c:strCache>
                <c:ptCount val="1"/>
                <c:pt idx="0">
                  <c:v>Much Improved</c:v>
                </c:pt>
              </c:strCache>
            </c:strRef>
          </c:tx>
          <c:spPr>
            <a:solidFill>
              <a:schemeClr val="accent2">
                <a:lumMod val="60000"/>
                <a:lumOff val="40000"/>
              </a:schemeClr>
            </a:solidFill>
            <a:ln>
              <a:noFill/>
            </a:ln>
            <a:effectLst/>
          </c:spPr>
          <c:invertIfNegative val="0"/>
          <c:dLbls>
            <c:dLbl>
              <c:idx val="0"/>
              <c:spPr>
                <a:noFill/>
                <a:ln>
                  <a:noFill/>
                </a:ln>
                <a:effectLst/>
              </c:spPr>
              <c:txPr>
                <a:bodyPr wrap="square" lIns="38100" tIns="19050" rIns="38100" bIns="19050" anchor="ctr">
                  <a:spAutoFit/>
                </a:bodyPr>
                <a:lstStyle/>
                <a:p>
                  <a:pPr>
                    <a:defRPr sz="2000">
                      <a:solidFill>
                        <a:schemeClr val="bg1"/>
                      </a:solidFill>
                      <a:latin typeface="Avenir LT Std 55 Roman" panose="020B0703020203020204"/>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1-E4C5-400C-9575-01AE3523EA91}"/>
                </c:ext>
              </c:extLst>
            </c:dLbl>
            <c:dLbl>
              <c:idx val="1"/>
              <c:tx>
                <c:rich>
                  <a:bodyPr/>
                  <a:lstStyle/>
                  <a:p>
                    <a:fld id="{89C499A3-3967-4593-97CE-D7831A4BF3DD}"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E4C5-400C-9575-01AE3523EA91}"/>
                </c:ext>
              </c:extLst>
            </c:dLbl>
            <c:dLbl>
              <c:idx val="2"/>
              <c:tx>
                <c:rich>
                  <a:bodyPr/>
                  <a:lstStyle/>
                  <a:p>
                    <a:fld id="{06BA65EA-BB5C-495F-9CF4-6E2C66817919}"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E4C5-400C-9575-01AE3523EA91}"/>
                </c:ext>
              </c:extLst>
            </c:dLbl>
            <c:spPr>
              <a:noFill/>
              <a:ln>
                <a:noFill/>
              </a:ln>
              <a:effectLst/>
            </c:spPr>
            <c:txPr>
              <a:bodyPr wrap="square" lIns="38100" tIns="19050" rIns="38100" bIns="19050" anchor="ctr">
                <a:spAutoFit/>
              </a:bodyPr>
              <a:lstStyle/>
              <a:p>
                <a:pPr>
                  <a:defRPr sz="2000">
                    <a:solidFill>
                      <a:srgbClr val="351E35"/>
                    </a:solidFill>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NT1 
(n=15)</c:v>
                </c:pt>
                <c:pt idx="1">
                  <c:v>NT2
(n=15)</c:v>
                </c:pt>
                <c:pt idx="2">
                  <c:v>Total Narcolepsy
Cohort (N=30)</c:v>
                </c:pt>
              </c:strCache>
            </c:strRef>
          </c:cat>
          <c:val>
            <c:numRef>
              <c:f>Sheet1!$B$7:$D$7</c:f>
              <c:numCache>
                <c:formatCode>0.0</c:formatCode>
                <c:ptCount val="3"/>
                <c:pt idx="0">
                  <c:v>53.3</c:v>
                </c:pt>
                <c:pt idx="1">
                  <c:v>73.3</c:v>
                </c:pt>
                <c:pt idx="2">
                  <c:v>63.3</c:v>
                </c:pt>
              </c:numCache>
            </c:numRef>
          </c:val>
          <c:extLst>
            <c:ext xmlns:c16="http://schemas.microsoft.com/office/drawing/2014/chart" uri="{C3380CC4-5D6E-409C-BE32-E72D297353CC}">
              <c16:uniqueId val="{00000014-E4C5-400C-9575-01AE3523EA91}"/>
            </c:ext>
          </c:extLst>
        </c:ser>
        <c:ser>
          <c:idx val="6"/>
          <c:order val="6"/>
          <c:tx>
            <c:strRef>
              <c:f>Sheet1!$A$8</c:f>
              <c:strCache>
                <c:ptCount val="1"/>
                <c:pt idx="0">
                  <c:v>Very Much Improved </c:v>
                </c:pt>
              </c:strCache>
            </c:strRef>
          </c:tx>
          <c:spPr>
            <a:solidFill>
              <a:srgbClr val="066684"/>
            </a:solidFill>
            <a:ln>
              <a:noFill/>
            </a:ln>
            <a:effectLst/>
          </c:spPr>
          <c:invertIfNegative val="0"/>
          <c:dPt>
            <c:idx val="0"/>
            <c:invertIfNegative val="0"/>
            <c:bubble3D val="0"/>
            <c:extLst>
              <c:ext xmlns:c16="http://schemas.microsoft.com/office/drawing/2014/chart" uri="{C3380CC4-5D6E-409C-BE32-E72D297353CC}">
                <c16:uniqueId val="{00000015-E4C5-400C-9575-01AE3523EA91}"/>
              </c:ext>
            </c:extLst>
          </c:dPt>
          <c:dLbls>
            <c:dLbl>
              <c:idx val="0"/>
              <c:layout>
                <c:manualLayout>
                  <c:x val="-2.0019751318963658E-3"/>
                  <c:y val="-2.8344194200775525E-3"/>
                </c:manualLayout>
              </c:layout>
              <c:spPr>
                <a:noFill/>
                <a:ln>
                  <a:noFill/>
                </a:ln>
                <a:effectLst/>
              </c:spPr>
              <c:txPr>
                <a:bodyPr/>
                <a:lstStyle/>
                <a:p>
                  <a:pPr>
                    <a:defRPr sz="2000">
                      <a:solidFill>
                        <a:schemeClr val="bg1"/>
                      </a:solidFill>
                      <a:latin typeface="Avenir LT Std 55 Roman" panose="020B0703020203020204"/>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4C5-400C-9575-01AE3523EA91}"/>
                </c:ext>
              </c:extLst>
            </c:dLbl>
            <c:dLbl>
              <c:idx val="1"/>
              <c:tx>
                <c:rich>
                  <a:bodyPr/>
                  <a:lstStyle/>
                  <a:p>
                    <a:fld id="{780DB282-F95D-428D-A6FE-FF0A0F3392AA}"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E4C5-400C-9575-01AE3523EA91}"/>
                </c:ext>
              </c:extLst>
            </c:dLbl>
            <c:dLbl>
              <c:idx val="2"/>
              <c:tx>
                <c:rich>
                  <a:bodyPr/>
                  <a:lstStyle/>
                  <a:p>
                    <a:fld id="{857A1C9C-AD52-480C-8953-0CD00A6E96E4}"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E4C5-400C-9575-01AE3523EA91}"/>
                </c:ext>
              </c:extLst>
            </c:dLbl>
            <c:spPr>
              <a:noFill/>
              <a:ln>
                <a:noFill/>
              </a:ln>
              <a:effectLst/>
            </c:spPr>
            <c:txPr>
              <a:bodyPr/>
              <a:lstStyle/>
              <a:p>
                <a:pPr>
                  <a:defRPr sz="2000">
                    <a:solidFill>
                      <a:schemeClr val="tx1"/>
                    </a:solidFill>
                    <a:latin typeface="Avenir LT Std 55 Roman" panose="020B0703020203020204"/>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NT1 
(n=15)</c:v>
                </c:pt>
                <c:pt idx="1">
                  <c:v>NT2
(n=15)</c:v>
                </c:pt>
                <c:pt idx="2">
                  <c:v>Total Narcolepsy
Cohort (N=30)</c:v>
                </c:pt>
              </c:strCache>
            </c:strRef>
          </c:cat>
          <c:val>
            <c:numRef>
              <c:f>Sheet1!$B$8:$D$8</c:f>
              <c:numCache>
                <c:formatCode>0.0</c:formatCode>
                <c:ptCount val="3"/>
                <c:pt idx="0">
                  <c:v>13.3</c:v>
                </c:pt>
                <c:pt idx="1">
                  <c:v>13.3</c:v>
                </c:pt>
                <c:pt idx="2">
                  <c:v>13.3</c:v>
                </c:pt>
              </c:numCache>
            </c:numRef>
          </c:val>
          <c:extLst>
            <c:ext xmlns:c16="http://schemas.microsoft.com/office/drawing/2014/chart" uri="{C3380CC4-5D6E-409C-BE32-E72D297353CC}">
              <c16:uniqueId val="{00000018-E4C5-400C-9575-01AE3523EA91}"/>
            </c:ext>
          </c:extLst>
        </c:ser>
        <c:dLbls>
          <c:dLblPos val="ctr"/>
          <c:showLegendKey val="0"/>
          <c:showVal val="1"/>
          <c:showCatName val="0"/>
          <c:showSerName val="0"/>
          <c:showPercent val="0"/>
          <c:showBubbleSize val="0"/>
        </c:dLbls>
        <c:gapWidth val="125"/>
        <c:overlap val="100"/>
        <c:axId val="43803648"/>
        <c:axId val="43590208"/>
      </c:barChart>
      <c:catAx>
        <c:axId val="43803648"/>
        <c:scaling>
          <c:orientation val="minMax"/>
        </c:scaling>
        <c:delete val="0"/>
        <c:axPos val="b"/>
        <c:numFmt formatCode="#,##0" sourceLinked="0"/>
        <c:majorTickMark val="out"/>
        <c:minorTickMark val="none"/>
        <c:tickLblPos val="nextTo"/>
        <c:spPr>
          <a:ln>
            <a:solidFill>
              <a:srgbClr val="000000"/>
            </a:solidFill>
          </a:ln>
        </c:spPr>
        <c:txPr>
          <a:bodyPr/>
          <a:lstStyle/>
          <a:p>
            <a:pPr>
              <a:defRPr sz="2000">
                <a:latin typeface="Avenir LT Std 55 Roman" panose="020B0703020203020204"/>
              </a:defRPr>
            </a:pPr>
            <a:endParaRPr lang="en-US"/>
          </a:p>
        </c:txPr>
        <c:crossAx val="43590208"/>
        <c:crosses val="autoZero"/>
        <c:auto val="1"/>
        <c:lblAlgn val="ctr"/>
        <c:lblOffset val="100"/>
        <c:noMultiLvlLbl val="0"/>
      </c:catAx>
      <c:valAx>
        <c:axId val="43590208"/>
        <c:scaling>
          <c:orientation val="minMax"/>
          <c:max val="100"/>
        </c:scaling>
        <c:delete val="0"/>
        <c:axPos val="l"/>
        <c:majorGridlines>
          <c:spPr>
            <a:ln>
              <a:noFill/>
            </a:ln>
          </c:spPr>
        </c:majorGridlines>
        <c:title>
          <c:tx>
            <c:rich>
              <a:bodyPr/>
              <a:lstStyle/>
              <a:p>
                <a:pPr>
                  <a:defRPr sz="2000">
                    <a:latin typeface="Avenir LT Std 55 Roman" panose="020B0703020203020204"/>
                  </a:defRPr>
                </a:pPr>
                <a:r>
                  <a:rPr lang="en-US" sz="2000">
                    <a:latin typeface="Avenir LT Std 55 Roman" panose="020B0703020203020204"/>
                  </a:rPr>
                  <a:t>Participants, %</a:t>
                </a:r>
              </a:p>
            </c:rich>
          </c:tx>
          <c:layout>
            <c:manualLayout>
              <c:xMode val="edge"/>
              <c:yMode val="edge"/>
              <c:x val="9.2322856851689943E-3"/>
              <c:y val="0.22953551806942957"/>
            </c:manualLayout>
          </c:layout>
          <c:overlay val="0"/>
        </c:title>
        <c:numFmt formatCode="0" sourceLinked="0"/>
        <c:majorTickMark val="out"/>
        <c:minorTickMark val="out"/>
        <c:tickLblPos val="nextTo"/>
        <c:spPr>
          <a:ln>
            <a:solidFill>
              <a:srgbClr val="000000"/>
            </a:solidFill>
          </a:ln>
        </c:spPr>
        <c:txPr>
          <a:bodyPr/>
          <a:lstStyle/>
          <a:p>
            <a:pPr>
              <a:defRPr sz="2000">
                <a:latin typeface="Avenir LT Std 55 Roman" panose="020B0703020203020204"/>
              </a:defRPr>
            </a:pPr>
            <a:endParaRPr lang="en-US"/>
          </a:p>
        </c:txPr>
        <c:crossAx val="43803648"/>
        <c:crosses val="autoZero"/>
        <c:crossBetween val="between"/>
        <c:majorUnit val="20"/>
        <c:minorUnit val="20"/>
      </c:valAx>
      <c:spPr>
        <a:effectLst/>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1265726473052"/>
          <c:y val="3.3869405124000704E-2"/>
          <c:w val="0.83408144081416791"/>
          <c:h val="0.73113238324556518"/>
        </c:manualLayout>
      </c:layout>
      <c:barChart>
        <c:barDir val="col"/>
        <c:grouping val="clustered"/>
        <c:varyColors val="0"/>
        <c:ser>
          <c:idx val="1"/>
          <c:order val="0"/>
          <c:tx>
            <c:strRef>
              <c:f>Sheet1!$B$2</c:f>
              <c:strCache>
                <c:ptCount val="1"/>
                <c:pt idx="0">
                  <c:v>Baseline</c:v>
                </c:pt>
              </c:strCache>
            </c:strRef>
          </c:tx>
          <c:spPr>
            <a:solidFill>
              <a:srgbClr val="999999"/>
            </a:solidFill>
            <a:ln>
              <a:noFill/>
            </a:ln>
            <a:effectLst/>
          </c:spPr>
          <c:invertIfNegative val="0"/>
          <c:dLbls>
            <c:delete val="1"/>
          </c:dLbls>
          <c:errBars>
            <c:errBarType val="both"/>
            <c:errValType val="cust"/>
            <c:noEndCap val="0"/>
            <c:plus>
              <c:numRef>
                <c:f>(Sheet1!$B$7,Sheet1!$B$16,Sheet1!$B$25)</c:f>
                <c:numCache>
                  <c:formatCode>General</c:formatCode>
                  <c:ptCount val="3"/>
                  <c:pt idx="0">
                    <c:v>8.6</c:v>
                  </c:pt>
                  <c:pt idx="1">
                    <c:v>5.0999999999999996</c:v>
                  </c:pt>
                  <c:pt idx="2">
                    <c:v>4.8</c:v>
                  </c:pt>
                </c:numCache>
              </c:numRef>
            </c:plus>
            <c:minus>
              <c:numRef>
                <c:f>(Sheet1!$B$7,Sheet1!$B$16,Sheet1!$B$25)</c:f>
                <c:numCache>
                  <c:formatCode>General</c:formatCode>
                  <c:ptCount val="3"/>
                  <c:pt idx="0">
                    <c:v>8.6</c:v>
                  </c:pt>
                  <c:pt idx="1">
                    <c:v>5.0999999999999996</c:v>
                  </c:pt>
                  <c:pt idx="2">
                    <c:v>4.8</c:v>
                  </c:pt>
                </c:numCache>
              </c:numRef>
            </c:minus>
            <c:spPr>
              <a:noFill/>
              <a:ln w="9525" cap="flat" cmpd="sng" algn="ctr">
                <a:solidFill>
                  <a:srgbClr val="000000"/>
                </a:solidFill>
                <a:round/>
              </a:ln>
              <a:effectLst/>
            </c:spPr>
          </c:errBars>
          <c:cat>
            <c:strRef>
              <c:f>(Sheet1!$A$3,Sheet1!$A$12,Sheet1!$A$21)</c:f>
              <c:strCache>
                <c:ptCount val="3"/>
                <c:pt idx="0">
                  <c:v>NT1</c:v>
                </c:pt>
                <c:pt idx="1">
                  <c:v>NT2</c:v>
                </c:pt>
                <c:pt idx="2">
                  <c:v>Overall</c:v>
                </c:pt>
              </c:strCache>
            </c:strRef>
          </c:cat>
          <c:val>
            <c:numRef>
              <c:f>(Sheet1!$B$3,Sheet1!$B$12,Sheet1!$B$21)</c:f>
              <c:numCache>
                <c:formatCode>General</c:formatCode>
                <c:ptCount val="3"/>
                <c:pt idx="0">
                  <c:v>57.563000000000002</c:v>
                </c:pt>
                <c:pt idx="1">
                  <c:v>52</c:v>
                </c:pt>
                <c:pt idx="2">
                  <c:v>54.618000000000002</c:v>
                </c:pt>
              </c:numCache>
            </c:numRef>
          </c:val>
          <c:extLst>
            <c:ext xmlns:c16="http://schemas.microsoft.com/office/drawing/2014/chart" uri="{C3380CC4-5D6E-409C-BE32-E72D297353CC}">
              <c16:uniqueId val="{00000000-8C2C-4692-9E51-9EB4019C6E0E}"/>
            </c:ext>
          </c:extLst>
        </c:ser>
        <c:ser>
          <c:idx val="0"/>
          <c:order val="1"/>
          <c:tx>
            <c:strRef>
              <c:f>Sheet1!$C$2</c:f>
              <c:strCache>
                <c:ptCount val="1"/>
                <c:pt idx="0">
                  <c:v>Optimized LXB (EOT)</c:v>
                </c:pt>
              </c:strCache>
            </c:strRef>
          </c:tx>
          <c:spPr>
            <a:solidFill>
              <a:srgbClr val="38BB9D"/>
            </a:solidFill>
            <a:ln>
              <a:noFill/>
            </a:ln>
            <a:effectLst/>
          </c:spPr>
          <c:invertIfNegative val="0"/>
          <c:dLbls>
            <c:delete val="1"/>
          </c:dLbls>
          <c:errBars>
            <c:errBarType val="both"/>
            <c:errValType val="cust"/>
            <c:noEndCap val="0"/>
            <c:plus>
              <c:numRef>
                <c:f>(Sheet1!$C$7,Sheet1!$C$16,Sheet1!$C$25)</c:f>
                <c:numCache>
                  <c:formatCode>General</c:formatCode>
                  <c:ptCount val="3"/>
                  <c:pt idx="0">
                    <c:v>7.7</c:v>
                  </c:pt>
                  <c:pt idx="1">
                    <c:v>4.9000000000000004</c:v>
                  </c:pt>
                  <c:pt idx="2">
                    <c:v>4.4000000000000004</c:v>
                  </c:pt>
                </c:numCache>
              </c:numRef>
            </c:plus>
            <c:minus>
              <c:numRef>
                <c:f>(Sheet1!$C$7,Sheet1!$C$16,Sheet1!$C$25)</c:f>
                <c:numCache>
                  <c:formatCode>General</c:formatCode>
                  <c:ptCount val="3"/>
                  <c:pt idx="0">
                    <c:v>7.7</c:v>
                  </c:pt>
                  <c:pt idx="1">
                    <c:v>4.9000000000000004</c:v>
                  </c:pt>
                  <c:pt idx="2">
                    <c:v>4.4000000000000004</c:v>
                  </c:pt>
                </c:numCache>
              </c:numRef>
            </c:minus>
            <c:spPr>
              <a:noFill/>
              <a:ln w="9525" cap="flat" cmpd="sng" algn="ctr">
                <a:solidFill>
                  <a:srgbClr val="000000"/>
                </a:solidFill>
                <a:round/>
              </a:ln>
              <a:effectLst/>
            </c:spPr>
          </c:errBars>
          <c:cat>
            <c:strRef>
              <c:f>(Sheet1!$A$3,Sheet1!$A$12,Sheet1!$A$21)</c:f>
              <c:strCache>
                <c:ptCount val="3"/>
                <c:pt idx="0">
                  <c:v>NT1</c:v>
                </c:pt>
                <c:pt idx="1">
                  <c:v>NT2</c:v>
                </c:pt>
                <c:pt idx="2">
                  <c:v>Overall</c:v>
                </c:pt>
              </c:strCache>
            </c:strRef>
          </c:cat>
          <c:val>
            <c:numRef>
              <c:f>(Sheet1!$C$3,Sheet1!$C$12,Sheet1!$C$21)</c:f>
              <c:numCache>
                <c:formatCode>General</c:formatCode>
                <c:ptCount val="3"/>
                <c:pt idx="0">
                  <c:v>42.75</c:v>
                </c:pt>
                <c:pt idx="1">
                  <c:v>40.5</c:v>
                </c:pt>
                <c:pt idx="2">
                  <c:v>41.558999999999997</c:v>
                </c:pt>
              </c:numCache>
            </c:numRef>
          </c:val>
          <c:extLst>
            <c:ext xmlns:c16="http://schemas.microsoft.com/office/drawing/2014/chart" uri="{C3380CC4-5D6E-409C-BE32-E72D297353CC}">
              <c16:uniqueId val="{00000001-8C2C-4692-9E51-9EB4019C6E0E}"/>
            </c:ext>
          </c:extLst>
        </c:ser>
        <c:dLbls>
          <c:dLblPos val="ctr"/>
          <c:showLegendKey val="0"/>
          <c:showVal val="1"/>
          <c:showCatName val="0"/>
          <c:showSerName val="0"/>
          <c:showPercent val="0"/>
          <c:showBubbleSize val="0"/>
        </c:dLbls>
        <c:gapWidth val="195"/>
        <c:overlap val="-14"/>
        <c:axId val="1416835391"/>
        <c:axId val="219881951"/>
      </c:barChart>
      <c:catAx>
        <c:axId val="1416835391"/>
        <c:scaling>
          <c:orientation val="minMax"/>
        </c:scaling>
        <c:delete val="0"/>
        <c:axPos val="b"/>
        <c:numFmt formatCode="General" sourceLinked="1"/>
        <c:majorTickMark val="out"/>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9881951"/>
        <c:crossesAt val="0"/>
        <c:auto val="1"/>
        <c:lblAlgn val="ctr"/>
        <c:lblOffset val="100"/>
        <c:noMultiLvlLbl val="0"/>
      </c:catAx>
      <c:valAx>
        <c:axId val="219881951"/>
        <c:scaling>
          <c:orientation val="minMax"/>
          <c:max val="100"/>
          <c:min val="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Avenir LT Std 55 Roman" panose="020B0703020203020204"/>
                    <a:ea typeface="+mn-ea"/>
                    <a:cs typeface="Arial" panose="020B0604020202020204" pitchFamily="34" charset="0"/>
                  </a:defRPr>
                </a:pPr>
                <a:r>
                  <a:rPr lang="en-US" sz="1800" b="1" i="0" u="none" strike="noStrike" kern="1200" baseline="0">
                    <a:solidFill>
                      <a:srgbClr val="000000"/>
                    </a:solidFill>
                    <a:effectLst/>
                    <a:latin typeface="Avenir LT Std 55 Roman" panose="020B0703020203020204"/>
                    <a:cs typeface="Arial" panose="020B0604020202020204" pitchFamily="34" charset="0"/>
                  </a:rPr>
                  <a:t>Mean (SE) Total Stage Shifts From Deeper to Lighter Sleep</a:t>
                </a:r>
              </a:p>
            </c:rich>
          </c:tx>
          <c:layout>
            <c:manualLayout>
              <c:xMode val="edge"/>
              <c:yMode val="edge"/>
              <c:x val="1.1653522877537454E-2"/>
              <c:y val="4.2442912698729433E-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rgbClr val="000000"/>
                </a:solidFill>
                <a:latin typeface="Avenir LT Std 55 Roman" panose="020B0703020203020204"/>
                <a:ea typeface="+mn-ea"/>
                <a:cs typeface="Arial" panose="020B0604020202020204" pitchFamily="34" charset="0"/>
              </a:defRPr>
            </a:pPr>
            <a:endParaRPr lang="en-US"/>
          </a:p>
        </c:txPr>
        <c:crossAx val="1416835391"/>
        <c:crosses val="autoZero"/>
        <c:crossBetween val="between"/>
      </c:valAx>
      <c:spPr>
        <a:noFill/>
        <a:ln>
          <a:noFill/>
        </a:ln>
        <a:effectLst/>
      </c:spPr>
    </c:plotArea>
    <c:legend>
      <c:legendPos val="b"/>
      <c:layout>
        <c:manualLayout>
          <c:xMode val="edge"/>
          <c:yMode val="edge"/>
          <c:x val="0.33914322102740857"/>
          <c:y val="0.90031849077225623"/>
          <c:w val="0.32876972898249257"/>
          <c:h val="7.4431565871083766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Avenir LT Std 55 Roman" panose="020B0703020203020204"/>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0905398952361"/>
          <c:y val="2.6581740428625076E-2"/>
          <c:w val="0.83556634544487662"/>
          <c:h val="0.76835653199867116"/>
        </c:manualLayout>
      </c:layout>
      <c:barChart>
        <c:barDir val="col"/>
        <c:grouping val="clustered"/>
        <c:varyColors val="0"/>
        <c:ser>
          <c:idx val="1"/>
          <c:order val="0"/>
          <c:tx>
            <c:strRef>
              <c:f>Sheet1!$B$2</c:f>
              <c:strCache>
                <c:ptCount val="1"/>
                <c:pt idx="0">
                  <c:v>Baseline</c:v>
                </c:pt>
              </c:strCache>
            </c:strRef>
          </c:tx>
          <c:spPr>
            <a:solidFill>
              <a:srgbClr val="999999"/>
            </a:solidFill>
            <a:ln>
              <a:noFill/>
            </a:ln>
            <a:effectLst/>
          </c:spPr>
          <c:invertIfNegative val="0"/>
          <c:dLbls>
            <c:delete val="1"/>
          </c:dLbls>
          <c:errBars>
            <c:errBarType val="both"/>
            <c:errValType val="cust"/>
            <c:noEndCap val="0"/>
            <c:plus>
              <c:numRef>
                <c:f>(Sheet1!$B$7,Sheet1!$B$16,Sheet1!$B$25)</c:f>
                <c:numCache>
                  <c:formatCode>General</c:formatCode>
                  <c:ptCount val="3"/>
                  <c:pt idx="0">
                    <c:v>8.7639999999999993</c:v>
                  </c:pt>
                  <c:pt idx="1">
                    <c:v>8.4019999999999992</c:v>
                  </c:pt>
                  <c:pt idx="2">
                    <c:v>5.9740000000000002</c:v>
                  </c:pt>
                </c:numCache>
                <c:extLst/>
              </c:numRef>
            </c:plus>
            <c:minus>
              <c:numRef>
                <c:f>(Sheet1!$B$7,Sheet1!$B$16,Sheet1!$B$25)</c:f>
                <c:numCache>
                  <c:formatCode>General</c:formatCode>
                  <c:ptCount val="3"/>
                  <c:pt idx="0">
                    <c:v>8.7639999999999993</c:v>
                  </c:pt>
                  <c:pt idx="1">
                    <c:v>8.4019999999999992</c:v>
                  </c:pt>
                  <c:pt idx="2">
                    <c:v>5.9740000000000002</c:v>
                  </c:pt>
                </c:numCache>
                <c:extLst/>
              </c:numRef>
            </c:minus>
            <c:spPr>
              <a:noFill/>
              <a:ln w="9525" cap="flat" cmpd="sng" algn="ctr">
                <a:solidFill>
                  <a:srgbClr val="000000"/>
                </a:solidFill>
                <a:round/>
              </a:ln>
              <a:effectLst/>
            </c:spPr>
          </c:errBars>
          <c:cat>
            <c:strRef>
              <c:f>(Sheet1!$B$1,Sheet1!$B$11,Sheet1!$B$20)</c:f>
              <c:strCache>
                <c:ptCount val="3"/>
                <c:pt idx="0">
                  <c:v>NT1</c:v>
                </c:pt>
                <c:pt idx="1">
                  <c:v>NT2</c:v>
                </c:pt>
                <c:pt idx="2">
                  <c:v>Overall</c:v>
                </c:pt>
              </c:strCache>
              <c:extLst/>
            </c:strRef>
          </c:cat>
          <c:val>
            <c:numRef>
              <c:f>(Sheet1!$B$3,Sheet1!$B$12,Sheet1!$B$21)</c:f>
              <c:numCache>
                <c:formatCode>General</c:formatCode>
                <c:ptCount val="3"/>
                <c:pt idx="0">
                  <c:v>60.719000000000001</c:v>
                </c:pt>
                <c:pt idx="1">
                  <c:v>61.5</c:v>
                </c:pt>
                <c:pt idx="2">
                  <c:v>61.131999999999998</c:v>
                </c:pt>
              </c:numCache>
              <c:extLst/>
            </c:numRef>
          </c:val>
          <c:extLst>
            <c:ext xmlns:c16="http://schemas.microsoft.com/office/drawing/2014/chart" uri="{C3380CC4-5D6E-409C-BE32-E72D297353CC}">
              <c16:uniqueId val="{00000000-2763-48CE-AC70-1E9DD18CBF4B}"/>
            </c:ext>
          </c:extLst>
        </c:ser>
        <c:ser>
          <c:idx val="0"/>
          <c:order val="1"/>
          <c:tx>
            <c:strRef>
              <c:f>Sheet1!$C$2</c:f>
              <c:strCache>
                <c:ptCount val="1"/>
                <c:pt idx="0">
                  <c:v>Optimized LXB (EOT)</c:v>
                </c:pt>
              </c:strCache>
            </c:strRef>
          </c:tx>
          <c:spPr>
            <a:solidFill>
              <a:srgbClr val="38BB9D"/>
            </a:solidFill>
            <a:ln>
              <a:noFill/>
            </a:ln>
            <a:effectLst/>
          </c:spPr>
          <c:invertIfNegative val="0"/>
          <c:dLbls>
            <c:delete val="1"/>
          </c:dLbls>
          <c:errBars>
            <c:errBarType val="both"/>
            <c:errValType val="cust"/>
            <c:noEndCap val="0"/>
            <c:plus>
              <c:numRef>
                <c:f>(Sheet1!$C$7,Sheet1!$C$16,Sheet1!$C$25)</c:f>
                <c:numCache>
                  <c:formatCode>General</c:formatCode>
                  <c:ptCount val="3"/>
                  <c:pt idx="0">
                    <c:v>18.667999999999999</c:v>
                  </c:pt>
                  <c:pt idx="1">
                    <c:v>15.664</c:v>
                  </c:pt>
                  <c:pt idx="2">
                    <c:v>11.913</c:v>
                  </c:pt>
                </c:numCache>
                <c:extLst/>
              </c:numRef>
            </c:plus>
            <c:minus>
              <c:numRef>
                <c:f>(Sheet1!$C$7,Sheet1!$C$16,Sheet1!$C$25)</c:f>
                <c:numCache>
                  <c:formatCode>General</c:formatCode>
                  <c:ptCount val="3"/>
                  <c:pt idx="0">
                    <c:v>18.667999999999999</c:v>
                  </c:pt>
                  <c:pt idx="1">
                    <c:v>15.664</c:v>
                  </c:pt>
                  <c:pt idx="2">
                    <c:v>11.913</c:v>
                  </c:pt>
                </c:numCache>
                <c:extLst/>
              </c:numRef>
            </c:minus>
            <c:spPr>
              <a:noFill/>
              <a:ln w="9525" cap="flat" cmpd="sng" algn="ctr">
                <a:solidFill>
                  <a:srgbClr val="000000"/>
                </a:solidFill>
                <a:round/>
              </a:ln>
              <a:effectLst/>
            </c:spPr>
          </c:errBars>
          <c:cat>
            <c:strRef>
              <c:f>(Sheet1!$B$1,Sheet1!$B$11,Sheet1!$B$20)</c:f>
              <c:strCache>
                <c:ptCount val="3"/>
                <c:pt idx="0">
                  <c:v>NT1</c:v>
                </c:pt>
                <c:pt idx="1">
                  <c:v>NT2</c:v>
                </c:pt>
                <c:pt idx="2">
                  <c:v>Overall</c:v>
                </c:pt>
              </c:strCache>
              <c:extLst/>
            </c:strRef>
          </c:cat>
          <c:val>
            <c:numRef>
              <c:f>(Sheet1!$C$3,Sheet1!$C$12,Sheet1!$C$21)</c:f>
              <c:numCache>
                <c:formatCode>General</c:formatCode>
                <c:ptCount val="3"/>
                <c:pt idx="0">
                  <c:v>110.313</c:v>
                </c:pt>
                <c:pt idx="1">
                  <c:v>102.444</c:v>
                </c:pt>
                <c:pt idx="2">
                  <c:v>106.14700000000001</c:v>
                </c:pt>
              </c:numCache>
              <c:extLst/>
            </c:numRef>
          </c:val>
          <c:extLst>
            <c:ext xmlns:c16="http://schemas.microsoft.com/office/drawing/2014/chart" uri="{C3380CC4-5D6E-409C-BE32-E72D297353CC}">
              <c16:uniqueId val="{00000001-2763-48CE-AC70-1E9DD18CBF4B}"/>
            </c:ext>
          </c:extLst>
        </c:ser>
        <c:dLbls>
          <c:dLblPos val="inBase"/>
          <c:showLegendKey val="0"/>
          <c:showVal val="1"/>
          <c:showCatName val="0"/>
          <c:showSerName val="0"/>
          <c:showPercent val="0"/>
          <c:showBubbleSize val="0"/>
        </c:dLbls>
        <c:gapWidth val="195"/>
        <c:overlap val="-14"/>
        <c:axId val="1416835391"/>
        <c:axId val="219881951"/>
      </c:barChart>
      <c:catAx>
        <c:axId val="1416835391"/>
        <c:scaling>
          <c:orientation val="minMax"/>
        </c:scaling>
        <c:delete val="0"/>
        <c:axPos val="b"/>
        <c:numFmt formatCode="General" sourceLinked="1"/>
        <c:majorTickMark val="out"/>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9881951"/>
        <c:crossesAt val="0"/>
        <c:auto val="1"/>
        <c:lblAlgn val="ctr"/>
        <c:lblOffset val="100"/>
        <c:noMultiLvlLbl val="0"/>
      </c:catAx>
      <c:valAx>
        <c:axId val="219881951"/>
        <c:scaling>
          <c:orientation val="minMax"/>
          <c:max val="200"/>
          <c:min val="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b="1" i="0" u="none" strike="noStrike" kern="1200" baseline="0">
                    <a:solidFill>
                      <a:srgbClr val="000000"/>
                    </a:solidFill>
                    <a:effectLst/>
                    <a:latin typeface="Arial" panose="020B0604020202020204" pitchFamily="34" charset="0"/>
                    <a:cs typeface="Arial" panose="020B0604020202020204" pitchFamily="34" charset="0"/>
                  </a:rPr>
                  <a:t>Mean (SE) Stage N3 Duration (minutes)</a:t>
                </a:r>
              </a:p>
            </c:rich>
          </c:tx>
          <c:layout>
            <c:manualLayout>
              <c:xMode val="edge"/>
              <c:yMode val="edge"/>
              <c:x val="1.9184884720048329E-2"/>
              <c:y val="7.0821638247364899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416835391"/>
        <c:crosses val="autoZero"/>
        <c:crossBetween val="between"/>
      </c:valAx>
      <c:spPr>
        <a:noFill/>
        <a:ln>
          <a:noFill/>
        </a:ln>
        <a:effectLst/>
      </c:spPr>
    </c:plotArea>
    <c:legend>
      <c:legendPos val="b"/>
      <c:layout>
        <c:manualLayout>
          <c:xMode val="edge"/>
          <c:yMode val="edge"/>
          <c:x val="0.33620523912308098"/>
          <c:y val="0.93083010616959327"/>
          <c:w val="0.33950345796441078"/>
          <c:h val="6.9169893830406753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Avenir LT Std 55 Roman" panose="020B0703020203020204"/>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812101402066"/>
          <c:y val="3.3869405124000704E-2"/>
          <c:w val="0.86764933893192442"/>
          <c:h val="0.73505583287322374"/>
        </c:manualLayout>
      </c:layout>
      <c:barChart>
        <c:barDir val="col"/>
        <c:grouping val="clustered"/>
        <c:varyColors val="0"/>
        <c:ser>
          <c:idx val="1"/>
          <c:order val="0"/>
          <c:tx>
            <c:strRef>
              <c:f>Sheet1!$B$2</c:f>
              <c:strCache>
                <c:ptCount val="1"/>
                <c:pt idx="0">
                  <c:v>Baseline</c:v>
                </c:pt>
              </c:strCache>
            </c:strRef>
          </c:tx>
          <c:spPr>
            <a:solidFill>
              <a:srgbClr val="999999"/>
            </a:solidFill>
            <a:ln>
              <a:noFill/>
            </a:ln>
            <a:effectLst/>
          </c:spPr>
          <c:invertIfNegative val="0"/>
          <c:dLbls>
            <c:delete val="1"/>
          </c:dLbls>
          <c:errBars>
            <c:errBarType val="both"/>
            <c:errValType val="cust"/>
            <c:noEndCap val="0"/>
            <c:plus>
              <c:numRef>
                <c:f>(Sheet1!$B$7,Sheet1!$B$16,Sheet1!$B$25)</c:f>
                <c:numCache>
                  <c:formatCode>General</c:formatCode>
                  <c:ptCount val="3"/>
                  <c:pt idx="0">
                    <c:v>2.3730000000000002</c:v>
                  </c:pt>
                  <c:pt idx="1">
                    <c:v>1.903</c:v>
                  </c:pt>
                  <c:pt idx="2">
                    <c:v>1.5649999999999999</c:v>
                  </c:pt>
                </c:numCache>
                <c:extLst/>
              </c:numRef>
            </c:plus>
            <c:minus>
              <c:numRef>
                <c:f>(Sheet1!$B$7,Sheet1!$B$16,Sheet1!$B$25)</c:f>
                <c:numCache>
                  <c:formatCode>General</c:formatCode>
                  <c:ptCount val="3"/>
                  <c:pt idx="0">
                    <c:v>2.3730000000000002</c:v>
                  </c:pt>
                  <c:pt idx="1">
                    <c:v>1.903</c:v>
                  </c:pt>
                  <c:pt idx="2">
                    <c:v>1.5649999999999999</c:v>
                  </c:pt>
                </c:numCache>
                <c:extLst/>
              </c:numRef>
            </c:minus>
            <c:spPr>
              <a:noFill/>
              <a:ln w="9525" cap="flat" cmpd="sng" algn="ctr">
                <a:solidFill>
                  <a:srgbClr val="000000"/>
                </a:solidFill>
                <a:round/>
              </a:ln>
              <a:effectLst/>
            </c:spPr>
          </c:errBars>
          <c:cat>
            <c:strRef>
              <c:f>(Sheet1!$A$3,Sheet1!$A$12,Sheet1!$A$21)</c:f>
              <c:strCache>
                <c:ptCount val="3"/>
                <c:pt idx="0">
                  <c:v>NT1</c:v>
                </c:pt>
                <c:pt idx="1">
                  <c:v>NT2</c:v>
                </c:pt>
                <c:pt idx="2">
                  <c:v>Overall</c:v>
                </c:pt>
              </c:strCache>
              <c:extLst/>
            </c:strRef>
          </c:cat>
          <c:val>
            <c:numRef>
              <c:f>(Sheet1!$B$3,Sheet1!$B$12,Sheet1!$B$21)</c:f>
              <c:numCache>
                <c:formatCode>General</c:formatCode>
                <c:ptCount val="3"/>
                <c:pt idx="0">
                  <c:v>17</c:v>
                </c:pt>
                <c:pt idx="1">
                  <c:v>11.167</c:v>
                </c:pt>
                <c:pt idx="2">
                  <c:v>13.912000000000001</c:v>
                </c:pt>
              </c:numCache>
              <c:extLst/>
            </c:numRef>
          </c:val>
          <c:extLst>
            <c:ext xmlns:c16="http://schemas.microsoft.com/office/drawing/2014/chart" uri="{C3380CC4-5D6E-409C-BE32-E72D297353CC}">
              <c16:uniqueId val="{00000000-EB3D-471D-A9DA-C2E0A4BE382F}"/>
            </c:ext>
          </c:extLst>
        </c:ser>
        <c:ser>
          <c:idx val="0"/>
          <c:order val="1"/>
          <c:tx>
            <c:strRef>
              <c:f>Sheet1!$C$2</c:f>
              <c:strCache>
                <c:ptCount val="1"/>
                <c:pt idx="0">
                  <c:v>Optimized LXB (EOT)</c:v>
                </c:pt>
              </c:strCache>
            </c:strRef>
          </c:tx>
          <c:spPr>
            <a:solidFill>
              <a:srgbClr val="38BB9D"/>
            </a:solidFill>
            <a:ln>
              <a:noFill/>
            </a:ln>
            <a:effectLst/>
          </c:spPr>
          <c:invertIfNegative val="0"/>
          <c:dLbls>
            <c:delete val="1"/>
          </c:dLbls>
          <c:errBars>
            <c:errBarType val="both"/>
            <c:errValType val="cust"/>
            <c:noEndCap val="0"/>
            <c:plus>
              <c:numRef>
                <c:f>(Sheet1!$C$7,Sheet1!$C$16,Sheet1!$C$25)</c:f>
                <c:numCache>
                  <c:formatCode>General</c:formatCode>
                  <c:ptCount val="3"/>
                  <c:pt idx="0">
                    <c:v>2.133</c:v>
                  </c:pt>
                  <c:pt idx="1">
                    <c:v>1.31</c:v>
                  </c:pt>
                  <c:pt idx="2">
                    <c:v>1.208</c:v>
                  </c:pt>
                </c:numCache>
                <c:extLst/>
              </c:numRef>
            </c:plus>
            <c:minus>
              <c:numRef>
                <c:f>(Sheet1!$C$7,Sheet1!$C$16,Sheet1!$C$25)</c:f>
                <c:numCache>
                  <c:formatCode>General</c:formatCode>
                  <c:ptCount val="3"/>
                  <c:pt idx="0">
                    <c:v>2.133</c:v>
                  </c:pt>
                  <c:pt idx="1">
                    <c:v>1.31</c:v>
                  </c:pt>
                  <c:pt idx="2">
                    <c:v>1.208</c:v>
                  </c:pt>
                </c:numCache>
                <c:extLst/>
              </c:numRef>
            </c:minus>
            <c:spPr>
              <a:noFill/>
              <a:ln w="9525" cap="flat" cmpd="sng" algn="ctr">
                <a:solidFill>
                  <a:srgbClr val="000000"/>
                </a:solidFill>
                <a:round/>
              </a:ln>
              <a:effectLst/>
            </c:spPr>
          </c:errBars>
          <c:cat>
            <c:strRef>
              <c:f>(Sheet1!$A$3,Sheet1!$A$12,Sheet1!$A$21)</c:f>
              <c:strCache>
                <c:ptCount val="3"/>
                <c:pt idx="0">
                  <c:v>NT1</c:v>
                </c:pt>
                <c:pt idx="1">
                  <c:v>NT2</c:v>
                </c:pt>
                <c:pt idx="2">
                  <c:v>Overall</c:v>
                </c:pt>
              </c:strCache>
              <c:extLst/>
            </c:strRef>
          </c:cat>
          <c:val>
            <c:numRef>
              <c:f>(Sheet1!$C$3,Sheet1!$C$12,Sheet1!$C$21)</c:f>
              <c:numCache>
                <c:formatCode>General</c:formatCode>
                <c:ptCount val="3"/>
                <c:pt idx="0">
                  <c:v>11.563000000000001</c:v>
                </c:pt>
                <c:pt idx="1">
                  <c:v>10.055999999999999</c:v>
                </c:pt>
                <c:pt idx="2">
                  <c:v>10.765000000000001</c:v>
                </c:pt>
              </c:numCache>
              <c:extLst/>
            </c:numRef>
          </c:val>
          <c:extLst>
            <c:ext xmlns:c16="http://schemas.microsoft.com/office/drawing/2014/chart" uri="{C3380CC4-5D6E-409C-BE32-E72D297353CC}">
              <c16:uniqueId val="{00000001-EB3D-471D-A9DA-C2E0A4BE382F}"/>
            </c:ext>
          </c:extLst>
        </c:ser>
        <c:dLbls>
          <c:dLblPos val="ctr"/>
          <c:showLegendKey val="0"/>
          <c:showVal val="1"/>
          <c:showCatName val="0"/>
          <c:showSerName val="0"/>
          <c:showPercent val="0"/>
          <c:showBubbleSize val="0"/>
        </c:dLbls>
        <c:gapWidth val="195"/>
        <c:overlap val="-14"/>
        <c:axId val="1416835391"/>
        <c:axId val="219881951"/>
      </c:barChart>
      <c:catAx>
        <c:axId val="1416835391"/>
        <c:scaling>
          <c:orientation val="minMax"/>
        </c:scaling>
        <c:delete val="0"/>
        <c:axPos val="b"/>
        <c:numFmt formatCode="General" sourceLinked="1"/>
        <c:majorTickMark val="out"/>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9881951"/>
        <c:crossesAt val="0"/>
        <c:auto val="1"/>
        <c:lblAlgn val="ctr"/>
        <c:lblOffset val="100"/>
        <c:noMultiLvlLbl val="0"/>
      </c:catAx>
      <c:valAx>
        <c:axId val="219881951"/>
        <c:scaling>
          <c:orientation val="minMax"/>
          <c:max val="30"/>
          <c:min val="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Avenir LT Std 55 Roman" panose="020B0703020203020204"/>
                    <a:ea typeface="+mn-ea"/>
                    <a:cs typeface="Arial" panose="020B0604020202020204" pitchFamily="34" charset="0"/>
                  </a:defRPr>
                </a:pPr>
                <a:r>
                  <a:rPr lang="en-US" sz="1800" b="1" i="0" u="none" strike="noStrike" kern="1200" baseline="0">
                    <a:solidFill>
                      <a:srgbClr val="000000"/>
                    </a:solidFill>
                    <a:effectLst/>
                    <a:latin typeface="Avenir LT Std 55 Roman" panose="020B0703020203020204"/>
                    <a:cs typeface="Arial" panose="020B0604020202020204" pitchFamily="34" charset="0"/>
                  </a:rPr>
                  <a:t>Mean (SE) Total Number of Nocturnal Awakenings</a:t>
                </a:r>
              </a:p>
            </c:rich>
          </c:tx>
          <c:layout>
            <c:manualLayout>
              <c:xMode val="edge"/>
              <c:yMode val="edge"/>
              <c:x val="2.6747028364261091E-3"/>
              <c:y val="3.7492483740807631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rgbClr val="000000"/>
                </a:solidFill>
                <a:latin typeface="Avenir LT Std 55 Roman" panose="020B0703020203020204"/>
                <a:ea typeface="+mn-ea"/>
                <a:cs typeface="Arial" panose="020B0604020202020204" pitchFamily="34" charset="0"/>
              </a:defRPr>
            </a:pPr>
            <a:endParaRPr lang="en-US"/>
          </a:p>
        </c:txPr>
        <c:crossAx val="1416835391"/>
        <c:crosses val="autoZero"/>
        <c:crossBetween val="between"/>
      </c:valAx>
      <c:spPr>
        <a:noFill/>
        <a:ln>
          <a:noFill/>
        </a:ln>
        <a:effectLst/>
      </c:spPr>
    </c:plotArea>
    <c:legend>
      <c:legendPos val="b"/>
      <c:layout>
        <c:manualLayout>
          <c:xMode val="edge"/>
          <c:yMode val="edge"/>
          <c:x val="0.340044936599737"/>
          <c:y val="0.89947460451928207"/>
          <c:w val="0.34662884138002648"/>
          <c:h val="7.221570613910637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Avenir LT Std 55 Roman" panose="020B0703020203020204"/>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0.26937</cdr:x>
      <cdr:y>0.06514</cdr:y>
    </cdr:from>
    <cdr:to>
      <cdr:x>0.38927</cdr:x>
      <cdr:y>0.26304</cdr:y>
    </cdr:to>
    <cdr:sp macro="" textlink="">
      <cdr:nvSpPr>
        <cdr:cNvPr id="2" name="TextBox 1">
          <a:extLst xmlns:a="http://schemas.openxmlformats.org/drawingml/2006/main">
            <a:ext uri="{FF2B5EF4-FFF2-40B4-BE49-F238E27FC236}">
              <a16:creationId xmlns:a16="http://schemas.microsoft.com/office/drawing/2014/main" id="{329EABE6-5139-C128-DF9A-9FCADCBAC128}"/>
            </a:ext>
          </a:extLst>
        </cdr:cNvPr>
        <cdr:cNvSpPr txBox="1"/>
      </cdr:nvSpPr>
      <cdr:spPr>
        <a:xfrm xmlns:a="http://schemas.openxmlformats.org/drawingml/2006/main">
          <a:off x="2054391" y="3009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0.91011</cdr:x>
      <cdr:y>0.3235</cdr:y>
    </cdr:from>
    <cdr:to>
      <cdr:x>0.99178</cdr:x>
      <cdr:y>0.52101</cdr:y>
    </cdr:to>
    <cdr:sp macro="" textlink="">
      <cdr:nvSpPr>
        <cdr:cNvPr id="2" name="TextBox 1"/>
        <cdr:cNvSpPr txBox="1"/>
      </cdr:nvSpPr>
      <cdr:spPr>
        <a:xfrm xmlns:a="http://schemas.openxmlformats.org/drawingml/2006/main">
          <a:off x="10189497" y="1497632"/>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0.26937</cdr:x>
      <cdr:y>0.06514</cdr:y>
    </cdr:from>
    <cdr:to>
      <cdr:x>0.38927</cdr:x>
      <cdr:y>0.26304</cdr:y>
    </cdr:to>
    <cdr:sp macro="" textlink="">
      <cdr:nvSpPr>
        <cdr:cNvPr id="2" name="TextBox 1">
          <a:extLst xmlns:a="http://schemas.openxmlformats.org/drawingml/2006/main">
            <a:ext uri="{FF2B5EF4-FFF2-40B4-BE49-F238E27FC236}">
              <a16:creationId xmlns:a16="http://schemas.microsoft.com/office/drawing/2014/main" id="{329EABE6-5139-C128-DF9A-9FCADCBAC128}"/>
            </a:ext>
          </a:extLst>
        </cdr:cNvPr>
        <cdr:cNvSpPr txBox="1"/>
      </cdr:nvSpPr>
      <cdr:spPr>
        <a:xfrm xmlns:a="http://schemas.openxmlformats.org/drawingml/2006/main">
          <a:off x="2054391" y="3009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0.26937</cdr:x>
      <cdr:y>0.06514</cdr:y>
    </cdr:from>
    <cdr:to>
      <cdr:x>0.38927</cdr:x>
      <cdr:y>0.26304</cdr:y>
    </cdr:to>
    <cdr:sp macro="" textlink="">
      <cdr:nvSpPr>
        <cdr:cNvPr id="2" name="TextBox 1">
          <a:extLst xmlns:a="http://schemas.openxmlformats.org/drawingml/2006/main">
            <a:ext uri="{FF2B5EF4-FFF2-40B4-BE49-F238E27FC236}">
              <a16:creationId xmlns:a16="http://schemas.microsoft.com/office/drawing/2014/main" id="{329EABE6-5139-C128-DF9A-9FCADCBAC128}"/>
            </a:ext>
          </a:extLst>
        </cdr:cNvPr>
        <cdr:cNvSpPr txBox="1"/>
      </cdr:nvSpPr>
      <cdr:spPr>
        <a:xfrm xmlns:a="http://schemas.openxmlformats.org/drawingml/2006/main">
          <a:off x="2054391" y="3009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0.91011</cdr:x>
      <cdr:y>0.3235</cdr:y>
    </cdr:from>
    <cdr:to>
      <cdr:x>0.99178</cdr:x>
      <cdr:y>0.52101</cdr:y>
    </cdr:to>
    <cdr:sp macro="" textlink="">
      <cdr:nvSpPr>
        <cdr:cNvPr id="2" name="TextBox 1"/>
        <cdr:cNvSpPr txBox="1"/>
      </cdr:nvSpPr>
      <cdr:spPr>
        <a:xfrm xmlns:a="http://schemas.openxmlformats.org/drawingml/2006/main">
          <a:off x="10189497" y="1497632"/>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0.20794</cdr:x>
      <cdr:y>0.75137</cdr:y>
    </cdr:from>
    <cdr:to>
      <cdr:x>0.36671</cdr:x>
      <cdr:y>0.89594</cdr:y>
    </cdr:to>
    <cdr:sp macro="" textlink="">
      <cdr:nvSpPr>
        <cdr:cNvPr id="3" name="TextBox 22">
          <a:extLst xmlns:a="http://schemas.openxmlformats.org/drawingml/2006/main">
            <a:ext uri="{FF2B5EF4-FFF2-40B4-BE49-F238E27FC236}">
              <a16:creationId xmlns:a16="http://schemas.microsoft.com/office/drawing/2014/main" id="{B2639B14-BE41-212F-9AD6-AFF90ADB8E11}"/>
            </a:ext>
          </a:extLst>
        </cdr:cNvPr>
        <cdr:cNvSpPr txBox="1"/>
      </cdr:nvSpPr>
      <cdr:spPr>
        <a:xfrm xmlns:a="http://schemas.openxmlformats.org/drawingml/2006/main">
          <a:off x="1662290" y="3679003"/>
          <a:ext cx="1269242"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dirty="0">
              <a:latin typeface="Avenir LT Std 55 Roman" panose="020B0703020203020204"/>
            </a:rPr>
            <a:t>Baseline</a:t>
          </a:r>
        </a:p>
        <a:p xmlns:a="http://schemas.openxmlformats.org/drawingml/2006/main">
          <a:pPr algn="ctr"/>
          <a:r>
            <a:rPr lang="en-US" sz="2000" dirty="0">
              <a:latin typeface="Avenir LT Std 55 Roman" panose="020B0703020203020204"/>
            </a:rPr>
            <a:t>(n=34)</a:t>
          </a:r>
        </a:p>
      </cdr:txBody>
    </cdr:sp>
  </cdr:relSizeAnchor>
  <cdr:relSizeAnchor xmlns:cdr="http://schemas.openxmlformats.org/drawingml/2006/chartDrawing">
    <cdr:from>
      <cdr:x>0.43047</cdr:x>
      <cdr:y>0.75137</cdr:y>
    </cdr:from>
    <cdr:to>
      <cdr:x>0.76962</cdr:x>
      <cdr:y>0.89594</cdr:y>
    </cdr:to>
    <cdr:sp macro="" textlink="">
      <cdr:nvSpPr>
        <cdr:cNvPr id="4" name="TextBox 23">
          <a:extLst xmlns:a="http://schemas.openxmlformats.org/drawingml/2006/main">
            <a:ext uri="{FF2B5EF4-FFF2-40B4-BE49-F238E27FC236}">
              <a16:creationId xmlns:a16="http://schemas.microsoft.com/office/drawing/2014/main" id="{13FFAE34-37F6-3252-F228-1BE242A85B34}"/>
            </a:ext>
          </a:extLst>
        </cdr:cNvPr>
        <cdr:cNvSpPr txBox="1"/>
      </cdr:nvSpPr>
      <cdr:spPr>
        <a:xfrm xmlns:a="http://schemas.openxmlformats.org/drawingml/2006/main">
          <a:off x="3441169" y="3679003"/>
          <a:ext cx="2711269"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dirty="0">
              <a:latin typeface="Avenir LT Std 55 Roman" panose="020B0703020203020204"/>
            </a:rPr>
            <a:t>Optimized LXB (EOT)</a:t>
          </a:r>
        </a:p>
        <a:p xmlns:a="http://schemas.openxmlformats.org/drawingml/2006/main">
          <a:pPr algn="ctr"/>
          <a:r>
            <a:rPr lang="en-US" sz="2000" dirty="0">
              <a:latin typeface="Avenir LT Std 55 Roman" panose="020B0703020203020204"/>
            </a:rPr>
            <a:t>(n=34) </a:t>
          </a:r>
        </a:p>
      </cdr:txBody>
    </cdr:sp>
  </cdr:relSizeAnchor>
</c:userShapes>
</file>

<file path=ppt/drawings/drawing5.xml><?xml version="1.0" encoding="utf-8"?>
<c:userShapes xmlns:c="http://schemas.openxmlformats.org/drawingml/2006/chart">
  <cdr:relSizeAnchor xmlns:cdr="http://schemas.openxmlformats.org/drawingml/2006/chartDrawing">
    <cdr:from>
      <cdr:x>0.91011</cdr:x>
      <cdr:y>0.3235</cdr:y>
    </cdr:from>
    <cdr:to>
      <cdr:x>0.99178</cdr:x>
      <cdr:y>0.52101</cdr:y>
    </cdr:to>
    <cdr:sp macro="" textlink="">
      <cdr:nvSpPr>
        <cdr:cNvPr id="2" name="TextBox 1"/>
        <cdr:cNvSpPr txBox="1"/>
      </cdr:nvSpPr>
      <cdr:spPr>
        <a:xfrm xmlns:a="http://schemas.openxmlformats.org/drawingml/2006/main">
          <a:off x="10189497" y="1497632"/>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0.26937</cdr:x>
      <cdr:y>0.06514</cdr:y>
    </cdr:from>
    <cdr:to>
      <cdr:x>0.38927</cdr:x>
      <cdr:y>0.26304</cdr:y>
    </cdr:to>
    <cdr:sp macro="" textlink="">
      <cdr:nvSpPr>
        <cdr:cNvPr id="2" name="TextBox 1">
          <a:extLst xmlns:a="http://schemas.openxmlformats.org/drawingml/2006/main">
            <a:ext uri="{FF2B5EF4-FFF2-40B4-BE49-F238E27FC236}">
              <a16:creationId xmlns:a16="http://schemas.microsoft.com/office/drawing/2014/main" id="{329EABE6-5139-C128-DF9A-9FCADCBAC128}"/>
            </a:ext>
          </a:extLst>
        </cdr:cNvPr>
        <cdr:cNvSpPr txBox="1"/>
      </cdr:nvSpPr>
      <cdr:spPr>
        <a:xfrm xmlns:a="http://schemas.openxmlformats.org/drawingml/2006/main">
          <a:off x="2054391" y="3009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0.26937</cdr:x>
      <cdr:y>0.06514</cdr:y>
    </cdr:from>
    <cdr:to>
      <cdr:x>0.38927</cdr:x>
      <cdr:y>0.26304</cdr:y>
    </cdr:to>
    <cdr:sp macro="" textlink="">
      <cdr:nvSpPr>
        <cdr:cNvPr id="2" name="TextBox 1">
          <a:extLst xmlns:a="http://schemas.openxmlformats.org/drawingml/2006/main">
            <a:ext uri="{FF2B5EF4-FFF2-40B4-BE49-F238E27FC236}">
              <a16:creationId xmlns:a16="http://schemas.microsoft.com/office/drawing/2014/main" id="{329EABE6-5139-C128-DF9A-9FCADCBAC128}"/>
            </a:ext>
          </a:extLst>
        </cdr:cNvPr>
        <cdr:cNvSpPr txBox="1"/>
      </cdr:nvSpPr>
      <cdr:spPr>
        <a:xfrm xmlns:a="http://schemas.openxmlformats.org/drawingml/2006/main">
          <a:off x="2054391" y="3009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0.26937</cdr:x>
      <cdr:y>0.06514</cdr:y>
    </cdr:from>
    <cdr:to>
      <cdr:x>0.38927</cdr:x>
      <cdr:y>0.26304</cdr:y>
    </cdr:to>
    <cdr:sp macro="" textlink="">
      <cdr:nvSpPr>
        <cdr:cNvPr id="2" name="TextBox 1">
          <a:extLst xmlns:a="http://schemas.openxmlformats.org/drawingml/2006/main">
            <a:ext uri="{FF2B5EF4-FFF2-40B4-BE49-F238E27FC236}">
              <a16:creationId xmlns:a16="http://schemas.microsoft.com/office/drawing/2014/main" id="{329EABE6-5139-C128-DF9A-9FCADCBAC128}"/>
            </a:ext>
          </a:extLst>
        </cdr:cNvPr>
        <cdr:cNvSpPr txBox="1"/>
      </cdr:nvSpPr>
      <cdr:spPr>
        <a:xfrm xmlns:a="http://schemas.openxmlformats.org/drawingml/2006/main">
          <a:off x="2054391" y="3009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0.91011</cdr:x>
      <cdr:y>0.3235</cdr:y>
    </cdr:from>
    <cdr:to>
      <cdr:x>0.99178</cdr:x>
      <cdr:y>0.52101</cdr:y>
    </cdr:to>
    <cdr:sp macro="" textlink="">
      <cdr:nvSpPr>
        <cdr:cNvPr id="2" name="TextBox 1"/>
        <cdr:cNvSpPr txBox="1"/>
      </cdr:nvSpPr>
      <cdr:spPr>
        <a:xfrm xmlns:a="http://schemas.openxmlformats.org/drawingml/2006/main">
          <a:off x="10189497" y="1497632"/>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94A55-25B0-479E-8D9E-F6854BDB112C}"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ED03D-B91D-479A-A4F2-379D7ABF21C4}" type="slidenum">
              <a:rPr lang="en-US" smtClean="0"/>
              <a:t>‹#›</a:t>
            </a:fld>
            <a:endParaRPr lang="en-US"/>
          </a:p>
        </p:txBody>
      </p:sp>
    </p:spTree>
    <p:extLst>
      <p:ext uri="{BB962C8B-B14F-4D97-AF65-F5344CB8AC3E}">
        <p14:creationId xmlns:p14="http://schemas.microsoft.com/office/powerpoint/2010/main" val="323577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rPr>
              <a:t>All oral presentations must adhere to a 12-minute time limit, with 3 minutes for Q&amp;A.</a:t>
            </a:r>
            <a:endParaRPr lang="en-US" sz="1000"/>
          </a:p>
          <a:p>
            <a:endParaRPr lang="en-US" sz="1000"/>
          </a:p>
        </p:txBody>
      </p:sp>
      <p:sp>
        <p:nvSpPr>
          <p:cNvPr id="4" name="Slide Number Placeholder 3"/>
          <p:cNvSpPr>
            <a:spLocks noGrp="1"/>
          </p:cNvSpPr>
          <p:nvPr>
            <p:ph type="sldNum" sz="quarter" idx="5"/>
          </p:nvPr>
        </p:nvSpPr>
        <p:spPr/>
        <p:txBody>
          <a:bodyPr/>
          <a:lstStyle/>
          <a:p>
            <a:fld id="{698ED03D-B91D-479A-A4F2-379D7ABF21C4}" type="slidenum">
              <a:rPr lang="en-US" smtClean="0"/>
              <a:t>1</a:t>
            </a:fld>
            <a:endParaRPr lang="en-US"/>
          </a:p>
        </p:txBody>
      </p:sp>
    </p:spTree>
    <p:extLst>
      <p:ext uri="{BB962C8B-B14F-4D97-AF65-F5344CB8AC3E}">
        <p14:creationId xmlns:p14="http://schemas.microsoft.com/office/powerpoint/2010/main" val="3552966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2A808-4AF3-1C43-A598-9A9BB1A59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94376-EB2F-7D94-DA5A-556736624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73F682-7BE5-8BC5-2722-885EA11AFFA1}"/>
              </a:ext>
            </a:extLst>
          </p:cNvPr>
          <p:cNvSpPr>
            <a:spLocks noGrp="1"/>
          </p:cNvSpPr>
          <p:nvPr>
            <p:ph type="body" idx="1"/>
          </p:nvPr>
        </p:nvSpPr>
        <p:spPr/>
        <p:txBody>
          <a:bodyPr/>
          <a:lstStyle/>
          <a:p>
            <a:endParaRPr lang="en-US" sz="1000" b="1"/>
          </a:p>
          <a:p>
            <a:r>
              <a:rPr lang="en-US" sz="1000" b="1"/>
              <a:t>Slide 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000000"/>
                </a:solidFill>
                <a:effectLst/>
                <a:ea typeface="Arial" panose="020B0604020202020204" pitchFamily="34" charset="0"/>
              </a:rPr>
              <a:t>Figure: ^t-9-02-01-01-01, p1A, p4A, p5A</a:t>
            </a:r>
            <a:endParaRPr lang="en-US" sz="1000" b="0">
              <a:effectLs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000000"/>
                </a:solidFill>
                <a:effectLst/>
                <a:ea typeface="Times New Roman" panose="02020603050405020304" pitchFamily="18" charset="0"/>
                <a:cs typeface="Times New Roman" panose="02020603050405020304" pitchFamily="18" charset="0"/>
              </a:rPr>
              <a:t>Bullet 1: </a:t>
            </a:r>
            <a:r>
              <a:rPr lang="en-US" sz="1000" b="0">
                <a:solidFill>
                  <a:srgbClr val="000000"/>
                </a:solidFill>
                <a:effectLst/>
                <a:ea typeface="Arial" panose="020B0604020202020204" pitchFamily="34" charset="0"/>
              </a:rPr>
              <a:t>^t-9-02-01-01-01, p1A, p4A, p5A</a:t>
            </a:r>
            <a:endParaRPr lang="en-US" sz="1000" b="0">
              <a:effectLst/>
              <a:ea typeface="Arial" panose="020B0604020202020204" pitchFamily="34" charset="0"/>
            </a:endParaRPr>
          </a:p>
          <a:p>
            <a:r>
              <a:rPr lang="en-US" sz="1000" b="0">
                <a:effectLst/>
                <a:ea typeface="Times New Roman" panose="02020603050405020304" pitchFamily="18" charset="0"/>
                <a:cs typeface="Times New Roman" panose="02020603050405020304" pitchFamily="18" charset="0"/>
              </a:rPr>
              <a:t>^</a:t>
            </a:r>
            <a:r>
              <a:rPr lang="en-US" sz="1000" b="0"/>
              <a:t>Footnote A: t-9-02-01-01-01, p1B</a:t>
            </a:r>
          </a:p>
          <a:p>
            <a:r>
              <a:rPr lang="en-US" sz="1000" b="0">
                <a:effectLst/>
                <a:ea typeface="Times New Roman" panose="02020603050405020304" pitchFamily="18" charset="0"/>
                <a:cs typeface="Times New Roman" panose="02020603050405020304" pitchFamily="18" charset="0"/>
              </a:rPr>
              <a:t>^</a:t>
            </a:r>
            <a:r>
              <a:rPr lang="en-US" sz="1000" b="0"/>
              <a:t>Footnote B: No formal annotation</a:t>
            </a:r>
          </a:p>
          <a:p>
            <a:pPr marL="0" marR="0" lvl="0" indent="0" algn="l" defTabSz="914400" rtl="0" eaLnBrk="1" fontAlgn="auto" latinLnBrk="0" hangingPunct="1">
              <a:buClrTx/>
              <a:buSzTx/>
              <a:buFontTx/>
              <a:buNone/>
              <a:tabLst/>
              <a:defRPr/>
            </a:pPr>
            <a:r>
              <a:rPr lang="en-US" sz="1000" b="0">
                <a:effectLst/>
                <a:ea typeface="Times New Roman" panose="02020603050405020304" pitchFamily="18" charset="0"/>
                <a:cs typeface="Times New Roman" panose="02020603050405020304" pitchFamily="18" charset="0"/>
              </a:rPr>
              <a:t>^</a:t>
            </a:r>
            <a:r>
              <a:rPr lang="en-US" sz="1000" b="0"/>
              <a:t>Footnote C: Johns 1991 Sleep, p3A; </a:t>
            </a:r>
            <a:r>
              <a:rPr lang="en-US" sz="1000" b="0">
                <a:effectLst/>
              </a:rPr>
              <a:t>JZP258-407-03 Protocol Amendment 03_22May2024, p61A</a:t>
            </a:r>
            <a:endParaRPr lang="en-US" sz="1000" b="0"/>
          </a:p>
          <a:p>
            <a:r>
              <a:rPr lang="en-US" sz="1000" b="0">
                <a:effectLst/>
                <a:ea typeface="Times New Roman" panose="02020603050405020304" pitchFamily="18" charset="0"/>
                <a:cs typeface="Times New Roman" panose="02020603050405020304" pitchFamily="18" charset="0"/>
              </a:rPr>
              <a:t>^</a:t>
            </a:r>
            <a:r>
              <a:rPr lang="en-US" sz="1000" b="0"/>
              <a:t>Footnote*: JZP258-407-03 Protocol Amendment 03_22May2024, p88A,C</a:t>
            </a:r>
          </a:p>
        </p:txBody>
      </p:sp>
      <p:sp>
        <p:nvSpPr>
          <p:cNvPr id="4" name="Slide Number Placeholder 3">
            <a:extLst>
              <a:ext uri="{FF2B5EF4-FFF2-40B4-BE49-F238E27FC236}">
                <a16:creationId xmlns:a16="http://schemas.microsoft.com/office/drawing/2014/main" id="{F76DF0DF-7A0E-1FF8-4CD8-E58DD3DD2D17}"/>
              </a:ext>
            </a:extLst>
          </p:cNvPr>
          <p:cNvSpPr>
            <a:spLocks noGrp="1"/>
          </p:cNvSpPr>
          <p:nvPr>
            <p:ph type="sldNum" sz="quarter" idx="5"/>
          </p:nvPr>
        </p:nvSpPr>
        <p:spPr/>
        <p:txBody>
          <a:bodyPr/>
          <a:lstStyle/>
          <a:p>
            <a:fld id="{698ED03D-B91D-479A-A4F2-379D7ABF21C4}" type="slidenum">
              <a:rPr lang="en-US" smtClean="0"/>
              <a:t>10</a:t>
            </a:fld>
            <a:endParaRPr lang="en-US"/>
          </a:p>
        </p:txBody>
      </p:sp>
    </p:spTree>
    <p:extLst>
      <p:ext uri="{BB962C8B-B14F-4D97-AF65-F5344CB8AC3E}">
        <p14:creationId xmlns:p14="http://schemas.microsoft.com/office/powerpoint/2010/main" val="143049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515E-0563-0949-1CF1-23DD73BEA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5A99A-DE12-41B4-F600-939C6EA16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6EBED-9182-07E9-62BE-31D7412E0009}"/>
              </a:ext>
            </a:extLst>
          </p:cNvPr>
          <p:cNvSpPr>
            <a:spLocks noGrp="1"/>
          </p:cNvSpPr>
          <p:nvPr>
            <p:ph type="body" idx="1"/>
          </p:nvPr>
        </p:nvSpPr>
        <p:spPr/>
        <p:txBody>
          <a:bodyPr/>
          <a:lstStyle/>
          <a:p>
            <a:r>
              <a:rPr lang="en-US" sz="1000" b="1" dirty="0"/>
              <a:t>Speaker Notes:</a:t>
            </a:r>
            <a:endParaRPr lang="en-US" sz="1000" dirty="0">
              <a:effectLst/>
              <a:ea typeface="Times New Roman" panose="02020603050405020304" pitchFamily="18" charset="0"/>
              <a:cs typeface="Times New Roman" panose="02020603050405020304" pitchFamily="18" charset="0"/>
            </a:endParaRPr>
          </a:p>
          <a:p>
            <a:pPr marL="173736" marR="0" lvl="0" indent="-173736">
              <a:buFont typeface="Symbol" panose="05050102010706020507" pitchFamily="18" charset="2"/>
              <a:buChar char=""/>
              <a:tabLst>
                <a:tab pos="0" algn="l"/>
              </a:tabLst>
            </a:pPr>
            <a:r>
              <a:rPr lang="en-US" sz="1000" strike="noStrike" dirty="0">
                <a:effectLst/>
                <a:ea typeface="Times New Roman" panose="02020603050405020304" pitchFamily="18" charset="0"/>
                <a:cs typeface="Times New Roman" panose="02020603050405020304" pitchFamily="18" charset="0"/>
              </a:rPr>
              <a:t>At BL, participants in the total narcolepsy group had a mean (SE) of 54.6 (4.8) shifts from deeper to lighter stages</a:t>
            </a:r>
            <a:endParaRPr lang="en-US" sz="1000" b="1" strike="sngStrike" dirty="0">
              <a:effectLst/>
              <a:ea typeface="Times New Roman" panose="02020603050405020304" pitchFamily="18" charset="0"/>
              <a:cs typeface="Times New Roman" panose="02020603050405020304" pitchFamily="18" charset="0"/>
            </a:endParaRPr>
          </a:p>
          <a:p>
            <a:pPr marL="173736" marR="0" lvl="0" indent="-173736">
              <a:buFont typeface="Symbol" panose="05050102010706020507" pitchFamily="18" charset="2"/>
              <a:buChar char=""/>
              <a:tabLst>
                <a:tab pos="0" algn="l"/>
              </a:tabLst>
            </a:pPr>
            <a:r>
              <a:rPr lang="en-US" sz="1000" dirty="0">
                <a:effectLst/>
                <a:ea typeface="Times New Roman" panose="02020603050405020304" pitchFamily="18" charset="0"/>
                <a:cs typeface="Times New Roman" panose="02020603050405020304" pitchFamily="18" charset="0"/>
              </a:rPr>
              <a:t>Participants with narcolepsy taking LXB experienced a reduction in the total number of shifts from deeper to lighter sleep stages</a:t>
            </a:r>
            <a:r>
              <a:rPr lang="en-US" sz="1000" b="0" strike="noStrike" dirty="0">
                <a:effectLst/>
                <a:ea typeface="Times New Roman" panose="02020603050405020304" pitchFamily="18" charset="0"/>
                <a:cs typeface="Times New Roman" panose="02020603050405020304" pitchFamily="18" charset="0"/>
              </a:rPr>
              <a:t>, which was </a:t>
            </a:r>
            <a:r>
              <a:rPr lang="en-US" sz="1000" dirty="0">
                <a:effectLst/>
                <a:ea typeface="Times New Roman" panose="02020603050405020304" pitchFamily="18" charset="0"/>
                <a:cs typeface="Times New Roman" panose="02020603050405020304" pitchFamily="18" charset="0"/>
              </a:rPr>
              <a:t>statistically significant for the total narcolepsy cohort</a:t>
            </a:r>
          </a:p>
          <a:p>
            <a:pPr marL="0" marR="0">
              <a:tabLst>
                <a:tab pos="0" algn="l"/>
              </a:tabLst>
            </a:pPr>
            <a:endParaRPr lang="en-US" sz="1000" dirty="0">
              <a:effectLst/>
              <a:ea typeface="Times New Roman" panose="02020603050405020304" pitchFamily="18" charset="0"/>
              <a:cs typeface="Times New Roman" panose="02020603050405020304" pitchFamily="18" charset="0"/>
            </a:endParaRPr>
          </a:p>
          <a:p>
            <a:pPr marL="0" marR="0">
              <a:tabLst>
                <a:tab pos="0" algn="l"/>
              </a:tabLst>
            </a:pPr>
            <a:r>
              <a:rPr lang="en-US" sz="1000" b="1" dirty="0">
                <a:effectLst/>
                <a:ea typeface="Times New Roman" panose="02020603050405020304" pitchFamily="18" charset="0"/>
                <a:cs typeface="Times New Roman" panose="02020603050405020304" pitchFamily="18" charset="0"/>
              </a:rPr>
              <a:t>Speaker Note Annotations:</a:t>
            </a:r>
            <a:endParaRPr lang="en-US" sz="1000" b="0" dirty="0">
              <a:effectLst/>
              <a:ea typeface="Times New Roman" panose="02020603050405020304" pitchFamily="18" charset="0"/>
              <a:cs typeface="Times New Roman" panose="02020603050405020304" pitchFamily="18" charset="0"/>
            </a:endParaRPr>
          </a:p>
          <a:p>
            <a:pPr marL="0" marR="0">
              <a:tabLst>
                <a:tab pos="0" algn="l"/>
              </a:tabLst>
            </a:pPr>
            <a:r>
              <a:rPr lang="en-US" sz="1000" b="0" dirty="0">
                <a:effectLst/>
                <a:ea typeface="Times New Roman" panose="02020603050405020304" pitchFamily="18" charset="0"/>
                <a:cs typeface="Times New Roman" panose="02020603050405020304" pitchFamily="18" charset="0"/>
              </a:rPr>
              <a:t>^Bullet 1: </a:t>
            </a:r>
            <a:r>
              <a:rPr lang="pt-BR" sz="1000" b="0" dirty="0">
                <a:effectLst/>
                <a:latin typeface="Segoe UI" panose="020B0502040204020203" pitchFamily="34" charset="0"/>
              </a:rPr>
              <a:t>t-9-02-02-01-01, p47A</a:t>
            </a:r>
          </a:p>
          <a:p>
            <a:pPr marL="0" marR="0">
              <a:tabLst>
                <a:tab pos="0" algn="l"/>
              </a:tabLst>
            </a:pPr>
            <a:r>
              <a:rPr lang="en-US" sz="1000" b="0" dirty="0">
                <a:effectLst/>
                <a:ea typeface="Times New Roman" panose="02020603050405020304" pitchFamily="18" charset="0"/>
                <a:cs typeface="Times New Roman" panose="02020603050405020304" pitchFamily="18" charset="0"/>
              </a:rPr>
              <a:t>^Bullet 2: </a:t>
            </a:r>
            <a:r>
              <a:rPr lang="pt-BR" sz="1000" b="0" dirty="0">
                <a:effectLst/>
                <a:latin typeface="Segoe UI" panose="020B0502040204020203" pitchFamily="34" charset="0"/>
              </a:rPr>
              <a:t>t-9-02-02-01-01, p48AB</a:t>
            </a:r>
            <a:endParaRPr lang="en-US" sz="1000" b="0" dirty="0">
              <a:effectLst/>
              <a:ea typeface="Times New Roman" panose="02020603050405020304" pitchFamily="18" charset="0"/>
              <a:cs typeface="Times New Roman" panose="02020603050405020304" pitchFamily="18" charset="0"/>
            </a:endParaRPr>
          </a:p>
          <a:p>
            <a:pPr marL="0" marR="0">
              <a:tabLst>
                <a:tab pos="0" algn="l"/>
              </a:tabLst>
            </a:pPr>
            <a:r>
              <a:rPr lang="en-US" sz="1000" dirty="0">
                <a:effectLst/>
                <a:ea typeface="Times New Roman" panose="02020603050405020304" pitchFamily="18" charset="0"/>
                <a:cs typeface="Times New Roman" panose="02020603050405020304" pitchFamily="18" charset="0"/>
              </a:rPr>
              <a:t> </a:t>
            </a:r>
            <a:endParaRPr lang="en-US" sz="1000" b="1" dirty="0"/>
          </a:p>
          <a:p>
            <a:r>
              <a:rPr lang="en-US" sz="1000" b="1" dirty="0"/>
              <a:t>Slide Annotations:</a:t>
            </a: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rPr>
              <a:t>^Figure: </a:t>
            </a:r>
            <a:r>
              <a:rPr lang="pt-BR" sz="1000" b="0" dirty="0">
                <a:effectLst/>
                <a:latin typeface="Segoe UI" panose="020B0502040204020203" pitchFamily="34" charset="0"/>
              </a:rPr>
              <a:t>t-9-02-02-01-01, p47A, p48A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effectLst/>
                <a:latin typeface="Segoe UI" panose="020B0502040204020203" pitchFamily="34" charset="0"/>
              </a:rPr>
              <a:t>^Bullet: t-9-02-02-01-01, p48AB</a:t>
            </a:r>
            <a:endParaRPr lang="pt-BR" sz="1000" b="0" dirty="0">
              <a:effectLst/>
              <a:latin typeface="Arial" panose="020B0604020202020204" pitchFamily="34" charset="0"/>
            </a:endParaRPr>
          </a:p>
          <a:p>
            <a:r>
              <a:rPr lang="en-US" sz="1000" b="0" dirty="0"/>
              <a:t>Footnote A: ^</a:t>
            </a:r>
            <a:r>
              <a:rPr lang="en-US" sz="1000" b="0" dirty="0">
                <a:effectLst/>
              </a:rPr>
              <a:t>t-9-02-02-01-01, p1 footnote</a:t>
            </a:r>
          </a:p>
          <a:p>
            <a:pPr marL="0" marR="0" lvl="0" indent="0" algn="l" defTabSz="914400" rtl="0" eaLnBrk="1" fontAlgn="auto" latinLnBrk="0" hangingPunct="1">
              <a:buClrTx/>
              <a:buSzTx/>
              <a:buFontTx/>
              <a:buNone/>
              <a:tabLst/>
              <a:defRPr/>
            </a:pPr>
            <a:r>
              <a:rPr lang="en-US" sz="1000" b="0" dirty="0"/>
              <a:t>Footnote B: ^J</a:t>
            </a:r>
            <a:r>
              <a:rPr lang="en-US" sz="1000" b="0" dirty="0">
                <a:effectLst/>
              </a:rPr>
              <a:t>ZP258-407-03 Protocol Amendment 03_22May2024, p49C, p88A</a:t>
            </a:r>
            <a:endParaRPr lang="en-US" sz="1000" b="0" dirty="0"/>
          </a:p>
          <a:p>
            <a:pPr marL="0" marR="0" lvl="0" indent="0" algn="l" defTabSz="914400" rtl="0" eaLnBrk="1" fontAlgn="auto" latinLnBrk="0" hangingPunct="1">
              <a:buClrTx/>
              <a:buSzTx/>
              <a:buFontTx/>
              <a:buNone/>
              <a:tabLst/>
              <a:defRPr/>
            </a:pPr>
            <a:r>
              <a:rPr lang="en-US" sz="1000" b="0" dirty="0"/>
              <a:t>Footnote </a:t>
            </a:r>
            <a:r>
              <a:rPr lang="en-US" sz="1000" b="0" dirty="0">
                <a:effectLst/>
              </a:rPr>
              <a:t>C: No formal annotation.</a:t>
            </a:r>
          </a:p>
          <a:p>
            <a:r>
              <a:rPr lang="en-US" sz="1000" b="0" dirty="0"/>
              <a:t>Footnote *: ^JZP258-407-03 Protocol Amendment 03_22May2024, p88A,C</a:t>
            </a:r>
          </a:p>
        </p:txBody>
      </p:sp>
      <p:sp>
        <p:nvSpPr>
          <p:cNvPr id="4" name="Slide Number Placeholder 3">
            <a:extLst>
              <a:ext uri="{FF2B5EF4-FFF2-40B4-BE49-F238E27FC236}">
                <a16:creationId xmlns:a16="http://schemas.microsoft.com/office/drawing/2014/main" id="{2EB5E9D0-6861-FE91-5895-669F960A013C}"/>
              </a:ext>
            </a:extLst>
          </p:cNvPr>
          <p:cNvSpPr>
            <a:spLocks noGrp="1"/>
          </p:cNvSpPr>
          <p:nvPr>
            <p:ph type="sldNum" sz="quarter" idx="5"/>
          </p:nvPr>
        </p:nvSpPr>
        <p:spPr/>
        <p:txBody>
          <a:bodyPr/>
          <a:lstStyle/>
          <a:p>
            <a:fld id="{698ED03D-B91D-479A-A4F2-379D7ABF21C4}" type="slidenum">
              <a:rPr lang="en-US" smtClean="0"/>
              <a:t>11</a:t>
            </a:fld>
            <a:endParaRPr lang="en-US"/>
          </a:p>
        </p:txBody>
      </p:sp>
    </p:spTree>
    <p:extLst>
      <p:ext uri="{BB962C8B-B14F-4D97-AF65-F5344CB8AC3E}">
        <p14:creationId xmlns:p14="http://schemas.microsoft.com/office/powerpoint/2010/main" val="378394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F49EB-2559-B536-59AA-5C77FDBAC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15F53-26BB-7839-76E7-CF1F29E66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043B7-75CC-B44B-2DF0-2DB30931563E}"/>
              </a:ext>
            </a:extLst>
          </p:cNvPr>
          <p:cNvSpPr>
            <a:spLocks noGrp="1"/>
          </p:cNvSpPr>
          <p:nvPr>
            <p:ph type="body" idx="1"/>
          </p:nvPr>
        </p:nvSpPr>
        <p:spPr/>
        <p:txBody>
          <a:bodyPr/>
          <a:lstStyle/>
          <a:p>
            <a:r>
              <a:rPr lang="en-US" sz="1000" b="1" dirty="0"/>
              <a:t>Speaker Notes:</a:t>
            </a:r>
            <a:endParaRPr lang="en-US" sz="1000" dirty="0">
              <a:effectLst/>
              <a:ea typeface="Times New Roman" panose="02020603050405020304" pitchFamily="18" charset="0"/>
              <a:cs typeface="Times New Roman" panose="02020603050405020304" pitchFamily="18" charset="0"/>
            </a:endParaRPr>
          </a:p>
          <a:p>
            <a:pPr marL="173736" marR="0" lvl="0" indent="-173736">
              <a:buFont typeface="Symbol" panose="05050102010706020507" pitchFamily="18" charset="2"/>
              <a:buChar char=""/>
              <a:tabLst>
                <a:tab pos="0" algn="l"/>
              </a:tabLst>
            </a:pPr>
            <a:r>
              <a:rPr lang="en-US" sz="1000" dirty="0">
                <a:effectLst/>
                <a:ea typeface="Times New Roman" panose="02020603050405020304" pitchFamily="18" charset="0"/>
                <a:cs typeface="Times New Roman" panose="02020603050405020304" pitchFamily="18" charset="0"/>
              </a:rPr>
              <a:t>At BL, participants in the total narcolepsy group spent a mean (SE) of 61.1 (6.0) minutes in stage N3 sleep</a:t>
            </a:r>
            <a:endParaRPr lang="en-US" sz="1000" b="1" strike="sngStrike" dirty="0">
              <a:effectLst/>
              <a:ea typeface="Times New Roman" panose="02020603050405020304" pitchFamily="18" charset="0"/>
              <a:cs typeface="Times New Roman" panose="02020603050405020304" pitchFamily="18" charset="0"/>
            </a:endParaRPr>
          </a:p>
          <a:p>
            <a:pPr marL="173736" marR="0" lvl="0" indent="-173736">
              <a:buFont typeface="Symbol" panose="05050102010706020507" pitchFamily="18" charset="2"/>
              <a:buChar char=""/>
              <a:tabLst>
                <a:tab pos="0" algn="l"/>
              </a:tabLst>
            </a:pPr>
            <a:r>
              <a:rPr lang="en-US" sz="1000" dirty="0">
                <a:effectLst/>
                <a:ea typeface="Times New Roman" panose="02020603050405020304" pitchFamily="18" charset="0"/>
                <a:cs typeface="Times New Roman" panose="02020603050405020304" pitchFamily="18" charset="0"/>
              </a:rPr>
              <a:t>Participants with narcolepsy taking LXB experienced an increase in the duration of stage N3 sleep, </a:t>
            </a:r>
            <a:r>
              <a:rPr lang="en-US" sz="1000" b="0" dirty="0">
                <a:effectLst/>
                <a:ea typeface="Times New Roman" panose="02020603050405020304" pitchFamily="18" charset="0"/>
                <a:cs typeface="Times New Roman" panose="02020603050405020304" pitchFamily="18" charset="0"/>
              </a:rPr>
              <a:t>which was </a:t>
            </a:r>
            <a:r>
              <a:rPr lang="en-US" sz="1000" dirty="0">
                <a:effectLst/>
                <a:ea typeface="Times New Roman" panose="02020603050405020304" pitchFamily="18" charset="0"/>
                <a:cs typeface="Times New Roman" panose="02020603050405020304" pitchFamily="18" charset="0"/>
              </a:rPr>
              <a:t>statistically significant for the total narcolepsy cohort</a:t>
            </a:r>
          </a:p>
          <a:p>
            <a:pPr marL="0" marR="0">
              <a:tabLst>
                <a:tab pos="0" algn="l"/>
              </a:tabLst>
            </a:pPr>
            <a:endParaRPr lang="en-US" sz="1000" dirty="0">
              <a:effectLst/>
              <a:ea typeface="Times New Roman" panose="02020603050405020304" pitchFamily="18" charset="0"/>
              <a:cs typeface="Times New Roman" panose="02020603050405020304" pitchFamily="18" charset="0"/>
            </a:endParaRPr>
          </a:p>
          <a:p>
            <a:pPr marL="0" marR="0">
              <a:tabLst>
                <a:tab pos="0" algn="l"/>
              </a:tabLst>
            </a:pPr>
            <a:r>
              <a:rPr lang="en-US" sz="1000" b="1" dirty="0">
                <a:effectLst/>
                <a:ea typeface="Times New Roman" panose="02020603050405020304" pitchFamily="18" charset="0"/>
                <a:cs typeface="Times New Roman" panose="02020603050405020304" pitchFamily="18" charset="0"/>
              </a:rPr>
              <a:t>Speaker Note Annotations:</a:t>
            </a:r>
          </a:p>
          <a:p>
            <a:pPr marL="0" marR="0">
              <a:tabLst>
                <a:tab pos="0" algn="l"/>
              </a:tabLst>
            </a:pPr>
            <a:r>
              <a:rPr lang="en-US" sz="1000" b="0" dirty="0">
                <a:effectLst/>
                <a:ea typeface="Times New Roman" panose="02020603050405020304" pitchFamily="18" charset="0"/>
                <a:cs typeface="Times New Roman" panose="02020603050405020304" pitchFamily="18" charset="0"/>
              </a:rPr>
              <a:t>^Bullet 1: </a:t>
            </a:r>
            <a:r>
              <a:rPr lang="pt-BR" sz="1000" b="0" dirty="0">
                <a:effectLst/>
                <a:latin typeface="Segoe UI" panose="020B0502040204020203" pitchFamily="34" charset="0"/>
              </a:rPr>
              <a:t>t-9-02-02-01-01, p29A</a:t>
            </a:r>
          </a:p>
          <a:p>
            <a:pPr marL="0" marR="0">
              <a:tabLst>
                <a:tab pos="0" algn="l"/>
              </a:tabLst>
            </a:pPr>
            <a:r>
              <a:rPr lang="en-US" sz="1000" b="0" dirty="0">
                <a:effectLst/>
                <a:ea typeface="Times New Roman" panose="02020603050405020304" pitchFamily="18" charset="0"/>
                <a:cs typeface="Times New Roman" panose="02020603050405020304" pitchFamily="18" charset="0"/>
              </a:rPr>
              <a:t>^Bullet 2: </a:t>
            </a:r>
            <a:r>
              <a:rPr lang="pt-BR" sz="1000" b="0" dirty="0">
                <a:effectLst/>
                <a:latin typeface="Segoe UI" panose="020B0502040204020203" pitchFamily="34" charset="0"/>
              </a:rPr>
              <a:t>t-9-02-02-01-01, p30AB</a:t>
            </a:r>
            <a:endParaRPr lang="en-US" sz="1000" b="0" dirty="0">
              <a:effectLst/>
              <a:ea typeface="Times New Roman" panose="02020603050405020304" pitchFamily="18" charset="0"/>
              <a:cs typeface="Times New Roman" panose="02020603050405020304" pitchFamily="18" charset="0"/>
            </a:endParaRPr>
          </a:p>
          <a:p>
            <a:pPr marL="0" marR="0">
              <a:tabLst>
                <a:tab pos="0" algn="l"/>
              </a:tabLst>
            </a:pPr>
            <a:r>
              <a:rPr lang="en-US" sz="1000" b="0" dirty="0">
                <a:effectLst/>
                <a:ea typeface="Times New Roman" panose="02020603050405020304" pitchFamily="18" charset="0"/>
                <a:cs typeface="Times New Roman" panose="02020603050405020304" pitchFamily="18" charset="0"/>
              </a:rPr>
              <a:t> </a:t>
            </a:r>
            <a:endParaRPr lang="en-US" sz="1000" b="0" dirty="0"/>
          </a:p>
          <a:p>
            <a:r>
              <a:rPr lang="en-US" sz="1000" b="1" dirty="0"/>
              <a:t>Slide 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rPr>
              <a:t>^Figure: </a:t>
            </a:r>
            <a:r>
              <a:rPr lang="pt-BR" sz="1000" b="0" dirty="0">
                <a:effectLst/>
                <a:latin typeface="Segoe UI" panose="020B0502040204020203" pitchFamily="34" charset="0"/>
              </a:rPr>
              <a:t>t-9-02-02-01-01, p29AB, p30B</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effectLst/>
                <a:latin typeface="Segoe UI" panose="020B0502040204020203" pitchFamily="34" charset="0"/>
              </a:rPr>
              <a:t>^Bullet 1: t-9-02-02-01-01, p30AB</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effectLst/>
                <a:latin typeface="Segoe UI" panose="020B0502040204020203" pitchFamily="34" charset="0"/>
              </a:rPr>
              <a:t>^Bullet 2: t-9-02-02-01-01, p31AB</a:t>
            </a:r>
            <a:endParaRPr lang="pt-BR" sz="1000" b="0" dirty="0">
              <a:effectLst/>
              <a:latin typeface="Arial" panose="020B0604020202020204" pitchFamily="34" charset="0"/>
            </a:endParaRPr>
          </a:p>
          <a:p>
            <a:r>
              <a:rPr lang="en-US" sz="1000" b="0" dirty="0"/>
              <a:t>Footnote A: ^</a:t>
            </a:r>
            <a:r>
              <a:rPr lang="en-US" sz="1000" b="0" dirty="0">
                <a:effectLst/>
              </a:rPr>
              <a:t>t-9-02-02-01-01, p1 footnote</a:t>
            </a:r>
          </a:p>
          <a:p>
            <a:pPr marL="0" marR="0" lvl="0" indent="0" algn="l" defTabSz="914400" rtl="0" eaLnBrk="1" fontAlgn="auto" latinLnBrk="0" hangingPunct="1">
              <a:buClrTx/>
              <a:buSzTx/>
              <a:buFontTx/>
              <a:buNone/>
              <a:tabLst/>
              <a:defRPr/>
            </a:pPr>
            <a:r>
              <a:rPr lang="en-US" sz="1000" b="0" dirty="0"/>
              <a:t>Footnote </a:t>
            </a:r>
            <a:r>
              <a:rPr lang="en-US" sz="1000" b="0" dirty="0">
                <a:effectLst/>
              </a:rPr>
              <a:t>B: No formal annotation.</a:t>
            </a:r>
          </a:p>
          <a:p>
            <a:r>
              <a:rPr lang="en-US" sz="1000" b="0" dirty="0"/>
              <a:t>Footnote *: ^JZP258-407-03 Protocol Amendment 03_22May2024, p88A,C</a:t>
            </a:r>
          </a:p>
        </p:txBody>
      </p:sp>
      <p:sp>
        <p:nvSpPr>
          <p:cNvPr id="4" name="Slide Number Placeholder 3">
            <a:extLst>
              <a:ext uri="{FF2B5EF4-FFF2-40B4-BE49-F238E27FC236}">
                <a16:creationId xmlns:a16="http://schemas.microsoft.com/office/drawing/2014/main" id="{2A242D67-BFD2-9283-1123-1698455054EB}"/>
              </a:ext>
            </a:extLst>
          </p:cNvPr>
          <p:cNvSpPr>
            <a:spLocks noGrp="1"/>
          </p:cNvSpPr>
          <p:nvPr>
            <p:ph type="sldNum" sz="quarter" idx="5"/>
          </p:nvPr>
        </p:nvSpPr>
        <p:spPr/>
        <p:txBody>
          <a:bodyPr/>
          <a:lstStyle/>
          <a:p>
            <a:fld id="{698ED03D-B91D-479A-A4F2-379D7ABF21C4}" type="slidenum">
              <a:rPr lang="en-US" smtClean="0"/>
              <a:t>12</a:t>
            </a:fld>
            <a:endParaRPr lang="en-US"/>
          </a:p>
        </p:txBody>
      </p:sp>
    </p:spTree>
    <p:extLst>
      <p:ext uri="{BB962C8B-B14F-4D97-AF65-F5344CB8AC3E}">
        <p14:creationId xmlns:p14="http://schemas.microsoft.com/office/powerpoint/2010/main" val="276888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12270-BC88-E0A1-E85A-993A21E33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4BAEF-C6E9-7E2D-A788-402BC4A20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F41DB-9E91-96C6-4EF2-30C9D41D2B00}"/>
              </a:ext>
            </a:extLst>
          </p:cNvPr>
          <p:cNvSpPr>
            <a:spLocks noGrp="1"/>
          </p:cNvSpPr>
          <p:nvPr>
            <p:ph type="body" idx="1"/>
          </p:nvPr>
        </p:nvSpPr>
        <p:spPr/>
        <p:txBody>
          <a:bodyPr/>
          <a:lstStyle/>
          <a:p>
            <a:r>
              <a:rPr lang="en-US" sz="1000" b="1"/>
              <a:t>Speaker Notes:</a:t>
            </a:r>
            <a:endParaRPr lang="en-US" sz="1000">
              <a:effectLst/>
              <a:ea typeface="Times New Roman" panose="02020603050405020304" pitchFamily="18" charset="0"/>
              <a:cs typeface="Times New Roman" panose="02020603050405020304" pitchFamily="18" charset="0"/>
            </a:endParaRPr>
          </a:p>
          <a:p>
            <a:pPr marL="173736" marR="0" lvl="0" indent="-173736">
              <a:buFont typeface="Symbol" panose="05050102010706020507" pitchFamily="18" charset="2"/>
              <a:buChar char=""/>
              <a:tabLst>
                <a:tab pos="0" algn="l"/>
              </a:tabLst>
            </a:pPr>
            <a:r>
              <a:rPr lang="en-US" sz="1000">
                <a:effectLst/>
                <a:ea typeface="Times New Roman" panose="02020603050405020304" pitchFamily="18" charset="0"/>
                <a:cs typeface="Times New Roman" panose="02020603050405020304" pitchFamily="18" charset="0"/>
              </a:rPr>
              <a:t>At BL, participants in the total narcolepsy group experienced a mean (SE) 13.9 (1.6) awakenings</a:t>
            </a:r>
            <a:endParaRPr lang="en-US" sz="1000" b="1" strike="sngStrike">
              <a:effectLst/>
              <a:ea typeface="Times New Roman" panose="02020603050405020304" pitchFamily="18" charset="0"/>
              <a:cs typeface="Times New Roman" panose="02020603050405020304" pitchFamily="18" charset="0"/>
            </a:endParaRPr>
          </a:p>
          <a:p>
            <a:pPr marL="173736" marR="0" lvl="0" indent="-173736">
              <a:buFont typeface="Symbol" panose="05050102010706020507" pitchFamily="18" charset="2"/>
              <a:buChar char=""/>
              <a:tabLst>
                <a:tab pos="0" algn="l"/>
              </a:tabLst>
            </a:pPr>
            <a:r>
              <a:rPr lang="en-US" sz="1000">
                <a:effectLst/>
                <a:ea typeface="Times New Roman" panose="02020603050405020304" pitchFamily="18" charset="0"/>
                <a:cs typeface="Times New Roman" panose="02020603050405020304" pitchFamily="18" charset="0"/>
              </a:rPr>
              <a:t>Participants with narcolepsy taking LXB experienced a reduction in the number of nocturnal awakenings from BL to EOT</a:t>
            </a:r>
            <a:r>
              <a:rPr lang="en-US" sz="1000" b="0" strike="noStrike">
                <a:effectLst/>
                <a:ea typeface="Times New Roman" panose="02020603050405020304" pitchFamily="18" charset="0"/>
                <a:cs typeface="Times New Roman" panose="02020603050405020304" pitchFamily="18" charset="0"/>
              </a:rPr>
              <a:t>, which was </a:t>
            </a:r>
            <a:r>
              <a:rPr lang="en-US" sz="1000" b="0">
                <a:effectLst/>
                <a:ea typeface="Times New Roman" panose="02020603050405020304" pitchFamily="18" charset="0"/>
                <a:cs typeface="Times New Roman" panose="02020603050405020304" pitchFamily="18" charset="0"/>
              </a:rPr>
              <a:t>statistically </a:t>
            </a:r>
            <a:r>
              <a:rPr lang="en-US" sz="1000">
                <a:effectLst/>
                <a:ea typeface="Times New Roman" panose="02020603050405020304" pitchFamily="18" charset="0"/>
                <a:cs typeface="Times New Roman" panose="02020603050405020304" pitchFamily="18" charset="0"/>
              </a:rPr>
              <a:t>significant for the total narcolepsy cohort</a:t>
            </a:r>
          </a:p>
          <a:p>
            <a:pPr marL="0" marR="0">
              <a:tabLst>
                <a:tab pos="0" algn="l"/>
              </a:tabLst>
            </a:pPr>
            <a:endParaRPr lang="en-US" sz="1000">
              <a:effectLst/>
              <a:ea typeface="Times New Roman" panose="02020603050405020304" pitchFamily="18" charset="0"/>
              <a:cs typeface="Times New Roman" panose="02020603050405020304" pitchFamily="18" charset="0"/>
            </a:endParaRPr>
          </a:p>
          <a:p>
            <a:pPr marL="0" marR="0">
              <a:tabLst>
                <a:tab pos="0" algn="l"/>
              </a:tabLst>
            </a:pPr>
            <a:r>
              <a:rPr lang="en-US" sz="1000" b="1">
                <a:effectLst/>
                <a:ea typeface="Times New Roman" panose="02020603050405020304" pitchFamily="18" charset="0"/>
                <a:cs typeface="Times New Roman" panose="02020603050405020304" pitchFamily="18" charset="0"/>
              </a:rPr>
              <a:t>Speaker Note Annotations:</a:t>
            </a:r>
            <a:endParaRPr lang="en-US" sz="1000" b="0">
              <a:effectLst/>
              <a:ea typeface="Times New Roman" panose="02020603050405020304" pitchFamily="18" charset="0"/>
              <a:cs typeface="Times New Roman" panose="02020603050405020304" pitchFamily="18" charset="0"/>
            </a:endParaRPr>
          </a:p>
          <a:p>
            <a:pPr marL="0" marR="0">
              <a:tabLst>
                <a:tab pos="0" algn="l"/>
              </a:tabLst>
            </a:pPr>
            <a:r>
              <a:rPr lang="en-US" sz="1000" b="0">
                <a:effectLst/>
                <a:ea typeface="Times New Roman" panose="02020603050405020304" pitchFamily="18" charset="0"/>
                <a:cs typeface="Times New Roman" panose="02020603050405020304" pitchFamily="18" charset="0"/>
              </a:rPr>
              <a:t>^Bullet 1: </a:t>
            </a:r>
            <a:r>
              <a:rPr lang="pt-BR" sz="1000" b="0">
                <a:effectLst/>
                <a:latin typeface="Segoe UI" panose="020B0502040204020203" pitchFamily="34" charset="0"/>
              </a:rPr>
              <a:t>t-9-02-02-01-01, p15A</a:t>
            </a:r>
            <a:endParaRPr lang="en-US" sz="1000" b="0">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en-US" sz="1000" b="0">
                <a:effectLst/>
                <a:ea typeface="Times New Roman" panose="02020603050405020304" pitchFamily="18" charset="0"/>
                <a:cs typeface="Times New Roman" panose="02020603050405020304" pitchFamily="18" charset="0"/>
              </a:rPr>
              <a:t>^Bullet 2: </a:t>
            </a:r>
            <a:r>
              <a:rPr lang="pt-BR" sz="1000" b="0">
                <a:effectLst/>
                <a:latin typeface="Segoe UI" panose="020B0502040204020203" pitchFamily="34" charset="0"/>
              </a:rPr>
              <a:t>t-9-02-02-01-01, p16AB</a:t>
            </a:r>
            <a:endParaRPr lang="en-US" sz="1000" b="0">
              <a:effectLst/>
              <a:ea typeface="Times New Roman" panose="02020603050405020304" pitchFamily="18" charset="0"/>
              <a:cs typeface="Times New Roman" panose="02020603050405020304" pitchFamily="18" charset="0"/>
            </a:endParaRPr>
          </a:p>
          <a:p>
            <a:pPr marL="0" marR="0">
              <a:tabLst>
                <a:tab pos="0" algn="l"/>
              </a:tabLst>
            </a:pPr>
            <a:r>
              <a:rPr lang="en-US" sz="1000">
                <a:effectLst/>
                <a:ea typeface="Times New Roman" panose="02020603050405020304" pitchFamily="18" charset="0"/>
                <a:cs typeface="Times New Roman" panose="02020603050405020304" pitchFamily="18" charset="0"/>
              </a:rPr>
              <a:t> </a:t>
            </a:r>
            <a:endParaRPr lang="en-US" sz="1000" b="1"/>
          </a:p>
          <a:p>
            <a:r>
              <a:rPr lang="en-US" sz="1000" b="1"/>
              <a:t>Slide Annotations:</a:t>
            </a:r>
            <a:endParaRPr lang="en-US"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effectLst/>
              </a:rPr>
              <a:t>^Figure: </a:t>
            </a:r>
            <a:r>
              <a:rPr lang="pt-BR" sz="1000" b="0">
                <a:effectLst/>
                <a:latin typeface="Segoe UI" panose="020B0502040204020203" pitchFamily="34" charset="0"/>
              </a:rPr>
              <a:t>t-9-02-02-01-01, p15AB, p16B</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a:effectLst/>
                <a:latin typeface="Segoe UI" panose="020B0502040204020203" pitchFamily="34" charset="0"/>
              </a:rPr>
              <a:t>^Bullet: t-9-02-02-01-01, p16AB</a:t>
            </a:r>
            <a:endParaRPr lang="en-US" sz="1000" b="0">
              <a:effectLst/>
            </a:endParaRPr>
          </a:p>
          <a:p>
            <a:r>
              <a:rPr lang="en-US" sz="1000" b="0"/>
              <a:t>Footnote A: ^</a:t>
            </a:r>
            <a:r>
              <a:rPr lang="en-US" sz="1000" b="0">
                <a:effectLst/>
              </a:rPr>
              <a:t>t-9-02-02-01-01, p1 footnote</a:t>
            </a:r>
          </a:p>
          <a:p>
            <a:pPr marL="0" marR="0" lvl="0" indent="0" algn="l" defTabSz="914400" rtl="0" eaLnBrk="1" fontAlgn="auto" latinLnBrk="0" hangingPunct="1">
              <a:buClrTx/>
              <a:buSzTx/>
              <a:buFontTx/>
              <a:buNone/>
              <a:tabLst/>
              <a:defRPr/>
            </a:pPr>
            <a:r>
              <a:rPr lang="en-US" sz="1000" b="0"/>
              <a:t>Footnote B: ^J</a:t>
            </a:r>
            <a:r>
              <a:rPr lang="en-US" sz="1000" b="0">
                <a:effectLst/>
              </a:rPr>
              <a:t>ZP258-407-03 Protocol Amendment 03_22May2024, p49C, p88A</a:t>
            </a:r>
            <a:endParaRPr lang="en-US" sz="1000" b="0"/>
          </a:p>
          <a:p>
            <a:pPr marL="0" marR="0" lvl="0" indent="0" algn="l" defTabSz="914400" rtl="0" eaLnBrk="1" fontAlgn="auto" latinLnBrk="0" hangingPunct="1">
              <a:buClrTx/>
              <a:buSzTx/>
              <a:buFontTx/>
              <a:buNone/>
              <a:tabLst/>
              <a:defRPr/>
            </a:pPr>
            <a:r>
              <a:rPr lang="en-US" sz="1000" b="0"/>
              <a:t>Footnote </a:t>
            </a:r>
            <a:r>
              <a:rPr lang="en-US" sz="1000" b="0">
                <a:effectLst/>
              </a:rPr>
              <a:t>C: No formal annotation.</a:t>
            </a:r>
          </a:p>
          <a:p>
            <a:pPr marL="0" marR="0" lvl="0" indent="0" algn="l" defTabSz="914400" rtl="0" eaLnBrk="1" fontAlgn="auto" latinLnBrk="0" hangingPunct="1">
              <a:buClrTx/>
              <a:buSzTx/>
              <a:buFontTx/>
              <a:buNone/>
              <a:tabLst/>
              <a:defRPr/>
            </a:pPr>
            <a:r>
              <a:rPr lang="en-US" sz="1000" b="0"/>
              <a:t>Footnote </a:t>
            </a:r>
            <a:r>
              <a:rPr lang="en-US" sz="1000" b="0">
                <a:effectLst/>
              </a:rPr>
              <a:t>D: ^JZP258-407 </a:t>
            </a:r>
            <a:r>
              <a:rPr lang="en-US" sz="1000" b="0" err="1">
                <a:effectLst/>
              </a:rPr>
              <a:t>Clinilabs_Pulsar</a:t>
            </a:r>
            <a:r>
              <a:rPr lang="en-US" sz="1000" b="0">
                <a:effectLst/>
              </a:rPr>
              <a:t> (PSG ) Content </a:t>
            </a:r>
            <a:r>
              <a:rPr lang="en-US" sz="1000" b="0" err="1">
                <a:effectLst/>
              </a:rPr>
              <a:t>Specifica</a:t>
            </a:r>
            <a:r>
              <a:rPr lang="en-US" sz="1000" b="0">
                <a:effectLst/>
              </a:rPr>
              <a:t>, Tab: Data File Contents PSG, Row: 11, Column: D</a:t>
            </a:r>
            <a:endParaRPr lang="en-US" sz="1000" b="0"/>
          </a:p>
          <a:p>
            <a:r>
              <a:rPr lang="en-US" sz="1000" b="0"/>
              <a:t>Footnote *: ^JZP258-407-03 Protocol Amendment 03_22May2024, p88A,C</a:t>
            </a:r>
          </a:p>
        </p:txBody>
      </p:sp>
      <p:sp>
        <p:nvSpPr>
          <p:cNvPr id="4" name="Slide Number Placeholder 3">
            <a:extLst>
              <a:ext uri="{FF2B5EF4-FFF2-40B4-BE49-F238E27FC236}">
                <a16:creationId xmlns:a16="http://schemas.microsoft.com/office/drawing/2014/main" id="{F93BF4AD-B9B6-8611-156E-55005C3CA947}"/>
              </a:ext>
            </a:extLst>
          </p:cNvPr>
          <p:cNvSpPr>
            <a:spLocks noGrp="1"/>
          </p:cNvSpPr>
          <p:nvPr>
            <p:ph type="sldNum" sz="quarter" idx="5"/>
          </p:nvPr>
        </p:nvSpPr>
        <p:spPr/>
        <p:txBody>
          <a:bodyPr/>
          <a:lstStyle/>
          <a:p>
            <a:fld id="{698ED03D-B91D-479A-A4F2-379D7ABF21C4}" type="slidenum">
              <a:rPr lang="en-US" smtClean="0"/>
              <a:t>13</a:t>
            </a:fld>
            <a:endParaRPr lang="en-US"/>
          </a:p>
        </p:txBody>
      </p:sp>
    </p:spTree>
    <p:extLst>
      <p:ext uri="{BB962C8B-B14F-4D97-AF65-F5344CB8AC3E}">
        <p14:creationId xmlns:p14="http://schemas.microsoft.com/office/powerpoint/2010/main" val="1635331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F3343-C0EF-88F0-6576-5A6FC2752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62F62-4365-E834-8907-EC5319D40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D4D36-B8F5-59FF-7790-B6D4837D3F06}"/>
              </a:ext>
            </a:extLst>
          </p:cNvPr>
          <p:cNvSpPr>
            <a:spLocks noGrp="1"/>
          </p:cNvSpPr>
          <p:nvPr>
            <p:ph type="body" idx="1"/>
          </p:nvPr>
        </p:nvSpPr>
        <p:spPr/>
        <p:txBody>
          <a:bodyPr/>
          <a:lstStyle/>
          <a:p>
            <a:r>
              <a:rPr lang="en-US" sz="1000" b="1" dirty="0"/>
              <a:t>Slide Annotations:</a:t>
            </a: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effectLst/>
              </a:rPr>
              <a:t>^Figure: </a:t>
            </a:r>
            <a:r>
              <a:rPr lang="en-US" sz="1000" b="0" dirty="0">
                <a:effectLst/>
                <a:latin typeface="Segoe UI" panose="020B0502040204020203" pitchFamily="34" charset="0"/>
              </a:rPr>
              <a:t>t-9-02-04-01-01, p1A, p8A: </a:t>
            </a:r>
            <a:r>
              <a:rPr lang="en-US" sz="1000" b="0" dirty="0">
                <a:effectLst/>
              </a:rPr>
              <a:t>BL, 9+14+4=27; (27/34) x 100=79.4%; EOT, 2+6+0=8; (8/34)x100=23.5%</a:t>
            </a:r>
            <a:endParaRPr lang="en-GB" sz="1000" b="0" dirty="0">
              <a:effectLst/>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en-US" sz="1000" b="0" dirty="0">
                <a:effectLst/>
                <a:ea typeface="Times New Roman" panose="02020603050405020304" pitchFamily="18" charset="0"/>
                <a:cs typeface="Times New Roman" panose="02020603050405020304" pitchFamily="18" charset="0"/>
              </a:rPr>
              <a:t>Bullet 1: t-9-02-04-01-01, p1A, </a:t>
            </a:r>
            <a:r>
              <a:rPr lang="en-US" sz="1000" b="0" dirty="0">
                <a:effectLst/>
              </a:rPr>
              <a:t>9+14+4=27; (27/34) x 100=79.4%; p8A, 2+6+0=8; (8/34)x100=23.5%</a:t>
            </a:r>
            <a:endParaRPr lang="en-US" sz="1000" b="0" dirty="0">
              <a:effectLst/>
              <a:ea typeface="Times New Roman" panose="02020603050405020304" pitchFamily="18" charset="0"/>
              <a:cs typeface="Times New Roman" panose="02020603050405020304" pitchFamily="18" charset="0"/>
            </a:endParaRPr>
          </a:p>
          <a:p>
            <a:pPr marL="0" marR="0">
              <a:tabLst>
                <a:tab pos="0" algn="l"/>
              </a:tabLst>
            </a:pPr>
            <a:r>
              <a:rPr lang="en-US" sz="1000" b="0" dirty="0">
                <a:effectLst/>
                <a:ea typeface="Times New Roman" panose="02020603050405020304" pitchFamily="18" charset="0"/>
                <a:cs typeface="Times New Roman" panose="02020603050405020304" pitchFamily="18" charset="0"/>
              </a:rPr>
              <a:t>Bullet 2: t-9-02-04-01-01, p8A, 0+8+12=20; 20/34x100=58.8%</a:t>
            </a:r>
          </a:p>
          <a:p>
            <a:pPr marL="0" marR="0" lvl="0" indent="0" algn="l" defTabSz="914400" rtl="0" eaLnBrk="1" fontAlgn="auto" latinLnBrk="0" hangingPunct="1">
              <a:buClrTx/>
              <a:buSzTx/>
              <a:buFontTx/>
              <a:buNone/>
              <a:tabLst>
                <a:tab pos="0" algn="l"/>
              </a:tabLst>
              <a:defRPr/>
            </a:pPr>
            <a:r>
              <a:rPr lang="en-GB" sz="1000" dirty="0">
                <a:effectLst/>
              </a:rPr>
              <a:t>^P-value: t-9-02-04-01-1a, p1B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^Footnote A: </a:t>
            </a:r>
            <a:r>
              <a:rPr lang="en-US" sz="1000" dirty="0">
                <a:effectLst/>
              </a:rPr>
              <a:t>t-9-02-04-01-01, p1B</a:t>
            </a:r>
          </a:p>
        </p:txBody>
      </p:sp>
      <p:sp>
        <p:nvSpPr>
          <p:cNvPr id="4" name="Slide Number Placeholder 3">
            <a:extLst>
              <a:ext uri="{FF2B5EF4-FFF2-40B4-BE49-F238E27FC236}">
                <a16:creationId xmlns:a16="http://schemas.microsoft.com/office/drawing/2014/main" id="{2BE279BC-5EB2-776F-BC4F-F8BD093463BE}"/>
              </a:ext>
            </a:extLst>
          </p:cNvPr>
          <p:cNvSpPr>
            <a:spLocks noGrp="1"/>
          </p:cNvSpPr>
          <p:nvPr>
            <p:ph type="sldNum" sz="quarter" idx="5"/>
          </p:nvPr>
        </p:nvSpPr>
        <p:spPr/>
        <p:txBody>
          <a:bodyPr/>
          <a:lstStyle/>
          <a:p>
            <a:fld id="{698ED03D-B91D-479A-A4F2-379D7ABF21C4}" type="slidenum">
              <a:rPr lang="en-US" smtClean="0"/>
              <a:t>14</a:t>
            </a:fld>
            <a:endParaRPr lang="en-US"/>
          </a:p>
        </p:txBody>
      </p:sp>
    </p:spTree>
    <p:extLst>
      <p:ext uri="{BB962C8B-B14F-4D97-AF65-F5344CB8AC3E}">
        <p14:creationId xmlns:p14="http://schemas.microsoft.com/office/powerpoint/2010/main" val="4107537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C3232-3A9C-0078-2E5E-DDD2D9E11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34E02-9383-80C4-B4A5-8581568D5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E69F4-4BE9-8B8C-E927-C6C093B86832}"/>
              </a:ext>
            </a:extLst>
          </p:cNvPr>
          <p:cNvSpPr>
            <a:spLocks noGrp="1"/>
          </p:cNvSpPr>
          <p:nvPr>
            <p:ph type="body" idx="1"/>
          </p:nvPr>
        </p:nvSpPr>
        <p:spPr/>
        <p:txBody>
          <a:bodyPr/>
          <a:lstStyle/>
          <a:p>
            <a:r>
              <a:rPr lang="en-US" sz="1000" b="1" dirty="0"/>
              <a:t>Speaker Notes:</a:t>
            </a:r>
            <a:endParaRPr lang="en-US" sz="1000" dirty="0">
              <a:effectLst/>
              <a:ea typeface="Times New Roman" panose="02020603050405020304" pitchFamily="18" charset="0"/>
              <a:cs typeface="Times New Roman" panose="02020603050405020304" pitchFamily="18" charset="0"/>
            </a:endParaRPr>
          </a:p>
          <a:p>
            <a:pPr marL="173736" marR="0" lvl="0" indent="-173736">
              <a:buFont typeface="Symbol" panose="05050102010706020507" pitchFamily="18" charset="2"/>
              <a:buChar char=""/>
              <a:tabLst>
                <a:tab pos="0" algn="l"/>
              </a:tabLst>
            </a:pPr>
            <a:r>
              <a:rPr lang="en-US" sz="1000" b="0" strike="noStrike" dirty="0">
                <a:effectLst/>
                <a:ea typeface="Times New Roman" panose="02020603050405020304" pitchFamily="18" charset="0"/>
                <a:cs typeface="Times New Roman" panose="02020603050405020304" pitchFamily="18" charset="0"/>
              </a:rPr>
              <a:t>At EOT, 86.7% (95% CI: 59.5–98.3) of participants with NT1 and 100% (95% CI: 78.2–100) with NT2 reported improvement (very much, much, or minimal) on the PGI-C for overall narcolepsy disease</a:t>
            </a:r>
          </a:p>
          <a:p>
            <a:pPr marL="0" marR="0" lvl="0" indent="0">
              <a:buFont typeface="Arial" panose="020B0604020202020204" pitchFamily="34" charset="0"/>
              <a:buNone/>
              <a:tabLst>
                <a:tab pos="0" algn="l"/>
              </a:tabLst>
            </a:pPr>
            <a:endParaRPr lang="en-US" sz="1000" dirty="0">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buClrTx/>
              <a:buSzTx/>
              <a:buFont typeface="Arial" panose="020B0604020202020204" pitchFamily="34" charset="0"/>
              <a:buNone/>
              <a:tabLst>
                <a:tab pos="0" algn="l"/>
              </a:tabLst>
              <a:defRPr/>
            </a:pPr>
            <a:r>
              <a:rPr lang="en-US" sz="1000" b="1" dirty="0"/>
              <a:t>Speaker Note Annotations:</a:t>
            </a:r>
            <a:endParaRPr lang="en-US" sz="1000" dirty="0">
              <a:effectLst/>
              <a:ea typeface="Times New Roman" panose="02020603050405020304" pitchFamily="18" charset="0"/>
              <a:cs typeface="Times New Roman" panose="02020603050405020304" pitchFamily="18" charset="0"/>
            </a:endParaRPr>
          </a:p>
          <a:p>
            <a:pPr marL="0" marR="0">
              <a:tabLst>
                <a:tab pos="0" algn="l"/>
              </a:tabLst>
            </a:pPr>
            <a:r>
              <a:rPr lang="en-US" sz="1000" strike="noStrike" dirty="0">
                <a:effectLst/>
                <a:ea typeface="Times New Roman" panose="02020603050405020304" pitchFamily="18" charset="0"/>
                <a:cs typeface="Times New Roman" panose="02020603050405020304" pitchFamily="18" charset="0"/>
              </a:rPr>
              <a:t> ^t-9-02-03-01-0a, p1A</a:t>
            </a:r>
          </a:p>
          <a:p>
            <a:pPr marL="0" marR="0">
              <a:tabLst>
                <a:tab pos="0" algn="l"/>
              </a:tabLst>
            </a:pPr>
            <a:r>
              <a:rPr lang="en-US" sz="1000" b="0" strike="noStrike" dirty="0">
                <a:effectLst/>
                <a:ea typeface="Times New Roman" panose="02020603050405020304" pitchFamily="18" charset="0"/>
                <a:cs typeface="Times New Roman" panose="02020603050405020304" pitchFamily="18" charset="0"/>
              </a:rPr>
              <a:t> ^t-9-02-03-01, p4A,B</a:t>
            </a:r>
          </a:p>
          <a:p>
            <a:pPr marL="0" marR="0">
              <a:tabLst>
                <a:tab pos="0" algn="l"/>
              </a:tabLst>
            </a:pPr>
            <a:r>
              <a:rPr lang="en-US" sz="1000" b="0" strike="noStrike" dirty="0">
                <a:effectLst/>
                <a:ea typeface="Times New Roman" panose="02020603050405020304" pitchFamily="18" charset="0"/>
                <a:cs typeface="Times New Roman" panose="02020603050405020304" pitchFamily="18" charset="0"/>
              </a:rPr>
              <a:t> ^t-9-02-03-01-0a, p2A</a:t>
            </a:r>
          </a:p>
          <a:p>
            <a:pPr marL="0" marR="0">
              <a:tabLst>
                <a:tab pos="0" algn="l"/>
              </a:tabLst>
            </a:pPr>
            <a:r>
              <a:rPr lang="en-US" sz="1000" b="0" strike="noStrike" dirty="0">
                <a:effectLst/>
                <a:ea typeface="Times New Roman" panose="02020603050405020304" pitchFamily="18" charset="0"/>
                <a:cs typeface="Times New Roman" panose="02020603050405020304" pitchFamily="18" charset="0"/>
              </a:rPr>
              <a:t> ^t-9-02-03-01-0a, p3A</a:t>
            </a:r>
            <a:endParaRPr lang="en-US" sz="1000" b="0" strike="noStrike" dirty="0"/>
          </a:p>
          <a:p>
            <a:endParaRPr lang="en-US" sz="1000" b="1" dirty="0"/>
          </a:p>
          <a:p>
            <a:pPr marL="0" marR="0" lvl="0" indent="0" algn="l" defTabSz="914400" rtl="0" eaLnBrk="1" fontAlgn="auto" latinLnBrk="0" hangingPunct="1">
              <a:buClrTx/>
              <a:buSzTx/>
              <a:buFontTx/>
              <a:buNone/>
              <a:tabLst/>
              <a:defRPr/>
            </a:pPr>
            <a:r>
              <a:rPr lang="en-US" sz="1000" b="1" dirty="0"/>
              <a:t>Slide Annotations:</a:t>
            </a:r>
            <a:endParaRPr lang="en-US" sz="1000" dirty="0">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buClrTx/>
              <a:buSzTx/>
              <a:buFontTx/>
              <a:buNone/>
              <a:tabLst/>
              <a:defRPr/>
            </a:pPr>
            <a:r>
              <a:rPr lang="en-US" sz="1000" dirty="0">
                <a:effectLst/>
              </a:rPr>
              <a:t>^Figure: t-9-02-03-01, p4A,B</a:t>
            </a:r>
            <a:endParaRPr lang="en-US" sz="1000"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rPr>
              <a:t>Bullet:</a:t>
            </a:r>
            <a:r>
              <a:rPr lang="en-US" sz="1000" b="0" dirty="0">
                <a:effectLst/>
                <a:ea typeface="Times New Roman" panose="02020603050405020304" pitchFamily="18" charset="0"/>
                <a:cs typeface="Times New Roman" panose="02020603050405020304" pitchFamily="18" charset="0"/>
              </a:rPr>
              <a:t> ^t-9-02-03-01-0a, p1A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ea typeface="Times New Roman" panose="02020603050405020304" pitchFamily="18" charset="0"/>
                <a:cs typeface="Times New Roman" panose="02020603050405020304" pitchFamily="18" charset="0"/>
              </a:rPr>
              <a:t>^</a:t>
            </a:r>
            <a:r>
              <a:rPr lang="en-US" sz="1000" b="0" dirty="0"/>
              <a:t>Footnote A: </a:t>
            </a:r>
            <a:r>
              <a:rPr lang="en-US" sz="1000" dirty="0">
                <a:effectLst/>
              </a:rPr>
              <a:t>t-9-02-03-01, p4C</a:t>
            </a:r>
          </a:p>
          <a:p>
            <a:endParaRPr lang="en-US" sz="1000" dirty="0">
              <a:effectLst/>
            </a:endParaRPr>
          </a:p>
          <a:p>
            <a:pPr marL="0" marR="0" lvl="0" indent="0" algn="l" defTabSz="914400" rtl="0" eaLnBrk="1" fontAlgn="auto" latinLnBrk="0" hangingPunct="1">
              <a:buClrTx/>
              <a:buSzTx/>
              <a:buFontTx/>
              <a:buNone/>
              <a:tabLst/>
              <a:defRPr/>
            </a:pPr>
            <a:endParaRPr lang="en-US" sz="1000" b="0" dirty="0"/>
          </a:p>
        </p:txBody>
      </p:sp>
      <p:sp>
        <p:nvSpPr>
          <p:cNvPr id="4" name="Slide Number Placeholder 3">
            <a:extLst>
              <a:ext uri="{FF2B5EF4-FFF2-40B4-BE49-F238E27FC236}">
                <a16:creationId xmlns:a16="http://schemas.microsoft.com/office/drawing/2014/main" id="{DC08DBB3-696B-5C42-80DA-5CE3B45D4FD2}"/>
              </a:ext>
            </a:extLst>
          </p:cNvPr>
          <p:cNvSpPr>
            <a:spLocks noGrp="1"/>
          </p:cNvSpPr>
          <p:nvPr>
            <p:ph type="sldNum" sz="quarter" idx="5"/>
          </p:nvPr>
        </p:nvSpPr>
        <p:spPr/>
        <p:txBody>
          <a:bodyPr/>
          <a:lstStyle/>
          <a:p>
            <a:fld id="{698ED03D-B91D-479A-A4F2-379D7ABF21C4}" type="slidenum">
              <a:rPr lang="en-US" smtClean="0"/>
              <a:t>15</a:t>
            </a:fld>
            <a:endParaRPr lang="en-US"/>
          </a:p>
        </p:txBody>
      </p:sp>
    </p:spTree>
    <p:extLst>
      <p:ext uri="{BB962C8B-B14F-4D97-AF65-F5344CB8AC3E}">
        <p14:creationId xmlns:p14="http://schemas.microsoft.com/office/powerpoint/2010/main" val="4125136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60EDB-6F5A-23C9-3CCE-D76E4B1A9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98E4E-4CAB-3246-0D3A-E1CA78ECB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12568-8916-54CE-721A-4B031A901C36}"/>
              </a:ext>
            </a:extLst>
          </p:cNvPr>
          <p:cNvSpPr>
            <a:spLocks noGrp="1"/>
          </p:cNvSpPr>
          <p:nvPr>
            <p:ph type="body" idx="1"/>
          </p:nvPr>
        </p:nvSpPr>
        <p:spPr/>
        <p:txBody>
          <a:bodyPr/>
          <a:lstStyle/>
          <a:p>
            <a:r>
              <a:rPr lang="en-US" sz="1000" b="1" dirty="0"/>
              <a:t>Slide Annotations:</a:t>
            </a:r>
          </a:p>
          <a:p>
            <a:r>
              <a:rPr lang="en-US" sz="1000" b="0" dirty="0">
                <a:effectLst/>
                <a:ea typeface="Calibri" panose="020F0502020204030204" pitchFamily="34" charset="0"/>
              </a:rPr>
              <a:t>Table: ^t-9-03-01-01-01-01, p1A, p2A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ea typeface="Calibri" panose="020F0502020204030204" pitchFamily="34" charset="0"/>
              </a:rPr>
              <a:t>-nausea: ^TEAEs_Narc_9.3.1.2.1, p1A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ea typeface="Calibri" panose="020F0502020204030204" pitchFamily="34" charset="0"/>
              </a:rPr>
              <a:t>-dizziness, headache, somnolence, vomiting: t-9-03-01-03-01-01, p1A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ea typeface="Calibri" panose="020F0502020204030204" pitchFamily="34" charset="0"/>
              </a:rPr>
              <a:t>t-9-03-01-03-01-01 p1A</a:t>
            </a:r>
          </a:p>
          <a:p>
            <a:r>
              <a:rPr lang="en-US" sz="1000" b="0" dirty="0">
                <a:effectLst/>
                <a:ea typeface="Calibri" panose="020F0502020204030204" pitchFamily="34" charset="0"/>
              </a:rPr>
              <a:t>-TEAE related to treatment: </a:t>
            </a:r>
          </a:p>
          <a:p>
            <a:r>
              <a:rPr lang="en-US" sz="1000" b="0" dirty="0">
                <a:effectLst/>
              </a:rPr>
              <a:t>Bullet 1: ^</a:t>
            </a:r>
            <a:r>
              <a:rPr lang="en-US" sz="1000" b="0" dirty="0">
                <a:effectLst/>
                <a:ea typeface="Calibri" panose="020F0502020204030204" pitchFamily="34" charset="0"/>
              </a:rPr>
              <a:t>t-9-03-01-01-01-01, p1AC</a:t>
            </a:r>
            <a:endParaRPr lang="en-US" sz="1000"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ea typeface="Calibri" panose="020F0502020204030204" pitchFamily="34" charset="0"/>
              </a:rPr>
              <a:t>footnote a:  ^t-9-03-01-01-01-01, p1B</a:t>
            </a:r>
          </a:p>
          <a:p>
            <a:endParaRPr lang="en-US" sz="1000" b="1" dirty="0"/>
          </a:p>
        </p:txBody>
      </p:sp>
      <p:sp>
        <p:nvSpPr>
          <p:cNvPr id="4" name="Slide Number Placeholder 3">
            <a:extLst>
              <a:ext uri="{FF2B5EF4-FFF2-40B4-BE49-F238E27FC236}">
                <a16:creationId xmlns:a16="http://schemas.microsoft.com/office/drawing/2014/main" id="{FF62841C-D6EB-C3AD-CB89-E0CC5B8E9A62}"/>
              </a:ext>
            </a:extLst>
          </p:cNvPr>
          <p:cNvSpPr>
            <a:spLocks noGrp="1"/>
          </p:cNvSpPr>
          <p:nvPr>
            <p:ph type="sldNum" sz="quarter" idx="5"/>
          </p:nvPr>
        </p:nvSpPr>
        <p:spPr/>
        <p:txBody>
          <a:bodyPr/>
          <a:lstStyle/>
          <a:p>
            <a:fld id="{698ED03D-B91D-479A-A4F2-379D7ABF21C4}" type="slidenum">
              <a:rPr lang="en-US" smtClean="0"/>
              <a:t>16</a:t>
            </a:fld>
            <a:endParaRPr lang="en-US"/>
          </a:p>
        </p:txBody>
      </p:sp>
    </p:spTree>
    <p:extLst>
      <p:ext uri="{BB962C8B-B14F-4D97-AF65-F5344CB8AC3E}">
        <p14:creationId xmlns:p14="http://schemas.microsoft.com/office/powerpoint/2010/main" val="188188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599D1-AAC5-2CB0-5824-92598B8EA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75ED5-5623-6FA9-AAF7-469D1023C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D2B56-9B62-FC56-501B-FB2A7B91D556}"/>
              </a:ext>
            </a:extLst>
          </p:cNvPr>
          <p:cNvSpPr>
            <a:spLocks noGrp="1"/>
          </p:cNvSpPr>
          <p:nvPr>
            <p:ph type="body" idx="1"/>
          </p:nvPr>
        </p:nvSpPr>
        <p:spPr/>
        <p:txBody>
          <a:bodyPr/>
          <a:lstStyle/>
          <a:p>
            <a:pPr marL="0" marR="0" lvl="0" indent="0" algn="l" defTabSz="914400" rtl="0" eaLnBrk="1" fontAlgn="auto" latinLnBrk="0" hangingPunct="1">
              <a:buClrTx/>
              <a:buSzTx/>
              <a:buFont typeface="Arial" panose="020B0604020202020204" pitchFamily="34" charset="0"/>
              <a:buNone/>
              <a:tabLst/>
              <a:defRPr/>
            </a:pPr>
            <a:r>
              <a:rPr lang="en-US" sz="1000" b="1"/>
              <a:t>Slide Annotations:</a:t>
            </a:r>
          </a:p>
          <a:p>
            <a:pPr marL="0" marR="0" lvl="0" indent="0" algn="l" defTabSz="914400" rtl="0" eaLnBrk="1" fontAlgn="auto" latinLnBrk="0" hangingPunct="1">
              <a:buClrTx/>
              <a:buSzTx/>
              <a:buFont typeface="Arial" panose="020B0604020202020204" pitchFamily="34" charset="0"/>
              <a:buNone/>
              <a:tabLst/>
              <a:defRPr/>
            </a:pPr>
            <a:r>
              <a:rPr lang="en-US" sz="1000" b="0">
                <a:effectLst/>
              </a:rPr>
              <a:t>^Bullet 1: JZP258-407-03 Protocol Amendment 03_22May2024, p54C; Note for FC: Technically a phase 3 or 4 depending on LXB approval in certain countries, but authors agreed to call it a phase 4 trial.</a:t>
            </a:r>
          </a:p>
          <a:p>
            <a:pPr marL="0" marR="0" lvl="0" indent="0" algn="l" defTabSz="914400" rtl="0" eaLnBrk="1" fontAlgn="auto" latinLnBrk="0" hangingPunct="1">
              <a:buClrTx/>
              <a:buSzTx/>
              <a:buFont typeface="Arial" panose="020B0604020202020204" pitchFamily="34" charset="0"/>
              <a:buNone/>
              <a:tabLst/>
              <a:defRPr/>
            </a:pPr>
            <a:r>
              <a:rPr lang="en-US" sz="1000" b="0">
                <a:effectLst/>
              </a:rPr>
              <a:t>^Bullet 2: JZP258-407-03 Protocol Amendment 03_22May2024, p88A,B (statistical hypotheses were conducted using the completer set); p90B (participants were maintained on dosages up to 9 g/night) </a:t>
            </a:r>
          </a:p>
        </p:txBody>
      </p:sp>
      <p:sp>
        <p:nvSpPr>
          <p:cNvPr id="4" name="Slide Number Placeholder 3">
            <a:extLst>
              <a:ext uri="{FF2B5EF4-FFF2-40B4-BE49-F238E27FC236}">
                <a16:creationId xmlns:a16="http://schemas.microsoft.com/office/drawing/2014/main" id="{905114D3-A4D9-A80B-E3E2-79127118376F}"/>
              </a:ext>
            </a:extLst>
          </p:cNvPr>
          <p:cNvSpPr>
            <a:spLocks noGrp="1"/>
          </p:cNvSpPr>
          <p:nvPr>
            <p:ph type="sldNum" sz="quarter" idx="5"/>
          </p:nvPr>
        </p:nvSpPr>
        <p:spPr/>
        <p:txBody>
          <a:bodyPr/>
          <a:lstStyle/>
          <a:p>
            <a:fld id="{698ED03D-B91D-479A-A4F2-379D7ABF21C4}" type="slidenum">
              <a:rPr lang="en-US" smtClean="0"/>
              <a:t>17</a:t>
            </a:fld>
            <a:endParaRPr lang="en-US"/>
          </a:p>
        </p:txBody>
      </p:sp>
    </p:spTree>
    <p:extLst>
      <p:ext uri="{BB962C8B-B14F-4D97-AF65-F5344CB8AC3E}">
        <p14:creationId xmlns:p14="http://schemas.microsoft.com/office/powerpoint/2010/main" val="3226890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strike="sngStrike"/>
              <a:t> </a:t>
            </a:r>
            <a:r>
              <a:rPr lang="en-US" sz="1000" b="1"/>
              <a:t>Slide Annotations:</a:t>
            </a:r>
          </a:p>
          <a:p>
            <a:r>
              <a:rPr lang="en-US" sz="1000" b="0"/>
              <a:t>^TEAEs Bullet: Bogan 2021 Sleep pzsaa206, p11A (nausea, dizziness, and headache most common)</a:t>
            </a:r>
          </a:p>
        </p:txBody>
      </p:sp>
      <p:sp>
        <p:nvSpPr>
          <p:cNvPr id="4" name="Slide Number Placeholder 3"/>
          <p:cNvSpPr>
            <a:spLocks noGrp="1"/>
          </p:cNvSpPr>
          <p:nvPr>
            <p:ph type="sldNum" sz="quarter" idx="5"/>
          </p:nvPr>
        </p:nvSpPr>
        <p:spPr/>
        <p:txBody>
          <a:bodyPr/>
          <a:lstStyle/>
          <a:p>
            <a:fld id="{698ED03D-B91D-479A-A4F2-379D7ABF21C4}" type="slidenum">
              <a:rPr lang="en-US" smtClean="0"/>
              <a:t>18</a:t>
            </a:fld>
            <a:endParaRPr lang="en-US"/>
          </a:p>
        </p:txBody>
      </p:sp>
    </p:spTree>
    <p:extLst>
      <p:ext uri="{BB962C8B-B14F-4D97-AF65-F5344CB8AC3E}">
        <p14:creationId xmlns:p14="http://schemas.microsoft.com/office/powerpoint/2010/main" val="1308777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924B9-7269-0FA2-C4BD-0CB60A045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A07E3-538D-850B-EC55-0D0CBBDBBB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54739-057C-0D76-51A4-978FC1CFFC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rPr>
              <a:t>Backup slides follow</a:t>
            </a:r>
            <a:endParaRPr lang="en-US" sz="1000"/>
          </a:p>
          <a:p>
            <a:endParaRPr lang="en-US" sz="1000"/>
          </a:p>
        </p:txBody>
      </p:sp>
      <p:sp>
        <p:nvSpPr>
          <p:cNvPr id="4" name="Slide Number Placeholder 3">
            <a:extLst>
              <a:ext uri="{FF2B5EF4-FFF2-40B4-BE49-F238E27FC236}">
                <a16:creationId xmlns:a16="http://schemas.microsoft.com/office/drawing/2014/main" id="{ECFA2021-E50D-7E70-80AC-9789CB84DD2D}"/>
              </a:ext>
            </a:extLst>
          </p:cNvPr>
          <p:cNvSpPr>
            <a:spLocks noGrp="1"/>
          </p:cNvSpPr>
          <p:nvPr>
            <p:ph type="sldNum" sz="quarter" idx="5"/>
          </p:nvPr>
        </p:nvSpPr>
        <p:spPr/>
        <p:txBody>
          <a:bodyPr/>
          <a:lstStyle/>
          <a:p>
            <a:fld id="{698ED03D-B91D-479A-A4F2-379D7ABF21C4}" type="slidenum">
              <a:rPr lang="en-US" smtClean="0"/>
              <a:t>19</a:t>
            </a:fld>
            <a:endParaRPr lang="en-US"/>
          </a:p>
        </p:txBody>
      </p:sp>
    </p:spTree>
    <p:extLst>
      <p:ext uri="{BB962C8B-B14F-4D97-AF65-F5344CB8AC3E}">
        <p14:creationId xmlns:p14="http://schemas.microsoft.com/office/powerpoint/2010/main" val="302937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Per the abstract acceptance email: In addition to uploading disclosures through the speaker site, </a:t>
            </a:r>
            <a:r>
              <a:rPr lang="en-US" sz="1000" b="1" dirty="0"/>
              <a:t>speakers are required to disclose any relevant financial relationships with commercial interest(s) verbally during the presentation</a:t>
            </a:r>
            <a:r>
              <a:rPr lang="en-US" sz="1000" dirty="0"/>
              <a:t>. </a:t>
            </a:r>
          </a:p>
          <a:p>
            <a:endParaRPr lang="en-US" sz="1000" dirty="0"/>
          </a:p>
        </p:txBody>
      </p:sp>
      <p:sp>
        <p:nvSpPr>
          <p:cNvPr id="4" name="Slide Number Placeholder 3"/>
          <p:cNvSpPr>
            <a:spLocks noGrp="1"/>
          </p:cNvSpPr>
          <p:nvPr>
            <p:ph type="sldNum" sz="quarter" idx="5"/>
          </p:nvPr>
        </p:nvSpPr>
        <p:spPr/>
        <p:txBody>
          <a:bodyPr/>
          <a:lstStyle/>
          <a:p>
            <a:fld id="{698ED03D-B91D-479A-A4F2-379D7ABF21C4}" type="slidenum">
              <a:rPr lang="en-US" smtClean="0"/>
              <a:t>2</a:t>
            </a:fld>
            <a:endParaRPr lang="en-US"/>
          </a:p>
        </p:txBody>
      </p:sp>
    </p:spTree>
    <p:extLst>
      <p:ext uri="{BB962C8B-B14F-4D97-AF65-F5344CB8AC3E}">
        <p14:creationId xmlns:p14="http://schemas.microsoft.com/office/powerpoint/2010/main" val="2310096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81191-B2F8-FE2A-51A2-1BCF89ED5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3C26E-6E44-2874-0D0D-1F906A653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46990-8BEF-CA8C-90A4-36D87D62EE14}"/>
              </a:ext>
            </a:extLst>
          </p:cNvPr>
          <p:cNvSpPr>
            <a:spLocks noGrp="1"/>
          </p:cNvSpPr>
          <p:nvPr>
            <p:ph type="body" idx="1"/>
          </p:nvPr>
        </p:nvSpPr>
        <p:spPr/>
        <p:txBody>
          <a:bodyPr/>
          <a:lstStyle/>
          <a:p>
            <a:r>
              <a:rPr lang="en-US" sz="1000" b="1"/>
              <a:t>Slide 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effectLst/>
              </a:rPr>
              <a:t>Figure: ^^</a:t>
            </a:r>
            <a:r>
              <a:rPr lang="pt-BR" sz="1000" b="0">
                <a:effectLst/>
                <a:latin typeface="Segoe UI" panose="020B0502040204020203" pitchFamily="34" charset="0"/>
              </a:rPr>
              <a:t>t-9-02-02-01-01, p47AB, p48B</a:t>
            </a:r>
            <a:endParaRPr lang="pt-BR" sz="1000" b="0">
              <a:effectLst/>
              <a:latin typeface="Arial" panose="020B0604020202020204" pitchFamily="34" charset="0"/>
            </a:endParaRPr>
          </a:p>
          <a:p>
            <a:r>
              <a:rPr lang="en-US" sz="1000" b="0"/>
              <a:t>Footnote A: ^^</a:t>
            </a:r>
            <a:r>
              <a:rPr lang="en-US" sz="1000" b="0">
                <a:effectLst/>
              </a:rPr>
              <a:t>t-9-02-02-01-01, p1 footnote</a:t>
            </a:r>
          </a:p>
          <a:p>
            <a:pPr marL="0" marR="0" lvl="0" indent="0" algn="l" defTabSz="914400" rtl="0" eaLnBrk="1" fontAlgn="auto" latinLnBrk="0" hangingPunct="1">
              <a:buClrTx/>
              <a:buSzTx/>
              <a:buFontTx/>
              <a:buNone/>
              <a:tabLst/>
              <a:defRPr/>
            </a:pPr>
            <a:r>
              <a:rPr lang="en-US" sz="1000" b="0"/>
              <a:t>Footnote B: ^^J</a:t>
            </a:r>
            <a:r>
              <a:rPr lang="en-US" sz="1000" b="0">
                <a:effectLst/>
              </a:rPr>
              <a:t>ZP258-407-03 Protocol Amendment 03_22May2024, p49C, p88A</a:t>
            </a:r>
            <a:endParaRPr lang="en-US" sz="1000" b="0"/>
          </a:p>
          <a:p>
            <a:pPr marL="0" marR="0" lvl="0" indent="0" algn="l" defTabSz="914400" rtl="0" eaLnBrk="1" fontAlgn="auto" latinLnBrk="0" hangingPunct="1">
              <a:buClrTx/>
              <a:buSzTx/>
              <a:buFontTx/>
              <a:buNone/>
              <a:tabLst/>
              <a:defRPr/>
            </a:pPr>
            <a:r>
              <a:rPr lang="en-US" sz="1000" b="0"/>
              <a:t>Footnote </a:t>
            </a:r>
            <a:r>
              <a:rPr lang="en-US" sz="1000" b="0">
                <a:effectLst/>
              </a:rPr>
              <a:t>C: </a:t>
            </a:r>
            <a:r>
              <a:rPr lang="en-US" sz="1000" b="0"/>
              <a:t>^^</a:t>
            </a:r>
            <a:r>
              <a:rPr lang="en-US" sz="1000" b="0">
                <a:effectLst/>
              </a:rPr>
              <a:t>No formal annotation.</a:t>
            </a:r>
          </a:p>
          <a:p>
            <a:pPr marL="0" marR="0" lvl="0" indent="0" algn="l" defTabSz="914400" rtl="0" eaLnBrk="1" fontAlgn="auto" latinLnBrk="0" hangingPunct="1">
              <a:buClrTx/>
              <a:buSzTx/>
              <a:buFontTx/>
              <a:buNone/>
              <a:tabLst/>
              <a:defRPr/>
            </a:pPr>
            <a:r>
              <a:rPr lang="en-US" sz="1000" b="0"/>
              <a:t>Footnote </a:t>
            </a:r>
            <a:r>
              <a:rPr lang="en-US" sz="1000" b="0">
                <a:effectLst/>
              </a:rPr>
              <a:t>D: ^</a:t>
            </a:r>
            <a:r>
              <a:rPr lang="en-US" sz="1000" b="0"/>
              <a:t>^</a:t>
            </a:r>
            <a:r>
              <a:rPr lang="en-US" sz="1000" b="0">
                <a:effectLst/>
              </a:rPr>
              <a:t>JZP258-407 </a:t>
            </a:r>
            <a:r>
              <a:rPr lang="en-US" sz="1000" b="0" err="1">
                <a:effectLst/>
              </a:rPr>
              <a:t>Clinilabs_Pulsar</a:t>
            </a:r>
            <a:r>
              <a:rPr lang="en-US" sz="1000" b="0">
                <a:effectLst/>
              </a:rPr>
              <a:t> (PSG ) Content </a:t>
            </a:r>
            <a:r>
              <a:rPr lang="en-US" sz="1000" b="0" err="1">
                <a:effectLst/>
              </a:rPr>
              <a:t>Specifica</a:t>
            </a:r>
            <a:r>
              <a:rPr lang="en-US" sz="1000" b="0">
                <a:effectLst/>
              </a:rPr>
              <a:t>, Tab: Data File Contents PSG, Row: 11, Column: D</a:t>
            </a:r>
            <a:endParaRPr lang="en-US" sz="1000" b="0"/>
          </a:p>
          <a:p>
            <a:r>
              <a:rPr lang="en-US" sz="1000" b="0"/>
              <a:t>Footnote *: ^^JZP258-407-03 Protocol Amendment 03_22May2024, p88A,C</a:t>
            </a:r>
          </a:p>
        </p:txBody>
      </p:sp>
      <p:sp>
        <p:nvSpPr>
          <p:cNvPr id="4" name="Slide Number Placeholder 3">
            <a:extLst>
              <a:ext uri="{FF2B5EF4-FFF2-40B4-BE49-F238E27FC236}">
                <a16:creationId xmlns:a16="http://schemas.microsoft.com/office/drawing/2014/main" id="{02E1C6C1-AABC-146B-C4AA-A3B549538B0B}"/>
              </a:ext>
            </a:extLst>
          </p:cNvPr>
          <p:cNvSpPr>
            <a:spLocks noGrp="1"/>
          </p:cNvSpPr>
          <p:nvPr>
            <p:ph type="sldNum" sz="quarter" idx="5"/>
          </p:nvPr>
        </p:nvSpPr>
        <p:spPr/>
        <p:txBody>
          <a:bodyPr/>
          <a:lstStyle/>
          <a:p>
            <a:fld id="{698ED03D-B91D-479A-A4F2-379D7ABF21C4}" type="slidenum">
              <a:rPr lang="en-US" smtClean="0"/>
              <a:t>20</a:t>
            </a:fld>
            <a:endParaRPr lang="en-US"/>
          </a:p>
        </p:txBody>
      </p:sp>
    </p:spTree>
    <p:extLst>
      <p:ext uri="{BB962C8B-B14F-4D97-AF65-F5344CB8AC3E}">
        <p14:creationId xmlns:p14="http://schemas.microsoft.com/office/powerpoint/2010/main" val="2320196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C82CB-354F-64E6-52FF-FD457CBF29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A391F-E845-00EE-0F8C-3042C11A8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92C4F-8581-C8E9-1F0F-CE2E55AF716E}"/>
              </a:ext>
            </a:extLst>
          </p:cNvPr>
          <p:cNvSpPr>
            <a:spLocks noGrp="1"/>
          </p:cNvSpPr>
          <p:nvPr>
            <p:ph type="body" idx="1"/>
          </p:nvPr>
        </p:nvSpPr>
        <p:spPr/>
        <p:txBody>
          <a:bodyPr/>
          <a:lstStyle/>
          <a:p>
            <a:r>
              <a:rPr lang="en-US" sz="1000" b="1"/>
              <a:t>Slide 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effectLst/>
              </a:rPr>
              <a:t>Figure: </a:t>
            </a:r>
            <a:r>
              <a:rPr lang="en-US" sz="1000" b="0"/>
              <a:t>^</a:t>
            </a:r>
            <a:r>
              <a:rPr lang="en-US" sz="1000" b="0">
                <a:effectLst/>
              </a:rPr>
              <a:t>^</a:t>
            </a:r>
            <a:r>
              <a:rPr lang="pt-BR" sz="1000" b="0">
                <a:effectLst/>
                <a:latin typeface="Segoe UI" panose="020B0502040204020203" pitchFamily="34" charset="0"/>
              </a:rPr>
              <a:t>t-9-02-02-01-01, p29AB, p30B</a:t>
            </a:r>
            <a:endParaRPr lang="en-US" sz="1000" b="0">
              <a:effectLst/>
            </a:endParaRPr>
          </a:p>
          <a:p>
            <a:r>
              <a:rPr lang="en-US" sz="1000" b="0"/>
              <a:t>Footnote A: ^^</a:t>
            </a:r>
            <a:r>
              <a:rPr lang="en-US" sz="1000" b="0">
                <a:effectLst/>
              </a:rPr>
              <a:t>t-9-02-02-01-01, p1 footnote</a:t>
            </a:r>
          </a:p>
          <a:p>
            <a:pPr marL="0" marR="0" lvl="0" indent="0" algn="l" defTabSz="914400" rtl="0" eaLnBrk="1" fontAlgn="auto" latinLnBrk="0" hangingPunct="1">
              <a:buClrTx/>
              <a:buSzTx/>
              <a:buFontTx/>
              <a:buNone/>
              <a:tabLst/>
              <a:defRPr/>
            </a:pPr>
            <a:r>
              <a:rPr lang="en-US" sz="1000" b="0"/>
              <a:t>Footnote B: ^^J</a:t>
            </a:r>
            <a:r>
              <a:rPr lang="en-US" sz="1000" b="0">
                <a:effectLst/>
              </a:rPr>
              <a:t>ZP258-407-03 Protocol Amendment 03_22May2024, p49C, p88A</a:t>
            </a:r>
            <a:endParaRPr lang="en-US" sz="1000" b="0"/>
          </a:p>
          <a:p>
            <a:pPr marL="0" marR="0" lvl="0" indent="0" algn="l" defTabSz="914400" rtl="0" eaLnBrk="1" fontAlgn="auto" latinLnBrk="0" hangingPunct="1">
              <a:buClrTx/>
              <a:buSzTx/>
              <a:buFontTx/>
              <a:buNone/>
              <a:tabLst/>
              <a:defRPr/>
            </a:pPr>
            <a:r>
              <a:rPr lang="en-US" sz="1000" b="0"/>
              <a:t>Footnote </a:t>
            </a:r>
            <a:r>
              <a:rPr lang="en-US" sz="1000" b="0">
                <a:effectLst/>
              </a:rPr>
              <a:t>C: </a:t>
            </a:r>
            <a:r>
              <a:rPr lang="en-US" sz="1000" b="0"/>
              <a:t>^^</a:t>
            </a:r>
            <a:r>
              <a:rPr lang="en-US" sz="1000" b="0">
                <a:effectLst/>
              </a:rPr>
              <a:t>No formal annotation.</a:t>
            </a:r>
          </a:p>
          <a:p>
            <a:pPr marL="0" marR="0" lvl="0" indent="0" algn="l" defTabSz="914400" rtl="0" eaLnBrk="1" fontAlgn="auto" latinLnBrk="0" hangingPunct="1">
              <a:buClrTx/>
              <a:buSzTx/>
              <a:buFontTx/>
              <a:buNone/>
              <a:tabLst/>
              <a:defRPr/>
            </a:pPr>
            <a:r>
              <a:rPr lang="en-US" sz="1000" b="0"/>
              <a:t>Footnote </a:t>
            </a:r>
            <a:r>
              <a:rPr lang="en-US" sz="1000" b="0">
                <a:effectLst/>
              </a:rPr>
              <a:t>D: ^</a:t>
            </a:r>
            <a:r>
              <a:rPr lang="en-US" sz="1000" b="0"/>
              <a:t>^</a:t>
            </a:r>
            <a:r>
              <a:rPr lang="en-US" sz="1000" b="0">
                <a:effectLst/>
              </a:rPr>
              <a:t>JZP258-407 </a:t>
            </a:r>
            <a:r>
              <a:rPr lang="en-US" sz="1000" b="0" err="1">
                <a:effectLst/>
              </a:rPr>
              <a:t>Clinilabs_Pulsar</a:t>
            </a:r>
            <a:r>
              <a:rPr lang="en-US" sz="1000" b="0">
                <a:effectLst/>
              </a:rPr>
              <a:t> (PSG ) Content </a:t>
            </a:r>
            <a:r>
              <a:rPr lang="en-US" sz="1000" b="0" err="1">
                <a:effectLst/>
              </a:rPr>
              <a:t>Specifica</a:t>
            </a:r>
            <a:r>
              <a:rPr lang="en-US" sz="1000" b="0">
                <a:effectLst/>
              </a:rPr>
              <a:t>, Tab: Data File Contents PSG, Row: 11, Column: D</a:t>
            </a:r>
            <a:endParaRPr lang="en-US" sz="1000" b="0"/>
          </a:p>
          <a:p>
            <a:r>
              <a:rPr lang="en-US" sz="1000" b="0"/>
              <a:t>Footnote *: ^^JZP258-407-03 Protocol Amendment 03_22May2024, p88A,C</a:t>
            </a:r>
          </a:p>
        </p:txBody>
      </p:sp>
      <p:sp>
        <p:nvSpPr>
          <p:cNvPr id="4" name="Slide Number Placeholder 3">
            <a:extLst>
              <a:ext uri="{FF2B5EF4-FFF2-40B4-BE49-F238E27FC236}">
                <a16:creationId xmlns:a16="http://schemas.microsoft.com/office/drawing/2014/main" id="{6F9C7F8F-98F1-4490-BE7A-A5B63DE910EB}"/>
              </a:ext>
            </a:extLst>
          </p:cNvPr>
          <p:cNvSpPr>
            <a:spLocks noGrp="1"/>
          </p:cNvSpPr>
          <p:nvPr>
            <p:ph type="sldNum" sz="quarter" idx="5"/>
          </p:nvPr>
        </p:nvSpPr>
        <p:spPr/>
        <p:txBody>
          <a:bodyPr/>
          <a:lstStyle/>
          <a:p>
            <a:fld id="{698ED03D-B91D-479A-A4F2-379D7ABF21C4}" type="slidenum">
              <a:rPr lang="en-US" smtClean="0"/>
              <a:t>21</a:t>
            </a:fld>
            <a:endParaRPr lang="en-US"/>
          </a:p>
        </p:txBody>
      </p:sp>
    </p:spTree>
    <p:extLst>
      <p:ext uri="{BB962C8B-B14F-4D97-AF65-F5344CB8AC3E}">
        <p14:creationId xmlns:p14="http://schemas.microsoft.com/office/powerpoint/2010/main" val="1304538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9170E-4BF6-7977-0B1C-4B3981FC3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1CA67-7004-C89E-197F-6096E3B78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1F049-0094-1A12-957F-8B5686B4E71D}"/>
              </a:ext>
            </a:extLst>
          </p:cNvPr>
          <p:cNvSpPr>
            <a:spLocks noGrp="1"/>
          </p:cNvSpPr>
          <p:nvPr>
            <p:ph type="body" idx="1"/>
          </p:nvPr>
        </p:nvSpPr>
        <p:spPr/>
        <p:txBody>
          <a:bodyPr/>
          <a:lstStyle/>
          <a:p>
            <a:r>
              <a:rPr lang="en-US" sz="1000" b="1"/>
              <a:t>Slide 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effectLst/>
              </a:rPr>
              <a:t>Figure: ^</a:t>
            </a:r>
            <a:r>
              <a:rPr lang="en-US" sz="1000" b="0"/>
              <a:t>^</a:t>
            </a:r>
            <a:r>
              <a:rPr lang="pt-BR" sz="1000" b="0">
                <a:effectLst/>
                <a:latin typeface="Segoe UI" panose="020B0502040204020203" pitchFamily="34" charset="0"/>
              </a:rPr>
              <a:t>t-9-02-02-01-01, p15AB, p16B</a:t>
            </a:r>
            <a:endParaRPr lang="en-US" sz="1000" b="0">
              <a:effectLst/>
            </a:endParaRPr>
          </a:p>
          <a:p>
            <a:r>
              <a:rPr lang="en-US" sz="1000" b="0"/>
              <a:t>Footnote A: ^^</a:t>
            </a:r>
            <a:r>
              <a:rPr lang="en-US" sz="1000" b="0">
                <a:effectLst/>
              </a:rPr>
              <a:t>t-9-02-02-01-01, p1 footnote</a:t>
            </a:r>
          </a:p>
          <a:p>
            <a:pPr marL="0" marR="0" lvl="0" indent="0" algn="l" defTabSz="914400" rtl="0" eaLnBrk="1" fontAlgn="auto" latinLnBrk="0" hangingPunct="1">
              <a:buClrTx/>
              <a:buSzTx/>
              <a:buFontTx/>
              <a:buNone/>
              <a:tabLst/>
              <a:defRPr/>
            </a:pPr>
            <a:r>
              <a:rPr lang="en-US" sz="1000" b="0"/>
              <a:t>Footnote B: ^^J</a:t>
            </a:r>
            <a:r>
              <a:rPr lang="en-US" sz="1000" b="0">
                <a:effectLst/>
              </a:rPr>
              <a:t>ZP258-407-03 Protocol Amendment 03_22May2024, p49C, p88A</a:t>
            </a:r>
            <a:endParaRPr lang="en-US" sz="1000" b="0"/>
          </a:p>
          <a:p>
            <a:pPr marL="0" marR="0" lvl="0" indent="0" algn="l" defTabSz="914400" rtl="0" eaLnBrk="1" fontAlgn="auto" latinLnBrk="0" hangingPunct="1">
              <a:buClrTx/>
              <a:buSzTx/>
              <a:buFontTx/>
              <a:buNone/>
              <a:tabLst/>
              <a:defRPr/>
            </a:pPr>
            <a:r>
              <a:rPr lang="en-US" sz="1000" b="0"/>
              <a:t>Footnote </a:t>
            </a:r>
            <a:r>
              <a:rPr lang="en-US" sz="1000" b="0">
                <a:effectLst/>
              </a:rPr>
              <a:t>C: </a:t>
            </a:r>
            <a:r>
              <a:rPr lang="en-US" sz="1000" b="0"/>
              <a:t>^^</a:t>
            </a:r>
            <a:r>
              <a:rPr lang="en-US" sz="1000" b="0">
                <a:effectLst/>
              </a:rPr>
              <a:t>No formal annotation.</a:t>
            </a:r>
          </a:p>
          <a:p>
            <a:pPr marL="0" marR="0" lvl="0" indent="0" algn="l" defTabSz="914400" rtl="0" eaLnBrk="1" fontAlgn="auto" latinLnBrk="0" hangingPunct="1">
              <a:buClrTx/>
              <a:buSzTx/>
              <a:buFontTx/>
              <a:buNone/>
              <a:tabLst/>
              <a:defRPr/>
            </a:pPr>
            <a:r>
              <a:rPr lang="en-US" sz="1000" b="0"/>
              <a:t>Footnote </a:t>
            </a:r>
            <a:r>
              <a:rPr lang="en-US" sz="1000" b="0">
                <a:effectLst/>
              </a:rPr>
              <a:t>D: ^</a:t>
            </a:r>
            <a:r>
              <a:rPr lang="en-US" sz="1000" b="0"/>
              <a:t>^</a:t>
            </a:r>
            <a:r>
              <a:rPr lang="en-US" sz="1000" b="0">
                <a:effectLst/>
              </a:rPr>
              <a:t>JZP258-407 </a:t>
            </a:r>
            <a:r>
              <a:rPr lang="en-US" sz="1000" b="0" err="1">
                <a:effectLst/>
              </a:rPr>
              <a:t>Clinilabs_Pulsar</a:t>
            </a:r>
            <a:r>
              <a:rPr lang="en-US" sz="1000" b="0">
                <a:effectLst/>
              </a:rPr>
              <a:t> (PSG ) Content </a:t>
            </a:r>
            <a:r>
              <a:rPr lang="en-US" sz="1000" b="0" err="1">
                <a:effectLst/>
              </a:rPr>
              <a:t>Specifica</a:t>
            </a:r>
            <a:r>
              <a:rPr lang="en-US" sz="1000" b="0">
                <a:effectLst/>
              </a:rPr>
              <a:t>, Tab: Data File Contents PSG, Row: 11, Column: D</a:t>
            </a:r>
            <a:endParaRPr lang="en-US" sz="1000" b="0"/>
          </a:p>
          <a:p>
            <a:r>
              <a:rPr lang="en-US" sz="1000" b="0"/>
              <a:t>Footnote *: ^^JZP258-407-03 Protocol Amendment 03_22May2024, p88A,C</a:t>
            </a:r>
          </a:p>
        </p:txBody>
      </p:sp>
      <p:sp>
        <p:nvSpPr>
          <p:cNvPr id="4" name="Slide Number Placeholder 3">
            <a:extLst>
              <a:ext uri="{FF2B5EF4-FFF2-40B4-BE49-F238E27FC236}">
                <a16:creationId xmlns:a16="http://schemas.microsoft.com/office/drawing/2014/main" id="{16A69AA7-E298-9384-D050-3D4A4481238F}"/>
              </a:ext>
            </a:extLst>
          </p:cNvPr>
          <p:cNvSpPr>
            <a:spLocks noGrp="1"/>
          </p:cNvSpPr>
          <p:nvPr>
            <p:ph type="sldNum" sz="quarter" idx="5"/>
          </p:nvPr>
        </p:nvSpPr>
        <p:spPr/>
        <p:txBody>
          <a:bodyPr/>
          <a:lstStyle/>
          <a:p>
            <a:fld id="{698ED03D-B91D-479A-A4F2-379D7ABF21C4}" type="slidenum">
              <a:rPr lang="en-US" smtClean="0"/>
              <a:t>22</a:t>
            </a:fld>
            <a:endParaRPr lang="en-US"/>
          </a:p>
        </p:txBody>
      </p:sp>
    </p:spTree>
    <p:extLst>
      <p:ext uri="{BB962C8B-B14F-4D97-AF65-F5344CB8AC3E}">
        <p14:creationId xmlns:p14="http://schemas.microsoft.com/office/powerpoint/2010/main" val="422082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CA528-C51C-DC17-64C3-09E786428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C064C-0FFF-912C-E99C-321739BD3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1503A-8DCA-2E01-BB51-82972E982BD3}"/>
              </a:ext>
            </a:extLst>
          </p:cNvPr>
          <p:cNvSpPr>
            <a:spLocks noGrp="1"/>
          </p:cNvSpPr>
          <p:nvPr>
            <p:ph type="body" idx="1"/>
          </p:nvPr>
        </p:nvSpPr>
        <p:spPr>
          <a:xfrm>
            <a:off x="685800" y="4400549"/>
            <a:ext cx="5486400" cy="4129839"/>
          </a:xfrm>
        </p:spPr>
        <p:txBody>
          <a:bodyPr/>
          <a:lstStyle/>
          <a:p>
            <a:r>
              <a:rPr lang="en-US" sz="1000" b="1"/>
              <a:t>Slide 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rPr>
              <a:t>Figure</a:t>
            </a:r>
          </a:p>
          <a:p>
            <a:pPr marL="36576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effectLst/>
              </a:rPr>
              <a:t>^</a:t>
            </a:r>
            <a:r>
              <a:rPr lang="en-US" sz="1000" b="0">
                <a:effectLst/>
                <a:latin typeface="Segoe UI" panose="020B0502040204020203" pitchFamily="34" charset="0"/>
              </a:rPr>
              <a:t>^</a:t>
            </a:r>
            <a:r>
              <a:rPr lang="en-US" sz="1000" b="0">
                <a:effectLst/>
              </a:rPr>
              <a:t>Left panel: </a:t>
            </a:r>
            <a:r>
              <a:rPr lang="en-US" sz="1000" b="0">
                <a:effectLst/>
                <a:latin typeface="Segoe UI" panose="020B0502040204020203" pitchFamily="34" charset="0"/>
              </a:rPr>
              <a:t>t-9-02-04-01-01, p1A,8A</a:t>
            </a:r>
            <a:r>
              <a:rPr lang="en-US" sz="1000" b="0" strike="noStrike">
                <a:effectLst/>
                <a:latin typeface="Segoe UI" panose="020B0502040204020203" pitchFamily="34" charset="0"/>
              </a:rPr>
              <a:t> </a:t>
            </a:r>
          </a:p>
          <a:p>
            <a:pPr marL="36576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effectLst/>
              </a:rPr>
              <a:t>^^Right panel</a:t>
            </a:r>
            <a:r>
              <a:rPr lang="en-US" sz="1000" b="0">
                <a:effectLst/>
              </a:rPr>
              <a:t>: </a:t>
            </a:r>
            <a:r>
              <a:rPr lang="en-US" sz="1000" b="0">
                <a:effectLst/>
                <a:latin typeface="Segoe UI" panose="020B0502040204020203" pitchFamily="34" charset="0"/>
              </a:rPr>
              <a:t>t-9-02-04-01-01, p1A, </a:t>
            </a:r>
            <a:r>
              <a:rPr lang="en-US" sz="1000" b="0" strike="noStrike">
                <a:effectLst/>
                <a:latin typeface="Segoe UI" panose="020B0502040204020203" pitchFamily="34" charset="0"/>
              </a:rPr>
              <a:t>p8A </a:t>
            </a:r>
            <a:r>
              <a:rPr lang="en-US" sz="1000" b="0" strike="noStrike">
                <a:effectLst/>
              </a:rPr>
              <a:t>BL, 5+6+2=13; (13/18) x 100=72.2%; EOT, 1+1+0-2 (2/34)=11.1% (Note the percentages 5.6+5.6%= 11.2%.; for consistency 11.2% has been reported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t>^^Footnote A: </a:t>
            </a:r>
            <a:r>
              <a:rPr lang="en-US" sz="1000" b="0">
                <a:effectLst/>
              </a:rPr>
              <a:t>t-9-02-04-01-01, p1B</a:t>
            </a:r>
          </a:p>
          <a:p>
            <a:pPr marL="173736" marR="0" lvl="0" indent="-173736">
              <a:buFont typeface="Symbol" panose="05050102010706020507" pitchFamily="18" charset="2"/>
              <a:buChar char=""/>
              <a:tabLst>
                <a:tab pos="0" algn="l"/>
              </a:tabLst>
            </a:pPr>
            <a:endParaRPr lang="en-US" sz="1000">
              <a:effectLst/>
            </a:endParaRPr>
          </a:p>
        </p:txBody>
      </p:sp>
      <p:sp>
        <p:nvSpPr>
          <p:cNvPr id="4" name="Slide Number Placeholder 3">
            <a:extLst>
              <a:ext uri="{FF2B5EF4-FFF2-40B4-BE49-F238E27FC236}">
                <a16:creationId xmlns:a16="http://schemas.microsoft.com/office/drawing/2014/main" id="{773FE1A4-A1D0-8638-C6B0-5BD1988BE974}"/>
              </a:ext>
            </a:extLst>
          </p:cNvPr>
          <p:cNvSpPr>
            <a:spLocks noGrp="1"/>
          </p:cNvSpPr>
          <p:nvPr>
            <p:ph type="sldNum" sz="quarter" idx="5"/>
          </p:nvPr>
        </p:nvSpPr>
        <p:spPr/>
        <p:txBody>
          <a:bodyPr/>
          <a:lstStyle/>
          <a:p>
            <a:fld id="{698ED03D-B91D-479A-A4F2-379D7ABF21C4}" type="slidenum">
              <a:rPr lang="en-US" smtClean="0"/>
              <a:t>23</a:t>
            </a:fld>
            <a:endParaRPr lang="en-US"/>
          </a:p>
        </p:txBody>
      </p:sp>
    </p:spTree>
    <p:extLst>
      <p:ext uri="{BB962C8B-B14F-4D97-AF65-F5344CB8AC3E}">
        <p14:creationId xmlns:p14="http://schemas.microsoft.com/office/powerpoint/2010/main" val="214090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698ED03D-B91D-479A-A4F2-379D7ABF21C4}" type="slidenum">
              <a:rPr lang="en-US" smtClean="0"/>
              <a:t>3</a:t>
            </a:fld>
            <a:endParaRPr lang="en-US"/>
          </a:p>
        </p:txBody>
      </p:sp>
    </p:spTree>
    <p:extLst>
      <p:ext uri="{BB962C8B-B14F-4D97-AF65-F5344CB8AC3E}">
        <p14:creationId xmlns:p14="http://schemas.microsoft.com/office/powerpoint/2010/main" val="288896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buClrTx/>
              <a:buSzTx/>
              <a:buFontTx/>
              <a:buNone/>
              <a:tabLst/>
              <a:defRPr/>
            </a:pPr>
            <a:r>
              <a:rPr lang="en-US" sz="1000" b="1"/>
              <a:t>Speaker Notes:</a:t>
            </a:r>
          </a:p>
          <a:p>
            <a:pPr marL="171450" indent="-171450">
              <a:lnSpc>
                <a:spcPct val="90000"/>
              </a:lnSpc>
              <a:buFont typeface="Arial" panose="020B0604020202020204" pitchFamily="34" charset="0"/>
              <a:buChar char="•"/>
            </a:pPr>
            <a:r>
              <a:rPr lang="en-US" sz="1000"/>
              <a:t>Introduction: This patient-centric study evaluated the effectiveness of LXB on daytime and nighttime-related and daytime symptoms and functional outcomes in participants with narcolepsy type 1 or 2 or idiopathic hypersomnia. </a:t>
            </a:r>
            <a:endParaRPr lang="en-US" sz="1000" b="1"/>
          </a:p>
          <a:p>
            <a:pPr marL="171450" marR="0" lvl="0" indent="-171450" algn="l" defTabSz="914400" rtl="0" eaLnBrk="1" fontAlgn="auto" latinLnBrk="0" hangingPunct="1">
              <a:lnSpc>
                <a:spcPct val="90000"/>
              </a:lnSpc>
              <a:buClrTx/>
              <a:buSzTx/>
              <a:buFont typeface="Arial" panose="020B0604020202020204" pitchFamily="34" charset="0"/>
              <a:buChar char="•"/>
              <a:tabLst/>
              <a:defRPr/>
            </a:pPr>
            <a:r>
              <a:rPr lang="en-US" sz="1000"/>
              <a:t>Objective: The objective was to evaluate the effectiveness and safety of LXB on </a:t>
            </a:r>
            <a:r>
              <a:rPr lang="en-US" sz="1000" b="0"/>
              <a:t>daytime and </a:t>
            </a:r>
            <a:r>
              <a:rPr lang="en-US" sz="1000"/>
              <a:t>nighttime-related symptoms in participants with narcolepsy</a:t>
            </a:r>
          </a:p>
          <a:p>
            <a:pPr marL="0" marR="0" lvl="0" indent="0" algn="l" defTabSz="914400" rtl="0" eaLnBrk="1" fontAlgn="auto" latinLnBrk="0" hangingPunct="1">
              <a:lnSpc>
                <a:spcPct val="90000"/>
              </a:lnSpc>
              <a:buClrTx/>
              <a:buSzTx/>
              <a:buFont typeface="Arial" panose="020B0604020202020204" pitchFamily="34" charset="0"/>
              <a:buNone/>
              <a:tabLst/>
              <a:defRPr/>
            </a:pPr>
            <a:endParaRPr lang="en-US" sz="1000" b="1"/>
          </a:p>
          <a:p>
            <a:pPr marL="0" marR="0" lvl="0" indent="0" algn="l" defTabSz="914400" rtl="0" eaLnBrk="1" fontAlgn="auto" latinLnBrk="0" hangingPunct="1">
              <a:lnSpc>
                <a:spcPct val="90000"/>
              </a:lnSpc>
              <a:buClrTx/>
              <a:buSzTx/>
              <a:buFont typeface="Arial" panose="020B0604020202020204" pitchFamily="34" charset="0"/>
              <a:buNone/>
              <a:tabLst/>
              <a:defRPr/>
            </a:pPr>
            <a:endParaRPr lang="en-US" sz="1000" b="1"/>
          </a:p>
          <a:p>
            <a:pPr marL="0" marR="0" lvl="0" indent="0" algn="l" defTabSz="914400" rtl="0" eaLnBrk="1" fontAlgn="auto" latinLnBrk="0" hangingPunct="1">
              <a:lnSpc>
                <a:spcPct val="90000"/>
              </a:lnSpc>
              <a:spcBef>
                <a:spcPts val="0"/>
              </a:spcBef>
              <a:spcAft>
                <a:spcPts val="0"/>
              </a:spcAft>
              <a:buClrTx/>
              <a:buSzTx/>
              <a:buFontTx/>
              <a:buNone/>
              <a:tabLst/>
              <a:defRPr/>
            </a:pPr>
            <a:r>
              <a:rPr lang="en-US" sz="1000" b="1"/>
              <a:t>Slide Annotations</a:t>
            </a:r>
            <a:r>
              <a:rPr lang="en-US" sz="1000"/>
              <a:t>:</a:t>
            </a:r>
          </a:p>
          <a:p>
            <a:pPr>
              <a:lnSpc>
                <a:spcPct val="90000"/>
              </a:lnSpc>
            </a:pPr>
            <a:r>
              <a:rPr lang="en-US" sz="1000" b="0"/>
              <a:t>Introduction bullet 1:</a:t>
            </a:r>
          </a:p>
          <a:p>
            <a:pPr marL="365760" lvl="1" indent="-171450">
              <a:lnSpc>
                <a:spcPct val="90000"/>
              </a:lnSpc>
              <a:buFont typeface="Arial" panose="020B0604020202020204" pitchFamily="34" charset="0"/>
              <a:buChar char="•"/>
            </a:pPr>
            <a:r>
              <a:rPr lang="en-US" sz="1000">
                <a:effectLst/>
              </a:rPr>
              <a:t>^Xywav PI 2023 Apr p1A (indication)</a:t>
            </a:r>
          </a:p>
          <a:p>
            <a:pPr marL="365760" lvl="1" indent="-171450">
              <a:lnSpc>
                <a:spcPct val="90000"/>
              </a:lnSpc>
              <a:buFont typeface="Arial" panose="020B0604020202020204" pitchFamily="34" charset="0"/>
              <a:buChar char="•"/>
            </a:pPr>
            <a:r>
              <a:rPr lang="en-US" sz="1000">
                <a:effectLst/>
              </a:rPr>
              <a:t>Standard Jazz references for low sodium and high sodium:</a:t>
            </a:r>
          </a:p>
          <a:p>
            <a:pPr marL="365760" lvl="1" indent="-171450">
              <a:lnSpc>
                <a:spcPct val="90000"/>
              </a:lnSpc>
              <a:buFont typeface="Arial" panose="020B0604020202020204" pitchFamily="34" charset="0"/>
              <a:buChar char="•"/>
            </a:pPr>
            <a:r>
              <a:rPr lang="en-US" sz="1000">
                <a:effectLst/>
              </a:rPr>
              <a:t>^ </a:t>
            </a:r>
            <a:r>
              <a:rPr lang="en-US" sz="1000" err="1">
                <a:effectLst/>
              </a:rPr>
              <a:t>Szarfman</a:t>
            </a:r>
            <a:r>
              <a:rPr lang="en-US" sz="1000">
                <a:effectLst/>
              </a:rPr>
              <a:t> 1995 N Engl J Med, p1291A,B (original split into low and high sodium; exceeds 140-mg proposed rule for sodium warning)</a:t>
            </a:r>
          </a:p>
          <a:p>
            <a:pPr marL="365760" lvl="1" indent="-171450">
              <a:lnSpc>
                <a:spcPct val="90000"/>
              </a:lnSpc>
              <a:buFont typeface="Arial" panose="020B0604020202020204" pitchFamily="34" charset="0"/>
              <a:buChar char="•"/>
            </a:pPr>
            <a:r>
              <a:rPr lang="en-US" sz="1000">
                <a:effectLst/>
              </a:rPr>
              <a:t>^ FDA 2012 NDA Clin Rev Binosto, p35A (warning for sodium &gt;140 mg)</a:t>
            </a:r>
          </a:p>
          <a:p>
            <a:pPr marL="365760" lvl="1" indent="-171450">
              <a:lnSpc>
                <a:spcPct val="90000"/>
              </a:lnSpc>
              <a:buFont typeface="Arial" panose="020B0604020202020204" pitchFamily="34" charset="0"/>
              <a:buChar char="•"/>
            </a:pPr>
            <a:r>
              <a:rPr lang="en-US" sz="1000">
                <a:effectLst/>
              </a:rPr>
              <a:t>^ FDA 2022 Guidance for Industry Quantitative labeling of Sodium, p3A (requirement to label if sodium ≥5 mg per dose)</a:t>
            </a:r>
          </a:p>
          <a:p>
            <a:pPr>
              <a:lnSpc>
                <a:spcPct val="90000"/>
              </a:lnSpc>
            </a:pPr>
            <a:r>
              <a:rPr lang="en-US" sz="1000" b="0"/>
              <a:t>Introduction bullet 2:</a:t>
            </a:r>
          </a:p>
          <a:p>
            <a:pPr marL="365760" lvl="1" indent="-171450">
              <a:lnSpc>
                <a:spcPct val="90000"/>
              </a:lnSpc>
              <a:buFont typeface="Arial" panose="020B0604020202020204" pitchFamily="34" charset="0"/>
              <a:buChar char="•"/>
            </a:pPr>
            <a:r>
              <a:rPr lang="en-US" sz="1000">
                <a:effectLst/>
              </a:rPr>
              <a:t>^ JZP258-407-03 Protocol Amendment 03_22May2024 p1A</a:t>
            </a:r>
          </a:p>
          <a:p>
            <a:pPr marL="365760" lvl="1" indent="-171450">
              <a:lnSpc>
                <a:spcPct val="90000"/>
              </a:lnSpc>
              <a:buFont typeface="Arial" panose="020B0604020202020204" pitchFamily="34" charset="0"/>
              <a:buChar char="•"/>
            </a:pPr>
            <a:r>
              <a:rPr lang="en-US" sz="1000">
                <a:effectLst/>
              </a:rPr>
              <a:t>^ PROOF_DUET Trial Card, p1A</a:t>
            </a:r>
          </a:p>
          <a:p>
            <a:pPr marL="365760" lvl="1" indent="-171450">
              <a:lnSpc>
                <a:spcPct val="90000"/>
              </a:lnSpc>
              <a:buFont typeface="Arial" panose="020B0604020202020204" pitchFamily="34" charset="0"/>
              <a:buChar char="•"/>
            </a:pPr>
            <a:r>
              <a:rPr lang="en-US" sz="1000">
                <a:effectLst/>
              </a:rPr>
              <a:t>^ JZP258-407-03 Protocol Amendment 03_22May2024, p54C</a:t>
            </a:r>
          </a:p>
          <a:p>
            <a:pPr marL="365760" lvl="1" indent="-171450">
              <a:lnSpc>
                <a:spcPct val="90000"/>
              </a:lnSpc>
              <a:buFont typeface="Arial" panose="020B0604020202020204" pitchFamily="34" charset="0"/>
              <a:buChar char="•"/>
            </a:pPr>
            <a:r>
              <a:rPr lang="en-US" sz="1000">
                <a:effectLst/>
              </a:rPr>
              <a:t>^ Note for FC: Technically a phase 3 or 4 depending on LXB approval in certain countries, but authors agreed to call it a phase 4 trial.</a:t>
            </a:r>
          </a:p>
          <a:p>
            <a:pPr marL="365760" lvl="1" indent="-171450">
              <a:lnSpc>
                <a:spcPct val="90000"/>
              </a:lnSpc>
              <a:buFont typeface="Arial" panose="020B0604020202020204" pitchFamily="34" charset="0"/>
              <a:buChar char="•"/>
            </a:pPr>
            <a:r>
              <a:rPr lang="en-US" sz="1000">
                <a:effectLst/>
              </a:rPr>
              <a:t>https://clinicaltrials.gov/study/NCT05875974</a:t>
            </a:r>
          </a:p>
          <a:p>
            <a:pPr marL="0" marR="0" lvl="0" indent="0" algn="l" defTabSz="914400" rtl="0" eaLnBrk="1" fontAlgn="auto" latinLnBrk="0" hangingPunct="1">
              <a:lnSpc>
                <a:spcPct val="90000"/>
              </a:lnSpc>
              <a:buClrTx/>
              <a:buSzTx/>
              <a:buFontTx/>
              <a:buNone/>
              <a:tabLst/>
              <a:defRPr/>
            </a:pPr>
            <a:r>
              <a:rPr lang="en-US" sz="1000" b="0"/>
              <a:t>Objective: </a:t>
            </a:r>
            <a:r>
              <a:rPr lang="en-US" sz="1000">
                <a:effectLst/>
              </a:rPr>
              <a:t>^JZP258-407-03 Protocol Amendment 03_22May2024, p48A,B, p49B,C, p50A</a:t>
            </a:r>
          </a:p>
          <a:p>
            <a:pPr>
              <a:lnSpc>
                <a:spcPct val="90000"/>
              </a:lnSpc>
            </a:pPr>
            <a:endParaRPr lang="en-US" sz="1000" b="1"/>
          </a:p>
          <a:p>
            <a:pPr>
              <a:lnSpc>
                <a:spcPct val="90000"/>
              </a:lnSpc>
            </a:pPr>
            <a:endParaRPr lang="en-US" sz="1000" b="1"/>
          </a:p>
        </p:txBody>
      </p:sp>
      <p:sp>
        <p:nvSpPr>
          <p:cNvPr id="4" name="Slide Number Placeholder 3"/>
          <p:cNvSpPr>
            <a:spLocks noGrp="1"/>
          </p:cNvSpPr>
          <p:nvPr>
            <p:ph type="sldNum" sz="quarter" idx="5"/>
          </p:nvPr>
        </p:nvSpPr>
        <p:spPr/>
        <p:txBody>
          <a:bodyPr/>
          <a:lstStyle/>
          <a:p>
            <a:fld id="{698ED03D-B91D-479A-A4F2-379D7ABF21C4}" type="slidenum">
              <a:rPr lang="en-US" smtClean="0"/>
              <a:t>4</a:t>
            </a:fld>
            <a:endParaRPr lang="en-US"/>
          </a:p>
        </p:txBody>
      </p:sp>
    </p:spTree>
    <p:extLst>
      <p:ext uri="{BB962C8B-B14F-4D97-AF65-F5344CB8AC3E}">
        <p14:creationId xmlns:p14="http://schemas.microsoft.com/office/powerpoint/2010/main" val="343784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2EF64-E105-D8AC-F14B-60ECA9D73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435BC-323C-8FD7-C5EF-CB1E1A4B5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6F956-3C7F-FCA5-5915-2AC6734BAA75}"/>
              </a:ext>
            </a:extLst>
          </p:cNvPr>
          <p:cNvSpPr>
            <a:spLocks noGrp="1"/>
          </p:cNvSpPr>
          <p:nvPr>
            <p:ph type="body" idx="1"/>
          </p:nvPr>
        </p:nvSpPr>
        <p:spPr>
          <a:xfrm>
            <a:off x="685800" y="4400550"/>
            <a:ext cx="5486400" cy="9658350"/>
          </a:xfrm>
          <a:solidFill>
            <a:schemeClr val="bg1"/>
          </a:solidFill>
        </p:spPr>
        <p:txBody>
          <a:bodyPr/>
          <a:lstStyle/>
          <a:p>
            <a:pPr marL="0" marR="0" lvl="0" indent="0" algn="l" defTabSz="914400" rtl="0" eaLnBrk="1" fontAlgn="auto" latinLnBrk="0" hangingPunct="1">
              <a:buClrTx/>
              <a:buSzTx/>
              <a:buFontTx/>
              <a:buNone/>
              <a:tabLst/>
              <a:defRPr/>
            </a:pPr>
            <a:r>
              <a:rPr lang="en-US" sz="1000" b="1" dirty="0"/>
              <a:t>Speaker Notes:</a:t>
            </a:r>
          </a:p>
          <a:p>
            <a:pPr marL="228600" marR="0" lvl="0" indent="-228600" algn="l" defTabSz="914400" rtl="0" eaLnBrk="1" fontAlgn="auto" latinLnBrk="0" hangingPunct="1">
              <a:buClrTx/>
              <a:buSzTx/>
              <a:buFont typeface="+mj-lt"/>
              <a:buAutoNum type="arabicPeriod"/>
              <a:tabLst/>
              <a:defRPr/>
            </a:pPr>
            <a:r>
              <a:rPr lang="en-US" sz="1000" b="0" dirty="0"/>
              <a:t>DUET comprised:</a:t>
            </a:r>
          </a:p>
          <a:p>
            <a:pPr marL="628650" marR="0" lvl="1" indent="-171450" algn="l" defTabSz="914400" rtl="0" eaLnBrk="1" fontAlgn="auto" latinLnBrk="0" hangingPunct="1">
              <a:buClrTx/>
              <a:buSzTx/>
              <a:buFont typeface="Arial" panose="020B0604020202020204" pitchFamily="34" charset="0"/>
              <a:buChar char="•"/>
              <a:tabLst/>
              <a:defRPr/>
            </a:pPr>
            <a:r>
              <a:rPr lang="en-US" sz="1000" b="0" dirty="0"/>
              <a:t>screening period (with a 2-week washout for current oxybate users)</a:t>
            </a:r>
          </a:p>
          <a:p>
            <a:pPr marL="628650" marR="0" lvl="1" indent="-171450" algn="l" defTabSz="914400" rtl="0" eaLnBrk="1" fontAlgn="auto" latinLnBrk="0" hangingPunct="1">
              <a:buClrTx/>
              <a:buSzTx/>
              <a:buFont typeface="Arial" panose="020B0604020202020204" pitchFamily="34" charset="0"/>
              <a:buChar char="•"/>
              <a:tabLst/>
              <a:defRPr/>
            </a:pPr>
            <a:r>
              <a:rPr lang="en-US" sz="1000" b="0" dirty="0"/>
              <a:t>8-day BL period (ending with overnight PSG with additional assessments)</a:t>
            </a:r>
          </a:p>
          <a:p>
            <a:pPr marL="628650" marR="0" lvl="1" indent="-171450" algn="l" defTabSz="914400" rtl="0" eaLnBrk="1" fontAlgn="auto" latinLnBrk="0" hangingPunct="1">
              <a:buClrTx/>
              <a:buSzTx/>
              <a:buFont typeface="Arial" panose="020B0604020202020204" pitchFamily="34" charset="0"/>
              <a:buChar char="•"/>
              <a:tabLst/>
              <a:defRPr/>
            </a:pPr>
            <a:r>
              <a:rPr lang="en-US" sz="1000" b="0" dirty="0"/>
              <a:t>2- to 8-week LXB titration period</a:t>
            </a:r>
          </a:p>
          <a:p>
            <a:pPr marL="628650" marR="0" lvl="1" indent="-171450" algn="l" defTabSz="914400" rtl="0" eaLnBrk="1" fontAlgn="auto" latinLnBrk="0" hangingPunct="1">
              <a:buClrTx/>
              <a:buSzTx/>
              <a:buFont typeface="Arial" panose="020B0604020202020204" pitchFamily="34" charset="0"/>
              <a:buChar char="•"/>
              <a:tabLst/>
              <a:defRPr/>
            </a:pPr>
            <a:r>
              <a:rPr lang="en-US" sz="1000" b="0" dirty="0"/>
              <a:t>2-week SDP</a:t>
            </a:r>
          </a:p>
          <a:p>
            <a:pPr marL="628650" marR="0" lvl="1" indent="-171450" algn="l" defTabSz="914400" rtl="0" eaLnBrk="1" fontAlgn="auto" latinLnBrk="0" hangingPunct="1">
              <a:buClrTx/>
              <a:buSzTx/>
              <a:buFont typeface="Arial" panose="020B0604020202020204" pitchFamily="34" charset="0"/>
              <a:buChar char="•"/>
              <a:tabLst/>
              <a:defRPr/>
            </a:pPr>
            <a:r>
              <a:rPr lang="en-US" sz="1000" b="0" dirty="0"/>
              <a:t>8-day EOT assessment period while participants are taking their optimized stable dose of LXB (ending with overnight PSG with additional assessments)</a:t>
            </a:r>
          </a:p>
          <a:p>
            <a:pPr marL="628650" marR="0" lvl="1" indent="-171450" algn="l" defTabSz="914400" rtl="0" eaLnBrk="1" fontAlgn="auto" latinLnBrk="0" hangingPunct="1">
              <a:buClrTx/>
              <a:buSzTx/>
              <a:buFont typeface="Arial" panose="020B0604020202020204" pitchFamily="34" charset="0"/>
              <a:buChar char="•"/>
              <a:tabLst/>
              <a:defRPr/>
            </a:pPr>
            <a:r>
              <a:rPr lang="en-US" sz="1000" b="0" dirty="0"/>
              <a:t>optional pharmacokinetic EOT visit (narcolepsy cohort only)</a:t>
            </a:r>
          </a:p>
          <a:p>
            <a:pPr marL="628650" marR="0" lvl="1" indent="-171450" algn="l" defTabSz="914400" rtl="0" eaLnBrk="1" fontAlgn="auto" latinLnBrk="0" hangingPunct="1">
              <a:buClrTx/>
              <a:buSzTx/>
              <a:buFont typeface="Arial" panose="020B0604020202020204" pitchFamily="34" charset="0"/>
              <a:buChar char="•"/>
              <a:tabLst/>
              <a:defRPr/>
            </a:pPr>
            <a:r>
              <a:rPr lang="en-US" sz="1000" b="0" dirty="0"/>
              <a:t>2-week safety follow-up</a:t>
            </a:r>
          </a:p>
          <a:p>
            <a:pPr marL="228600" marR="0" lvl="0" indent="-228600" algn="l" defTabSz="914400" rtl="0" eaLnBrk="1" fontAlgn="auto" latinLnBrk="0" hangingPunct="1">
              <a:buClrTx/>
              <a:buSzTx/>
              <a:buFont typeface="+mj-lt"/>
              <a:buAutoNum type="arabicPeriod"/>
              <a:tabLst/>
              <a:defRPr/>
            </a:pPr>
            <a:r>
              <a:rPr lang="en-US" sz="1000" b="0" dirty="0"/>
              <a:t>The clinician-reported dosing form was a questionnaire completed by Investigators to capture the details of the treatment regimen for each titration step and reasons for changes, to better understand clinician dosage rationale and confirm the participant’s optimized dosage. The form included questions about the dose amount and regimen at the initiation of titration and collected any changes in administration (amount or regimen) after the weekly Titration Check-in with the participant during the Titration Period. The form captured the clinician’s rationale for dosage changes. </a:t>
            </a:r>
          </a:p>
          <a:p>
            <a:pPr marL="228600" marR="0" lvl="0" indent="-228600" algn="l" defTabSz="914400" rtl="0" eaLnBrk="1" fontAlgn="auto" latinLnBrk="0" hangingPunct="1">
              <a:buClrTx/>
              <a:buSzTx/>
              <a:buFont typeface="+mj-lt"/>
              <a:buAutoNum type="arabicPeriod"/>
              <a:tabLst/>
              <a:defRPr/>
            </a:pPr>
            <a:r>
              <a:rPr lang="en-US" sz="1000" b="0" dirty="0"/>
              <a:t>The study intervention dosing diary was completed by participants and included questions about the participant’s stable LXB dosage, including number of doses taken per night and number of grams taken for each dose. If there were any dosage modifications (</a:t>
            </a:r>
            <a:r>
              <a:rPr lang="en-US" sz="1000" b="0" dirty="0" err="1"/>
              <a:t>eg</a:t>
            </a:r>
            <a:r>
              <a:rPr lang="en-US" sz="1000" b="0" dirty="0"/>
              <a:t>, skipped second dose), questions were asked to understand what was changed and why planned/unplanned changes to the dosage regimen occurred.</a:t>
            </a:r>
          </a:p>
          <a:p>
            <a:pPr marL="228600" marR="0" lvl="0" indent="-228600" algn="l" defTabSz="914400" rtl="0" eaLnBrk="1" fontAlgn="auto" latinLnBrk="0" hangingPunct="1">
              <a:buClrTx/>
              <a:buSzTx/>
              <a:buFont typeface="+mj-lt"/>
              <a:buAutoNum type="arabicPeriod"/>
              <a:tabLst/>
              <a:defRPr/>
            </a:pPr>
            <a:r>
              <a:rPr lang="en-US" sz="1000" b="0" dirty="0"/>
              <a:t>Participants with narcolepsy took LXB twice nightly (per the US prescribing label)</a:t>
            </a:r>
          </a:p>
          <a:p>
            <a:pPr marL="228600" indent="-228600">
              <a:spcBef>
                <a:spcPts val="900"/>
              </a:spcBef>
              <a:buFont typeface="+mj-lt"/>
              <a:buAutoNum type="arabicPeriod"/>
            </a:pPr>
            <a:r>
              <a:rPr lang="en-US" sz="1000" b="0" strike="noStrike" dirty="0"/>
              <a:t>The safety analysis set includes all participants who enrolled in the study and took their prescribed LXB regimen for ≥1 night after the BL period (narcolepsy cohort: N=55) </a:t>
            </a:r>
          </a:p>
          <a:p>
            <a:pPr marL="628650" marR="0" lvl="1" indent="-1714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US" sz="1000" b="0" dirty="0"/>
              <a:t>The safety analysis set (N=55) </a:t>
            </a:r>
            <a:r>
              <a:rPr lang="en-US" sz="1000" b="0" u="sng" dirty="0"/>
              <a:t>includes</a:t>
            </a:r>
            <a:r>
              <a:rPr lang="en-US" sz="1000" b="0" dirty="0"/>
              <a:t> </a:t>
            </a:r>
            <a:r>
              <a:rPr lang="en-US" sz="1000" b="0" u="none" dirty="0"/>
              <a:t>n</a:t>
            </a:r>
            <a:r>
              <a:rPr lang="en-US" sz="1000" b="0" dirty="0"/>
              <a:t>=13 participants who transferred to a separate cohort evaluating LXB dosages &gt;9 </a:t>
            </a:r>
            <a:r>
              <a:rPr lang="en-US" sz="1000" b="0" dirty="0" err="1"/>
              <a:t>g.</a:t>
            </a:r>
            <a:r>
              <a:rPr lang="en-US" sz="1000" b="0" dirty="0"/>
              <a:t> </a:t>
            </a:r>
          </a:p>
          <a:p>
            <a:pPr marL="228600" indent="-228600">
              <a:spcBef>
                <a:spcPts val="900"/>
              </a:spcBef>
              <a:buFont typeface="+mj-lt"/>
              <a:buAutoNum type="arabicPeriod"/>
            </a:pPr>
            <a:r>
              <a:rPr lang="en-US" sz="1000" b="0" strike="noStrike" dirty="0"/>
              <a:t>The completer analysis set includes all participants who enrolled in the study, took their prescribed LXB regimen for ≥1 night after the BL period, completed the SDP, and completed the PSG EOT visit (narcolepsy cohort: n=34)</a:t>
            </a:r>
          </a:p>
          <a:p>
            <a:pPr marL="628650" marR="0" lvl="1" indent="-171450" algn="l" defTabSz="914400" rtl="0" eaLnBrk="1" fontAlgn="auto" latinLnBrk="0" hangingPunct="1">
              <a:buClrTx/>
              <a:buSzTx/>
              <a:buFont typeface="Arial" panose="020B0604020202020204" pitchFamily="34" charset="0"/>
              <a:buChar char="•"/>
              <a:tabLst/>
              <a:defRPr/>
            </a:pPr>
            <a:r>
              <a:rPr lang="en-US" sz="1000" b="0" dirty="0"/>
              <a:t>The completer analysis set (n=34) </a:t>
            </a:r>
            <a:r>
              <a:rPr lang="en-US" sz="1000" b="0" u="sng" dirty="0"/>
              <a:t>does not include</a:t>
            </a:r>
            <a:r>
              <a:rPr lang="en-US" sz="1000" b="0" u="none" dirty="0"/>
              <a:t> n</a:t>
            </a:r>
            <a:r>
              <a:rPr lang="en-US" sz="1000" b="0" dirty="0"/>
              <a:t>=13 participants who transferred to a separate cohort evaluating LXB dosages &gt;9 </a:t>
            </a:r>
            <a:r>
              <a:rPr lang="en-US" sz="1000" b="0" dirty="0" err="1"/>
              <a:t>g.</a:t>
            </a:r>
            <a:r>
              <a:rPr lang="en-US" sz="1000" b="0" dirty="0"/>
              <a:t> </a:t>
            </a:r>
          </a:p>
          <a:p>
            <a:pPr marL="228600" marR="0" lvl="0" indent="-228600" algn="l" defTabSz="914400" rtl="0" eaLnBrk="1" fontAlgn="auto" latinLnBrk="0" hangingPunct="1">
              <a:buClrTx/>
              <a:buSzTx/>
              <a:buFont typeface="+mj-lt"/>
              <a:buAutoNum type="arabicPeriod"/>
              <a:tabLst/>
              <a:defRPr/>
            </a:pPr>
            <a:r>
              <a:rPr lang="en-US" sz="1000" b="0" dirty="0"/>
              <a:t>Hence, the difference between the safety analysis set and the completer analysis set (55-34=21 participants) is explained in part by n=13 participants who transferred to the &gt;9 g cohort; the remaining 8 participants discontinued</a:t>
            </a:r>
          </a:p>
          <a:p>
            <a:pPr marL="628650" marR="0" lvl="1" indent="-171450" algn="l" defTabSz="914400" rtl="0" eaLnBrk="1" fontAlgn="auto" latinLnBrk="0" hangingPunct="1">
              <a:buClrTx/>
              <a:buSzTx/>
              <a:buFont typeface="Arial" panose="020B0604020202020204" pitchFamily="34" charset="0"/>
              <a:buChar char="•"/>
              <a:tabLst/>
              <a:defRPr/>
            </a:pPr>
            <a:r>
              <a:rPr lang="en-US" sz="1000" b="0" dirty="0"/>
              <a:t>Reasons for discontinuation include adverse event (n=2), pregnancy (n=1), protocol deviation (n=1), sponsor request (n=1), and withdrawal by participant (n=3)</a:t>
            </a:r>
          </a:p>
          <a:p>
            <a:pPr marL="0" marR="0" lvl="0" indent="0" algn="l" defTabSz="914400" rtl="0" eaLnBrk="1" fontAlgn="auto" latinLnBrk="0" hangingPunct="1">
              <a:buClrTx/>
              <a:buSzTx/>
              <a:buFontTx/>
              <a:buNone/>
              <a:tabLst/>
              <a:defRPr/>
            </a:pPr>
            <a:endParaRPr lang="en-US" sz="1000" b="0" dirty="0"/>
          </a:p>
          <a:p>
            <a:pPr marL="0" marR="0" lvl="0" indent="0" algn="l" defTabSz="914400" rtl="0" eaLnBrk="1" fontAlgn="auto" latinLnBrk="0" hangingPunct="1">
              <a:buClrTx/>
              <a:buSzTx/>
              <a:buFontTx/>
              <a:buNone/>
              <a:tabLst/>
              <a:defRPr/>
            </a:pPr>
            <a:r>
              <a:rPr lang="en-US" sz="1000" b="1" dirty="0"/>
              <a:t>Speaker Note Annotations:</a:t>
            </a:r>
          </a:p>
          <a:p>
            <a:pPr marL="0" marR="0" lvl="0" indent="0" algn="l" defTabSz="914400" rtl="0" eaLnBrk="1" fontAlgn="auto" latinLnBrk="0" hangingPunct="1">
              <a:buClrTx/>
              <a:buSzTx/>
              <a:buFontTx/>
              <a:buNone/>
              <a:tabLst/>
              <a:defRPr/>
            </a:pPr>
            <a:r>
              <a:rPr lang="en-US" sz="1000" b="0" dirty="0"/>
              <a:t>^Bullet 1 and sub-bullets: </a:t>
            </a:r>
            <a:r>
              <a:rPr lang="en-US" sz="1000" b="0" dirty="0">
                <a:effectLst/>
              </a:rPr>
              <a:t>JZP258-407-03 Protocol Amendment 03_22May2024, p54B, p55A,B,C,D,E, p56A,B, p57A</a:t>
            </a:r>
          </a:p>
          <a:p>
            <a:pPr marL="0" marR="0" lvl="0" indent="0" algn="l" defTabSz="914400" rtl="0" eaLnBrk="1" fontAlgn="auto" latinLnBrk="0" hangingPunct="1">
              <a:buClrTx/>
              <a:buSzTx/>
              <a:buFontTx/>
              <a:buNone/>
              <a:tabLst/>
              <a:defRPr/>
            </a:pPr>
            <a:r>
              <a:rPr lang="en-US" sz="1000" b="0" dirty="0">
                <a:effectLst/>
              </a:rPr>
              <a:t>^Bullet 2: JZP258-407-03 Protocol Amendment 03_22May2024, p77A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rPr>
              <a:t>^Bullet 3: JZP258-407-03 Protocol Amendment 03_22May2024, p77B</a:t>
            </a:r>
          </a:p>
          <a:p>
            <a:pPr marL="0" marR="0" lvl="0" indent="0" algn="l" defTabSz="914400" rtl="0" eaLnBrk="1" fontAlgn="auto" latinLnBrk="0" hangingPunct="1">
              <a:buClrTx/>
              <a:buSzTx/>
              <a:buFontTx/>
              <a:buNone/>
              <a:tabLst/>
              <a:defRPr/>
            </a:pPr>
            <a:r>
              <a:rPr lang="en-US" sz="1000" b="0" dirty="0"/>
              <a:t>^Bullet 4: </a:t>
            </a:r>
            <a:r>
              <a:rPr lang="pt-BR" sz="1000" b="0" dirty="0">
                <a:effectLst/>
              </a:rPr>
              <a:t>Xywav PI 2023 Apr, p1A,B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a:t>
            </a:r>
            <a:r>
              <a:rPr lang="pt-BR" sz="1000" b="0" dirty="0">
                <a:effectLst/>
              </a:rPr>
              <a:t>Bullet 5: </a:t>
            </a:r>
            <a:r>
              <a:rPr lang="en-US" sz="1000" b="0" dirty="0">
                <a:effectLst/>
              </a:rPr>
              <a:t>JZP258-407-03 Protocol Amendment 03_22May2024, p88D; </a:t>
            </a:r>
            <a:r>
              <a:rPr lang="pt-BR" sz="1000" b="0" dirty="0">
                <a:effectLst/>
              </a:rPr>
              <a:t>t-9-01-01-02-01, p1B</a:t>
            </a:r>
            <a:endParaRPr lang="en-US" sz="1000"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effectLst/>
              </a:rPr>
              <a:t>^Bullet 5 sub-bullet: t-9-01-01-02-01, p1B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a:t>
            </a:r>
            <a:r>
              <a:rPr lang="pt-BR" sz="1000" b="0" dirty="0">
                <a:effectLst/>
              </a:rPr>
              <a:t>Bullet 46 </a:t>
            </a:r>
            <a:r>
              <a:rPr lang="en-US" sz="1000" b="0" dirty="0">
                <a:effectLst/>
              </a:rPr>
              <a:t>JZP258-407-03 Protocol Amendment 03_22May2024, p89A; </a:t>
            </a:r>
            <a:r>
              <a:rPr lang="pt-BR" sz="1000" b="0" dirty="0">
                <a:effectLst/>
              </a:rPr>
              <a:t>t-9-01-01-02-01, p1CA</a:t>
            </a:r>
            <a:endParaRPr lang="en-US" sz="1000"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effectLst/>
              </a:rPr>
              <a:t>^Bullet 6 sub-bullet:  t-9-01-01-02-01, p1CA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effectLst/>
              </a:rPr>
              <a:t>^Bullet 7: t-9-01-01-02-01, p1CA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effectLst/>
              </a:rPr>
              <a:t>^Bullet 7 sub-bullet: t-9-01-01-02-01, p2A</a:t>
            </a:r>
          </a:p>
          <a:p>
            <a:pPr marL="0" marR="0" lvl="0" indent="0" algn="l" defTabSz="914400" rtl="0" eaLnBrk="1" fontAlgn="auto" latinLnBrk="0" hangingPunct="1">
              <a:buClrTx/>
              <a:buSzTx/>
              <a:buFontTx/>
              <a:buNone/>
              <a:tabLst/>
              <a:defRPr/>
            </a:pPr>
            <a:endParaRPr lang="en-US" sz="1000" b="1" dirty="0"/>
          </a:p>
          <a:p>
            <a:pPr marL="0" marR="0" lvl="0" indent="0" algn="l" defTabSz="914400" rtl="0" eaLnBrk="1" fontAlgn="auto" latinLnBrk="0" hangingPunct="1">
              <a:buClrTx/>
              <a:buSzTx/>
              <a:buFontTx/>
              <a:buNone/>
              <a:tabLst/>
              <a:defRPr/>
            </a:pPr>
            <a:r>
              <a:rPr lang="en-US" sz="1000" b="1" dirty="0"/>
              <a:t>Slide 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rPr>
              <a:t>^Figure: JZP258-407-03 Protocol Amendment 03_22May2024, p26A (original study design) and starting on p29 (schedule of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rPr>
              <a:t>^Safety analysis set: t-9-01-03-01-01, p1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rPr>
              <a:t>^Completer analysis set: t-9-02-01-01-01, p1B</a:t>
            </a:r>
          </a:p>
          <a:p>
            <a:pPr marL="0" marR="0" lvl="0" indent="0" algn="l" defTabSz="914400" rtl="0" eaLnBrk="1" fontAlgn="auto" latinLnBrk="0" hangingPunct="1">
              <a:buClrTx/>
              <a:buSzTx/>
              <a:buFontTx/>
              <a:buNone/>
              <a:tabLst/>
              <a:defRPr/>
            </a:pPr>
            <a:r>
              <a:rPr lang="en-US" sz="1000" b="0" dirty="0">
                <a:effectLst/>
              </a:rPr>
              <a:t>^</a:t>
            </a:r>
            <a:r>
              <a:rPr lang="en-US" sz="1000" b="0" dirty="0"/>
              <a:t>Footnote A: </a:t>
            </a:r>
            <a:r>
              <a:rPr lang="en-US" sz="1000" b="0" dirty="0">
                <a:effectLst/>
              </a:rPr>
              <a:t>JZP258-407-03 Protocol Amendment 03_22May2024, p26A (original study design) and starting on p29 (schedule of assessments)</a:t>
            </a:r>
          </a:p>
          <a:p>
            <a:r>
              <a:rPr lang="en-US" sz="1000" b="0" dirty="0">
                <a:effectLst/>
              </a:rPr>
              <a:t>^Footnote </a:t>
            </a:r>
            <a:r>
              <a:rPr lang="en-US" sz="1000" b="0" dirty="0"/>
              <a:t>B: </a:t>
            </a:r>
            <a:r>
              <a:rPr lang="en-US" sz="1000" dirty="0"/>
              <a:t>JZP258-407-03 Protocol Amendment 03_22May2024, p55A, p55E, p29A; text was added by author</a:t>
            </a:r>
          </a:p>
        </p:txBody>
      </p:sp>
      <p:sp>
        <p:nvSpPr>
          <p:cNvPr id="4" name="Slide Number Placeholder 3">
            <a:extLst>
              <a:ext uri="{FF2B5EF4-FFF2-40B4-BE49-F238E27FC236}">
                <a16:creationId xmlns:a16="http://schemas.microsoft.com/office/drawing/2014/main" id="{77B0AACE-3D65-F52F-9B8E-2F8AA1CBD8E7}"/>
              </a:ext>
            </a:extLst>
          </p:cNvPr>
          <p:cNvSpPr>
            <a:spLocks noGrp="1"/>
          </p:cNvSpPr>
          <p:nvPr>
            <p:ph type="sldNum" sz="quarter" idx="5"/>
          </p:nvPr>
        </p:nvSpPr>
        <p:spPr/>
        <p:txBody>
          <a:bodyPr/>
          <a:lstStyle/>
          <a:p>
            <a:fld id="{698ED03D-B91D-479A-A4F2-379D7ABF21C4}" type="slidenum">
              <a:rPr lang="en-US" smtClean="0"/>
              <a:t>5</a:t>
            </a:fld>
            <a:endParaRPr lang="en-US"/>
          </a:p>
        </p:txBody>
      </p:sp>
    </p:spTree>
    <p:extLst>
      <p:ext uri="{BB962C8B-B14F-4D97-AF65-F5344CB8AC3E}">
        <p14:creationId xmlns:p14="http://schemas.microsoft.com/office/powerpoint/2010/main" val="197978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032209"/>
          </a:xfrm>
        </p:spPr>
        <p:txBody>
          <a:bodyPr/>
          <a:lstStyle/>
          <a:p>
            <a:pPr marL="0" marR="0" lvl="0" indent="0" algn="l" defTabSz="914400" rtl="0" eaLnBrk="1" fontAlgn="auto" latinLnBrk="0" hangingPunct="1">
              <a:lnSpc>
                <a:spcPct val="90000"/>
              </a:lnSpc>
              <a:buClrTx/>
              <a:buSzTx/>
              <a:buFontTx/>
              <a:buNone/>
              <a:tabLst/>
              <a:defRPr/>
            </a:pPr>
            <a:r>
              <a:rPr lang="en-US" sz="1000" b="1"/>
              <a:t>Speaker Notes:</a:t>
            </a:r>
          </a:p>
          <a:p>
            <a:pPr marL="0" marR="0" lvl="0" indent="0" algn="l" defTabSz="914400" rtl="0" eaLnBrk="1" fontAlgn="auto" latinLnBrk="0" hangingPunct="1">
              <a:lnSpc>
                <a:spcPct val="90000"/>
              </a:lnSpc>
              <a:buClrTx/>
              <a:buSzTx/>
              <a:buFontTx/>
              <a:buNone/>
              <a:tabLst/>
              <a:defRPr/>
            </a:pPr>
            <a:r>
              <a:rPr lang="en-US" sz="1000" b="0"/>
              <a:t>Inclusion Criteria: </a:t>
            </a:r>
          </a:p>
          <a:p>
            <a:pPr marL="171450" marR="0" lvl="0" indent="-171450" algn="l" defTabSz="914400" rtl="0" eaLnBrk="1" fontAlgn="auto" latinLnBrk="0" hangingPunct="1">
              <a:lnSpc>
                <a:spcPct val="90000"/>
              </a:lnSpc>
              <a:buClrTx/>
              <a:buSzTx/>
              <a:buFont typeface="Arial" panose="020B0604020202020204" pitchFamily="34" charset="0"/>
              <a:buChar char="•"/>
              <a:tabLst/>
              <a:defRPr/>
            </a:pPr>
            <a:r>
              <a:rPr lang="en-US" sz="1000" b="0">
                <a:effectLst/>
              </a:rPr>
              <a:t>Adults aged 18 to 75 </a:t>
            </a:r>
            <a:r>
              <a:rPr lang="en-US" sz="1000">
                <a:effectLst/>
              </a:rPr>
              <a:t>with a primary diagnosis of NT1 or NT2 </a:t>
            </a:r>
            <a:r>
              <a:rPr lang="en-US" sz="1000" b="0">
                <a:effectLst/>
              </a:rPr>
              <a:t>(meeting the </a:t>
            </a:r>
            <a:r>
              <a:rPr lang="en-US" sz="1000" b="0" i="1">
                <a:effectLst/>
              </a:rPr>
              <a:t>International Classification of Sleep Disorders – Third Edition</a:t>
            </a:r>
            <a:r>
              <a:rPr lang="en-US" sz="1000" b="0">
                <a:effectLst/>
              </a:rPr>
              <a:t> or </a:t>
            </a:r>
            <a:r>
              <a:rPr lang="en-US" sz="1000" b="0" i="1">
                <a:effectLst/>
              </a:rPr>
              <a:t>Diagnostic and Statistical Manual of Mental Disorders, Fifth Edition</a:t>
            </a:r>
            <a:r>
              <a:rPr lang="en-US" sz="1000" b="0" baseline="30000">
                <a:effectLst/>
              </a:rPr>
              <a:t> </a:t>
            </a:r>
            <a:r>
              <a:rPr lang="en-US" sz="1000" b="0">
                <a:effectLst/>
              </a:rPr>
              <a:t>criteria)</a:t>
            </a:r>
          </a:p>
          <a:p>
            <a:pPr marL="171450" marR="0" lvl="0" indent="-171450" algn="l" defTabSz="914400" rtl="0" eaLnBrk="1" fontAlgn="auto" latinLnBrk="0" hangingPunct="1">
              <a:lnSpc>
                <a:spcPct val="90000"/>
              </a:lnSpc>
              <a:buClrTx/>
              <a:buSzTx/>
              <a:buFont typeface="Arial" panose="020B0604020202020204" pitchFamily="34" charset="0"/>
              <a:buChar char="•"/>
              <a:tabLst/>
              <a:defRPr/>
            </a:pPr>
            <a:r>
              <a:rPr lang="en-US" sz="1000" b="0" kern="1200">
                <a:effectLst/>
                <a:ea typeface="+mn-ea"/>
                <a:cs typeface="+mn-cs"/>
              </a:rPr>
              <a:t>Concomitant use of </a:t>
            </a:r>
            <a:r>
              <a:rPr lang="en-US" sz="1000" b="0" kern="1200" err="1">
                <a:effectLst/>
                <a:ea typeface="+mn-ea"/>
                <a:cs typeface="+mn-cs"/>
              </a:rPr>
              <a:t>anticataplectics</a:t>
            </a:r>
            <a:r>
              <a:rPr lang="en-US" sz="1000" b="0" kern="1200">
                <a:effectLst/>
                <a:ea typeface="+mn-ea"/>
                <a:cs typeface="+mn-cs"/>
              </a:rPr>
              <a:t> or alerting agents (stimulants or wake-promoting agents) was allowed: </a:t>
            </a:r>
            <a:r>
              <a:rPr lang="en-US" sz="1000" b="0">
                <a:effectLst/>
              </a:rPr>
              <a:t>participants had to have been taking the same dosage for ≥1 month before screening visit 1 with no plan to adjust dosage during the study period</a:t>
            </a:r>
            <a:endParaRPr lang="en-US" sz="1000" b="0"/>
          </a:p>
          <a:p>
            <a:pPr marL="0" marR="0" lvl="0" indent="0" algn="l" defTabSz="914400" rtl="0" eaLnBrk="1" fontAlgn="auto" latinLnBrk="0" hangingPunct="1">
              <a:lnSpc>
                <a:spcPct val="90000"/>
              </a:lnSpc>
              <a:buClrTx/>
              <a:buSzTx/>
              <a:buFontTx/>
              <a:buNone/>
              <a:tabLst/>
              <a:defRPr/>
            </a:pPr>
            <a:r>
              <a:rPr lang="en-US" sz="1000" b="0"/>
              <a:t>Exclusion Criteria:</a:t>
            </a:r>
          </a:p>
          <a:p>
            <a:pPr marL="171450" marR="0" lvl="0" indent="-171450" algn="l" defTabSz="914400" rtl="0" eaLnBrk="1" fontAlgn="auto" latinLnBrk="0" hangingPunct="1">
              <a:lnSpc>
                <a:spcPct val="90000"/>
              </a:lnSpc>
              <a:buClrTx/>
              <a:buSzTx/>
              <a:buFont typeface="Arial" panose="020B0604020202020204" pitchFamily="34" charset="0"/>
              <a:buChar char="•"/>
              <a:tabLst/>
              <a:defRPr/>
            </a:pPr>
            <a:r>
              <a:rPr lang="en-US" sz="1000" b="0">
                <a:effectLst/>
              </a:rPr>
              <a:t>Untreated or inadequately treated sleep-disordered breathing (ie, apnea-hypopnea index &gt;10, with hypopnea definition including a ≥4% desaturation as per </a:t>
            </a:r>
            <a:r>
              <a:rPr lang="en-US" sz="1000" b="0" i="1">
                <a:effectLst/>
              </a:rPr>
              <a:t>The AASM Manual for the Scoring of Sleep and Associated Events</a:t>
            </a:r>
            <a:r>
              <a:rPr lang="en-US" sz="1000" b="0">
                <a:effectLst/>
              </a:rPr>
              <a:t>) as assessed during the baseline PSG visit</a:t>
            </a:r>
          </a:p>
          <a:p>
            <a:pPr marL="171450" marR="0" lvl="0" indent="-171450" algn="l" defTabSz="914400" rtl="0" eaLnBrk="1" fontAlgn="auto" latinLnBrk="0" hangingPunct="1">
              <a:lnSpc>
                <a:spcPct val="90000"/>
              </a:lnSpc>
              <a:buClrTx/>
              <a:buSzTx/>
              <a:buFont typeface="Arial" panose="020B0604020202020204" pitchFamily="34" charset="0"/>
              <a:buChar char="•"/>
              <a:tabLst/>
              <a:defRPr/>
            </a:pPr>
            <a:r>
              <a:rPr lang="en-US" sz="1000" b="0">
                <a:effectLst/>
              </a:rPr>
              <a:t>History or presence of an unstable or clinically significant medical condition or behavioral or psychiatric disorder, (including active suicidal ideation or a current or past [within 1 year] major depressive episode), or another neurologic disorder or surgical history that could affect the participant’s safety or interfere with the conduct of the study, as determined by the investigator</a:t>
            </a:r>
            <a:endParaRPr lang="en-US" sz="1000" b="0"/>
          </a:p>
          <a:p>
            <a:pPr marL="0" marR="0" lvl="0" indent="0" algn="l" defTabSz="914400" rtl="0" eaLnBrk="1" fontAlgn="auto" latinLnBrk="0" hangingPunct="1">
              <a:lnSpc>
                <a:spcPct val="90000"/>
              </a:lnSpc>
              <a:buClrTx/>
              <a:buSzTx/>
              <a:buFontTx/>
              <a:buNone/>
              <a:tabLst/>
              <a:defRPr/>
            </a:pPr>
            <a:endParaRPr lang="en-US" sz="1000" b="0"/>
          </a:p>
          <a:p>
            <a:pPr marL="0" marR="0" lvl="0" indent="0" algn="l" defTabSz="914400" rtl="0" eaLnBrk="1" fontAlgn="auto" latinLnBrk="0" hangingPunct="1">
              <a:lnSpc>
                <a:spcPct val="90000"/>
              </a:lnSpc>
              <a:buClrTx/>
              <a:buSzTx/>
              <a:buFontTx/>
              <a:buNone/>
              <a:tabLst/>
              <a:defRPr/>
            </a:pPr>
            <a:r>
              <a:rPr lang="en-US" sz="1000" b="1"/>
              <a:t>Slide Annotations</a:t>
            </a:r>
            <a:r>
              <a:rPr lang="en-US" sz="1000"/>
              <a:t>:</a:t>
            </a:r>
          </a:p>
          <a:p>
            <a:pPr>
              <a:lnSpc>
                <a:spcPct val="90000"/>
              </a:lnSpc>
            </a:pPr>
            <a:r>
              <a:rPr lang="en-US" sz="1000" b="0"/>
              <a:t>Inclusion: </a:t>
            </a:r>
          </a:p>
          <a:p>
            <a:pPr marR="0" lvl="0" algn="l" defTabSz="914400" rtl="0" eaLnBrk="1" fontAlgn="auto" latinLnBrk="0" hangingPunct="1">
              <a:lnSpc>
                <a:spcPct val="90000"/>
              </a:lnSpc>
              <a:buClrTx/>
              <a:buSzTx/>
              <a:tabLst/>
              <a:defRPr/>
            </a:pPr>
            <a:r>
              <a:rPr lang="en-US" sz="1000"/>
              <a:t>^Bullet 1: </a:t>
            </a:r>
            <a:r>
              <a:rPr lang="en-US" sz="1000">
                <a:effectLst/>
              </a:rPr>
              <a:t>JZP258-407-03 Protocol Amendment 03_22May2024, p60A,B</a:t>
            </a:r>
          </a:p>
          <a:p>
            <a:pPr marR="0" lvl="0" algn="l" defTabSz="914400" rtl="0" eaLnBrk="1" fontAlgn="auto" latinLnBrk="0" hangingPunct="1">
              <a:lnSpc>
                <a:spcPct val="90000"/>
              </a:lnSpc>
              <a:buClrTx/>
              <a:buSzTx/>
              <a:tabLst/>
              <a:defRPr/>
            </a:pPr>
            <a:r>
              <a:rPr lang="en-US" sz="1000"/>
              <a:t>^Bullet 2: </a:t>
            </a:r>
            <a:r>
              <a:rPr lang="en-US" sz="1000">
                <a:effectLst/>
              </a:rPr>
              <a:t>JZP258-407-03 Protocol Amendment 03_22May2024, p61A</a:t>
            </a:r>
          </a:p>
          <a:p>
            <a:pPr marR="0" lvl="0" algn="l" defTabSz="914400" rtl="0" eaLnBrk="1" fontAlgn="auto" latinLnBrk="0" hangingPunct="1">
              <a:lnSpc>
                <a:spcPct val="90000"/>
              </a:lnSpc>
              <a:buClrTx/>
              <a:buSzTx/>
              <a:tabLst/>
              <a:defRPr/>
            </a:pPr>
            <a:r>
              <a:rPr lang="en-US" sz="1000"/>
              <a:t>^</a:t>
            </a:r>
            <a:r>
              <a:rPr lang="en-US" sz="1000">
                <a:effectLst/>
              </a:rPr>
              <a:t>Bullet 3: JZP258-407-03 Protocol Amendment 03_22May2024, p61A</a:t>
            </a:r>
          </a:p>
          <a:p>
            <a:pPr>
              <a:lnSpc>
                <a:spcPct val="90000"/>
              </a:lnSpc>
            </a:pPr>
            <a:r>
              <a:rPr lang="en-US" sz="1000" b="0"/>
              <a:t>Exclusion: </a:t>
            </a:r>
          </a:p>
          <a:p>
            <a:pPr>
              <a:lnSpc>
                <a:spcPct val="90000"/>
              </a:lnSpc>
            </a:pPr>
            <a:r>
              <a:rPr lang="en-US" sz="1000"/>
              <a:t>^Bullet 1: </a:t>
            </a:r>
          </a:p>
          <a:p>
            <a:pPr marL="182880" lvl="1">
              <a:lnSpc>
                <a:spcPct val="90000"/>
              </a:lnSpc>
            </a:pPr>
            <a:r>
              <a:rPr lang="en-US" sz="1000">
                <a:effectLst/>
              </a:rPr>
              <a:t>AHI_email_22Oct2024 (see Teresa’s email which says ok to reference this manual for the AHI)</a:t>
            </a:r>
          </a:p>
          <a:p>
            <a:pPr marL="182880" lvl="1">
              <a:lnSpc>
                <a:spcPct val="90000"/>
              </a:lnSpc>
            </a:pPr>
            <a:r>
              <a:rPr lang="en-US" sz="1000">
                <a:effectLst/>
              </a:rPr>
              <a:t>AASM Hypopneas V2.6 p60 (1B) </a:t>
            </a:r>
          </a:p>
          <a:p>
            <a:pPr marL="182880" lvl="1">
              <a:lnSpc>
                <a:spcPct val="90000"/>
              </a:lnSpc>
            </a:pPr>
            <a:r>
              <a:rPr lang="en-US" sz="1000"/>
              <a:t>^</a:t>
            </a:r>
            <a:r>
              <a:rPr lang="en-US" sz="1000">
                <a:effectLst/>
              </a:rPr>
              <a:t>SummaryofChanges_Document_3-1, p2A (just confirms there was no major change in version 3 that affected the previous version, 2.6)</a:t>
            </a:r>
          </a:p>
          <a:p>
            <a:pPr marL="182880" lvl="1">
              <a:lnSpc>
                <a:spcPct val="90000"/>
              </a:lnSpc>
            </a:pPr>
            <a:r>
              <a:rPr lang="en-US" sz="1000"/>
              <a:t>^</a:t>
            </a:r>
            <a:r>
              <a:rPr lang="en-US" sz="1000">
                <a:effectLst/>
              </a:rPr>
              <a:t>Berry AASM Scoring Manual 2.6 Title Page.jpg (confirms the “Berry” name for the Endnote reference: Berry RB, et al. </a:t>
            </a:r>
            <a:r>
              <a:rPr lang="en-US" sz="1000" i="1">
                <a:effectLst/>
              </a:rPr>
              <a:t>The AASM Manual for the Scoring of Sleep and Associated Events: Rules, Terminology and Technical Specifications, Version 3</a:t>
            </a:r>
            <a:r>
              <a:rPr lang="en-US" sz="1000">
                <a:effectLst/>
              </a:rPr>
              <a:t>. Darien, IL: e)</a:t>
            </a:r>
          </a:p>
          <a:p>
            <a:pPr marL="182880" marR="0" lvl="1" algn="l" defTabSz="914400" rtl="0" eaLnBrk="1" fontAlgn="auto" latinLnBrk="0" hangingPunct="1">
              <a:lnSpc>
                <a:spcPct val="90000"/>
              </a:lnSpc>
              <a:buClrTx/>
              <a:buSzTx/>
              <a:tabLst/>
              <a:defRPr/>
            </a:pPr>
            <a:r>
              <a:rPr lang="en-US" sz="1000"/>
              <a:t>^</a:t>
            </a:r>
            <a:r>
              <a:rPr lang="en-US" sz="1000">
                <a:effectLst/>
              </a:rPr>
              <a:t>JZP258-407-03 Protocol Amendment 03_22May2024, p62A, p82A</a:t>
            </a:r>
          </a:p>
          <a:p>
            <a:pPr>
              <a:lnSpc>
                <a:spcPct val="90000"/>
              </a:lnSpc>
            </a:pPr>
            <a:r>
              <a:rPr lang="en-US" sz="1000"/>
              <a:t>^Bullet 2: </a:t>
            </a:r>
            <a:r>
              <a:rPr lang="en-US" sz="1000">
                <a:effectLst/>
              </a:rPr>
              <a:t>JZP258-407-03 Protocol Amendment 03_22May2024, p62B, p63C</a:t>
            </a:r>
          </a:p>
          <a:p>
            <a:pPr>
              <a:lnSpc>
                <a:spcPct val="90000"/>
              </a:lnSpc>
            </a:pPr>
            <a:endParaRPr lang="en-US" sz="1000"/>
          </a:p>
        </p:txBody>
      </p:sp>
      <p:sp>
        <p:nvSpPr>
          <p:cNvPr id="4" name="Slide Number Placeholder 3"/>
          <p:cNvSpPr>
            <a:spLocks noGrp="1"/>
          </p:cNvSpPr>
          <p:nvPr>
            <p:ph type="sldNum" sz="quarter" idx="5"/>
          </p:nvPr>
        </p:nvSpPr>
        <p:spPr/>
        <p:txBody>
          <a:bodyPr/>
          <a:lstStyle/>
          <a:p>
            <a:fld id="{698ED03D-B91D-479A-A4F2-379D7ABF21C4}" type="slidenum">
              <a:rPr lang="en-US" smtClean="0"/>
              <a:t>6</a:t>
            </a:fld>
            <a:endParaRPr lang="en-US"/>
          </a:p>
        </p:txBody>
      </p:sp>
    </p:spTree>
    <p:extLst>
      <p:ext uri="{BB962C8B-B14F-4D97-AF65-F5344CB8AC3E}">
        <p14:creationId xmlns:p14="http://schemas.microsoft.com/office/powerpoint/2010/main" val="392699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C809B-FBFD-A1CE-6FFE-FC2289DA0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30863-3D24-08D6-4590-7208AA3CB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FDA65-6E62-23F1-A5E3-6803356B4DF4}"/>
              </a:ext>
            </a:extLst>
          </p:cNvPr>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90000"/>
              </a:lnSpc>
              <a:buClrTx/>
              <a:buSzTx/>
              <a:buFontTx/>
              <a:buNone/>
              <a:tabLst/>
              <a:defRPr/>
            </a:pPr>
            <a:r>
              <a:rPr lang="en-US" sz="1000" b="1"/>
              <a:t>Speaker Notes: </a:t>
            </a:r>
          </a:p>
          <a:p>
            <a:pPr marL="0" marR="0" lvl="0" indent="0" algn="l" defTabSz="914400" rtl="0" eaLnBrk="1" fontAlgn="auto" latinLnBrk="0" hangingPunct="1">
              <a:lnSpc>
                <a:spcPct val="90000"/>
              </a:lnSpc>
              <a:buClrTx/>
              <a:buSzTx/>
              <a:buFontTx/>
              <a:buNone/>
              <a:tabLst/>
              <a:defRPr/>
            </a:pPr>
            <a:r>
              <a:rPr lang="en-US" sz="1000" b="0" i="0">
                <a:effectLst/>
              </a:rPr>
              <a:t>Key secondary endpoints for the narcolepsy cohort included change in 3 PSG parameters from BL to EOT: </a:t>
            </a:r>
            <a:endParaRPr lang="en-US" sz="1000" b="1"/>
          </a:p>
          <a:p>
            <a:pPr marL="171450" marR="0" lvl="0" indent="-171450" algn="l" defTabSz="914400" rtl="0" eaLnBrk="1" fontAlgn="auto" latinLnBrk="0" hangingPunct="1">
              <a:lnSpc>
                <a:spcPct val="90000"/>
              </a:lnSpc>
              <a:buClrTx/>
              <a:buSzTx/>
              <a:buFont typeface="Arial" panose="020B0604020202020204" pitchFamily="34" charset="0"/>
              <a:buChar char="•"/>
              <a:tabLst/>
              <a:defRPr/>
            </a:pPr>
            <a:r>
              <a:rPr lang="en-US" sz="1000" b="0" i="0">
                <a:effectLst/>
              </a:rPr>
              <a:t>Total number of shifts from deeper to lighter stages of sleep (from stage N1/N2/N3/rapid eye movement [REM] to wake and from stage N2/N3/REM to N1; from the onset of persistent sleep to lights on)</a:t>
            </a:r>
          </a:p>
          <a:p>
            <a:pPr marL="171450" marR="0" lvl="0" indent="-171450" algn="l" defTabSz="914400" rtl="0" eaLnBrk="1" fontAlgn="auto" latinLnBrk="0" hangingPunct="1">
              <a:lnSpc>
                <a:spcPct val="90000"/>
              </a:lnSpc>
              <a:buClrTx/>
              <a:buSzTx/>
              <a:buFont typeface="Arial" panose="020B0604020202020204" pitchFamily="34" charset="0"/>
              <a:buChar char="•"/>
              <a:tabLst/>
              <a:defRPr/>
            </a:pPr>
            <a:r>
              <a:rPr lang="en-US" sz="1000" b="0" i="0">
                <a:effectLst/>
              </a:rPr>
              <a:t>Stage N3 sleep duration (in minutes, per night; from the first epoch of sleep [any stage] to lights on) </a:t>
            </a:r>
          </a:p>
          <a:p>
            <a:pPr marL="171450" marR="0" lvl="0" indent="-171450" algn="l" defTabSz="914400" rtl="0" eaLnBrk="1" fontAlgn="auto" latinLnBrk="0" hangingPunct="1">
              <a:lnSpc>
                <a:spcPct val="90000"/>
              </a:lnSpc>
              <a:buClrTx/>
              <a:buSzTx/>
              <a:buFont typeface="Arial" panose="020B0604020202020204" pitchFamily="34" charset="0"/>
              <a:buChar char="•"/>
              <a:tabLst/>
              <a:defRPr/>
            </a:pPr>
            <a:r>
              <a:rPr lang="en-US" sz="1000" b="0" i="0">
                <a:effectLst/>
              </a:rPr>
              <a:t>Number of awakenings (defined as ≥2 consecutive wake epochs, separated by an epoch of stage N2, N3, or REM; from lights off to lights on) </a:t>
            </a:r>
            <a:endParaRPr lang="en-US" sz="1000" b="1"/>
          </a:p>
          <a:p>
            <a:pPr marL="0" marR="0" lvl="0" indent="0" algn="l" defTabSz="914400" rtl="0" eaLnBrk="1" fontAlgn="auto" latinLnBrk="0" hangingPunct="1">
              <a:lnSpc>
                <a:spcPct val="90000"/>
              </a:lnSpc>
              <a:buClrTx/>
              <a:buSzTx/>
              <a:buFontTx/>
              <a:buNone/>
              <a:tabLst/>
              <a:defRPr/>
            </a:pPr>
            <a:endParaRPr lang="en-US" sz="1000" b="1"/>
          </a:p>
          <a:p>
            <a:pPr marL="0" marR="0" lvl="0" indent="0" algn="l" defTabSz="914400" rtl="0" eaLnBrk="1" fontAlgn="auto" latinLnBrk="0" hangingPunct="1">
              <a:lnSpc>
                <a:spcPct val="90000"/>
              </a:lnSpc>
              <a:buClrTx/>
              <a:buSzTx/>
              <a:buFontTx/>
              <a:buNone/>
              <a:tabLst/>
              <a:defRPr/>
            </a:pPr>
            <a:endParaRPr lang="en-US" sz="1000" b="1"/>
          </a:p>
          <a:p>
            <a:pPr marL="0" marR="0" lvl="0" indent="0" algn="l" defTabSz="914400" rtl="0" eaLnBrk="1" fontAlgn="auto" latinLnBrk="0" hangingPunct="1">
              <a:lnSpc>
                <a:spcPct val="90000"/>
              </a:lnSpc>
              <a:buClrTx/>
              <a:buSzTx/>
              <a:buFontTx/>
              <a:buNone/>
              <a:tabLst/>
              <a:defRPr/>
            </a:pPr>
            <a:r>
              <a:rPr lang="en-US" sz="1000" b="1"/>
              <a:t>Slide Annotations</a:t>
            </a:r>
            <a:r>
              <a:rPr lang="en-US" sz="1000"/>
              <a:t>:</a:t>
            </a:r>
          </a:p>
          <a:p>
            <a:pPr marR="0" lvl="0" algn="l" defTabSz="914400" rtl="0" eaLnBrk="1" fontAlgn="auto" latinLnBrk="0" hangingPunct="1">
              <a:lnSpc>
                <a:spcPct val="90000"/>
              </a:lnSpc>
              <a:spcBef>
                <a:spcPts val="0"/>
              </a:spcBef>
              <a:spcAft>
                <a:spcPts val="0"/>
              </a:spcAft>
              <a:buClrTx/>
              <a:buSzTx/>
              <a:tabLst/>
              <a:defRPr/>
            </a:pPr>
            <a:r>
              <a:rPr lang="en-US" sz="1000" b="0"/>
              <a:t>^Slide title: JZP258-407-03 Protocol Amendment 03_22May2024, p58A</a:t>
            </a:r>
          </a:p>
          <a:p>
            <a:pPr>
              <a:lnSpc>
                <a:spcPct val="90000"/>
              </a:lnSpc>
            </a:pPr>
            <a:r>
              <a:rPr lang="en-US" sz="1000" b="0"/>
              <a:t>^Primary: JZP258-407-03 Protocol Amendment 03_22May2024, p48A</a:t>
            </a:r>
          </a:p>
          <a:p>
            <a:pPr>
              <a:lnSpc>
                <a:spcPct val="90000"/>
              </a:lnSpc>
            </a:pPr>
            <a:r>
              <a:rPr lang="en-US" sz="1000" b="0"/>
              <a:t>Secondary: </a:t>
            </a:r>
          </a:p>
          <a:p>
            <a:pPr marL="194310" lvl="1">
              <a:lnSpc>
                <a:spcPct val="90000"/>
              </a:lnSpc>
            </a:pPr>
            <a:r>
              <a:rPr lang="en-US" sz="1000" b="0"/>
              <a:t>^Bullet 1: JZP258-407-03 Protocol Amendment 03_22May2024, p49B,C; </a:t>
            </a:r>
            <a:r>
              <a:rPr lang="en-US" sz="1000" b="0">
                <a:effectLst/>
              </a:rPr>
              <a:t>JZP258-407 </a:t>
            </a:r>
            <a:r>
              <a:rPr lang="en-US" sz="1000" b="0" err="1">
                <a:effectLst/>
              </a:rPr>
              <a:t>Clinilabs_Pulsar</a:t>
            </a:r>
            <a:r>
              <a:rPr lang="en-US" sz="1000" b="0">
                <a:effectLst/>
              </a:rPr>
              <a:t> (PSG ) Content </a:t>
            </a:r>
            <a:r>
              <a:rPr lang="en-US" sz="1000" b="0" err="1">
                <a:effectLst/>
              </a:rPr>
              <a:t>Specifica</a:t>
            </a:r>
            <a:r>
              <a:rPr lang="en-US" sz="1000" b="0">
                <a:effectLst/>
              </a:rPr>
              <a:t>, Tab: Data File Contents PSG, Row: 10, Column: D</a:t>
            </a:r>
          </a:p>
          <a:p>
            <a:pPr marL="194310" lvl="1">
              <a:lnSpc>
                <a:spcPct val="90000"/>
              </a:lnSpc>
            </a:pPr>
            <a:r>
              <a:rPr lang="en-US" sz="1000" b="0"/>
              <a:t>^Bullet 2: JZP258-407-03 Protocol Amendment 03_22May2024, p49B,C; JZP258-407 </a:t>
            </a:r>
            <a:r>
              <a:rPr lang="en-US" sz="1000" b="0" err="1"/>
              <a:t>Clinilabs_Pulsar</a:t>
            </a:r>
            <a:r>
              <a:rPr lang="en-US" sz="1000" b="0"/>
              <a:t> (PSG ) Content </a:t>
            </a:r>
            <a:r>
              <a:rPr lang="en-US" sz="1000" b="0" err="1"/>
              <a:t>Specifica</a:t>
            </a:r>
            <a:r>
              <a:rPr lang="en-US" sz="1000" b="0"/>
              <a:t>, Tab: Data File Contents PSG, Row: 17, Column: D, Note: refers to TIB in row 2 (from lights on to lights off)</a:t>
            </a:r>
          </a:p>
          <a:p>
            <a:pPr marL="194310" lvl="1">
              <a:lnSpc>
                <a:spcPct val="90000"/>
              </a:lnSpc>
            </a:pPr>
            <a:r>
              <a:rPr lang="en-US" sz="1000" b="0"/>
              <a:t>^Bullet 3: JZP258-407-03 Protocol Amendment 03_22May2024, p49B,C; JZP258-407 </a:t>
            </a:r>
            <a:r>
              <a:rPr lang="en-US" sz="1000" b="0" err="1"/>
              <a:t>Clinilabs_Pulsar</a:t>
            </a:r>
            <a:r>
              <a:rPr lang="en-US" sz="1000" b="0"/>
              <a:t> (PSG ) Content </a:t>
            </a:r>
            <a:r>
              <a:rPr lang="en-US" sz="1000" b="0" err="1"/>
              <a:t>Specifica</a:t>
            </a:r>
            <a:r>
              <a:rPr lang="en-US" sz="1000" b="0"/>
              <a:t>, Tab: Data File Contents PSG, Row: 11, Column: D</a:t>
            </a:r>
          </a:p>
          <a:p>
            <a:pPr lvl="0">
              <a:lnSpc>
                <a:spcPct val="90000"/>
              </a:lnSpc>
            </a:pPr>
            <a:r>
              <a:rPr lang="en-US" sz="1000" b="0"/>
              <a:t>^Additional secondary: JZP258-407-03 Protocol Amendment 03_22May2024, p31C, p50B</a:t>
            </a:r>
          </a:p>
          <a:p>
            <a:pPr marR="0" lvl="0" algn="l" defTabSz="914400" rtl="0" eaLnBrk="1" fontAlgn="auto" latinLnBrk="0" hangingPunct="1">
              <a:lnSpc>
                <a:spcPct val="90000"/>
              </a:lnSpc>
              <a:spcBef>
                <a:spcPts val="0"/>
              </a:spcBef>
              <a:spcAft>
                <a:spcPts val="0"/>
              </a:spcAft>
              <a:buClrTx/>
              <a:buSzTx/>
              <a:tabLst/>
              <a:defRPr/>
            </a:pPr>
            <a:r>
              <a:rPr lang="en-US" sz="1000" b="0"/>
              <a:t>^Safety: JZP258-407-03 Protocol Amendment 03_22May2024, p48B</a:t>
            </a:r>
          </a:p>
          <a:p>
            <a:pPr marL="0" lvl="0" indent="-262890">
              <a:lnSpc>
                <a:spcPct val="90000"/>
              </a:lnSpc>
              <a:buFont typeface="Arial" panose="020B0604020202020204" pitchFamily="34" charset="0"/>
              <a:buChar char="•"/>
            </a:pPr>
            <a:endParaRPr lang="en-US" sz="1000" b="1"/>
          </a:p>
        </p:txBody>
      </p:sp>
      <p:sp>
        <p:nvSpPr>
          <p:cNvPr id="4" name="Slide Number Placeholder 3">
            <a:extLst>
              <a:ext uri="{FF2B5EF4-FFF2-40B4-BE49-F238E27FC236}">
                <a16:creationId xmlns:a16="http://schemas.microsoft.com/office/drawing/2014/main" id="{836185FC-644E-4EC2-149B-9C9B04642054}"/>
              </a:ext>
            </a:extLst>
          </p:cNvPr>
          <p:cNvSpPr>
            <a:spLocks noGrp="1"/>
          </p:cNvSpPr>
          <p:nvPr>
            <p:ph type="sldNum" sz="quarter" idx="5"/>
          </p:nvPr>
        </p:nvSpPr>
        <p:spPr/>
        <p:txBody>
          <a:bodyPr/>
          <a:lstStyle/>
          <a:p>
            <a:fld id="{698ED03D-B91D-479A-A4F2-379D7ABF21C4}" type="slidenum">
              <a:rPr lang="en-US" smtClean="0"/>
              <a:t>7</a:t>
            </a:fld>
            <a:endParaRPr lang="en-US"/>
          </a:p>
        </p:txBody>
      </p:sp>
    </p:spTree>
    <p:extLst>
      <p:ext uri="{BB962C8B-B14F-4D97-AF65-F5344CB8AC3E}">
        <p14:creationId xmlns:p14="http://schemas.microsoft.com/office/powerpoint/2010/main" val="87651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a:t>Speaker Notes: </a:t>
            </a:r>
          </a:p>
          <a:p>
            <a:pPr marL="171450" indent="-171450">
              <a:buFont typeface="Arial" panose="020B0604020202020204" pitchFamily="34" charset="0"/>
              <a:buChar char="•"/>
            </a:pPr>
            <a:r>
              <a:rPr lang="en-US" sz="1000"/>
              <a:t>Fifty-five participants with narcolepsy enrolled in the study and took their prescribed LXB regimen for ≥1 night after the BL period; most were female (72.7%) and White (80.0%)</a:t>
            </a:r>
          </a:p>
          <a:p>
            <a:endParaRPr lang="en-US" sz="1000"/>
          </a:p>
          <a:p>
            <a:endParaRPr lang="en-US" sz="1000"/>
          </a:p>
          <a:p>
            <a:r>
              <a:rPr lang="en-US" sz="1000" b="1"/>
              <a:t>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^Age: </a:t>
            </a:r>
            <a:r>
              <a:rPr lang="en-US" sz="1000">
                <a:effectLst/>
              </a:rPr>
              <a:t>t-9-01-03-01-01, p1B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^Sex: </a:t>
            </a:r>
            <a:r>
              <a:rPr lang="en-US" sz="1000">
                <a:effectLst/>
              </a:rPr>
              <a:t>t-9-01-03-01-01, p1C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t>
            </a:r>
            <a:r>
              <a:rPr lang="en-US" sz="1000" b="0">
                <a:effectLst/>
              </a:rPr>
              <a:t>Race: t-9-01-03-01-01, p2A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effectLst/>
              </a:rPr>
              <a:t>^BMI: t-9-01-03-01-01, p4A</a:t>
            </a:r>
          </a:p>
          <a:p>
            <a:r>
              <a:rPr lang="en-US" sz="1000" b="0"/>
              <a:t>^Oxybate: t-9-01-03-01-01, p3A,B,C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t>^Footnote A: t-9-01-03-01-01, p1F</a:t>
            </a:r>
          </a:p>
          <a:p>
            <a:r>
              <a:rPr lang="en-US" sz="1000" b="0"/>
              <a:t>^Footnote B: t-9-01-03-01-02, p2E</a:t>
            </a:r>
          </a:p>
          <a:p>
            <a:r>
              <a:rPr lang="en-US" sz="1000" b="0"/>
              <a:t>^Footnote C: t-9-01-03-01-01, p3G</a:t>
            </a:r>
          </a:p>
        </p:txBody>
      </p:sp>
      <p:sp>
        <p:nvSpPr>
          <p:cNvPr id="4" name="Slide Number Placeholder 3"/>
          <p:cNvSpPr>
            <a:spLocks noGrp="1"/>
          </p:cNvSpPr>
          <p:nvPr>
            <p:ph type="sldNum" sz="quarter" idx="5"/>
          </p:nvPr>
        </p:nvSpPr>
        <p:spPr/>
        <p:txBody>
          <a:bodyPr/>
          <a:lstStyle/>
          <a:p>
            <a:fld id="{698ED03D-B91D-479A-A4F2-379D7ABF21C4}" type="slidenum">
              <a:rPr lang="en-US" smtClean="0"/>
              <a:t>8</a:t>
            </a:fld>
            <a:endParaRPr lang="en-US"/>
          </a:p>
        </p:txBody>
      </p:sp>
    </p:spTree>
    <p:extLst>
      <p:ext uri="{BB962C8B-B14F-4D97-AF65-F5344CB8AC3E}">
        <p14:creationId xmlns:p14="http://schemas.microsoft.com/office/powerpoint/2010/main" val="50202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1B54E-3C0A-E3D1-256C-5986884B4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CF198-8D91-5962-F243-8CD0D96E3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3151B-1041-6905-8D43-A0153A283BC4}"/>
              </a:ext>
            </a:extLst>
          </p:cNvPr>
          <p:cNvSpPr>
            <a:spLocks noGrp="1"/>
          </p:cNvSpPr>
          <p:nvPr>
            <p:ph type="body" idx="1"/>
          </p:nvPr>
        </p:nvSpPr>
        <p:spPr/>
        <p:txBody>
          <a:bodyPr/>
          <a:lstStyle/>
          <a:p>
            <a:r>
              <a:rPr lang="en-US" sz="1000" b="1" strike="noStrike"/>
              <a:t>Speaker Notes: </a:t>
            </a:r>
          </a:p>
          <a:p>
            <a:pPr marL="173736" marR="0" lvl="0" indent="-173736">
              <a:buFont typeface="Symbol" panose="05050102010706020507" pitchFamily="18" charset="2"/>
              <a:buChar char=""/>
              <a:tabLst>
                <a:tab pos="0" algn="l"/>
              </a:tabLst>
            </a:pPr>
            <a:r>
              <a:rPr lang="en-US" sz="1000" b="0" strike="noStrike">
                <a:effectLst/>
                <a:ea typeface="Times New Roman" panose="02020603050405020304" pitchFamily="18" charset="0"/>
                <a:cs typeface="Times New Roman" panose="02020603050405020304" pitchFamily="18" charset="0"/>
              </a:rPr>
              <a:t>Once a participant reached an optimized dosage, they continued this dosage as a stable regimen during the SDP and EOT period </a:t>
            </a:r>
          </a:p>
          <a:p>
            <a:pPr marL="173736" marR="0" lvl="0" indent="-173736">
              <a:buFont typeface="Symbol" panose="05050102010706020507" pitchFamily="18" charset="2"/>
              <a:buChar char=""/>
              <a:tabLst>
                <a:tab pos="0" algn="l"/>
              </a:tabLst>
            </a:pPr>
            <a:r>
              <a:rPr lang="en-US" sz="1000" b="0" strike="noStrike">
                <a:effectLst/>
                <a:ea typeface="Times New Roman" panose="02020603050405020304" pitchFamily="18" charset="0"/>
                <a:cs typeface="Times New Roman" panose="02020603050405020304" pitchFamily="18" charset="0"/>
              </a:rPr>
              <a:t>Thirteen participants transferred to the &gt;9g cohort after being titrated up to 9 g (and the investigator felt they could benefit from a &gt;9 g dosing regimen)</a:t>
            </a:r>
          </a:p>
          <a:p>
            <a:pPr marL="0" marR="0" lvl="0" indent="0">
              <a:buFont typeface="Symbol" panose="05050102010706020507" pitchFamily="18" charset="2"/>
              <a:buNone/>
              <a:tabLst>
                <a:tab pos="0" algn="l"/>
              </a:tabLst>
            </a:pPr>
            <a:endParaRPr lang="en-US" sz="1000" b="1" strike="noStrike"/>
          </a:p>
          <a:p>
            <a:pPr marL="0" marR="0" lvl="0" indent="0" algn="l" defTabSz="914400" rtl="0" eaLnBrk="1" fontAlgn="auto" latinLnBrk="0" hangingPunct="1">
              <a:buClrTx/>
              <a:buSzTx/>
              <a:buFont typeface="Symbol" panose="05050102010706020507" pitchFamily="18" charset="2"/>
              <a:buNone/>
              <a:tabLst>
                <a:tab pos="0" algn="l"/>
              </a:tabLst>
              <a:defRPr/>
            </a:pPr>
            <a:r>
              <a:rPr lang="en-US" sz="1000" b="1" strike="noStrike"/>
              <a:t>Speaker Note Annotations:</a:t>
            </a:r>
          </a:p>
          <a:p>
            <a:pPr marL="0" marR="0" lvl="0" indent="0">
              <a:buFont typeface="Symbol" panose="05050102010706020507" pitchFamily="18" charset="2"/>
              <a:buNone/>
              <a:tabLst>
                <a:tab pos="0" algn="l"/>
              </a:tabLst>
            </a:pPr>
            <a:r>
              <a:rPr lang="en-US" sz="1000" b="0" strike="noStrike"/>
              <a:t>Bullet 1: ^</a:t>
            </a:r>
            <a:r>
              <a:rPr lang="en-US" sz="1000" b="0" strike="noStrike">
                <a:effectLst/>
                <a:ea typeface="Times New Roman" panose="02020603050405020304" pitchFamily="18" charset="0"/>
                <a:cs typeface="Times New Roman" panose="02020603050405020304" pitchFamily="18" charset="0"/>
              </a:rPr>
              <a:t>JZP258-407-03 Protocol Amendment 03_22May2024, p56A; </a:t>
            </a:r>
            <a:r>
              <a:rPr lang="en-US" sz="1000" b="0" strike="noStrike"/>
              <a:t>^</a:t>
            </a:r>
            <a:r>
              <a:rPr lang="en-US" sz="1000" b="0" strike="noStrike">
                <a:effectLst/>
                <a:ea typeface="Times New Roman" panose="02020603050405020304" pitchFamily="18" charset="0"/>
                <a:cs typeface="Times New Roman" panose="02020603050405020304" pitchFamily="18" charset="0"/>
              </a:rPr>
              <a:t>This bullet point describes the last column (total narcolepsy) Table 2. The annotations for Total Nightly Dosage has been checked and is in the above Table. </a:t>
            </a:r>
          </a:p>
          <a:p>
            <a:pPr marL="0" marR="0" lvl="0" indent="0">
              <a:buFont typeface="Symbol" panose="05050102010706020507" pitchFamily="18" charset="2"/>
              <a:buNone/>
              <a:tabLst>
                <a:tab pos="0" algn="l"/>
              </a:tabLst>
            </a:pPr>
            <a:r>
              <a:rPr lang="en-US" sz="1000" b="0" strike="noStrike">
                <a:effectLst/>
                <a:cs typeface="Times New Roman" panose="02020603050405020304" pitchFamily="18" charset="0"/>
              </a:rPr>
              <a:t>Bullet 2: JZP258-407-03 Protocol Amendment 03_22May2024, p22A; t-9-01-01-02-01, p1A</a:t>
            </a:r>
            <a:endParaRPr lang="en-US" sz="1000" b="0" strike="noStrike"/>
          </a:p>
          <a:p>
            <a:endParaRPr lang="en-US" sz="1000" b="0" strike="noStrike"/>
          </a:p>
          <a:p>
            <a:r>
              <a:rPr lang="en-US" sz="1000" b="1"/>
              <a:t>Slide Annotations:</a:t>
            </a:r>
          </a:p>
          <a:p>
            <a:pPr marL="0" marR="0" lvl="0" indent="0" algn="l" defTabSz="914400" rtl="0" eaLnBrk="1" fontAlgn="auto" latinLnBrk="0" hangingPunct="1">
              <a:buClrTx/>
              <a:buSzTx/>
              <a:buFontTx/>
              <a:buNone/>
              <a:tabLst/>
              <a:defRPr/>
            </a:pPr>
            <a:r>
              <a:rPr lang="en-US" sz="1000"/>
              <a:t>^</a:t>
            </a:r>
            <a:r>
              <a:rPr lang="en-US" sz="1000">
                <a:effectLst/>
              </a:rPr>
              <a:t>Row 1: t-9-01-06-01 p2A</a:t>
            </a:r>
          </a:p>
          <a:p>
            <a:pPr marL="0" marR="0" lvl="0" indent="0" algn="l" defTabSz="914400" rtl="0" eaLnBrk="1" fontAlgn="auto" latinLnBrk="0" hangingPunct="1">
              <a:buClrTx/>
              <a:buSzTx/>
              <a:buFontTx/>
              <a:buNone/>
              <a:tabLst/>
              <a:defRPr/>
            </a:pPr>
            <a:r>
              <a:rPr lang="en-US" sz="1000"/>
              <a:t>^Row 2: </a:t>
            </a:r>
            <a:r>
              <a:rPr lang="en-US" sz="1000">
                <a:effectLst/>
              </a:rPr>
              <a:t>t-9-01-06-01 p3A</a:t>
            </a:r>
          </a:p>
          <a:p>
            <a:pPr marL="0" marR="0" lvl="0" indent="0" algn="l" defTabSz="914400" rtl="0" eaLnBrk="1" fontAlgn="auto" latinLnBrk="0" hangingPunct="1">
              <a:buClrTx/>
              <a:buSzTx/>
              <a:buFontTx/>
              <a:buNone/>
              <a:tabLst/>
              <a:defRPr/>
            </a:pPr>
            <a:r>
              <a:rPr lang="en-US" sz="1000"/>
              <a:t>^</a:t>
            </a:r>
            <a:r>
              <a:rPr lang="en-US" sz="1000" b="0">
                <a:effectLst/>
              </a:rPr>
              <a:t>Row 3: t-9-01-06-01 p3B</a:t>
            </a:r>
          </a:p>
          <a:p>
            <a:pPr marL="0" marR="0" lvl="0" indent="0">
              <a:buFont typeface="Symbol" panose="05050102010706020507" pitchFamily="18" charset="2"/>
              <a:buNone/>
              <a:tabLst>
                <a:tab pos="0" algn="l"/>
              </a:tabLst>
            </a:pPr>
            <a:r>
              <a:rPr lang="en-US" sz="1000" b="0"/>
              <a:t>^Bullet 1: </a:t>
            </a:r>
            <a:r>
              <a:rPr lang="en-US" sz="1000" b="0">
                <a:effectLst/>
                <a:ea typeface="Times New Roman" panose="02020603050405020304" pitchFamily="18" charset="0"/>
                <a:cs typeface="Times New Roman" panose="02020603050405020304" pitchFamily="18" charset="0"/>
              </a:rPr>
              <a:t>JZP258-407-03 Protocol Amendment 03_22May2024, p56A</a:t>
            </a:r>
          </a:p>
          <a:p>
            <a:pPr marL="0" marR="0">
              <a:tabLst>
                <a:tab pos="0" algn="l"/>
              </a:tabLst>
            </a:pPr>
            <a:r>
              <a:rPr lang="en-US" sz="1000" b="0"/>
              <a:t>^Bullet 2: </a:t>
            </a:r>
            <a:r>
              <a:rPr lang="en-US" sz="1000" b="0">
                <a:effectLst/>
                <a:ea typeface="Times New Roman" panose="02020603050405020304" pitchFamily="18" charset="0"/>
                <a:cs typeface="Times New Roman" panose="02020603050405020304" pitchFamily="18" charset="0"/>
              </a:rPr>
              <a:t>This bullet point describes the last column (total narcolepsy) Table 2. The annotations for Total Nightly Dosage has been checked and is in the above Table. </a:t>
            </a:r>
            <a:endParaRPr lang="en-US" sz="1000" b="0"/>
          </a:p>
          <a:p>
            <a:r>
              <a:rPr lang="en-US" sz="1000" b="0"/>
              <a:t>Bullet 3: </a:t>
            </a:r>
            <a:r>
              <a:rPr lang="en-US" sz="1000">
                <a:solidFill>
                  <a:srgbClr val="000000"/>
                </a:solidFill>
              </a:rPr>
              <a:t>t-9-01-06-01, p1AB</a:t>
            </a:r>
            <a:endParaRPr lang="en-US" sz="1000" b="0"/>
          </a:p>
          <a:p>
            <a:r>
              <a:rPr lang="en-US" sz="1000" b="0"/>
              <a:t>^Footnote A:</a:t>
            </a:r>
            <a:r>
              <a:rPr lang="en-US" sz="1000" b="0">
                <a:effectLst/>
              </a:rPr>
              <a:t> JZP258-407-03 Protocol </a:t>
            </a:r>
            <a:r>
              <a:rPr lang="en-US" sz="1000">
                <a:effectLst/>
              </a:rPr>
              <a:t>Amendment 03_22May2024, p88D</a:t>
            </a:r>
          </a:p>
          <a:p>
            <a:endParaRPr lang="en-US" sz="1000"/>
          </a:p>
        </p:txBody>
      </p:sp>
      <p:sp>
        <p:nvSpPr>
          <p:cNvPr id="4" name="Slide Number Placeholder 3">
            <a:extLst>
              <a:ext uri="{FF2B5EF4-FFF2-40B4-BE49-F238E27FC236}">
                <a16:creationId xmlns:a16="http://schemas.microsoft.com/office/drawing/2014/main" id="{CF6F6A4B-DE42-25A1-56D5-D21BB07A7B9B}"/>
              </a:ext>
            </a:extLst>
          </p:cNvPr>
          <p:cNvSpPr>
            <a:spLocks noGrp="1"/>
          </p:cNvSpPr>
          <p:nvPr>
            <p:ph type="sldNum" sz="quarter" idx="5"/>
          </p:nvPr>
        </p:nvSpPr>
        <p:spPr/>
        <p:txBody>
          <a:bodyPr/>
          <a:lstStyle/>
          <a:p>
            <a:fld id="{698ED03D-B91D-479A-A4F2-379D7ABF21C4}" type="slidenum">
              <a:rPr lang="en-US" smtClean="0"/>
              <a:t>9</a:t>
            </a:fld>
            <a:endParaRPr lang="en-US"/>
          </a:p>
        </p:txBody>
      </p:sp>
    </p:spTree>
    <p:extLst>
      <p:ext uri="{BB962C8B-B14F-4D97-AF65-F5344CB8AC3E}">
        <p14:creationId xmlns:p14="http://schemas.microsoft.com/office/powerpoint/2010/main" val="313889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01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C4AE-669F-409A-BB59-B0C71C13DE5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9F3319-897C-467F-93A4-DDE34D52D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DBA321-74E6-48D8-9572-0F7FDA39BA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ue text on a black background&#10;&#10;AI-generated content may be incorrect.">
            <a:extLst>
              <a:ext uri="{FF2B5EF4-FFF2-40B4-BE49-F238E27FC236}">
                <a16:creationId xmlns:a16="http://schemas.microsoft.com/office/drawing/2014/main" id="{FE2EAE43-CF81-4EAB-9F79-5E728FFAA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7789" y="324182"/>
            <a:ext cx="1172021" cy="648653"/>
          </a:xfrm>
          <a:prstGeom prst="rect">
            <a:avLst/>
          </a:prstGeom>
        </p:spPr>
      </p:pic>
    </p:spTree>
    <p:extLst>
      <p:ext uri="{BB962C8B-B14F-4D97-AF65-F5344CB8AC3E}">
        <p14:creationId xmlns:p14="http://schemas.microsoft.com/office/powerpoint/2010/main" val="16104815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8ED99-747E-442F-98A0-974D35D76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C71165-B529-41CA-B1B9-21D6DD34D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145980"/>
      </p:ext>
    </p:extLst>
  </p:cSld>
  <p:clrMap bg1="lt1" tx1="dk1" bg2="lt2" tx2="dk2" accent1="accent1" accent2="accent2" accent3="accent3" accent4="accent4" accent5="accent5" accent6="accent6" hlink="hlink" folHlink="folHlink"/>
  <p:sldLayoutIdLst>
    <p:sldLayoutId id="2147483649" r:id="rId1"/>
    <p:sldLayoutId id="2147483652" r:id="rId2"/>
  </p:sldLayoutIdLst>
  <p:txStyles>
    <p:title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da.gov/regulatory-information/search-fda-guidance-documents/quantitative-labeling-sodium-potassium-and-phosphorus-human-over-counter-and-prescription-dru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D1F92E-3CE8-4B51-AA06-7E4724D60439}"/>
              </a:ext>
            </a:extLst>
          </p:cNvPr>
          <p:cNvSpPr txBox="1">
            <a:spLocks/>
          </p:cNvSpPr>
          <p:nvPr/>
        </p:nvSpPr>
        <p:spPr>
          <a:xfrm>
            <a:off x="6024080" y="1004439"/>
            <a:ext cx="5709007" cy="1347834"/>
          </a:xfrm>
          <a:prstGeom prst="rect">
            <a:avLst/>
          </a:prstGeom>
        </p:spPr>
        <p:txBody>
          <a:bodyPr/>
          <a:lstStyle>
            <a:lvl1pPr algn="l" defTabSz="914400" rtl="0" eaLnBrk="1" latinLnBrk="0" hangingPunct="1">
              <a:lnSpc>
                <a:spcPct val="90000"/>
              </a:lnSpc>
              <a:spcBef>
                <a:spcPct val="0"/>
              </a:spcBef>
              <a:buNone/>
              <a:defRPr sz="4400" b="1" kern="1200">
                <a:solidFill>
                  <a:srgbClr val="F89834"/>
                </a:solidFill>
                <a:latin typeface="Arial" panose="020B0604020202020204" pitchFamily="34" charset="0"/>
                <a:ea typeface="+mj-ea"/>
                <a:cs typeface="Arial" panose="020B0604020202020204" pitchFamily="34" charset="0"/>
              </a:defRPr>
            </a:lvl1pPr>
          </a:lstStyle>
          <a:p>
            <a:pPr algn="ctr"/>
            <a:r>
              <a:rPr lang="en-US" sz="4000">
                <a:solidFill>
                  <a:schemeClr val="bg1"/>
                </a:solidFill>
                <a:latin typeface="Avenir LT Std 55 Roman" panose="020B0703020203020204" pitchFamily="34" charset="0"/>
              </a:rPr>
              <a:t>Effectiveness and Safety of Low-Sodium Oxybate in Participants With Narcolepsy: Results From the DUET Study </a:t>
            </a:r>
          </a:p>
        </p:txBody>
      </p:sp>
      <p:sp>
        <p:nvSpPr>
          <p:cNvPr id="4" name="Subtitle 2">
            <a:extLst>
              <a:ext uri="{FF2B5EF4-FFF2-40B4-BE49-F238E27FC236}">
                <a16:creationId xmlns:a16="http://schemas.microsoft.com/office/drawing/2014/main" id="{15545E10-CB58-43A5-9EBA-412D56EBF1B4}"/>
              </a:ext>
            </a:extLst>
          </p:cNvPr>
          <p:cNvSpPr txBox="1">
            <a:spLocks/>
          </p:cNvSpPr>
          <p:nvPr/>
        </p:nvSpPr>
        <p:spPr>
          <a:xfrm>
            <a:off x="6234652" y="4505728"/>
            <a:ext cx="5287861" cy="8369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Logan D. Schneider, MD</a:t>
            </a:r>
          </a:p>
        </p:txBody>
      </p:sp>
    </p:spTree>
    <p:extLst>
      <p:ext uri="{BB962C8B-B14F-4D97-AF65-F5344CB8AC3E}">
        <p14:creationId xmlns:p14="http://schemas.microsoft.com/office/powerpoint/2010/main" val="118814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48EF0-93D9-3C2E-696B-5996ADE8D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D2B3A-DFE5-FAC8-1209-E95159842683}"/>
              </a:ext>
            </a:extLst>
          </p:cNvPr>
          <p:cNvSpPr>
            <a:spLocks noGrp="1"/>
          </p:cNvSpPr>
          <p:nvPr>
            <p:ph type="title"/>
          </p:nvPr>
        </p:nvSpPr>
        <p:spPr>
          <a:xfrm>
            <a:off x="838198" y="-79899"/>
            <a:ext cx="10515600" cy="1325563"/>
          </a:xfrm>
        </p:spPr>
        <p:txBody>
          <a:bodyPr>
            <a:normAutofit/>
          </a:bodyPr>
          <a:lstStyle/>
          <a:p>
            <a:pPr algn="ctr"/>
            <a:r>
              <a:rPr lang="en-US" sz="4000" dirty="0">
                <a:solidFill>
                  <a:schemeClr val="tx1"/>
                </a:solidFill>
              </a:rPr>
              <a:t>Improvement in ESS </a:t>
            </a:r>
            <a:r>
              <a:rPr lang="en-US" sz="4000" dirty="0" err="1">
                <a:solidFill>
                  <a:schemeClr val="tx1"/>
                </a:solidFill>
              </a:rPr>
              <a:t>Scores</a:t>
            </a:r>
            <a:r>
              <a:rPr lang="en-US" sz="4000" baseline="30000" dirty="0" err="1">
                <a:solidFill>
                  <a:schemeClr val="tx1"/>
                </a:solidFill>
              </a:rPr>
              <a:t>a</a:t>
            </a:r>
            <a:endParaRPr lang="en-US" sz="4000" dirty="0">
              <a:solidFill>
                <a:schemeClr val="tx1"/>
              </a:solidFill>
            </a:endParaRPr>
          </a:p>
        </p:txBody>
      </p:sp>
      <p:sp>
        <p:nvSpPr>
          <p:cNvPr id="10" name="TextBox 9">
            <a:extLst>
              <a:ext uri="{FF2B5EF4-FFF2-40B4-BE49-F238E27FC236}">
                <a16:creationId xmlns:a16="http://schemas.microsoft.com/office/drawing/2014/main" id="{8D9C8125-2393-00A3-A95B-62C3CCDAA0FF}"/>
              </a:ext>
            </a:extLst>
          </p:cNvPr>
          <p:cNvSpPr txBox="1"/>
          <p:nvPr/>
        </p:nvSpPr>
        <p:spPr>
          <a:xfrm>
            <a:off x="914400" y="6002554"/>
            <a:ext cx="10698480" cy="707886"/>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Completer</a:t>
            </a:r>
            <a:r>
              <a:rPr lang="en-US" sz="1000" dirty="0">
                <a:latin typeface="Avenir LT Std 55 Roman" panose="020B0703020203020204"/>
              </a:rPr>
              <a:t> analysis set. </a:t>
            </a:r>
            <a:r>
              <a:rPr lang="en-US" sz="1000" baseline="30000" dirty="0" err="1">
                <a:latin typeface="Avenir LT Std 55 Roman" panose="020B0703020203020204"/>
              </a:rPr>
              <a:t>b</a:t>
            </a:r>
            <a:r>
              <a:rPr lang="en-US" sz="1000" dirty="0" err="1">
                <a:latin typeface="Avenir LT Std 55 Roman" panose="020B0703020203020204"/>
              </a:rPr>
              <a:t>Difference</a:t>
            </a:r>
            <a:r>
              <a:rPr lang="en-US" sz="1000" dirty="0">
                <a:latin typeface="Avenir LT Std 55 Roman" panose="020B0703020203020204"/>
              </a:rPr>
              <a:t> between BL and EOT. </a:t>
            </a:r>
            <a:r>
              <a:rPr lang="en-US" sz="1000" baseline="30000" dirty="0" err="1">
                <a:latin typeface="Avenir LT Std 55 Roman" panose="020B0703020203020204"/>
              </a:rPr>
              <a:t>c</a:t>
            </a:r>
            <a:r>
              <a:rPr lang="en-US" sz="1000" dirty="0" err="1">
                <a:latin typeface="Avenir LT Std 55 Roman" panose="020B0703020203020204"/>
              </a:rPr>
              <a:t>Mean</a:t>
            </a:r>
            <a:r>
              <a:rPr lang="en-US" sz="1000" dirty="0">
                <a:latin typeface="Avenir LT Std 55 Roman" panose="020B0703020203020204"/>
              </a:rPr>
              <a:t> (SD) ESS score for a normal population without a sleep disorder is 5.9 (2.2);</a:t>
            </a:r>
            <a:r>
              <a:rPr lang="en-US" sz="1000" baseline="30000" dirty="0">
                <a:latin typeface="Avenir LT Std 55 Roman" panose="020B0703020203020204"/>
              </a:rPr>
              <a:t>1</a:t>
            </a:r>
            <a:r>
              <a:rPr lang="en-US" sz="1000" dirty="0">
                <a:latin typeface="Avenir LT Std 55 Roman" panose="020B0703020203020204"/>
              </a:rPr>
              <a:t> established categories consider scores up to 10 normal. An ESS score &gt;10 at screening was required for study inclusion. *Controlled for multiplicity. </a:t>
            </a:r>
          </a:p>
          <a:p>
            <a:r>
              <a:rPr lang="en-US" sz="1000" dirty="0">
                <a:latin typeface="Avenir LT Std 55 Roman" panose="020B0703020203020204"/>
              </a:rPr>
              <a:t>BL, baseline; CI, confidence interval; EOT, end of treatment; ESS, Epworth Sleepiness Scale; LS, least squares; LXB, low-sodium </a:t>
            </a:r>
            <a:r>
              <a:rPr lang="en-US" sz="1000" dirty="0" err="1">
                <a:latin typeface="Avenir LT Std 55 Roman" panose="020B0703020203020204"/>
              </a:rPr>
              <a:t>oxybate</a:t>
            </a:r>
            <a:r>
              <a:rPr lang="en-US" sz="1000" dirty="0">
                <a:latin typeface="Avenir LT Std 55 Roman" panose="020B0703020203020204"/>
              </a:rPr>
              <a:t>; NT1, narcolepsy type 1; NT2, narcolepsy type 2; SE, standard error.</a:t>
            </a:r>
          </a:p>
          <a:p>
            <a:r>
              <a:rPr lang="en-US" sz="1000" dirty="0">
                <a:latin typeface="Avenir LT Std 55 Roman" panose="020B0703020203020204"/>
              </a:rPr>
              <a:t>1. Johns MW. </a:t>
            </a:r>
            <a:r>
              <a:rPr lang="en-US" sz="1000" i="1" dirty="0">
                <a:latin typeface="Avenir LT Std 55 Roman" panose="020B0703020203020204"/>
              </a:rPr>
              <a:t>Sleep</a:t>
            </a:r>
            <a:r>
              <a:rPr lang="en-US" sz="1000" dirty="0">
                <a:latin typeface="Avenir LT Std 55 Roman" panose="020B0703020203020204"/>
              </a:rPr>
              <a:t>. 1991;14(6):540-545.</a:t>
            </a:r>
          </a:p>
        </p:txBody>
      </p:sp>
      <p:pic>
        <p:nvPicPr>
          <p:cNvPr id="4" name="Picture 3" descr="A picture containing font, text, graphics, design&#10;&#10;Description automatically generated">
            <a:extLst>
              <a:ext uri="{FF2B5EF4-FFF2-40B4-BE49-F238E27FC236}">
                <a16:creationId xmlns:a16="http://schemas.microsoft.com/office/drawing/2014/main" id="{86766EC6-5CFD-BF77-16C4-692C2FADA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grpSp>
        <p:nvGrpSpPr>
          <p:cNvPr id="3" name="Group 2">
            <a:extLst>
              <a:ext uri="{FF2B5EF4-FFF2-40B4-BE49-F238E27FC236}">
                <a16:creationId xmlns:a16="http://schemas.microsoft.com/office/drawing/2014/main" id="{99E417DD-7D84-FE0F-0A4F-3DC3756CF565}"/>
              </a:ext>
            </a:extLst>
          </p:cNvPr>
          <p:cNvGrpSpPr/>
          <p:nvPr/>
        </p:nvGrpSpPr>
        <p:grpSpPr>
          <a:xfrm>
            <a:off x="390288" y="1117890"/>
            <a:ext cx="8364189" cy="4914422"/>
            <a:chOff x="1809358" y="644430"/>
            <a:chExt cx="10093430" cy="10310535"/>
          </a:xfrm>
        </p:grpSpPr>
        <p:grpSp>
          <p:nvGrpSpPr>
            <p:cNvPr id="5" name="Group 4">
              <a:extLst>
                <a:ext uri="{FF2B5EF4-FFF2-40B4-BE49-F238E27FC236}">
                  <a16:creationId xmlns:a16="http://schemas.microsoft.com/office/drawing/2014/main" id="{3B9CA9C9-45BF-6851-E064-11BC20BB300E}"/>
                </a:ext>
              </a:extLst>
            </p:cNvPr>
            <p:cNvGrpSpPr/>
            <p:nvPr/>
          </p:nvGrpSpPr>
          <p:grpSpPr>
            <a:xfrm>
              <a:off x="1809358" y="1296318"/>
              <a:ext cx="8805672" cy="9658647"/>
              <a:chOff x="51286" y="318454"/>
              <a:chExt cx="4990309" cy="5124345"/>
            </a:xfrm>
          </p:grpSpPr>
          <p:grpSp>
            <p:nvGrpSpPr>
              <p:cNvPr id="32" name="Group 31">
                <a:extLst>
                  <a:ext uri="{FF2B5EF4-FFF2-40B4-BE49-F238E27FC236}">
                    <a16:creationId xmlns:a16="http://schemas.microsoft.com/office/drawing/2014/main" id="{3A44F874-F1CF-520A-6741-9700B89A92BD}"/>
                  </a:ext>
                </a:extLst>
              </p:cNvPr>
              <p:cNvGrpSpPr/>
              <p:nvPr/>
            </p:nvGrpSpPr>
            <p:grpSpPr>
              <a:xfrm>
                <a:off x="51286" y="907640"/>
                <a:ext cx="4990309" cy="4535159"/>
                <a:chOff x="1204038" y="3393511"/>
                <a:chExt cx="7980194" cy="6525499"/>
              </a:xfrm>
            </p:grpSpPr>
            <p:graphicFrame>
              <p:nvGraphicFramePr>
                <p:cNvPr id="34" name="Chart 33">
                  <a:extLst>
                    <a:ext uri="{FF2B5EF4-FFF2-40B4-BE49-F238E27FC236}">
                      <a16:creationId xmlns:a16="http://schemas.microsoft.com/office/drawing/2014/main" id="{FBF8E0AB-F004-69F3-5294-1E032D7F2963}"/>
                    </a:ext>
                  </a:extLst>
                </p:cNvPr>
                <p:cNvGraphicFramePr/>
                <p:nvPr>
                  <p:extLst>
                    <p:ext uri="{D42A27DB-BD31-4B8C-83A1-F6EECF244321}">
                      <p14:modId xmlns:p14="http://schemas.microsoft.com/office/powerpoint/2010/main" val="1132637661"/>
                    </p:ext>
                  </p:extLst>
                </p:nvPr>
              </p:nvGraphicFramePr>
              <p:xfrm>
                <a:off x="1204038" y="3393511"/>
                <a:ext cx="7980194" cy="6525499"/>
              </p:xfrm>
              <a:graphic>
                <a:graphicData uri="http://schemas.openxmlformats.org/drawingml/2006/chart">
                  <c:chart xmlns:c="http://schemas.openxmlformats.org/drawingml/2006/chart" xmlns:r="http://schemas.openxmlformats.org/officeDocument/2006/relationships" r:id="rId4"/>
                </a:graphicData>
              </a:graphic>
            </p:graphicFrame>
            <p:sp>
              <p:nvSpPr>
                <p:cNvPr id="35" name="Left Bracket 34">
                  <a:extLst>
                    <a:ext uri="{FF2B5EF4-FFF2-40B4-BE49-F238E27FC236}">
                      <a16:creationId xmlns:a16="http://schemas.microsoft.com/office/drawing/2014/main" id="{B81573EA-BAA8-2558-F7A4-166B7D97F208}"/>
                    </a:ext>
                  </a:extLst>
                </p:cNvPr>
                <p:cNvSpPr/>
                <p:nvPr/>
              </p:nvSpPr>
              <p:spPr>
                <a:xfrm rot="5400000">
                  <a:off x="5187132" y="2904471"/>
                  <a:ext cx="254636" cy="2794160"/>
                </a:xfrm>
                <a:prstGeom prst="leftBracket">
                  <a:avLst/>
                </a:prstGeom>
                <a:noFill/>
                <a:ln w="12700" cap="flat" cmpd="sng" algn="ctr">
                  <a:solidFill>
                    <a:srgbClr val="646464"/>
                  </a:solidFill>
                  <a:prstDash val="solid"/>
                  <a:miter lim="800000"/>
                </a:ln>
                <a:effectLst/>
              </p:spPr>
              <p:txBody>
                <a:bodyPr rtlCol="0" anchor="ctr"/>
                <a:lstStyle/>
                <a:p>
                  <a:pPr algn="ctr" defTabSz="914400">
                    <a:defRPr/>
                  </a:pPr>
                  <a:endParaRPr lang="en-US" sz="4000" kern="0">
                    <a:solidFill>
                      <a:srgbClr val="646464"/>
                    </a:solidFill>
                    <a:latin typeface="Arial Narrow" panose="020B0604020202020204"/>
                  </a:endParaRPr>
                </a:p>
              </p:txBody>
            </p:sp>
          </p:grpSp>
          <p:sp>
            <p:nvSpPr>
              <p:cNvPr id="33" name="TextBox 32">
                <a:extLst>
                  <a:ext uri="{FF2B5EF4-FFF2-40B4-BE49-F238E27FC236}">
                    <a16:creationId xmlns:a16="http://schemas.microsoft.com/office/drawing/2014/main" id="{E4FC8A16-1DC4-3B75-4F8F-E286B894AACE}"/>
                  </a:ext>
                </a:extLst>
              </p:cNvPr>
              <p:cNvSpPr txBox="1"/>
              <p:nvPr/>
            </p:nvSpPr>
            <p:spPr>
              <a:xfrm>
                <a:off x="1215027" y="318454"/>
                <a:ext cx="2859615" cy="1130524"/>
              </a:xfrm>
              <a:prstGeom prst="rect">
                <a:avLst/>
              </a:prstGeom>
              <a:noFill/>
              <a:ln>
                <a:noFill/>
              </a:ln>
            </p:spPr>
            <p:txBody>
              <a:bodyPr wrap="square" rtlCol="0">
                <a:spAutoFit/>
              </a:bodyPr>
              <a:lstStyle/>
              <a:p>
                <a:pPr algn="ctr" defTabSz="1828800"/>
                <a:r>
                  <a:rPr lang="en-US" sz="2000" dirty="0">
                    <a:solidFill>
                      <a:prstClr val="black"/>
                    </a:solidFill>
                    <a:latin typeface="Avenir LT Std 55 Roman" panose="020B0703020203020204"/>
                    <a:cs typeface="Arial" panose="020B0604020202020204" pitchFamily="34" charset="0"/>
                  </a:rPr>
                  <a:t>LS </a:t>
                </a:r>
                <a:r>
                  <a:rPr lang="en-US" sz="2000" dirty="0">
                    <a:latin typeface="Avenir LT Std 55 Roman" panose="020B0703020203020204"/>
                    <a:cs typeface="Arial" panose="020B0604020202020204" pitchFamily="34" charset="0"/>
                  </a:rPr>
                  <a:t>mean </a:t>
                </a:r>
                <a:r>
                  <a:rPr lang="it-IT" sz="2000" dirty="0" err="1">
                    <a:latin typeface="Avenir LT Std 55 Roman" panose="020B0703020203020204"/>
                    <a:cs typeface="Arial" panose="020B0604020202020204" pitchFamily="34" charset="0"/>
                  </a:rPr>
                  <a:t>Δ</a:t>
                </a:r>
                <a:r>
                  <a:rPr lang="it-IT" sz="2000" baseline="30000" dirty="0" err="1">
                    <a:latin typeface="Avenir LT Std 55 Roman" panose="020B0703020203020204"/>
                    <a:cs typeface="Arial" panose="020B0604020202020204" pitchFamily="34" charset="0"/>
                  </a:rPr>
                  <a:t>b</a:t>
                </a:r>
                <a:r>
                  <a:rPr lang="it-IT" sz="2000" dirty="0">
                    <a:latin typeface="Avenir LT Std 55 Roman" panose="020B0703020203020204"/>
                    <a:cs typeface="Arial" panose="020B0604020202020204" pitchFamily="34" charset="0"/>
                  </a:rPr>
                  <a:t> (SE): </a:t>
                </a:r>
                <a:r>
                  <a:rPr lang="en-US" sz="2000" dirty="0">
                    <a:latin typeface="Avenir LT Std 55 Roman" panose="020B0703020203020204"/>
                    <a:cs typeface="Arial" panose="020B0604020202020204" pitchFamily="34" charset="0"/>
                  </a:rPr>
                  <a:t>−7.7 (0.9)</a:t>
                </a:r>
                <a:endParaRPr lang="it-IT" sz="2000" dirty="0">
                  <a:latin typeface="Avenir LT Std 55 Roman" panose="020B0703020203020204"/>
                  <a:cs typeface="Arial" panose="020B0604020202020204" pitchFamily="34" charset="0"/>
                </a:endParaRPr>
              </a:p>
              <a:p>
                <a:pPr algn="ctr" defTabSz="1828800"/>
                <a:r>
                  <a:rPr lang="it-IT" sz="2000" dirty="0">
                    <a:solidFill>
                      <a:prstClr val="black"/>
                    </a:solidFill>
                    <a:latin typeface="Avenir LT Std 55 Roman" panose="020B0703020203020204"/>
                    <a:cs typeface="Arial" panose="020B0604020202020204" pitchFamily="34" charset="0"/>
                  </a:rPr>
                  <a:t>95% CI: </a:t>
                </a:r>
                <a:r>
                  <a:rPr lang="en-US" sz="2000" dirty="0">
                    <a:solidFill>
                      <a:prstClr val="black"/>
                    </a:solidFill>
                    <a:latin typeface="Avenir LT Std 55 Roman" panose="020B0703020203020204"/>
                    <a:cs typeface="Arial" panose="020B0604020202020204" pitchFamily="34" charset="0"/>
                  </a:rPr>
                  <a:t>−9.6 to −5.8</a:t>
                </a:r>
              </a:p>
              <a:p>
                <a:pPr algn="ctr" defTabSz="1828800"/>
                <a:r>
                  <a:rPr lang="en-US" sz="2000" i="1">
                    <a:solidFill>
                      <a:prstClr val="black"/>
                    </a:solidFill>
                    <a:latin typeface="Avenir LT Std 55 Roman" panose="020B0703020203020204"/>
                    <a:cs typeface="Arial" panose="020B0604020202020204" pitchFamily="34" charset="0"/>
                  </a:rPr>
                  <a:t>P</a:t>
                </a:r>
                <a:r>
                  <a:rPr lang="en-US" sz="2000">
                    <a:solidFill>
                      <a:prstClr val="black"/>
                    </a:solidFill>
                    <a:latin typeface="Avenir LT Std 55 Roman" panose="020B0703020203020204"/>
                    <a:cs typeface="Arial" panose="020B0604020202020204" pitchFamily="34" charset="0"/>
                  </a:rPr>
                  <a:t>&lt;0.0001*</a:t>
                </a:r>
              </a:p>
            </p:txBody>
          </p:sp>
        </p:grpSp>
        <p:sp>
          <p:nvSpPr>
            <p:cNvPr id="9" name="TextBox 8">
              <a:extLst>
                <a:ext uri="{FF2B5EF4-FFF2-40B4-BE49-F238E27FC236}">
                  <a16:creationId xmlns:a16="http://schemas.microsoft.com/office/drawing/2014/main" id="{72AE9CB0-9A9E-DE69-1FCD-33267F821626}"/>
                </a:ext>
              </a:extLst>
            </p:cNvPr>
            <p:cNvSpPr txBox="1"/>
            <p:nvPr/>
          </p:nvSpPr>
          <p:spPr>
            <a:xfrm>
              <a:off x="8740991" y="6456771"/>
              <a:ext cx="2918230" cy="2284024"/>
            </a:xfrm>
            <a:prstGeom prst="rect">
              <a:avLst/>
            </a:prstGeom>
            <a:noFill/>
          </p:spPr>
          <p:txBody>
            <a:bodyPr wrap="square" rtlCol="0">
              <a:noAutofit/>
            </a:bodyPr>
            <a:lstStyle/>
            <a:p>
              <a:r>
                <a:rPr lang="en-US" sz="2000">
                  <a:solidFill>
                    <a:srgbClr val="000000"/>
                  </a:solidFill>
                  <a:latin typeface="Avenir LT Std 55 Roman" panose="020B0703020203020204"/>
                  <a:cs typeface="Arial" panose="020B0604020202020204" pitchFamily="34" charset="0"/>
                </a:rPr>
                <a:t>Reference range: </a:t>
              </a:r>
            </a:p>
            <a:p>
              <a:r>
                <a:rPr lang="en-US" sz="2000">
                  <a:solidFill>
                    <a:srgbClr val="000000"/>
                  </a:solidFill>
                  <a:latin typeface="Avenir LT Std 55 Roman" panose="020B0703020203020204"/>
                  <a:cs typeface="Arial" panose="020B0604020202020204" pitchFamily="34" charset="0"/>
                </a:rPr>
                <a:t>≤10 = normal </a:t>
              </a:r>
              <a:br>
                <a:rPr lang="en-US" sz="2000">
                  <a:solidFill>
                    <a:srgbClr val="000000"/>
                  </a:solidFill>
                  <a:latin typeface="Avenir LT Std 55 Roman" panose="020B0703020203020204"/>
                  <a:cs typeface="Arial" panose="020B0604020202020204" pitchFamily="34" charset="0"/>
                </a:rPr>
              </a:br>
              <a:r>
                <a:rPr lang="en-US" sz="2000">
                  <a:solidFill>
                    <a:srgbClr val="000000"/>
                  </a:solidFill>
                  <a:latin typeface="Avenir LT Std 55 Roman" panose="020B0703020203020204"/>
                  <a:cs typeface="Arial" panose="020B0604020202020204" pitchFamily="34" charset="0"/>
                </a:rPr>
                <a:t>daytime </a:t>
              </a:r>
              <a:r>
                <a:rPr lang="en-US" sz="2000" err="1">
                  <a:solidFill>
                    <a:srgbClr val="000000"/>
                  </a:solidFill>
                  <a:latin typeface="Avenir LT Std 55 Roman" panose="020B0703020203020204"/>
                  <a:cs typeface="Arial" panose="020B0604020202020204" pitchFamily="34" charset="0"/>
                </a:rPr>
                <a:t>sleepiness</a:t>
              </a:r>
              <a:r>
                <a:rPr lang="en-US" sz="2000" baseline="30000" err="1">
                  <a:solidFill>
                    <a:srgbClr val="000000"/>
                  </a:solidFill>
                  <a:latin typeface="Avenir LT Std 55 Roman" panose="020B0703020203020204"/>
                  <a:cs typeface="Arial" panose="020B0604020202020204" pitchFamily="34" charset="0"/>
                </a:rPr>
                <a:t>c</a:t>
              </a:r>
              <a:endParaRPr lang="en-US" sz="2000" strike="sngStrike" baseline="30000">
                <a:solidFill>
                  <a:srgbClr val="FF0000"/>
                </a:solidFill>
                <a:highlight>
                  <a:srgbClr val="FFFF00"/>
                </a:highlight>
                <a:latin typeface="Avenir LT Std 55 Roman" panose="020B0703020203020204"/>
                <a:cs typeface="Arial" panose="020B0604020202020204" pitchFamily="34" charset="0"/>
              </a:endParaRPr>
            </a:p>
          </p:txBody>
        </p:sp>
        <p:sp>
          <p:nvSpPr>
            <p:cNvPr id="11" name="TextBox 10">
              <a:extLst>
                <a:ext uri="{FF2B5EF4-FFF2-40B4-BE49-F238E27FC236}">
                  <a16:creationId xmlns:a16="http://schemas.microsoft.com/office/drawing/2014/main" id="{7CC8C0C3-173E-00B7-E368-06CE271F0212}"/>
                </a:ext>
              </a:extLst>
            </p:cNvPr>
            <p:cNvSpPr txBox="1"/>
            <p:nvPr/>
          </p:nvSpPr>
          <p:spPr>
            <a:xfrm>
              <a:off x="8740991" y="4907340"/>
              <a:ext cx="3161797" cy="585829"/>
            </a:xfrm>
            <a:prstGeom prst="rect">
              <a:avLst/>
            </a:prstGeom>
            <a:noFill/>
          </p:spPr>
          <p:txBody>
            <a:bodyPr wrap="square" rtlCol="0">
              <a:noAutofit/>
            </a:bodyPr>
            <a:lstStyle/>
            <a:p>
              <a:r>
                <a:rPr lang="en-US" sz="2000" dirty="0">
                  <a:solidFill>
                    <a:srgbClr val="000000"/>
                  </a:solidFill>
                  <a:latin typeface="Avenir LT Std 55 Roman" panose="020B0703020203020204"/>
                  <a:cs typeface="Arial" panose="020B0604020202020204" pitchFamily="34" charset="0"/>
                </a:rPr>
                <a:t> &gt;10 = excessive daytime sleepiness</a:t>
              </a:r>
              <a:endParaRPr lang="en-US" sz="2000" baseline="30000" dirty="0">
                <a:solidFill>
                  <a:srgbClr val="000000"/>
                </a:solidFill>
                <a:latin typeface="Avenir LT Std 55 Roman" panose="020B0703020203020204"/>
                <a:cs typeface="Arial" panose="020B0604020202020204" pitchFamily="34" charset="0"/>
              </a:endParaRPr>
            </a:p>
          </p:txBody>
        </p:sp>
        <p:cxnSp>
          <p:nvCxnSpPr>
            <p:cNvPr id="12" name="Straight Connector 11">
              <a:extLst>
                <a:ext uri="{FF2B5EF4-FFF2-40B4-BE49-F238E27FC236}">
                  <a16:creationId xmlns:a16="http://schemas.microsoft.com/office/drawing/2014/main" id="{22AA4BFD-81CA-2233-8EBF-766699E65934}"/>
                </a:ext>
              </a:extLst>
            </p:cNvPr>
            <p:cNvCxnSpPr>
              <a:cxnSpLocks/>
            </p:cNvCxnSpPr>
            <p:nvPr/>
          </p:nvCxnSpPr>
          <p:spPr>
            <a:xfrm>
              <a:off x="3257000" y="6457798"/>
              <a:ext cx="8038702" cy="0"/>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79EE5D2-E709-0C7A-0A1A-214E43B07079}"/>
                </a:ext>
              </a:extLst>
            </p:cNvPr>
            <p:cNvSpPr txBox="1"/>
            <p:nvPr/>
          </p:nvSpPr>
          <p:spPr>
            <a:xfrm>
              <a:off x="4071109" y="644430"/>
              <a:ext cx="4629413" cy="83943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venir LT Std 55 Roman" panose="020B0703020203020204"/>
                  <a:cs typeface="Arial" panose="020B0604020202020204" pitchFamily="34" charset="0"/>
                </a:rPr>
                <a:t>Total Narcolepsy Cohort</a:t>
              </a:r>
            </a:p>
          </p:txBody>
        </p:sp>
        <p:sp>
          <p:nvSpPr>
            <p:cNvPr id="18" name="TextBox 17">
              <a:extLst>
                <a:ext uri="{FF2B5EF4-FFF2-40B4-BE49-F238E27FC236}">
                  <a16:creationId xmlns:a16="http://schemas.microsoft.com/office/drawing/2014/main" id="{7CA47CE2-AFBE-6B8F-2626-E8629C6C9EE5}"/>
                </a:ext>
              </a:extLst>
            </p:cNvPr>
            <p:cNvSpPr txBox="1"/>
            <p:nvPr/>
          </p:nvSpPr>
          <p:spPr>
            <a:xfrm>
              <a:off x="4022954" y="3840370"/>
              <a:ext cx="1554479" cy="839437"/>
            </a:xfrm>
            <a:prstGeom prst="rect">
              <a:avLst/>
            </a:prstGeom>
            <a:noFill/>
            <a:ln>
              <a:noFill/>
            </a:ln>
          </p:spPr>
          <p:txBody>
            <a:bodyPr wrap="square" rtlCol="0">
              <a:spAutoFit/>
            </a:bodyPr>
            <a:lstStyle/>
            <a:p>
              <a:pPr algn="ctr"/>
              <a:r>
                <a:rPr lang="it-IT" sz="2000">
                  <a:solidFill>
                    <a:srgbClr val="000000"/>
                  </a:solidFill>
                  <a:latin typeface="Avenir LT Std 55 Roman" panose="020B0703020203020204"/>
                  <a:cs typeface="Arial" panose="020B0604020202020204" pitchFamily="34" charset="0"/>
                </a:rPr>
                <a:t>16.3 (0.5)</a:t>
              </a:r>
              <a:endParaRPr lang="en-US" sz="2000" b="0" u="none" strike="noStrike" baseline="0">
                <a:solidFill>
                  <a:srgbClr val="000000"/>
                </a:solidFill>
                <a:latin typeface="Avenir LT Std 55 Roman" panose="020B0703020203020204"/>
                <a:cs typeface="Arial" panose="020B0604020202020204" pitchFamily="34" charset="0"/>
              </a:endParaRPr>
            </a:p>
          </p:txBody>
        </p:sp>
        <p:sp>
          <p:nvSpPr>
            <p:cNvPr id="21" name="TextBox 20">
              <a:extLst>
                <a:ext uri="{FF2B5EF4-FFF2-40B4-BE49-F238E27FC236}">
                  <a16:creationId xmlns:a16="http://schemas.microsoft.com/office/drawing/2014/main" id="{634B5DEB-7784-3FBE-D8A1-349D5E563EC2}"/>
                </a:ext>
              </a:extLst>
            </p:cNvPr>
            <p:cNvSpPr txBox="1"/>
            <p:nvPr/>
          </p:nvSpPr>
          <p:spPr>
            <a:xfrm>
              <a:off x="7110720" y="7293110"/>
              <a:ext cx="1554479" cy="839437"/>
            </a:xfrm>
            <a:prstGeom prst="rect">
              <a:avLst/>
            </a:prstGeom>
            <a:noFill/>
            <a:ln>
              <a:noFill/>
            </a:ln>
          </p:spPr>
          <p:txBody>
            <a:bodyPr wrap="square" rtlCol="0">
              <a:spAutoFit/>
            </a:bodyPr>
            <a:lstStyle/>
            <a:p>
              <a:pPr algn="ctr"/>
              <a:r>
                <a:rPr lang="it-IT" sz="2000">
                  <a:solidFill>
                    <a:srgbClr val="000000"/>
                  </a:solidFill>
                  <a:latin typeface="Avenir LT Std 55 Roman" panose="020B0703020203020204"/>
                  <a:cs typeface="Arial" panose="020B0604020202020204" pitchFamily="34" charset="0"/>
                </a:rPr>
                <a:t>8.6 (1.0)</a:t>
              </a:r>
              <a:endParaRPr lang="en-US" sz="2000" b="0" u="none" strike="noStrike" baseline="0">
                <a:solidFill>
                  <a:srgbClr val="000000"/>
                </a:solidFill>
                <a:latin typeface="Avenir LT Std 55 Roman" panose="020B0703020203020204"/>
                <a:cs typeface="Arial" panose="020B0604020202020204" pitchFamily="34" charset="0"/>
              </a:endParaRPr>
            </a:p>
          </p:txBody>
        </p:sp>
      </p:grpSp>
      <p:sp>
        <p:nvSpPr>
          <p:cNvPr id="46" name="Content Placeholder 2">
            <a:extLst>
              <a:ext uri="{FF2B5EF4-FFF2-40B4-BE49-F238E27FC236}">
                <a16:creationId xmlns:a16="http://schemas.microsoft.com/office/drawing/2014/main" id="{8DBB58E1-9E4F-1764-3B15-93EB4AF070F4}"/>
              </a:ext>
            </a:extLst>
          </p:cNvPr>
          <p:cNvSpPr>
            <a:spLocks noGrp="1"/>
          </p:cNvSpPr>
          <p:nvPr>
            <p:ph sz="half" idx="1"/>
          </p:nvPr>
        </p:nvSpPr>
        <p:spPr>
          <a:xfrm>
            <a:off x="8754477" y="1713097"/>
            <a:ext cx="3212914" cy="4074383"/>
          </a:xfrm>
          <a:ln w="19050">
            <a:noFill/>
          </a:ln>
        </p:spPr>
        <p:txBody>
          <a:bodyPr>
            <a:normAutofit/>
          </a:bodyPr>
          <a:lstStyle/>
          <a:p>
            <a:pPr>
              <a:spcBef>
                <a:spcPts val="1800"/>
              </a:spcBef>
            </a:pPr>
            <a:r>
              <a:rPr lang="en-US" sz="2400" dirty="0">
                <a:solidFill>
                  <a:schemeClr val="tx1"/>
                </a:solidFill>
              </a:rPr>
              <a:t>Participants with narcolepsy taking LXB showed a statistically significant reduction in ESS score from BL to EOT</a:t>
            </a:r>
            <a:endParaRPr lang="en-US" sz="2400" baseline="30000" dirty="0">
              <a:solidFill>
                <a:schemeClr val="tx1"/>
              </a:solidFill>
            </a:endParaRPr>
          </a:p>
        </p:txBody>
      </p:sp>
    </p:spTree>
    <p:extLst>
      <p:ext uri="{BB962C8B-B14F-4D97-AF65-F5344CB8AC3E}">
        <p14:creationId xmlns:p14="http://schemas.microsoft.com/office/powerpoint/2010/main" val="231974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58DB0-458A-0A4E-3946-7C3A974E6DE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A44E351-4072-7132-FA51-054BD4F2316F}"/>
              </a:ext>
            </a:extLst>
          </p:cNvPr>
          <p:cNvSpPr txBox="1"/>
          <p:nvPr/>
        </p:nvSpPr>
        <p:spPr>
          <a:xfrm>
            <a:off x="877387" y="6312498"/>
            <a:ext cx="10905030" cy="553998"/>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Completer</a:t>
            </a:r>
            <a:r>
              <a:rPr lang="en-US" sz="1000" dirty="0">
                <a:latin typeface="Avenir LT Std 55 Roman" panose="020B0703020203020204"/>
              </a:rPr>
              <a:t> analysis set. </a:t>
            </a:r>
            <a:r>
              <a:rPr lang="en-US" sz="1000" baseline="30000" dirty="0" err="1">
                <a:latin typeface="Avenir LT Std 55 Roman" panose="020B0703020203020204"/>
              </a:rPr>
              <a:t>b</a:t>
            </a:r>
            <a:r>
              <a:rPr lang="en-US" sz="1000" dirty="0" err="1">
                <a:latin typeface="Avenir LT Std 55 Roman" panose="020B0703020203020204"/>
              </a:rPr>
              <a:t>Sleep</a:t>
            </a:r>
            <a:r>
              <a:rPr lang="en-US" sz="1000" dirty="0">
                <a:latin typeface="Avenir LT Std 55 Roman" panose="020B0703020203020204"/>
              </a:rPr>
              <a:t> stage shifts included N1/N2/N3/REM to wake and N2/N3/REM to N1. </a:t>
            </a:r>
            <a:r>
              <a:rPr lang="en-US" sz="1000" baseline="30000" dirty="0" err="1">
                <a:latin typeface="Avenir LT Std 55 Roman" panose="020B0703020203020204"/>
              </a:rPr>
              <a:t>c</a:t>
            </a:r>
            <a:r>
              <a:rPr lang="en-US" sz="1000" dirty="0" err="1">
                <a:latin typeface="Avenir LT Std 55 Roman" panose="020B0703020203020204"/>
              </a:rPr>
              <a:t>Difference</a:t>
            </a:r>
            <a:r>
              <a:rPr lang="en-US" sz="1000" dirty="0">
                <a:latin typeface="Avenir LT Std 55 Roman" panose="020B0703020203020204"/>
              </a:rPr>
              <a:t> between BL and EOT.</a:t>
            </a:r>
            <a:r>
              <a:rPr lang="en-US" sz="1000" dirty="0">
                <a:solidFill>
                  <a:srgbClr val="00B050"/>
                </a:solidFill>
                <a:latin typeface="Avenir LT Std 55 Roman" panose="020B0703020203020204"/>
              </a:rPr>
              <a:t> </a:t>
            </a:r>
            <a:r>
              <a:rPr lang="en-US" sz="1000" dirty="0">
                <a:latin typeface="Avenir LT Std 55 Roman" panose="020B0703020203020204"/>
              </a:rPr>
              <a:t>*Controlled for multiplicity.	</a:t>
            </a:r>
          </a:p>
          <a:p>
            <a:r>
              <a:rPr lang="en-US" sz="1000" dirty="0">
                <a:latin typeface="Avenir LT Std 55 Roman" panose="020B0703020203020204"/>
              </a:rPr>
              <a:t>BL, baseline; CI, confidence interval; EOT, end of treatment; LS, least squares; LXB, low-sodium </a:t>
            </a:r>
            <a:r>
              <a:rPr lang="en-US" sz="1000" dirty="0" err="1">
                <a:latin typeface="Avenir LT Std 55 Roman" panose="020B0703020203020204"/>
              </a:rPr>
              <a:t>oxybate</a:t>
            </a:r>
            <a:r>
              <a:rPr lang="en-US" sz="1000" dirty="0">
                <a:latin typeface="Avenir LT Std 55 Roman" panose="020B0703020203020204"/>
              </a:rPr>
              <a:t>; N1, non-REM stage 1; N2, non-REM stage 2; N3, non-REM stage 3; REM, rapid eye movement; SE, standard error. </a:t>
            </a:r>
          </a:p>
        </p:txBody>
      </p:sp>
      <p:pic>
        <p:nvPicPr>
          <p:cNvPr id="3" name="Picture 2" descr="A picture containing font, text, graphics, design&#10;&#10;Description automatically generated">
            <a:extLst>
              <a:ext uri="{FF2B5EF4-FFF2-40B4-BE49-F238E27FC236}">
                <a16:creationId xmlns:a16="http://schemas.microsoft.com/office/drawing/2014/main" id="{247624C9-1A15-0CED-7361-231A5F7346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
        <p:nvSpPr>
          <p:cNvPr id="32" name="TextBox 31">
            <a:extLst>
              <a:ext uri="{FF2B5EF4-FFF2-40B4-BE49-F238E27FC236}">
                <a16:creationId xmlns:a16="http://schemas.microsoft.com/office/drawing/2014/main" id="{6033554A-5AA7-4811-0161-0AD6A2CEB889}"/>
              </a:ext>
            </a:extLst>
          </p:cNvPr>
          <p:cNvSpPr txBox="1"/>
          <p:nvPr/>
        </p:nvSpPr>
        <p:spPr>
          <a:xfrm>
            <a:off x="8172084" y="2130000"/>
            <a:ext cx="3571762" cy="2751522"/>
          </a:xfrm>
          <a:prstGeom prst="rect">
            <a:avLst/>
          </a:prstGeom>
          <a:noFill/>
        </p:spPr>
        <p:txBody>
          <a:bodyPr wrap="square" rtlCol="0">
            <a:spAutoFit/>
          </a:bodyPr>
          <a:lstStyle/>
          <a:p>
            <a:pPr marL="285750" indent="-285750">
              <a:lnSpc>
                <a:spcPct val="90000"/>
              </a:lnSpc>
              <a:spcBef>
                <a:spcPts val="1800"/>
              </a:spcBef>
              <a:buFont typeface="Arial" panose="020B0604020202020204" pitchFamily="34" charset="0"/>
              <a:buChar char="•"/>
            </a:pPr>
            <a:r>
              <a:rPr lang="en-US" sz="2400" dirty="0">
                <a:latin typeface="Avenir LT Std 55 Roman" panose="020B0703020203020204"/>
              </a:rPr>
              <a:t>Participants with narcolepsy taking LXB experienced a statistically significant reduction in the total number of shifts from deeper to lighter sleep </a:t>
            </a:r>
            <a:r>
              <a:rPr lang="en-US" sz="2400" dirty="0" err="1">
                <a:latin typeface="Avenir LT Std 55 Roman" panose="020B0703020203020204"/>
              </a:rPr>
              <a:t>stages</a:t>
            </a:r>
            <a:r>
              <a:rPr lang="en-US" sz="2400" baseline="30000" dirty="0" err="1">
                <a:latin typeface="Avenir LT Std 55 Roman" panose="020B0703020203020204"/>
              </a:rPr>
              <a:t>a,b</a:t>
            </a:r>
            <a:endParaRPr lang="en-US" sz="2400" strike="sngStrike" dirty="0">
              <a:latin typeface="Avenir LT Std 55 Roman" panose="020B0703020203020204"/>
            </a:endParaRPr>
          </a:p>
        </p:txBody>
      </p:sp>
      <p:sp>
        <p:nvSpPr>
          <p:cNvPr id="2" name="Title 1">
            <a:extLst>
              <a:ext uri="{FF2B5EF4-FFF2-40B4-BE49-F238E27FC236}">
                <a16:creationId xmlns:a16="http://schemas.microsoft.com/office/drawing/2014/main" id="{369D1440-E2B6-4439-F7DF-B6973F21DB11}"/>
              </a:ext>
            </a:extLst>
          </p:cNvPr>
          <p:cNvSpPr>
            <a:spLocks noGrp="1"/>
          </p:cNvSpPr>
          <p:nvPr>
            <p:ph type="title"/>
          </p:nvPr>
        </p:nvSpPr>
        <p:spPr>
          <a:xfrm>
            <a:off x="0" y="-2641"/>
            <a:ext cx="11782417" cy="1325563"/>
          </a:xfrm>
        </p:spPr>
        <p:txBody>
          <a:bodyPr>
            <a:normAutofit/>
          </a:bodyPr>
          <a:lstStyle/>
          <a:p>
            <a:pPr algn="ctr"/>
            <a:r>
              <a:rPr lang="en-US" sz="4000" spc="-30" dirty="0">
                <a:solidFill>
                  <a:schemeClr val="tx1"/>
                </a:solidFill>
              </a:rPr>
              <a:t>Reduction in Total Number of Shifts</a:t>
            </a:r>
            <a:br>
              <a:rPr lang="en-US" sz="4000" spc="-30" dirty="0">
                <a:solidFill>
                  <a:schemeClr val="tx1"/>
                </a:solidFill>
              </a:rPr>
            </a:br>
            <a:r>
              <a:rPr lang="en-US" sz="4000" spc="-30" dirty="0">
                <a:solidFill>
                  <a:schemeClr val="tx1"/>
                </a:solidFill>
              </a:rPr>
              <a:t>From Deeper to Lighter Sleep Stages</a:t>
            </a:r>
          </a:p>
        </p:txBody>
      </p:sp>
      <p:grpSp>
        <p:nvGrpSpPr>
          <p:cNvPr id="4" name="Group 3">
            <a:extLst>
              <a:ext uri="{FF2B5EF4-FFF2-40B4-BE49-F238E27FC236}">
                <a16:creationId xmlns:a16="http://schemas.microsoft.com/office/drawing/2014/main" id="{752975C6-F9DB-5BE0-4414-D44D939ADBBA}"/>
              </a:ext>
            </a:extLst>
          </p:cNvPr>
          <p:cNvGrpSpPr/>
          <p:nvPr/>
        </p:nvGrpSpPr>
        <p:grpSpPr>
          <a:xfrm>
            <a:off x="313509" y="1629186"/>
            <a:ext cx="8059723" cy="4118514"/>
            <a:chOff x="2324100" y="2182308"/>
            <a:chExt cx="6838950" cy="8980028"/>
          </a:xfrm>
        </p:grpSpPr>
        <p:graphicFrame>
          <p:nvGraphicFramePr>
            <p:cNvPr id="8" name="Chart 7">
              <a:extLst>
                <a:ext uri="{FF2B5EF4-FFF2-40B4-BE49-F238E27FC236}">
                  <a16:creationId xmlns:a16="http://schemas.microsoft.com/office/drawing/2014/main" id="{0A6A7D3F-84ED-D101-18DA-C5D000FA838C}"/>
                </a:ext>
              </a:extLst>
            </p:cNvPr>
            <p:cNvGraphicFramePr/>
            <p:nvPr>
              <p:extLst>
                <p:ext uri="{D42A27DB-BD31-4B8C-83A1-F6EECF244321}">
                  <p14:modId xmlns:p14="http://schemas.microsoft.com/office/powerpoint/2010/main" val="1830437389"/>
                </p:ext>
              </p:extLst>
            </p:nvPr>
          </p:nvGraphicFramePr>
          <p:xfrm>
            <a:off x="2324100" y="2845420"/>
            <a:ext cx="6838950" cy="8316916"/>
          </p:xfrm>
          <a:graphic>
            <a:graphicData uri="http://schemas.openxmlformats.org/drawingml/2006/chart">
              <c:chart xmlns:c="http://schemas.openxmlformats.org/drawingml/2006/chart" xmlns:r="http://schemas.openxmlformats.org/officeDocument/2006/relationships" r:id="rId4"/>
            </a:graphicData>
          </a:graphic>
        </p:graphicFrame>
        <p:sp>
          <p:nvSpPr>
            <p:cNvPr id="6" name="Left Bracket 5">
              <a:extLst>
                <a:ext uri="{FF2B5EF4-FFF2-40B4-BE49-F238E27FC236}">
                  <a16:creationId xmlns:a16="http://schemas.microsoft.com/office/drawing/2014/main" id="{A19A62DD-47F3-09B0-AF46-E2D716A81E5C}"/>
                </a:ext>
              </a:extLst>
            </p:cNvPr>
            <p:cNvSpPr/>
            <p:nvPr/>
          </p:nvSpPr>
          <p:spPr>
            <a:xfrm rot="5400000">
              <a:off x="6153823" y="3350498"/>
              <a:ext cx="299064" cy="2172519"/>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tx1">
                    <a:lumMod val="50000"/>
                  </a:schemeClr>
                </a:solidFill>
                <a:latin typeface="Avenir LT Std 55 Roman" panose="020B0703020203020204"/>
              </a:endParaRPr>
            </a:p>
          </p:txBody>
        </p:sp>
        <p:sp>
          <p:nvSpPr>
            <p:cNvPr id="7" name="TextBox 6">
              <a:extLst>
                <a:ext uri="{FF2B5EF4-FFF2-40B4-BE49-F238E27FC236}">
                  <a16:creationId xmlns:a16="http://schemas.microsoft.com/office/drawing/2014/main" id="{9EAE4188-62EF-4645-CD99-1759CEDD0D09}"/>
                </a:ext>
              </a:extLst>
            </p:cNvPr>
            <p:cNvSpPr txBox="1"/>
            <p:nvPr/>
          </p:nvSpPr>
          <p:spPr>
            <a:xfrm>
              <a:off x="4155483" y="2182308"/>
              <a:ext cx="4240790" cy="2214557"/>
            </a:xfrm>
            <a:prstGeom prst="rect">
              <a:avLst/>
            </a:prstGeom>
            <a:noFill/>
            <a:ln>
              <a:noFill/>
            </a:ln>
          </p:spPr>
          <p:txBody>
            <a:bodyPr wrap="square" rtlCol="0">
              <a:spAutoFit/>
            </a:bodyPr>
            <a:lstStyle/>
            <a:p>
              <a:pPr algn="ctr"/>
              <a:r>
                <a:rPr lang="en-US" sz="2000" u="none" strike="noStrike" baseline="0">
                  <a:solidFill>
                    <a:schemeClr val="tx1">
                      <a:lumMod val="50000"/>
                    </a:schemeClr>
                  </a:solidFill>
                  <a:latin typeface="Avenir LT Std 55 Roman" panose="020B0703020203020204"/>
                  <a:cs typeface="Arial" panose="020B0604020202020204" pitchFamily="34" charset="0"/>
                </a:rPr>
                <a:t>LS mean </a:t>
              </a:r>
              <a:r>
                <a:rPr lang="it-IT" sz="2000">
                  <a:solidFill>
                    <a:schemeClr val="tx1">
                      <a:lumMod val="50000"/>
                    </a:schemeClr>
                  </a:solidFill>
                  <a:latin typeface="Avenir LT Std 55 Roman" panose="020B0703020203020204"/>
                  <a:cs typeface="Arial" panose="020B0604020202020204" pitchFamily="34" charset="0"/>
                </a:rPr>
                <a:t>Δ</a:t>
              </a:r>
              <a:r>
                <a:rPr lang="it-IT" sz="2000" baseline="30000">
                  <a:solidFill>
                    <a:schemeClr val="tx1">
                      <a:lumMod val="50000"/>
                    </a:schemeClr>
                  </a:solidFill>
                  <a:latin typeface="Avenir LT Std 55 Roman" panose="020B0703020203020204"/>
                  <a:cs typeface="Arial" panose="020B0604020202020204" pitchFamily="34" charset="0"/>
                </a:rPr>
                <a:t>c</a:t>
              </a:r>
              <a:r>
                <a:rPr lang="it-IT" sz="2000" u="none" strike="noStrike" baseline="0">
                  <a:solidFill>
                    <a:schemeClr val="tx1">
                      <a:lumMod val="50000"/>
                    </a:schemeClr>
                  </a:solidFill>
                  <a:latin typeface="Avenir LT Std 55 Roman" panose="020B0703020203020204"/>
                  <a:cs typeface="Arial" panose="020B0604020202020204" pitchFamily="34" charset="0"/>
                </a:rPr>
                <a:t> (SE): </a:t>
              </a:r>
              <a:r>
                <a:rPr lang="en-US" sz="2000" i="0" u="none" strike="noStrike" baseline="0">
                  <a:solidFill>
                    <a:schemeClr val="tx1">
                      <a:lumMod val="50000"/>
                    </a:schemeClr>
                  </a:solidFill>
                  <a:latin typeface="Avenir LT Std 55 Roman" panose="020B0703020203020204"/>
                  <a:cs typeface="Arial" panose="020B0604020202020204" pitchFamily="34" charset="0"/>
                </a:rPr>
                <a:t>−13.1 (2.9)</a:t>
              </a:r>
              <a:endParaRPr lang="it-IT" sz="2000" u="none" strike="noStrike" baseline="0">
                <a:solidFill>
                  <a:schemeClr val="tx1">
                    <a:lumMod val="50000"/>
                  </a:schemeClr>
                </a:solidFill>
                <a:latin typeface="Avenir LT Std 55 Roman" panose="020B0703020203020204"/>
                <a:cs typeface="Arial" panose="020B0604020202020204" pitchFamily="34" charset="0"/>
              </a:endParaRPr>
            </a:p>
            <a:p>
              <a:pPr algn="ctr"/>
              <a:r>
                <a:rPr lang="it-IT" sz="2000" i="0" u="none" strike="noStrike" baseline="0">
                  <a:solidFill>
                    <a:schemeClr val="tx1">
                      <a:lumMod val="50000"/>
                    </a:schemeClr>
                  </a:solidFill>
                  <a:latin typeface="Avenir LT Std 55 Roman" panose="020B0703020203020204"/>
                  <a:cs typeface="Arial" panose="020B0604020202020204" pitchFamily="34" charset="0"/>
                </a:rPr>
                <a:t>95% CI: </a:t>
              </a:r>
              <a:r>
                <a:rPr lang="en-US" sz="2000" i="0" u="none" strike="noStrike" baseline="0">
                  <a:solidFill>
                    <a:schemeClr val="tx1">
                      <a:lumMod val="50000"/>
                    </a:schemeClr>
                  </a:solidFill>
                  <a:latin typeface="Avenir LT Std 55 Roman" panose="020B0703020203020204"/>
                  <a:cs typeface="Arial" panose="020B0604020202020204" pitchFamily="34" charset="0"/>
                </a:rPr>
                <a:t>−19.0 to −7.1</a:t>
              </a:r>
            </a:p>
            <a:p>
              <a:pPr algn="ctr"/>
              <a:r>
                <a:rPr lang="en-US" sz="2000" i="1">
                  <a:solidFill>
                    <a:schemeClr val="tx1">
                      <a:lumMod val="50000"/>
                    </a:schemeClr>
                  </a:solidFill>
                  <a:latin typeface="Avenir LT Std 55 Roman" panose="020B0703020203020204"/>
                  <a:cs typeface="Arial" panose="020B0604020202020204" pitchFamily="34" charset="0"/>
                </a:rPr>
                <a:t>P</a:t>
              </a:r>
              <a:r>
                <a:rPr lang="en-US" sz="2000">
                  <a:solidFill>
                    <a:schemeClr val="tx1">
                      <a:lumMod val="50000"/>
                    </a:schemeClr>
                  </a:solidFill>
                  <a:latin typeface="Avenir LT Std 55 Roman" panose="020B0703020203020204"/>
                  <a:cs typeface="Arial" panose="020B0604020202020204" pitchFamily="34" charset="0"/>
                </a:rPr>
                <a:t>&lt;0.0001*</a:t>
              </a:r>
              <a:endParaRPr lang="en-US" sz="2000" u="none" strike="noStrike" baseline="0">
                <a:solidFill>
                  <a:schemeClr val="tx1">
                    <a:lumMod val="50000"/>
                  </a:schemeClr>
                </a:solidFill>
                <a:latin typeface="Avenir LT Std 55 Roman" panose="020B0703020203020204"/>
                <a:cs typeface="Arial" panose="020B0604020202020204" pitchFamily="34" charset="0"/>
              </a:endParaRPr>
            </a:p>
          </p:txBody>
        </p:sp>
      </p:grpSp>
      <p:sp>
        <p:nvSpPr>
          <p:cNvPr id="20" name="TextBox 19">
            <a:extLst>
              <a:ext uri="{FF2B5EF4-FFF2-40B4-BE49-F238E27FC236}">
                <a16:creationId xmlns:a16="http://schemas.microsoft.com/office/drawing/2014/main" id="{42106A7F-3E59-4A13-D968-85E7AD90C3C8}"/>
              </a:ext>
            </a:extLst>
          </p:cNvPr>
          <p:cNvSpPr txBox="1"/>
          <p:nvPr/>
        </p:nvSpPr>
        <p:spPr>
          <a:xfrm>
            <a:off x="3159788" y="5621402"/>
            <a:ext cx="1269242" cy="707886"/>
          </a:xfrm>
          <a:prstGeom prst="rect">
            <a:avLst/>
          </a:prstGeom>
          <a:noFill/>
        </p:spPr>
        <p:txBody>
          <a:bodyPr wrap="square" rtlCol="0">
            <a:spAutoFit/>
          </a:bodyPr>
          <a:lstStyle/>
          <a:p>
            <a:pPr algn="ctr"/>
            <a:r>
              <a:rPr lang="en-US" sz="2000">
                <a:latin typeface="Avenir LT Std 55 Roman" panose="020B0703020203020204"/>
              </a:rPr>
              <a:t>Baseline</a:t>
            </a:r>
          </a:p>
          <a:p>
            <a:pPr algn="ctr"/>
            <a:r>
              <a:rPr lang="en-US" sz="2000">
                <a:latin typeface="Avenir LT Std 55 Roman" panose="020B0703020203020204"/>
              </a:rPr>
              <a:t>(n=34)</a:t>
            </a:r>
          </a:p>
        </p:txBody>
      </p:sp>
      <p:sp>
        <p:nvSpPr>
          <p:cNvPr id="21" name="TextBox 20">
            <a:extLst>
              <a:ext uri="{FF2B5EF4-FFF2-40B4-BE49-F238E27FC236}">
                <a16:creationId xmlns:a16="http://schemas.microsoft.com/office/drawing/2014/main" id="{900ABC59-5CB3-F3CD-89F4-083C6FE71152}"/>
              </a:ext>
            </a:extLst>
          </p:cNvPr>
          <p:cNvSpPr txBox="1"/>
          <p:nvPr/>
        </p:nvSpPr>
        <p:spPr>
          <a:xfrm>
            <a:off x="4881529" y="5621402"/>
            <a:ext cx="2803408" cy="707886"/>
          </a:xfrm>
          <a:prstGeom prst="rect">
            <a:avLst/>
          </a:prstGeom>
          <a:noFill/>
        </p:spPr>
        <p:txBody>
          <a:bodyPr wrap="square" rtlCol="0">
            <a:spAutoFit/>
          </a:bodyPr>
          <a:lstStyle/>
          <a:p>
            <a:pPr algn="ctr"/>
            <a:r>
              <a:rPr lang="en-US" sz="2000" dirty="0">
                <a:latin typeface="Avenir LT Std 55 Roman" panose="020B0703020203020204"/>
              </a:rPr>
              <a:t>Optimized LXB (EOT)</a:t>
            </a:r>
          </a:p>
          <a:p>
            <a:pPr algn="ctr"/>
            <a:r>
              <a:rPr lang="en-US" sz="2000" dirty="0">
                <a:latin typeface="Avenir LT Std 55 Roman" panose="020B0703020203020204"/>
              </a:rPr>
              <a:t>(n=34) </a:t>
            </a:r>
          </a:p>
        </p:txBody>
      </p:sp>
      <p:sp>
        <p:nvSpPr>
          <p:cNvPr id="22" name="TextBox 21">
            <a:extLst>
              <a:ext uri="{FF2B5EF4-FFF2-40B4-BE49-F238E27FC236}">
                <a16:creationId xmlns:a16="http://schemas.microsoft.com/office/drawing/2014/main" id="{F84C6A83-884A-1624-C53E-C3773B07182B}"/>
              </a:ext>
            </a:extLst>
          </p:cNvPr>
          <p:cNvSpPr txBox="1"/>
          <p:nvPr/>
        </p:nvSpPr>
        <p:spPr>
          <a:xfrm>
            <a:off x="3029936" y="1326305"/>
            <a:ext cx="3836285" cy="4001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Avenir LT Std 55 Roman" panose="020B0703020203020204"/>
                <a:cs typeface="Arial" panose="020B0604020202020204" pitchFamily="34" charset="0"/>
              </a:rPr>
              <a:t>Total Narcolepsy Cohort</a:t>
            </a:r>
          </a:p>
        </p:txBody>
      </p:sp>
    </p:spTree>
    <p:extLst>
      <p:ext uri="{BB962C8B-B14F-4D97-AF65-F5344CB8AC3E}">
        <p14:creationId xmlns:p14="http://schemas.microsoft.com/office/powerpoint/2010/main" val="294902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E452-2787-EF06-31A8-25D20F94019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2F8D614-84FB-04CB-D2F8-7CFF305E3B09}"/>
              </a:ext>
            </a:extLst>
          </p:cNvPr>
          <p:cNvSpPr txBox="1"/>
          <p:nvPr/>
        </p:nvSpPr>
        <p:spPr>
          <a:xfrm>
            <a:off x="916576" y="6465268"/>
            <a:ext cx="10905030" cy="400110"/>
          </a:xfrm>
          <a:prstGeom prst="rect">
            <a:avLst/>
          </a:prstGeom>
          <a:noFill/>
        </p:spPr>
        <p:txBody>
          <a:bodyPr wrap="square">
            <a:spAutoFit/>
          </a:bodyPr>
          <a:lstStyle/>
          <a:p>
            <a:r>
              <a:rPr lang="en-US" sz="1000" baseline="30000" err="1">
                <a:latin typeface="Avenir LT Std 55 Roman" panose="020B0703020203020204"/>
              </a:rPr>
              <a:t>a</a:t>
            </a:r>
            <a:r>
              <a:rPr lang="en-US" sz="1000" err="1">
                <a:latin typeface="Avenir LT Std 55 Roman" panose="020B0703020203020204"/>
              </a:rPr>
              <a:t>Completer</a:t>
            </a:r>
            <a:r>
              <a:rPr lang="en-US" sz="1000">
                <a:latin typeface="Avenir LT Std 55 Roman" panose="020B0703020203020204"/>
              </a:rPr>
              <a:t> analysis set. </a:t>
            </a:r>
            <a:r>
              <a:rPr lang="en-US" sz="1000" baseline="30000" err="1">
                <a:latin typeface="Avenir LT Std 55 Roman" panose="020B0703020203020204"/>
              </a:rPr>
              <a:t>b</a:t>
            </a:r>
            <a:r>
              <a:rPr lang="en-US" sz="1000" err="1">
                <a:latin typeface="Avenir LT Std 55 Roman" panose="020B0703020203020204"/>
              </a:rPr>
              <a:t>Difference</a:t>
            </a:r>
            <a:r>
              <a:rPr lang="en-US" sz="1000">
                <a:latin typeface="Avenir LT Std 55 Roman" panose="020B0703020203020204"/>
              </a:rPr>
              <a:t> between BL and EOT. *Controlled for multiplicity.	</a:t>
            </a:r>
          </a:p>
          <a:p>
            <a:r>
              <a:rPr lang="en-US" sz="1000">
                <a:latin typeface="Avenir LT Std 55 Roman" panose="020B0703020203020204"/>
              </a:rPr>
              <a:t>BL, baseline; CI, confidence interval; EOT, end of treatment; LS, least squares; LXB, low-sodium oxybate; N3, non-REM stage 3; REM, rapid eye movement; SE, standard error. </a:t>
            </a:r>
          </a:p>
        </p:txBody>
      </p:sp>
      <p:pic>
        <p:nvPicPr>
          <p:cNvPr id="3" name="Picture 2" descr="A picture containing font, text, graphics, design&#10;&#10;Description automatically generated">
            <a:extLst>
              <a:ext uri="{FF2B5EF4-FFF2-40B4-BE49-F238E27FC236}">
                <a16:creationId xmlns:a16="http://schemas.microsoft.com/office/drawing/2014/main" id="{E535DE01-C5AF-1068-A429-30537FB5C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
        <p:nvSpPr>
          <p:cNvPr id="32" name="TextBox 31">
            <a:extLst>
              <a:ext uri="{FF2B5EF4-FFF2-40B4-BE49-F238E27FC236}">
                <a16:creationId xmlns:a16="http://schemas.microsoft.com/office/drawing/2014/main" id="{6D4F87F4-3CAE-04A6-D7B3-D8B731733148}"/>
              </a:ext>
            </a:extLst>
          </p:cNvPr>
          <p:cNvSpPr txBox="1"/>
          <p:nvPr/>
        </p:nvSpPr>
        <p:spPr>
          <a:xfrm>
            <a:off x="8172084" y="1861963"/>
            <a:ext cx="3768904" cy="4311950"/>
          </a:xfrm>
          <a:prstGeom prst="rect">
            <a:avLst/>
          </a:prstGeom>
          <a:noFill/>
        </p:spPr>
        <p:txBody>
          <a:bodyPr wrap="square" rtlCol="0">
            <a:spAutoFit/>
          </a:bodyPr>
          <a:lstStyle/>
          <a:p>
            <a:pPr marL="285750" indent="-285750">
              <a:lnSpc>
                <a:spcPct val="90000"/>
              </a:lnSpc>
              <a:spcBef>
                <a:spcPts val="1800"/>
              </a:spcBef>
              <a:buFont typeface="Arial" panose="020B0604020202020204" pitchFamily="34" charset="0"/>
              <a:buChar char="•"/>
            </a:pPr>
            <a:r>
              <a:rPr lang="en-US" sz="2400" dirty="0">
                <a:latin typeface="Avenir LT Std 55 Roman" panose="020B0703020203020204"/>
              </a:rPr>
              <a:t>Participants with narcolepsy taking LXB experienced a  statistically significant increase in the duration of stage N3 </a:t>
            </a:r>
            <a:r>
              <a:rPr lang="en-US" sz="2400" dirty="0" err="1">
                <a:latin typeface="Avenir LT Std 55 Roman" panose="020B0703020203020204"/>
              </a:rPr>
              <a:t>sleep</a:t>
            </a:r>
            <a:r>
              <a:rPr lang="en-US" sz="2400" baseline="30000" dirty="0" err="1">
                <a:latin typeface="Avenir LT Std 55 Roman" panose="020B0703020203020204"/>
              </a:rPr>
              <a:t>a,b</a:t>
            </a:r>
            <a:endParaRPr lang="en-US" sz="2400" strike="sngStrike" dirty="0">
              <a:latin typeface="Avenir LT Std 55 Roman" panose="020B0703020203020204"/>
            </a:endParaRPr>
          </a:p>
          <a:p>
            <a:pPr marL="285750" indent="-285750">
              <a:lnSpc>
                <a:spcPct val="90000"/>
              </a:lnSpc>
              <a:spcBef>
                <a:spcPts val="1800"/>
              </a:spcBef>
              <a:buFont typeface="Arial" panose="020B0604020202020204" pitchFamily="34" charset="0"/>
              <a:buChar char="•"/>
            </a:pPr>
            <a:r>
              <a:rPr lang="en-US" sz="2400" dirty="0">
                <a:latin typeface="Avenir LT Std 55 Roman" panose="020B0703020203020204"/>
              </a:rPr>
              <a:t>In the total narcolepsy cohort, the mean (SE) percentage of time spent in stage N3 sleep was 13.7 (1.4) minutes at BL and 24.0 (2.8) minutes at EOT</a:t>
            </a:r>
          </a:p>
        </p:txBody>
      </p:sp>
      <p:sp>
        <p:nvSpPr>
          <p:cNvPr id="2" name="Title 1">
            <a:extLst>
              <a:ext uri="{FF2B5EF4-FFF2-40B4-BE49-F238E27FC236}">
                <a16:creationId xmlns:a16="http://schemas.microsoft.com/office/drawing/2014/main" id="{DFA3BCC2-21E9-6F9A-2880-A6B7B3715ADB}"/>
              </a:ext>
            </a:extLst>
          </p:cNvPr>
          <p:cNvSpPr>
            <a:spLocks noGrp="1"/>
          </p:cNvSpPr>
          <p:nvPr>
            <p:ph type="title"/>
          </p:nvPr>
        </p:nvSpPr>
        <p:spPr>
          <a:xfrm>
            <a:off x="0" y="566"/>
            <a:ext cx="12192000" cy="1325563"/>
          </a:xfrm>
        </p:spPr>
        <p:txBody>
          <a:bodyPr>
            <a:normAutofit/>
          </a:bodyPr>
          <a:lstStyle/>
          <a:p>
            <a:pPr algn="ctr"/>
            <a:r>
              <a:rPr lang="en-US" sz="4000" spc="-30" dirty="0">
                <a:solidFill>
                  <a:schemeClr val="tx1"/>
                </a:solidFill>
              </a:rPr>
              <a:t>Increase</a:t>
            </a:r>
            <a:r>
              <a:rPr lang="en-US" sz="4000" dirty="0">
                <a:solidFill>
                  <a:schemeClr val="tx1"/>
                </a:solidFill>
              </a:rPr>
              <a:t> in Duration of Stage N3 Sleep</a:t>
            </a:r>
          </a:p>
        </p:txBody>
      </p:sp>
      <p:grpSp>
        <p:nvGrpSpPr>
          <p:cNvPr id="4" name="Group 3">
            <a:extLst>
              <a:ext uri="{FF2B5EF4-FFF2-40B4-BE49-F238E27FC236}">
                <a16:creationId xmlns:a16="http://schemas.microsoft.com/office/drawing/2014/main" id="{09B16CED-419D-C32A-2B92-1D75B9B264F0}"/>
              </a:ext>
            </a:extLst>
          </p:cNvPr>
          <p:cNvGrpSpPr/>
          <p:nvPr/>
        </p:nvGrpSpPr>
        <p:grpSpPr>
          <a:xfrm>
            <a:off x="391886" y="1517788"/>
            <a:ext cx="8048255" cy="4425860"/>
            <a:chOff x="2324100" y="1512160"/>
            <a:chExt cx="6838950" cy="9650176"/>
          </a:xfrm>
        </p:grpSpPr>
        <p:graphicFrame>
          <p:nvGraphicFramePr>
            <p:cNvPr id="8" name="Chart 7">
              <a:extLst>
                <a:ext uri="{FF2B5EF4-FFF2-40B4-BE49-F238E27FC236}">
                  <a16:creationId xmlns:a16="http://schemas.microsoft.com/office/drawing/2014/main" id="{6276B9B4-9871-54A6-4F6D-85B9C05F42C1}"/>
                </a:ext>
              </a:extLst>
            </p:cNvPr>
            <p:cNvGraphicFramePr/>
            <p:nvPr>
              <p:extLst>
                <p:ext uri="{D42A27DB-BD31-4B8C-83A1-F6EECF244321}">
                  <p14:modId xmlns:p14="http://schemas.microsoft.com/office/powerpoint/2010/main" val="975333720"/>
                </p:ext>
              </p:extLst>
            </p:nvPr>
          </p:nvGraphicFramePr>
          <p:xfrm>
            <a:off x="2324100" y="2845420"/>
            <a:ext cx="6838950" cy="8316916"/>
          </p:xfrm>
          <a:graphic>
            <a:graphicData uri="http://schemas.openxmlformats.org/drawingml/2006/chart">
              <c:chart xmlns:c="http://schemas.openxmlformats.org/drawingml/2006/chart" xmlns:r="http://schemas.openxmlformats.org/officeDocument/2006/relationships" r:id="rId4"/>
            </a:graphicData>
          </a:graphic>
        </p:graphicFrame>
        <p:sp>
          <p:nvSpPr>
            <p:cNvPr id="6" name="Left Bracket 5">
              <a:extLst>
                <a:ext uri="{FF2B5EF4-FFF2-40B4-BE49-F238E27FC236}">
                  <a16:creationId xmlns:a16="http://schemas.microsoft.com/office/drawing/2014/main" id="{58624BDF-9D43-2CB2-A0FE-1031156C9D57}"/>
                </a:ext>
              </a:extLst>
            </p:cNvPr>
            <p:cNvSpPr/>
            <p:nvPr/>
          </p:nvSpPr>
          <p:spPr>
            <a:xfrm rot="5400000">
              <a:off x="6077360" y="2569528"/>
              <a:ext cx="299065" cy="2223263"/>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B050"/>
                </a:solidFill>
              </a:endParaRPr>
            </a:p>
          </p:txBody>
        </p:sp>
        <p:sp>
          <p:nvSpPr>
            <p:cNvPr id="7" name="TextBox 6">
              <a:extLst>
                <a:ext uri="{FF2B5EF4-FFF2-40B4-BE49-F238E27FC236}">
                  <a16:creationId xmlns:a16="http://schemas.microsoft.com/office/drawing/2014/main" id="{F39ABD1F-B010-B0AF-6342-2540692B136F}"/>
                </a:ext>
              </a:extLst>
            </p:cNvPr>
            <p:cNvSpPr txBox="1"/>
            <p:nvPr/>
          </p:nvSpPr>
          <p:spPr>
            <a:xfrm>
              <a:off x="4155483" y="1512160"/>
              <a:ext cx="4240790" cy="2013235"/>
            </a:xfrm>
            <a:prstGeom prst="rect">
              <a:avLst/>
            </a:prstGeom>
            <a:noFill/>
            <a:ln>
              <a:noFill/>
            </a:ln>
          </p:spPr>
          <p:txBody>
            <a:bodyPr wrap="square" rtlCol="0">
              <a:spAutoFit/>
            </a:bodyPr>
            <a:lstStyle/>
            <a:p>
              <a:pPr algn="ctr"/>
              <a:r>
                <a:rPr lang="en-US" u="none" strike="noStrike" baseline="0">
                  <a:latin typeface="Avenir LT Std 55 Roman" panose="020B0703020203020204"/>
                  <a:cs typeface="Arial" panose="020B0604020202020204" pitchFamily="34" charset="0"/>
                </a:rPr>
                <a:t>LS mean </a:t>
              </a:r>
              <a:r>
                <a:rPr lang="it-IT">
                  <a:latin typeface="Avenir LT Std 55 Roman" panose="020B0703020203020204"/>
                  <a:cs typeface="Arial" panose="020B0604020202020204" pitchFamily="34" charset="0"/>
                </a:rPr>
                <a:t>Δ</a:t>
              </a:r>
              <a:r>
                <a:rPr lang="it-IT" baseline="30000">
                  <a:latin typeface="Avenir LT Std 55 Roman" panose="020B0703020203020204"/>
                  <a:cs typeface="Arial" panose="020B0604020202020204" pitchFamily="34" charset="0"/>
                </a:rPr>
                <a:t>c</a:t>
              </a:r>
              <a:r>
                <a:rPr lang="it-IT" u="none" strike="noStrike" baseline="0">
                  <a:latin typeface="Avenir LT Std 55 Roman" panose="020B0703020203020204"/>
                  <a:cs typeface="Arial" panose="020B0604020202020204" pitchFamily="34" charset="0"/>
                </a:rPr>
                <a:t> (SE): </a:t>
              </a:r>
              <a:r>
                <a:rPr lang="en-US">
                  <a:latin typeface="Avenir LT Std 55 Roman" panose="020B0703020203020204"/>
                  <a:cs typeface="Arial" panose="020B0604020202020204" pitchFamily="34" charset="0"/>
                </a:rPr>
                <a:t>45</a:t>
              </a:r>
              <a:r>
                <a:rPr lang="en-US" i="0" u="none" strike="noStrike" baseline="0">
                  <a:latin typeface="Avenir LT Std 55 Roman" panose="020B0703020203020204"/>
                  <a:cs typeface="Arial" panose="020B0604020202020204" pitchFamily="34" charset="0"/>
                </a:rPr>
                <a:t>.0 (8.8)</a:t>
              </a:r>
              <a:endParaRPr lang="it-IT" u="none" strike="noStrike" baseline="0">
                <a:latin typeface="Avenir LT Std 55 Roman" panose="020B0703020203020204"/>
                <a:cs typeface="Arial" panose="020B0604020202020204" pitchFamily="34" charset="0"/>
              </a:endParaRPr>
            </a:p>
            <a:p>
              <a:pPr algn="ctr"/>
              <a:r>
                <a:rPr lang="it-IT" i="0" u="none" strike="noStrike" baseline="0">
                  <a:latin typeface="Avenir LT Std 55 Roman" panose="020B0703020203020204"/>
                  <a:cs typeface="Arial" panose="020B0604020202020204" pitchFamily="34" charset="0"/>
                </a:rPr>
                <a:t>95% CI: </a:t>
              </a:r>
              <a:r>
                <a:rPr lang="en-US">
                  <a:latin typeface="Avenir LT Std 55 Roman" panose="020B0703020203020204"/>
                  <a:cs typeface="Arial" panose="020B0604020202020204" pitchFamily="34" charset="0"/>
                </a:rPr>
                <a:t>27</a:t>
              </a:r>
              <a:r>
                <a:rPr lang="en-US" i="0" u="none" strike="noStrike" baseline="0">
                  <a:latin typeface="Avenir LT Std 55 Roman" panose="020B0703020203020204"/>
                  <a:cs typeface="Arial" panose="020B0604020202020204" pitchFamily="34" charset="0"/>
                </a:rPr>
                <a:t>.0 to </a:t>
              </a:r>
              <a:r>
                <a:rPr lang="en-US">
                  <a:latin typeface="Avenir LT Std 55 Roman" panose="020B0703020203020204"/>
                  <a:cs typeface="Arial" panose="020B0604020202020204" pitchFamily="34" charset="0"/>
                </a:rPr>
                <a:t>63</a:t>
              </a:r>
              <a:r>
                <a:rPr lang="en-US" i="0" u="none" strike="noStrike" baseline="0">
                  <a:latin typeface="Avenir LT Std 55 Roman" panose="020B0703020203020204"/>
                  <a:cs typeface="Arial" panose="020B0604020202020204" pitchFamily="34" charset="0"/>
                </a:rPr>
                <a:t>.0</a:t>
              </a:r>
            </a:p>
            <a:p>
              <a:pPr algn="ctr"/>
              <a:r>
                <a:rPr lang="en-US" i="1">
                  <a:latin typeface="Avenir LT Std 55 Roman" panose="020B0703020203020204"/>
                  <a:cs typeface="Arial" panose="020B0604020202020204" pitchFamily="34" charset="0"/>
                </a:rPr>
                <a:t>P</a:t>
              </a:r>
              <a:r>
                <a:rPr lang="en-US">
                  <a:latin typeface="Avenir LT Std 55 Roman" panose="020B0703020203020204"/>
                  <a:cs typeface="Arial" panose="020B0604020202020204" pitchFamily="34" charset="0"/>
                </a:rPr>
                <a:t>&lt;0.0001*</a:t>
              </a:r>
              <a:endParaRPr lang="en-US" u="none" strike="noStrike" baseline="0">
                <a:latin typeface="Avenir LT Std 55 Roman" panose="020B0703020203020204"/>
                <a:cs typeface="Arial" panose="020B0604020202020204" pitchFamily="34" charset="0"/>
              </a:endParaRPr>
            </a:p>
          </p:txBody>
        </p:sp>
      </p:grpSp>
      <p:sp>
        <p:nvSpPr>
          <p:cNvPr id="20" name="TextBox 19">
            <a:extLst>
              <a:ext uri="{FF2B5EF4-FFF2-40B4-BE49-F238E27FC236}">
                <a16:creationId xmlns:a16="http://schemas.microsoft.com/office/drawing/2014/main" id="{74D6C97F-AAF8-D56B-45C1-63DF0BD66D64}"/>
              </a:ext>
            </a:extLst>
          </p:cNvPr>
          <p:cNvSpPr txBox="1"/>
          <p:nvPr/>
        </p:nvSpPr>
        <p:spPr>
          <a:xfrm>
            <a:off x="3226697" y="5850008"/>
            <a:ext cx="1269242" cy="707886"/>
          </a:xfrm>
          <a:prstGeom prst="rect">
            <a:avLst/>
          </a:prstGeom>
          <a:noFill/>
        </p:spPr>
        <p:txBody>
          <a:bodyPr wrap="square" rtlCol="0">
            <a:spAutoFit/>
          </a:bodyPr>
          <a:lstStyle/>
          <a:p>
            <a:pPr algn="ctr"/>
            <a:r>
              <a:rPr lang="en-US" sz="2000">
                <a:latin typeface="Avenir LT Std 55 Roman" panose="020B0703020203020204"/>
              </a:rPr>
              <a:t>Baseline</a:t>
            </a:r>
          </a:p>
          <a:p>
            <a:pPr algn="ctr"/>
            <a:r>
              <a:rPr lang="en-US" sz="2000">
                <a:latin typeface="Avenir LT Std 55 Roman" panose="020B0703020203020204"/>
              </a:rPr>
              <a:t>(n=34)</a:t>
            </a:r>
          </a:p>
        </p:txBody>
      </p:sp>
      <p:sp>
        <p:nvSpPr>
          <p:cNvPr id="21" name="TextBox 20">
            <a:extLst>
              <a:ext uri="{FF2B5EF4-FFF2-40B4-BE49-F238E27FC236}">
                <a16:creationId xmlns:a16="http://schemas.microsoft.com/office/drawing/2014/main" id="{0BDE2D5E-B419-8940-2A9E-AA883FE1F630}"/>
              </a:ext>
            </a:extLst>
          </p:cNvPr>
          <p:cNvSpPr txBox="1"/>
          <p:nvPr/>
        </p:nvSpPr>
        <p:spPr>
          <a:xfrm>
            <a:off x="4950767" y="5850008"/>
            <a:ext cx="2836647" cy="707886"/>
          </a:xfrm>
          <a:prstGeom prst="rect">
            <a:avLst/>
          </a:prstGeom>
          <a:noFill/>
        </p:spPr>
        <p:txBody>
          <a:bodyPr wrap="square" rtlCol="0">
            <a:spAutoFit/>
          </a:bodyPr>
          <a:lstStyle/>
          <a:p>
            <a:pPr algn="ctr"/>
            <a:r>
              <a:rPr lang="en-US" sz="2000" dirty="0">
                <a:latin typeface="Avenir LT Std 55 Roman" panose="020B0703020203020204"/>
              </a:rPr>
              <a:t>Optimized LXB (EOT)</a:t>
            </a:r>
          </a:p>
          <a:p>
            <a:pPr algn="ctr"/>
            <a:r>
              <a:rPr lang="en-US" sz="2000" dirty="0">
                <a:latin typeface="Avenir LT Std 55 Roman" panose="020B0703020203020204"/>
              </a:rPr>
              <a:t>(n=34) </a:t>
            </a:r>
          </a:p>
        </p:txBody>
      </p:sp>
      <p:sp>
        <p:nvSpPr>
          <p:cNvPr id="22" name="TextBox 21">
            <a:extLst>
              <a:ext uri="{FF2B5EF4-FFF2-40B4-BE49-F238E27FC236}">
                <a16:creationId xmlns:a16="http://schemas.microsoft.com/office/drawing/2014/main" id="{8EF3ED36-A243-9141-0EC8-E9F4E47CE3FE}"/>
              </a:ext>
            </a:extLst>
          </p:cNvPr>
          <p:cNvSpPr txBox="1"/>
          <p:nvPr/>
        </p:nvSpPr>
        <p:spPr>
          <a:xfrm>
            <a:off x="3109908" y="1235338"/>
            <a:ext cx="3836285" cy="4001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Avenir LT Std 55 Roman" panose="020B0703020203020204"/>
                <a:cs typeface="Arial" panose="020B0604020202020204" pitchFamily="34" charset="0"/>
              </a:rPr>
              <a:t>Total Narcolepsy Cohort</a:t>
            </a:r>
          </a:p>
        </p:txBody>
      </p:sp>
    </p:spTree>
    <p:extLst>
      <p:ext uri="{BB962C8B-B14F-4D97-AF65-F5344CB8AC3E}">
        <p14:creationId xmlns:p14="http://schemas.microsoft.com/office/powerpoint/2010/main" val="166530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FC2A0-5FC8-B846-478A-0E3F065CD68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DF28439-412B-5A9C-4272-1CDFA78AA45D}"/>
              </a:ext>
            </a:extLst>
          </p:cNvPr>
          <p:cNvSpPr txBox="1"/>
          <p:nvPr/>
        </p:nvSpPr>
        <p:spPr>
          <a:xfrm>
            <a:off x="864324" y="6302984"/>
            <a:ext cx="10905030" cy="400110"/>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Completer</a:t>
            </a:r>
            <a:r>
              <a:rPr lang="en-US" sz="1000" dirty="0">
                <a:latin typeface="Avenir LT Std 55 Roman" panose="020B0703020203020204"/>
              </a:rPr>
              <a:t> analysis set. </a:t>
            </a:r>
            <a:r>
              <a:rPr lang="en-US" sz="1000" baseline="30000" dirty="0" err="1">
                <a:latin typeface="Avenir LT Std 55 Roman" panose="020B0703020203020204"/>
              </a:rPr>
              <a:t>b</a:t>
            </a:r>
            <a:r>
              <a:rPr lang="en-US" sz="1000" dirty="0" err="1">
                <a:latin typeface="Avenir LT Std 55 Roman" panose="020B0703020203020204"/>
              </a:rPr>
              <a:t>Difference</a:t>
            </a:r>
            <a:r>
              <a:rPr lang="en-US" sz="1000" dirty="0">
                <a:latin typeface="Avenir LT Std 55 Roman" panose="020B0703020203020204"/>
              </a:rPr>
              <a:t> between BL and EOT. </a:t>
            </a:r>
            <a:r>
              <a:rPr lang="en-US" sz="1000" baseline="30000" dirty="0" err="1">
                <a:latin typeface="Avenir LT Std 55 Roman" panose="020B0703020203020204"/>
              </a:rPr>
              <a:t>c</a:t>
            </a:r>
            <a:r>
              <a:rPr lang="en-US" sz="1000" dirty="0" err="1">
                <a:latin typeface="Avenir LT Std 55 Roman" panose="020B0703020203020204"/>
              </a:rPr>
              <a:t>Defined</a:t>
            </a:r>
            <a:r>
              <a:rPr lang="en-US" sz="1000" dirty="0">
                <a:latin typeface="Avenir LT Std 55 Roman" panose="020B0703020203020204"/>
              </a:rPr>
              <a:t> as ≥2 consecutive wake epochs; awakenings must have been separated by an epoch of stage N2, N3, or REM. *Controlled for multiplicity.</a:t>
            </a:r>
          </a:p>
          <a:p>
            <a:r>
              <a:rPr lang="en-US" sz="1000" dirty="0">
                <a:latin typeface="Avenir LT Std 55 Roman" panose="020B0703020203020204"/>
              </a:rPr>
              <a:t>BL, baseline; CI, confidence interval; EOT, end of treatment; LS, least squares; LXB, low-sodium </a:t>
            </a:r>
            <a:r>
              <a:rPr lang="en-US" sz="1000" dirty="0" err="1">
                <a:latin typeface="Avenir LT Std 55 Roman" panose="020B0703020203020204"/>
              </a:rPr>
              <a:t>oxybate</a:t>
            </a:r>
            <a:r>
              <a:rPr lang="en-US" sz="1000" dirty="0">
                <a:latin typeface="Avenir LT Std 55 Roman" panose="020B0703020203020204"/>
              </a:rPr>
              <a:t>; SE, standard error. </a:t>
            </a:r>
          </a:p>
        </p:txBody>
      </p:sp>
      <p:pic>
        <p:nvPicPr>
          <p:cNvPr id="3" name="Picture 2" descr="A picture containing font, text, graphics, design&#10;&#10;Description automatically generated">
            <a:extLst>
              <a:ext uri="{FF2B5EF4-FFF2-40B4-BE49-F238E27FC236}">
                <a16:creationId xmlns:a16="http://schemas.microsoft.com/office/drawing/2014/main" id="{550382A2-71B7-6962-4902-660EBD72A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
        <p:nvSpPr>
          <p:cNvPr id="2" name="Title 1">
            <a:extLst>
              <a:ext uri="{FF2B5EF4-FFF2-40B4-BE49-F238E27FC236}">
                <a16:creationId xmlns:a16="http://schemas.microsoft.com/office/drawing/2014/main" id="{0C662F23-70B3-B5DC-0B55-5B95DDA123B7}"/>
              </a:ext>
            </a:extLst>
          </p:cNvPr>
          <p:cNvSpPr>
            <a:spLocks noGrp="1"/>
          </p:cNvSpPr>
          <p:nvPr>
            <p:ph type="title"/>
          </p:nvPr>
        </p:nvSpPr>
        <p:spPr>
          <a:xfrm>
            <a:off x="838198" y="-54026"/>
            <a:ext cx="10515600" cy="1325563"/>
          </a:xfrm>
        </p:spPr>
        <p:txBody>
          <a:bodyPr>
            <a:normAutofit/>
          </a:bodyPr>
          <a:lstStyle/>
          <a:p>
            <a:pPr algn="ctr"/>
            <a:r>
              <a:rPr lang="en-US" sz="4000" dirty="0">
                <a:solidFill>
                  <a:schemeClr val="tx1"/>
                </a:solidFill>
              </a:rPr>
              <a:t>Reduction in Number of Nocturnal</a:t>
            </a:r>
            <a:br>
              <a:rPr lang="en-US" sz="4000" dirty="0">
                <a:solidFill>
                  <a:schemeClr val="tx1"/>
                </a:solidFill>
              </a:rPr>
            </a:br>
            <a:r>
              <a:rPr lang="en-US" sz="4000" dirty="0">
                <a:solidFill>
                  <a:schemeClr val="tx1"/>
                </a:solidFill>
              </a:rPr>
              <a:t>Awakenings</a:t>
            </a:r>
          </a:p>
        </p:txBody>
      </p:sp>
      <p:sp>
        <p:nvSpPr>
          <p:cNvPr id="12" name="TextBox 11">
            <a:extLst>
              <a:ext uri="{FF2B5EF4-FFF2-40B4-BE49-F238E27FC236}">
                <a16:creationId xmlns:a16="http://schemas.microsoft.com/office/drawing/2014/main" id="{281A2E28-70A9-96EF-6829-4D7693F3CE05}"/>
              </a:ext>
            </a:extLst>
          </p:cNvPr>
          <p:cNvSpPr txBox="1"/>
          <p:nvPr/>
        </p:nvSpPr>
        <p:spPr>
          <a:xfrm>
            <a:off x="8172084" y="2195315"/>
            <a:ext cx="3571762" cy="2419124"/>
          </a:xfrm>
          <a:prstGeom prst="rect">
            <a:avLst/>
          </a:prstGeom>
          <a:noFill/>
        </p:spPr>
        <p:txBody>
          <a:bodyPr wrap="square" rtlCol="0">
            <a:spAutoFit/>
          </a:bodyPr>
          <a:lstStyle/>
          <a:p>
            <a:pPr marL="285750" indent="-285750">
              <a:lnSpc>
                <a:spcPct val="90000"/>
              </a:lnSpc>
              <a:spcBef>
                <a:spcPts val="1800"/>
              </a:spcBef>
              <a:buFont typeface="Arial" panose="020B0604020202020204" pitchFamily="34" charset="0"/>
              <a:buChar char="•"/>
            </a:pPr>
            <a:r>
              <a:rPr lang="en-US" sz="2400" dirty="0">
                <a:latin typeface="Avenir LT Std 55 Roman" panose="020B0703020203020204"/>
              </a:rPr>
              <a:t>Participants with narcolepsy taking LXB experienced a  statistically significant reduction in the number of nocturnal awakenings from BL to </a:t>
            </a:r>
            <a:r>
              <a:rPr lang="en-US" sz="2400" dirty="0" err="1">
                <a:latin typeface="Avenir LT Std 55 Roman" panose="020B0703020203020204"/>
              </a:rPr>
              <a:t>EOT</a:t>
            </a:r>
            <a:r>
              <a:rPr lang="en-US" sz="2400" baseline="30000" dirty="0" err="1">
                <a:latin typeface="Avenir LT Std 55 Roman" panose="020B0703020203020204"/>
              </a:rPr>
              <a:t>a,b</a:t>
            </a:r>
            <a:endParaRPr lang="en-US" sz="2400" strike="sngStrike" dirty="0">
              <a:solidFill>
                <a:srgbClr val="FF0000"/>
              </a:solidFill>
              <a:highlight>
                <a:srgbClr val="FFFF00"/>
              </a:highlight>
              <a:latin typeface="Avenir LT Std 55 Roman" panose="020B0703020203020204"/>
            </a:endParaRPr>
          </a:p>
        </p:txBody>
      </p:sp>
      <p:grpSp>
        <p:nvGrpSpPr>
          <p:cNvPr id="15" name="Group 14">
            <a:extLst>
              <a:ext uri="{FF2B5EF4-FFF2-40B4-BE49-F238E27FC236}">
                <a16:creationId xmlns:a16="http://schemas.microsoft.com/office/drawing/2014/main" id="{EA03CCE2-A6D5-F067-F4F7-04245F165CD4}"/>
              </a:ext>
            </a:extLst>
          </p:cNvPr>
          <p:cNvGrpSpPr/>
          <p:nvPr/>
        </p:nvGrpSpPr>
        <p:grpSpPr>
          <a:xfrm>
            <a:off x="418011" y="1553234"/>
            <a:ext cx="7988673" cy="4194466"/>
            <a:chOff x="2324100" y="2016696"/>
            <a:chExt cx="6838950" cy="9145640"/>
          </a:xfrm>
        </p:grpSpPr>
        <p:graphicFrame>
          <p:nvGraphicFramePr>
            <p:cNvPr id="20" name="Chart 19">
              <a:extLst>
                <a:ext uri="{FF2B5EF4-FFF2-40B4-BE49-F238E27FC236}">
                  <a16:creationId xmlns:a16="http://schemas.microsoft.com/office/drawing/2014/main" id="{E6AF4A5D-29D7-F881-4AA5-8674455DF415}"/>
                </a:ext>
              </a:extLst>
            </p:cNvPr>
            <p:cNvGraphicFramePr/>
            <p:nvPr>
              <p:extLst>
                <p:ext uri="{D42A27DB-BD31-4B8C-83A1-F6EECF244321}">
                  <p14:modId xmlns:p14="http://schemas.microsoft.com/office/powerpoint/2010/main" val="1633752039"/>
                </p:ext>
              </p:extLst>
            </p:nvPr>
          </p:nvGraphicFramePr>
          <p:xfrm>
            <a:off x="2324100" y="2845420"/>
            <a:ext cx="6838950" cy="8316916"/>
          </p:xfrm>
          <a:graphic>
            <a:graphicData uri="http://schemas.openxmlformats.org/drawingml/2006/chart">
              <c:chart xmlns:c="http://schemas.openxmlformats.org/drawingml/2006/chart" xmlns:r="http://schemas.openxmlformats.org/officeDocument/2006/relationships" r:id="rId4"/>
            </a:graphicData>
          </a:graphic>
        </p:graphicFrame>
        <p:sp>
          <p:nvSpPr>
            <p:cNvPr id="21" name="Left Bracket 20">
              <a:extLst>
                <a:ext uri="{FF2B5EF4-FFF2-40B4-BE49-F238E27FC236}">
                  <a16:creationId xmlns:a16="http://schemas.microsoft.com/office/drawing/2014/main" id="{66EE98FB-D034-3083-94A5-8032C1C86812}"/>
                </a:ext>
              </a:extLst>
            </p:cNvPr>
            <p:cNvSpPr/>
            <p:nvPr/>
          </p:nvSpPr>
          <p:spPr>
            <a:xfrm rot="5400000">
              <a:off x="6102003" y="3043422"/>
              <a:ext cx="299064" cy="2173977"/>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tx1">
                    <a:lumMod val="50000"/>
                  </a:schemeClr>
                </a:solidFill>
              </a:endParaRPr>
            </a:p>
          </p:txBody>
        </p:sp>
        <p:sp>
          <p:nvSpPr>
            <p:cNvPr id="22" name="TextBox 21">
              <a:extLst>
                <a:ext uri="{FF2B5EF4-FFF2-40B4-BE49-F238E27FC236}">
                  <a16:creationId xmlns:a16="http://schemas.microsoft.com/office/drawing/2014/main" id="{E94AB788-0550-42FF-12A9-288CF0D0CAD8}"/>
                </a:ext>
              </a:extLst>
            </p:cNvPr>
            <p:cNvSpPr txBox="1"/>
            <p:nvPr/>
          </p:nvSpPr>
          <p:spPr>
            <a:xfrm>
              <a:off x="4155483" y="2016696"/>
              <a:ext cx="4240790" cy="2013234"/>
            </a:xfrm>
            <a:prstGeom prst="rect">
              <a:avLst/>
            </a:prstGeom>
            <a:noFill/>
            <a:ln>
              <a:noFill/>
            </a:ln>
          </p:spPr>
          <p:txBody>
            <a:bodyPr wrap="square" rtlCol="0">
              <a:spAutoFit/>
            </a:bodyPr>
            <a:lstStyle/>
            <a:p>
              <a:pPr algn="ctr">
                <a:lnSpc>
                  <a:spcPct val="90000"/>
                </a:lnSpc>
              </a:pPr>
              <a:r>
                <a:rPr lang="en-US" sz="2000" u="none" strike="noStrike" baseline="0" dirty="0">
                  <a:solidFill>
                    <a:schemeClr val="tx1">
                      <a:lumMod val="50000"/>
                    </a:schemeClr>
                  </a:solidFill>
                  <a:latin typeface="Avenir LT Std 55 Roman" panose="020B0703020203020204"/>
                  <a:cs typeface="Arial" panose="020B0604020202020204" pitchFamily="34" charset="0"/>
                </a:rPr>
                <a:t>LS mean </a:t>
              </a:r>
              <a:r>
                <a:rPr lang="en-US" sz="2000" u="none" strike="noStrike" baseline="0" dirty="0" err="1">
                  <a:solidFill>
                    <a:schemeClr val="tx1">
                      <a:lumMod val="50000"/>
                    </a:schemeClr>
                  </a:solidFill>
                  <a:latin typeface="Avenir LT Std 55 Roman" panose="020B0703020203020204"/>
                  <a:cs typeface="Arial" panose="020B0604020202020204" pitchFamily="34" charset="0"/>
                </a:rPr>
                <a:t>Δ</a:t>
              </a:r>
              <a:r>
                <a:rPr lang="en-US" sz="2000" u="none" strike="noStrike" baseline="30000" dirty="0" err="1">
                  <a:solidFill>
                    <a:schemeClr val="tx1">
                      <a:lumMod val="50000"/>
                    </a:schemeClr>
                  </a:solidFill>
                  <a:latin typeface="Avenir LT Std 55 Roman" panose="020B0703020203020204"/>
                  <a:cs typeface="Arial" panose="020B0604020202020204" pitchFamily="34" charset="0"/>
                </a:rPr>
                <a:t>c</a:t>
              </a:r>
              <a:r>
                <a:rPr lang="en-US" sz="2000" u="none" strike="noStrike" baseline="0" dirty="0">
                  <a:solidFill>
                    <a:schemeClr val="tx1">
                      <a:lumMod val="50000"/>
                    </a:schemeClr>
                  </a:solidFill>
                  <a:latin typeface="Avenir LT Std 55 Roman" panose="020B0703020203020204"/>
                  <a:cs typeface="Arial" panose="020B0604020202020204" pitchFamily="34" charset="0"/>
                </a:rPr>
                <a:t> (SE): −3.2 (0.9)</a:t>
              </a:r>
            </a:p>
            <a:p>
              <a:pPr algn="ctr">
                <a:lnSpc>
                  <a:spcPct val="90000"/>
                </a:lnSpc>
              </a:pPr>
              <a:r>
                <a:rPr lang="en-US" sz="2000" u="none" strike="noStrike" baseline="0" dirty="0">
                  <a:solidFill>
                    <a:schemeClr val="tx1">
                      <a:lumMod val="50000"/>
                    </a:schemeClr>
                  </a:solidFill>
                  <a:latin typeface="Avenir LT Std 55 Roman" panose="020B0703020203020204"/>
                  <a:cs typeface="Arial" panose="020B0604020202020204" pitchFamily="34" charset="0"/>
                </a:rPr>
                <a:t>95% CI: −5.0 to −1.3</a:t>
              </a:r>
            </a:p>
            <a:p>
              <a:pPr algn="ctr">
                <a:lnSpc>
                  <a:spcPct val="90000"/>
                </a:lnSpc>
              </a:pPr>
              <a:r>
                <a:rPr lang="en-US" sz="2000" i="1" u="none" strike="noStrike" baseline="0" dirty="0">
                  <a:solidFill>
                    <a:schemeClr val="tx1">
                      <a:lumMod val="50000"/>
                    </a:schemeClr>
                  </a:solidFill>
                  <a:latin typeface="Avenir LT Std 55 Roman" panose="020B0703020203020204"/>
                  <a:cs typeface="Arial" panose="020B0604020202020204" pitchFamily="34" charset="0"/>
                </a:rPr>
                <a:t>P</a:t>
              </a:r>
              <a:r>
                <a:rPr lang="en-US" sz="2000" u="none" strike="noStrike" baseline="0" dirty="0">
                  <a:solidFill>
                    <a:schemeClr val="tx1">
                      <a:lumMod val="50000"/>
                    </a:schemeClr>
                  </a:solidFill>
                  <a:latin typeface="Avenir LT Std 55 Roman" panose="020B0703020203020204"/>
                  <a:cs typeface="Arial" panose="020B0604020202020204" pitchFamily="34" charset="0"/>
                </a:rPr>
                <a:t>=0.0013*</a:t>
              </a:r>
            </a:p>
          </p:txBody>
        </p:sp>
      </p:grpSp>
      <p:sp>
        <p:nvSpPr>
          <p:cNvPr id="23" name="TextBox 22">
            <a:extLst>
              <a:ext uri="{FF2B5EF4-FFF2-40B4-BE49-F238E27FC236}">
                <a16:creationId xmlns:a16="http://schemas.microsoft.com/office/drawing/2014/main" id="{B2639B14-BE41-212F-9AD6-AFF90ADB8E11}"/>
              </a:ext>
            </a:extLst>
          </p:cNvPr>
          <p:cNvSpPr txBox="1"/>
          <p:nvPr/>
        </p:nvSpPr>
        <p:spPr>
          <a:xfrm>
            <a:off x="3193240" y="5621402"/>
            <a:ext cx="1269242" cy="707886"/>
          </a:xfrm>
          <a:prstGeom prst="rect">
            <a:avLst/>
          </a:prstGeom>
          <a:noFill/>
        </p:spPr>
        <p:txBody>
          <a:bodyPr wrap="square" rtlCol="0">
            <a:spAutoFit/>
          </a:bodyPr>
          <a:lstStyle/>
          <a:p>
            <a:pPr algn="ctr"/>
            <a:r>
              <a:rPr lang="en-US" sz="2000" dirty="0">
                <a:latin typeface="Avenir LT Std 55 Roman" panose="020B0703020203020204"/>
              </a:rPr>
              <a:t>Baseline</a:t>
            </a:r>
          </a:p>
          <a:p>
            <a:pPr algn="ctr"/>
            <a:r>
              <a:rPr lang="en-US" sz="2000" dirty="0">
                <a:latin typeface="Avenir LT Std 55 Roman" panose="020B0703020203020204"/>
              </a:rPr>
              <a:t>(n=34)</a:t>
            </a:r>
          </a:p>
        </p:txBody>
      </p:sp>
      <p:sp>
        <p:nvSpPr>
          <p:cNvPr id="24" name="TextBox 23">
            <a:extLst>
              <a:ext uri="{FF2B5EF4-FFF2-40B4-BE49-F238E27FC236}">
                <a16:creationId xmlns:a16="http://schemas.microsoft.com/office/drawing/2014/main" id="{13FFAE34-37F6-3252-F228-1BE242A85B34}"/>
              </a:ext>
            </a:extLst>
          </p:cNvPr>
          <p:cNvSpPr txBox="1"/>
          <p:nvPr/>
        </p:nvSpPr>
        <p:spPr>
          <a:xfrm>
            <a:off x="4919795" y="5621402"/>
            <a:ext cx="2711269" cy="707886"/>
          </a:xfrm>
          <a:prstGeom prst="rect">
            <a:avLst/>
          </a:prstGeom>
          <a:noFill/>
        </p:spPr>
        <p:txBody>
          <a:bodyPr wrap="square" rtlCol="0">
            <a:spAutoFit/>
          </a:bodyPr>
          <a:lstStyle/>
          <a:p>
            <a:pPr algn="ctr"/>
            <a:r>
              <a:rPr lang="en-US" sz="2000" dirty="0">
                <a:latin typeface="Avenir LT Std 55 Roman" panose="020B0703020203020204"/>
              </a:rPr>
              <a:t>Optimized LXB (EOT)</a:t>
            </a:r>
          </a:p>
          <a:p>
            <a:pPr algn="ctr"/>
            <a:r>
              <a:rPr lang="en-US" sz="2000" dirty="0">
                <a:latin typeface="Avenir LT Std 55 Roman" panose="020B0703020203020204"/>
              </a:rPr>
              <a:t>(n=34) </a:t>
            </a:r>
          </a:p>
        </p:txBody>
      </p:sp>
      <p:sp>
        <p:nvSpPr>
          <p:cNvPr id="25" name="TextBox 24">
            <a:extLst>
              <a:ext uri="{FF2B5EF4-FFF2-40B4-BE49-F238E27FC236}">
                <a16:creationId xmlns:a16="http://schemas.microsoft.com/office/drawing/2014/main" id="{AF7FF9F1-CCBC-3C13-5C6C-2999D3B1A260}"/>
              </a:ext>
            </a:extLst>
          </p:cNvPr>
          <p:cNvSpPr txBox="1"/>
          <p:nvPr/>
        </p:nvSpPr>
        <p:spPr>
          <a:xfrm>
            <a:off x="3204117" y="1224422"/>
            <a:ext cx="3603172" cy="4001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Avenir LT Std 55 Roman" panose="020B0703020203020204"/>
                <a:cs typeface="Arial" panose="020B0604020202020204" pitchFamily="34" charset="0"/>
              </a:rPr>
              <a:t>Total Narcolepsy Cohort</a:t>
            </a:r>
          </a:p>
        </p:txBody>
      </p:sp>
    </p:spTree>
    <p:extLst>
      <p:ext uri="{BB962C8B-B14F-4D97-AF65-F5344CB8AC3E}">
        <p14:creationId xmlns:p14="http://schemas.microsoft.com/office/powerpoint/2010/main" val="2798419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30022-DC9A-6837-2480-E417C8825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D8C4E-6A8E-9E66-FB59-82ECD3CE62CB}"/>
              </a:ext>
            </a:extLst>
          </p:cNvPr>
          <p:cNvSpPr>
            <a:spLocks noGrp="1"/>
          </p:cNvSpPr>
          <p:nvPr>
            <p:ph type="title"/>
          </p:nvPr>
        </p:nvSpPr>
        <p:spPr>
          <a:xfrm>
            <a:off x="838196" y="0"/>
            <a:ext cx="10515600" cy="1325563"/>
          </a:xfrm>
        </p:spPr>
        <p:txBody>
          <a:bodyPr>
            <a:noAutofit/>
          </a:bodyPr>
          <a:lstStyle/>
          <a:p>
            <a:pPr algn="ctr"/>
            <a:r>
              <a:rPr lang="en-US" sz="4000" dirty="0">
                <a:solidFill>
                  <a:schemeClr val="tx1"/>
                </a:solidFill>
              </a:rPr>
              <a:t>Improved Self-Rated Overall Narcolepsy Experience (PGI-S)</a:t>
            </a:r>
            <a:r>
              <a:rPr lang="en-US" sz="4000" baseline="30000" dirty="0">
                <a:solidFill>
                  <a:schemeClr val="tx1"/>
                </a:solidFill>
              </a:rPr>
              <a:t>a</a:t>
            </a:r>
            <a:endParaRPr lang="en-US" sz="4000" dirty="0">
              <a:solidFill>
                <a:schemeClr val="tx1"/>
              </a:solidFill>
            </a:endParaRPr>
          </a:p>
        </p:txBody>
      </p:sp>
      <p:sp>
        <p:nvSpPr>
          <p:cNvPr id="13" name="TextBox 12">
            <a:extLst>
              <a:ext uri="{FF2B5EF4-FFF2-40B4-BE49-F238E27FC236}">
                <a16:creationId xmlns:a16="http://schemas.microsoft.com/office/drawing/2014/main" id="{22612874-1BE5-2B8F-6D94-F96519B14884}"/>
              </a:ext>
            </a:extLst>
          </p:cNvPr>
          <p:cNvSpPr txBox="1"/>
          <p:nvPr/>
        </p:nvSpPr>
        <p:spPr>
          <a:xfrm>
            <a:off x="1962051" y="1483375"/>
            <a:ext cx="3567891" cy="400110"/>
          </a:xfrm>
          <a:prstGeom prst="rect">
            <a:avLst/>
          </a:prstGeom>
          <a:noFill/>
        </p:spPr>
        <p:txBody>
          <a:bodyPr wrap="square">
            <a:spAutoFit/>
          </a:bodyPr>
          <a:lstStyle/>
          <a:p>
            <a:r>
              <a:rPr lang="en-US" sz="2000" b="1" dirty="0">
                <a:latin typeface="Avenir LT Std 55 Roman" panose="020B0703020203020204"/>
              </a:rPr>
              <a:t>Total Narcolepsy Cohort</a:t>
            </a:r>
          </a:p>
        </p:txBody>
      </p:sp>
      <p:pic>
        <p:nvPicPr>
          <p:cNvPr id="21" name="Picture 20" descr="A picture containing font, text, graphics, design&#10;&#10;Description automatically generated">
            <a:extLst>
              <a:ext uri="{FF2B5EF4-FFF2-40B4-BE49-F238E27FC236}">
                <a16:creationId xmlns:a16="http://schemas.microsoft.com/office/drawing/2014/main" id="{753B171C-656B-1F2E-5A82-E1C20451B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graphicFrame>
        <p:nvGraphicFramePr>
          <p:cNvPr id="3" name="Content Placeholder 4">
            <a:extLst>
              <a:ext uri="{FF2B5EF4-FFF2-40B4-BE49-F238E27FC236}">
                <a16:creationId xmlns:a16="http://schemas.microsoft.com/office/drawing/2014/main" id="{B9F266ED-48E9-585C-44AC-5175EDA7AA67}"/>
              </a:ext>
            </a:extLst>
          </p:cNvPr>
          <p:cNvGraphicFramePr>
            <a:graphicFrameLocks noChangeAspect="1"/>
          </p:cNvGraphicFramePr>
          <p:nvPr>
            <p:extLst>
              <p:ext uri="{D42A27DB-BD31-4B8C-83A1-F6EECF244321}">
                <p14:modId xmlns:p14="http://schemas.microsoft.com/office/powerpoint/2010/main" val="1998851540"/>
              </p:ext>
            </p:extLst>
          </p:nvPr>
        </p:nvGraphicFramePr>
        <p:xfrm>
          <a:off x="263235" y="1910686"/>
          <a:ext cx="7994073" cy="4896409"/>
        </p:xfrm>
        <a:graphic>
          <a:graphicData uri="http://schemas.openxmlformats.org/drawingml/2006/chart">
            <c:chart xmlns:c="http://schemas.openxmlformats.org/drawingml/2006/chart" xmlns:r="http://schemas.openxmlformats.org/officeDocument/2006/relationships" r:id="rId4"/>
          </a:graphicData>
        </a:graphic>
      </p:graphicFrame>
      <p:sp>
        <p:nvSpPr>
          <p:cNvPr id="4" name="Right Brace 3">
            <a:extLst>
              <a:ext uri="{FF2B5EF4-FFF2-40B4-BE49-F238E27FC236}">
                <a16:creationId xmlns:a16="http://schemas.microsoft.com/office/drawing/2014/main" id="{2B1A5DAB-CD73-2803-AFBD-EA6C7FA0C6F2}"/>
              </a:ext>
            </a:extLst>
          </p:cNvPr>
          <p:cNvSpPr/>
          <p:nvPr/>
        </p:nvSpPr>
        <p:spPr>
          <a:xfrm>
            <a:off x="3218939" y="2852911"/>
            <a:ext cx="219554" cy="2642891"/>
          </a:xfrm>
          <a:prstGeom prst="rightBrace">
            <a:avLst/>
          </a:prstGeom>
          <a:ln>
            <a:solidFill>
              <a:srgbClr val="0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sz="800"/>
          </a:p>
        </p:txBody>
      </p:sp>
      <p:sp>
        <p:nvSpPr>
          <p:cNvPr id="6" name="Right Brace 5">
            <a:extLst>
              <a:ext uri="{FF2B5EF4-FFF2-40B4-BE49-F238E27FC236}">
                <a16:creationId xmlns:a16="http://schemas.microsoft.com/office/drawing/2014/main" id="{D05EF99F-0046-AC0A-C17C-E05871AD58B9}"/>
              </a:ext>
            </a:extLst>
          </p:cNvPr>
          <p:cNvSpPr/>
          <p:nvPr/>
        </p:nvSpPr>
        <p:spPr>
          <a:xfrm>
            <a:off x="5679874" y="4762758"/>
            <a:ext cx="163285" cy="726504"/>
          </a:xfrm>
          <a:prstGeom prst="rightBrace">
            <a:avLst/>
          </a:prstGeom>
          <a:ln>
            <a:solidFill>
              <a:srgbClr val="0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sz="800"/>
          </a:p>
        </p:txBody>
      </p:sp>
      <p:sp>
        <p:nvSpPr>
          <p:cNvPr id="7" name="TextBox 6">
            <a:extLst>
              <a:ext uri="{FF2B5EF4-FFF2-40B4-BE49-F238E27FC236}">
                <a16:creationId xmlns:a16="http://schemas.microsoft.com/office/drawing/2014/main" id="{551EAC6E-842B-9117-D680-69F06936AFB4}"/>
              </a:ext>
            </a:extLst>
          </p:cNvPr>
          <p:cNvSpPr txBox="1"/>
          <p:nvPr/>
        </p:nvSpPr>
        <p:spPr>
          <a:xfrm>
            <a:off x="3358446" y="3979638"/>
            <a:ext cx="1068551" cy="463472"/>
          </a:xfrm>
          <a:prstGeom prst="rect">
            <a:avLst/>
          </a:prstGeom>
          <a:noFill/>
        </p:spPr>
        <p:txBody>
          <a:bodyPr wrap="square" rtlCol="0">
            <a:noAutofit/>
          </a:bodyPr>
          <a:lstStyle/>
          <a:p>
            <a:r>
              <a:rPr lang="en-US" sz="2000" dirty="0">
                <a:solidFill>
                  <a:srgbClr val="000000"/>
                </a:solidFill>
                <a:latin typeface="Avenir LT Std 55 Roman" panose="020B0703020203020204"/>
                <a:cs typeface="Arial" panose="020B0604020202020204" pitchFamily="34" charset="0"/>
              </a:rPr>
              <a:t>79.4%</a:t>
            </a:r>
            <a:r>
              <a:rPr lang="en-US" sz="2000" baseline="30000" dirty="0">
                <a:solidFill>
                  <a:srgbClr val="000000"/>
                </a:solidFill>
                <a:latin typeface="Avenir LT Std 55 Roman" panose="020B0703020203020204"/>
                <a:cs typeface="Arial" panose="020B0604020202020204" pitchFamily="34" charset="0"/>
              </a:rPr>
              <a:t>b</a:t>
            </a:r>
            <a:endParaRPr lang="en-US" sz="2000" dirty="0">
              <a:solidFill>
                <a:srgbClr val="000000"/>
              </a:solidFill>
              <a:latin typeface="Avenir LT Std 55 Roman" panose="020B0703020203020204"/>
              <a:cs typeface="Arial" panose="020B0604020202020204" pitchFamily="34" charset="0"/>
            </a:endParaRPr>
          </a:p>
        </p:txBody>
      </p:sp>
      <p:sp>
        <p:nvSpPr>
          <p:cNvPr id="8" name="TextBox 7">
            <a:extLst>
              <a:ext uri="{FF2B5EF4-FFF2-40B4-BE49-F238E27FC236}">
                <a16:creationId xmlns:a16="http://schemas.microsoft.com/office/drawing/2014/main" id="{3AEDB084-FFF4-6404-6ADD-EDEF5F12629E}"/>
              </a:ext>
            </a:extLst>
          </p:cNvPr>
          <p:cNvSpPr txBox="1"/>
          <p:nvPr/>
        </p:nvSpPr>
        <p:spPr>
          <a:xfrm>
            <a:off x="5809767" y="4959230"/>
            <a:ext cx="1168859" cy="376734"/>
          </a:xfrm>
          <a:prstGeom prst="rect">
            <a:avLst/>
          </a:prstGeom>
          <a:noFill/>
        </p:spPr>
        <p:txBody>
          <a:bodyPr wrap="square" rtlCol="0">
            <a:noAutofit/>
          </a:bodyPr>
          <a:lstStyle/>
          <a:p>
            <a:r>
              <a:rPr lang="en-US" sz="2000" dirty="0">
                <a:solidFill>
                  <a:srgbClr val="000000"/>
                </a:solidFill>
                <a:latin typeface="Avenir LT Std 55 Roman" panose="020B0703020203020204"/>
                <a:cs typeface="Arial" panose="020B0604020202020204" pitchFamily="34" charset="0"/>
              </a:rPr>
              <a:t>23.5%</a:t>
            </a:r>
            <a:r>
              <a:rPr lang="en-US" sz="2000" baseline="30000" dirty="0">
                <a:solidFill>
                  <a:srgbClr val="000000"/>
                </a:solidFill>
                <a:latin typeface="Avenir LT Std 55 Roman" panose="020B0703020203020204"/>
                <a:cs typeface="Arial" panose="020B0604020202020204" pitchFamily="34" charset="0"/>
              </a:rPr>
              <a:t>b</a:t>
            </a:r>
            <a:endParaRPr lang="en-US" sz="2000" dirty="0">
              <a:solidFill>
                <a:srgbClr val="000000"/>
              </a:solidFill>
              <a:latin typeface="Avenir LT Std 55 Roman" panose="020B0703020203020204"/>
              <a:cs typeface="Arial" panose="020B0604020202020204" pitchFamily="34" charset="0"/>
            </a:endParaRPr>
          </a:p>
        </p:txBody>
      </p:sp>
      <p:sp>
        <p:nvSpPr>
          <p:cNvPr id="15" name="TextBox 14">
            <a:extLst>
              <a:ext uri="{FF2B5EF4-FFF2-40B4-BE49-F238E27FC236}">
                <a16:creationId xmlns:a16="http://schemas.microsoft.com/office/drawing/2014/main" id="{DA17C170-6D61-29D9-8241-51957DDBE30F}"/>
              </a:ext>
            </a:extLst>
          </p:cNvPr>
          <p:cNvSpPr txBox="1"/>
          <p:nvPr/>
        </p:nvSpPr>
        <p:spPr>
          <a:xfrm>
            <a:off x="852051" y="6457890"/>
            <a:ext cx="10571998" cy="400110"/>
          </a:xfrm>
          <a:prstGeom prst="rect">
            <a:avLst/>
          </a:prstGeom>
          <a:noFill/>
        </p:spPr>
        <p:txBody>
          <a:bodyPr wrap="square">
            <a:spAutoFit/>
          </a:bodyPr>
          <a:lstStyle/>
          <a:p>
            <a:r>
              <a:rPr lang="en-US" sz="1000" baseline="30000" err="1">
                <a:latin typeface="Avenir LT Std 55 Roman" panose="020B0703020203020204"/>
              </a:rPr>
              <a:t>a</a:t>
            </a:r>
            <a:r>
              <a:rPr lang="en-US" sz="1000" err="1">
                <a:latin typeface="Avenir LT Std 55 Roman" panose="020B0703020203020204"/>
              </a:rPr>
              <a:t>Completer</a:t>
            </a:r>
            <a:r>
              <a:rPr lang="en-US" sz="1000">
                <a:latin typeface="Avenir LT Std 55 Roman" panose="020B0703020203020204"/>
              </a:rPr>
              <a:t> analysis set. </a:t>
            </a:r>
            <a:r>
              <a:rPr lang="en-US" sz="1000" baseline="30000" err="1">
                <a:latin typeface="Avenir LT Std 55 Roman" panose="020B0703020203020204"/>
              </a:rPr>
              <a:t>b</a:t>
            </a:r>
            <a:r>
              <a:rPr lang="en-US" sz="1000" err="1">
                <a:latin typeface="Avenir LT Std 55 Roman" panose="020B0703020203020204"/>
              </a:rPr>
              <a:t>The</a:t>
            </a:r>
            <a:r>
              <a:rPr lang="en-US" sz="1000">
                <a:latin typeface="Avenir LT Std 55 Roman" panose="020B0703020203020204"/>
              </a:rPr>
              <a:t> percentages shown for the combination categories may differ from the sum of the individual categories due to rounding.</a:t>
            </a:r>
          </a:p>
          <a:p>
            <a:r>
              <a:rPr lang="en-US" sz="1000">
                <a:latin typeface="Avenir LT Std 55 Roman" panose="020B0703020203020204"/>
              </a:rPr>
              <a:t>BL, baseline; EOT, end of treatment; LXB, low-sodium oxybate; PGI-S, Patient Global impression of Severity. </a:t>
            </a:r>
          </a:p>
        </p:txBody>
      </p:sp>
      <p:sp>
        <p:nvSpPr>
          <p:cNvPr id="11" name="TextBox 10">
            <a:extLst>
              <a:ext uri="{FF2B5EF4-FFF2-40B4-BE49-F238E27FC236}">
                <a16:creationId xmlns:a16="http://schemas.microsoft.com/office/drawing/2014/main" id="{0A16198C-C420-86B4-9004-12E4DAB02D78}"/>
              </a:ext>
            </a:extLst>
          </p:cNvPr>
          <p:cNvSpPr txBox="1"/>
          <p:nvPr/>
        </p:nvSpPr>
        <p:spPr>
          <a:xfrm>
            <a:off x="8485646" y="1668040"/>
            <a:ext cx="3524218" cy="4789849"/>
          </a:xfrm>
          <a:prstGeom prst="rect">
            <a:avLst/>
          </a:prstGeom>
          <a:noFill/>
        </p:spPr>
        <p:txBody>
          <a:bodyPr wrap="square" rtlCol="0">
            <a:noAutofit/>
          </a:bodyPr>
          <a:lstStyle/>
          <a:p>
            <a:pPr marL="285750" indent="-285750">
              <a:lnSpc>
                <a:spcPct val="90000"/>
              </a:lnSpc>
              <a:spcBef>
                <a:spcPts val="1800"/>
              </a:spcBef>
              <a:buFont typeface="Arial" panose="020B0604020202020204" pitchFamily="34" charset="0"/>
              <a:buChar char="•"/>
            </a:pPr>
            <a:r>
              <a:rPr lang="en-US" sz="2200" dirty="0">
                <a:latin typeface="Avenir LT Std 55 Roman" panose="020B0703020203020204"/>
              </a:rPr>
              <a:t>At BL, 79.4% of the total narcolepsy cohort reported their overall narcolepsy disease as being moderately severe, severe, or extremely severe on the PGI-S compared with 23.5% (</a:t>
            </a:r>
            <a:r>
              <a:rPr lang="en-US" sz="2200" i="1" dirty="0">
                <a:latin typeface="Avenir LT Std 55 Roman" panose="020B0703020203020204"/>
              </a:rPr>
              <a:t>P</a:t>
            </a:r>
            <a:r>
              <a:rPr lang="en-US" sz="2200" dirty="0">
                <a:latin typeface="Avenir LT Std 55 Roman" panose="020B0703020203020204"/>
              </a:rPr>
              <a:t>&lt;0.0001) at EOT</a:t>
            </a:r>
          </a:p>
          <a:p>
            <a:pPr marL="285750" indent="-285750">
              <a:lnSpc>
                <a:spcPct val="90000"/>
              </a:lnSpc>
              <a:spcBef>
                <a:spcPts val="1800"/>
              </a:spcBef>
              <a:buFont typeface="Arial" panose="020B0604020202020204" pitchFamily="34" charset="0"/>
              <a:buChar char="•"/>
            </a:pPr>
            <a:r>
              <a:rPr lang="en-US" sz="2200" dirty="0">
                <a:latin typeface="Avenir LT Std 55 Roman" panose="020B0703020203020204"/>
              </a:rPr>
              <a:t>At EOT, 58.8% of the total narcolepsy cohort reported their overall narcolepsy disease as being not present, very mild, or mild</a:t>
            </a:r>
          </a:p>
        </p:txBody>
      </p:sp>
      <p:graphicFrame>
        <p:nvGraphicFramePr>
          <p:cNvPr id="5" name="Table 4">
            <a:extLst>
              <a:ext uri="{FF2B5EF4-FFF2-40B4-BE49-F238E27FC236}">
                <a16:creationId xmlns:a16="http://schemas.microsoft.com/office/drawing/2014/main" id="{095278E1-8B4D-DBD1-85E3-78C10ED7989B}"/>
              </a:ext>
            </a:extLst>
          </p:cNvPr>
          <p:cNvGraphicFramePr>
            <a:graphicFrameLocks noGrp="1"/>
          </p:cNvGraphicFramePr>
          <p:nvPr>
            <p:extLst>
              <p:ext uri="{D42A27DB-BD31-4B8C-83A1-F6EECF244321}">
                <p14:modId xmlns:p14="http://schemas.microsoft.com/office/powerpoint/2010/main" val="1562166300"/>
              </p:ext>
            </p:extLst>
          </p:nvPr>
        </p:nvGraphicFramePr>
        <p:xfrm>
          <a:off x="6294339" y="2181379"/>
          <a:ext cx="2141980" cy="2642892"/>
        </p:xfrm>
        <a:graphic>
          <a:graphicData uri="http://schemas.openxmlformats.org/drawingml/2006/table">
            <a:tbl>
              <a:tblPr firstRow="1" bandRow="1">
                <a:tableStyleId>{5940675A-B579-460E-94D1-54222C63F5DA}</a:tableStyleId>
              </a:tblPr>
              <a:tblGrid>
                <a:gridCol w="290272">
                  <a:extLst>
                    <a:ext uri="{9D8B030D-6E8A-4147-A177-3AD203B41FA5}">
                      <a16:colId xmlns:a16="http://schemas.microsoft.com/office/drawing/2014/main" val="2428129308"/>
                    </a:ext>
                  </a:extLst>
                </a:gridCol>
                <a:gridCol w="1851708">
                  <a:extLst>
                    <a:ext uri="{9D8B030D-6E8A-4147-A177-3AD203B41FA5}">
                      <a16:colId xmlns:a16="http://schemas.microsoft.com/office/drawing/2014/main" val="509381174"/>
                    </a:ext>
                  </a:extLst>
                </a:gridCol>
              </a:tblGrid>
              <a:tr h="377556">
                <a:tc>
                  <a:txBody>
                    <a:bodyPr/>
                    <a:lstStyle/>
                    <a:p>
                      <a:endParaRPr lang="en-US" sz="16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6668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LT Std 55 Roman" panose="020B0703020203020204"/>
                        </a:rPr>
                        <a:t>Not Present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666059"/>
                  </a:ext>
                </a:extLst>
              </a:tr>
              <a:tr h="377556">
                <a:tc>
                  <a:txBody>
                    <a:bodyPr/>
                    <a:lstStyle/>
                    <a:p>
                      <a:endParaRPr lang="en-US" sz="16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5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LT Std 55 Roman" panose="020B0703020203020204"/>
                        </a:rPr>
                        <a:t>Very Mild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439247"/>
                  </a:ext>
                </a:extLst>
              </a:tr>
              <a:tr h="377556">
                <a:tc>
                  <a:txBody>
                    <a:bodyPr/>
                    <a:lstStyle/>
                    <a:p>
                      <a:endParaRPr lang="en-US" sz="16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LT Std 55 Roman" panose="020B0703020203020204"/>
                        </a:rPr>
                        <a:t>Mild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6509679"/>
                  </a:ext>
                </a:extLst>
              </a:tr>
              <a:tr h="377556">
                <a:tc>
                  <a:txBody>
                    <a:bodyPr/>
                    <a:lstStyle/>
                    <a:p>
                      <a:endParaRPr lang="en-US" sz="16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LT Std 55 Roman" panose="020B0703020203020204"/>
                        </a:rPr>
                        <a:t>Moderate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0824049"/>
                  </a:ext>
                </a:extLst>
              </a:tr>
              <a:tr h="377556">
                <a:tc>
                  <a:txBody>
                    <a:bodyPr/>
                    <a:lstStyle/>
                    <a:p>
                      <a:endParaRPr lang="en-US" sz="16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BB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LT Std 55 Roman" panose="020B0703020203020204"/>
                        </a:rPr>
                        <a:t>Moderately Severe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7169257"/>
                  </a:ext>
                </a:extLst>
              </a:tr>
              <a:tr h="377556">
                <a:tc>
                  <a:txBody>
                    <a:bodyPr/>
                    <a:lstStyle/>
                    <a:p>
                      <a:endParaRPr lang="en-US" sz="16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277B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LT Std 55 Roman" panose="020B0703020203020204"/>
                        </a:rPr>
                        <a:t>Severe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603"/>
                  </a:ext>
                </a:extLst>
              </a:tr>
              <a:tr h="377556">
                <a:tc>
                  <a:txBody>
                    <a:bodyPr/>
                    <a:lstStyle/>
                    <a:p>
                      <a:endParaRPr lang="en-US" sz="1600" dirty="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02D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LT Std 55 Roman" panose="020B0703020203020204"/>
                        </a:rPr>
                        <a:t>Extremely Severe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2721579"/>
                  </a:ext>
                </a:extLst>
              </a:tr>
            </a:tbl>
          </a:graphicData>
        </a:graphic>
      </p:graphicFrame>
    </p:spTree>
    <p:extLst>
      <p:ext uri="{BB962C8B-B14F-4D97-AF65-F5344CB8AC3E}">
        <p14:creationId xmlns:p14="http://schemas.microsoft.com/office/powerpoint/2010/main" val="256225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0045D-C50F-E14A-F3ED-73680B330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2BA7E-F805-F696-3B8C-770754EFE974}"/>
              </a:ext>
            </a:extLst>
          </p:cNvPr>
          <p:cNvSpPr>
            <a:spLocks noGrp="1"/>
          </p:cNvSpPr>
          <p:nvPr>
            <p:ph type="title"/>
          </p:nvPr>
        </p:nvSpPr>
        <p:spPr>
          <a:xfrm>
            <a:off x="838198" y="0"/>
            <a:ext cx="10515600" cy="1325563"/>
          </a:xfrm>
        </p:spPr>
        <p:txBody>
          <a:bodyPr>
            <a:noAutofit/>
          </a:bodyPr>
          <a:lstStyle/>
          <a:p>
            <a:pPr algn="ctr"/>
            <a:r>
              <a:rPr lang="en-US" sz="4000" dirty="0">
                <a:solidFill>
                  <a:schemeClr val="tx1"/>
                </a:solidFill>
              </a:rPr>
              <a:t>Improved Self-Rated Overall Narcolepsy Experience (PGI-C)</a:t>
            </a:r>
            <a:r>
              <a:rPr lang="en-US" sz="4000" baseline="30000" dirty="0">
                <a:solidFill>
                  <a:schemeClr val="tx1"/>
                </a:solidFill>
              </a:rPr>
              <a:t>a</a:t>
            </a:r>
            <a:endParaRPr lang="en-US" sz="4000" dirty="0">
              <a:solidFill>
                <a:schemeClr val="tx1"/>
              </a:solidFill>
            </a:endParaRPr>
          </a:p>
        </p:txBody>
      </p:sp>
      <p:sp>
        <p:nvSpPr>
          <p:cNvPr id="10" name="TextBox 9">
            <a:extLst>
              <a:ext uri="{FF2B5EF4-FFF2-40B4-BE49-F238E27FC236}">
                <a16:creationId xmlns:a16="http://schemas.microsoft.com/office/drawing/2014/main" id="{C49DDBC3-DA07-89FE-DA3F-30CE2E3C287D}"/>
              </a:ext>
            </a:extLst>
          </p:cNvPr>
          <p:cNvSpPr txBox="1"/>
          <p:nvPr/>
        </p:nvSpPr>
        <p:spPr>
          <a:xfrm>
            <a:off x="892791" y="6452923"/>
            <a:ext cx="10939388" cy="400110"/>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Completer</a:t>
            </a:r>
            <a:r>
              <a:rPr lang="en-US" sz="1000" dirty="0">
                <a:latin typeface="Avenir LT Std 55 Roman" panose="020B0703020203020204"/>
              </a:rPr>
              <a:t> analysis set. </a:t>
            </a:r>
            <a:r>
              <a:rPr lang="en-US" sz="1000" baseline="30000" dirty="0" err="1">
                <a:latin typeface="Avenir LT Std 55 Roman" panose="020B0703020203020204"/>
              </a:rPr>
              <a:t>b</a:t>
            </a:r>
            <a:r>
              <a:rPr lang="en-US" sz="1000" dirty="0" err="1">
                <a:latin typeface="Avenir LT Std 55 Roman" panose="020B0703020203020204"/>
              </a:rPr>
              <a:t>The</a:t>
            </a:r>
            <a:r>
              <a:rPr lang="en-US" sz="1000" dirty="0">
                <a:latin typeface="Avenir LT Std 55 Roman" panose="020B0703020203020204"/>
              </a:rPr>
              <a:t> percentages shown for the combination categories may differ from the sum of the individual categories due to rounding.</a:t>
            </a:r>
          </a:p>
          <a:p>
            <a:r>
              <a:rPr lang="en-US" sz="1000" dirty="0">
                <a:latin typeface="Avenir LT Std 55 Roman" panose="020B0703020203020204"/>
              </a:rPr>
              <a:t>CI, confidence interval; EOT, end of treatment; NT1, narcolepsy type 1; NT2, narcolepsy type 2; PGI-C, Patient Global impression of Change. </a:t>
            </a:r>
          </a:p>
        </p:txBody>
      </p:sp>
      <p:pic>
        <p:nvPicPr>
          <p:cNvPr id="6" name="Picture 5" descr="A picture containing font, text, graphics, design&#10;&#10;Description automatically generated">
            <a:extLst>
              <a:ext uri="{FF2B5EF4-FFF2-40B4-BE49-F238E27FC236}">
                <a16:creationId xmlns:a16="http://schemas.microsoft.com/office/drawing/2014/main" id="{77C7121C-8E56-D9AF-CCC1-14321E661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
        <p:nvSpPr>
          <p:cNvPr id="4" name="TextBox 3">
            <a:extLst>
              <a:ext uri="{FF2B5EF4-FFF2-40B4-BE49-F238E27FC236}">
                <a16:creationId xmlns:a16="http://schemas.microsoft.com/office/drawing/2014/main" id="{197C1CA2-AC32-23E0-CCC3-F99C66815812}"/>
              </a:ext>
            </a:extLst>
          </p:cNvPr>
          <p:cNvSpPr txBox="1"/>
          <p:nvPr/>
        </p:nvSpPr>
        <p:spPr>
          <a:xfrm>
            <a:off x="892791" y="5640576"/>
            <a:ext cx="10339985" cy="701731"/>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200" spc="-30" dirty="0">
                <a:latin typeface="Avenir LT Std 55 Roman" panose="020B0703020203020204"/>
              </a:rPr>
              <a:t>At EOT, 93.3% (95% CI: 77.9–99.2) of the total narcolepsy cohort reported improvement (very much, much, or minimally) on the PGI-C for overall narcolepsy disease</a:t>
            </a:r>
          </a:p>
        </p:txBody>
      </p:sp>
      <p:grpSp>
        <p:nvGrpSpPr>
          <p:cNvPr id="8" name="Group 7">
            <a:extLst>
              <a:ext uri="{FF2B5EF4-FFF2-40B4-BE49-F238E27FC236}">
                <a16:creationId xmlns:a16="http://schemas.microsoft.com/office/drawing/2014/main" id="{787CCDF9-F15E-1784-7FCC-47FDCCC3BF8A}"/>
              </a:ext>
            </a:extLst>
          </p:cNvPr>
          <p:cNvGrpSpPr/>
          <p:nvPr/>
        </p:nvGrpSpPr>
        <p:grpSpPr>
          <a:xfrm>
            <a:off x="218367" y="1255591"/>
            <a:ext cx="9724088" cy="4288289"/>
            <a:chOff x="2327214" y="2491506"/>
            <a:chExt cx="12676624" cy="9133827"/>
          </a:xfrm>
        </p:grpSpPr>
        <p:graphicFrame>
          <p:nvGraphicFramePr>
            <p:cNvPr id="9" name="Content Placeholder 4">
              <a:extLst>
                <a:ext uri="{FF2B5EF4-FFF2-40B4-BE49-F238E27FC236}">
                  <a16:creationId xmlns:a16="http://schemas.microsoft.com/office/drawing/2014/main" id="{415A1515-3A3C-5D6C-ECA0-DE0BD50C8DE2}"/>
                </a:ext>
              </a:extLst>
            </p:cNvPr>
            <p:cNvGraphicFramePr>
              <a:graphicFrameLocks noChangeAspect="1"/>
            </p:cNvGraphicFramePr>
            <p:nvPr>
              <p:extLst>
                <p:ext uri="{D42A27DB-BD31-4B8C-83A1-F6EECF244321}">
                  <p14:modId xmlns:p14="http://schemas.microsoft.com/office/powerpoint/2010/main" val="1505655888"/>
                </p:ext>
              </p:extLst>
            </p:nvPr>
          </p:nvGraphicFramePr>
          <p:xfrm>
            <a:off x="2327214" y="2491506"/>
            <a:ext cx="12676624" cy="913382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26B09EB-9641-88B0-42E1-A950D5E45138}"/>
                </a:ext>
              </a:extLst>
            </p:cNvPr>
            <p:cNvSpPr txBox="1"/>
            <p:nvPr/>
          </p:nvSpPr>
          <p:spPr>
            <a:xfrm>
              <a:off x="9242280" y="5850218"/>
              <a:ext cx="1464794" cy="741454"/>
            </a:xfrm>
            <a:prstGeom prst="rect">
              <a:avLst/>
            </a:prstGeom>
            <a:noFill/>
          </p:spPr>
          <p:txBody>
            <a:bodyPr wrap="square" rtlCol="0">
              <a:noAutofit/>
            </a:bodyPr>
            <a:lstStyle/>
            <a:p>
              <a:pPr algn="ctr"/>
              <a:r>
                <a:rPr lang="en-US" sz="2000">
                  <a:solidFill>
                    <a:srgbClr val="000000"/>
                  </a:solidFill>
                  <a:latin typeface="Avenir LT Std 55 Roman" panose="020B0703020203020204"/>
                  <a:cs typeface="Arial" panose="020B0604020202020204" pitchFamily="34" charset="0"/>
                </a:rPr>
                <a:t>100%</a:t>
              </a:r>
              <a:r>
                <a:rPr lang="en-US" sz="2000" baseline="30000">
                  <a:solidFill>
                    <a:srgbClr val="000000"/>
                  </a:solidFill>
                  <a:latin typeface="Avenir LT Std 55 Roman" panose="020B0703020203020204"/>
                  <a:cs typeface="Arial" panose="020B0604020202020204" pitchFamily="34" charset="0"/>
                </a:rPr>
                <a:t>b</a:t>
              </a:r>
            </a:p>
          </p:txBody>
        </p:sp>
        <p:sp>
          <p:nvSpPr>
            <p:cNvPr id="12" name="Right Brace 11">
              <a:extLst>
                <a:ext uri="{FF2B5EF4-FFF2-40B4-BE49-F238E27FC236}">
                  <a16:creationId xmlns:a16="http://schemas.microsoft.com/office/drawing/2014/main" id="{B987F984-196C-6274-C0DC-0666C7364B8F}"/>
                </a:ext>
              </a:extLst>
            </p:cNvPr>
            <p:cNvSpPr/>
            <p:nvPr/>
          </p:nvSpPr>
          <p:spPr>
            <a:xfrm>
              <a:off x="9287705" y="2917219"/>
              <a:ext cx="178806" cy="6634794"/>
            </a:xfrm>
            <a:prstGeom prst="rightBrace">
              <a:avLst/>
            </a:prstGeom>
            <a:ln>
              <a:solidFill>
                <a:srgbClr val="0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sz="2000"/>
            </a:p>
          </p:txBody>
        </p:sp>
        <p:sp>
          <p:nvSpPr>
            <p:cNvPr id="13" name="TextBox 12">
              <a:extLst>
                <a:ext uri="{FF2B5EF4-FFF2-40B4-BE49-F238E27FC236}">
                  <a16:creationId xmlns:a16="http://schemas.microsoft.com/office/drawing/2014/main" id="{ECC217D4-F6F5-0C86-32E4-9BACFC9DD018}"/>
                </a:ext>
              </a:extLst>
            </p:cNvPr>
            <p:cNvSpPr txBox="1"/>
            <p:nvPr/>
          </p:nvSpPr>
          <p:spPr>
            <a:xfrm>
              <a:off x="6116831" y="5419200"/>
              <a:ext cx="1352043" cy="826706"/>
            </a:xfrm>
            <a:prstGeom prst="rect">
              <a:avLst/>
            </a:prstGeom>
            <a:noFill/>
          </p:spPr>
          <p:txBody>
            <a:bodyPr wrap="square" rtlCol="0">
              <a:noAutofit/>
            </a:bodyPr>
            <a:lstStyle/>
            <a:p>
              <a:pPr algn="ctr"/>
              <a:r>
                <a:rPr lang="en-US" sz="2000">
                  <a:solidFill>
                    <a:srgbClr val="000000"/>
                  </a:solidFill>
                  <a:latin typeface="Avenir LT Std 55 Roman" panose="020B0703020203020204"/>
                  <a:cs typeface="Arial" panose="020B0604020202020204" pitchFamily="34" charset="0"/>
                </a:rPr>
                <a:t>86.7%</a:t>
              </a:r>
              <a:r>
                <a:rPr lang="en-US" sz="2000" baseline="30000">
                  <a:solidFill>
                    <a:srgbClr val="000000"/>
                  </a:solidFill>
                  <a:latin typeface="Avenir LT Std 55 Roman" panose="020B0703020203020204"/>
                  <a:cs typeface="Arial" panose="020B0604020202020204" pitchFamily="34" charset="0"/>
                </a:rPr>
                <a:t>b</a:t>
              </a:r>
              <a:endParaRPr lang="en-US" sz="2000">
                <a:solidFill>
                  <a:srgbClr val="000000"/>
                </a:solidFill>
                <a:latin typeface="Avenir LT Std 55 Roman" panose="020B0703020203020204"/>
                <a:cs typeface="Arial" panose="020B0604020202020204" pitchFamily="34" charset="0"/>
              </a:endParaRPr>
            </a:p>
          </p:txBody>
        </p:sp>
        <p:sp>
          <p:nvSpPr>
            <p:cNvPr id="14" name="Right Brace 13">
              <a:extLst>
                <a:ext uri="{FF2B5EF4-FFF2-40B4-BE49-F238E27FC236}">
                  <a16:creationId xmlns:a16="http://schemas.microsoft.com/office/drawing/2014/main" id="{AB09D422-EFFF-C335-C8EA-7420E9582732}"/>
                </a:ext>
              </a:extLst>
            </p:cNvPr>
            <p:cNvSpPr/>
            <p:nvPr/>
          </p:nvSpPr>
          <p:spPr>
            <a:xfrm>
              <a:off x="12470184" y="2918131"/>
              <a:ext cx="178806" cy="6269650"/>
            </a:xfrm>
            <a:prstGeom prst="rightBrace">
              <a:avLst/>
            </a:prstGeom>
            <a:ln>
              <a:solidFill>
                <a:srgbClr val="0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sz="2000"/>
            </a:p>
          </p:txBody>
        </p:sp>
        <p:sp>
          <p:nvSpPr>
            <p:cNvPr id="15" name="TextBox 14">
              <a:extLst>
                <a:ext uri="{FF2B5EF4-FFF2-40B4-BE49-F238E27FC236}">
                  <a16:creationId xmlns:a16="http://schemas.microsoft.com/office/drawing/2014/main" id="{02F44A93-752B-6CB0-2D95-D863980A7784}"/>
                </a:ext>
              </a:extLst>
            </p:cNvPr>
            <p:cNvSpPr txBox="1"/>
            <p:nvPr/>
          </p:nvSpPr>
          <p:spPr>
            <a:xfrm>
              <a:off x="12509753" y="5620173"/>
              <a:ext cx="1364236" cy="765822"/>
            </a:xfrm>
            <a:prstGeom prst="rect">
              <a:avLst/>
            </a:prstGeom>
            <a:noFill/>
          </p:spPr>
          <p:txBody>
            <a:bodyPr wrap="square" rtlCol="0">
              <a:noAutofit/>
            </a:bodyPr>
            <a:lstStyle/>
            <a:p>
              <a:pPr algn="ctr"/>
              <a:r>
                <a:rPr lang="en-US" sz="2000">
                  <a:solidFill>
                    <a:srgbClr val="000000"/>
                  </a:solidFill>
                  <a:latin typeface="Avenir LT Std 55 Roman" panose="020B0703020203020204"/>
                  <a:cs typeface="Arial" panose="020B0604020202020204" pitchFamily="34" charset="0"/>
                </a:rPr>
                <a:t>93.3</a:t>
              </a:r>
              <a:r>
                <a:rPr lang="en-US" sz="2000">
                  <a:solidFill>
                    <a:srgbClr val="000000"/>
                  </a:solidFill>
                  <a:latin typeface="Arial" panose="020B0604020202020204" pitchFamily="34" charset="0"/>
                  <a:cs typeface="Arial" panose="020B0604020202020204" pitchFamily="34" charset="0"/>
                </a:rPr>
                <a:t>%</a:t>
              </a:r>
            </a:p>
          </p:txBody>
        </p:sp>
        <p:sp>
          <p:nvSpPr>
            <p:cNvPr id="18" name="Right Brace 17">
              <a:extLst>
                <a:ext uri="{FF2B5EF4-FFF2-40B4-BE49-F238E27FC236}">
                  <a16:creationId xmlns:a16="http://schemas.microsoft.com/office/drawing/2014/main" id="{C8BF0DC7-7D38-562A-1993-8B65401B1B18}"/>
                </a:ext>
              </a:extLst>
            </p:cNvPr>
            <p:cNvSpPr/>
            <p:nvPr/>
          </p:nvSpPr>
          <p:spPr>
            <a:xfrm>
              <a:off x="6002030" y="2898057"/>
              <a:ext cx="178806" cy="5841441"/>
            </a:xfrm>
            <a:prstGeom prst="rightBrace">
              <a:avLst/>
            </a:prstGeom>
            <a:ln>
              <a:solidFill>
                <a:srgbClr val="0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sz="2000"/>
            </a:p>
          </p:txBody>
        </p:sp>
      </p:grpSp>
      <p:graphicFrame>
        <p:nvGraphicFramePr>
          <p:cNvPr id="3" name="Table 2">
            <a:extLst>
              <a:ext uri="{FF2B5EF4-FFF2-40B4-BE49-F238E27FC236}">
                <a16:creationId xmlns:a16="http://schemas.microsoft.com/office/drawing/2014/main" id="{E016E57B-9B28-5E92-6B8D-F854E19A9DA7}"/>
              </a:ext>
            </a:extLst>
          </p:cNvPr>
          <p:cNvGraphicFramePr>
            <a:graphicFrameLocks noGrp="1"/>
          </p:cNvGraphicFramePr>
          <p:nvPr/>
        </p:nvGraphicFramePr>
        <p:xfrm>
          <a:off x="9231418" y="1755450"/>
          <a:ext cx="2915093" cy="2773680"/>
        </p:xfrm>
        <a:graphic>
          <a:graphicData uri="http://schemas.openxmlformats.org/drawingml/2006/table">
            <a:tbl>
              <a:tblPr firstRow="1" bandRow="1">
                <a:tableStyleId>{5940675A-B579-460E-94D1-54222C63F5DA}</a:tableStyleId>
              </a:tblPr>
              <a:tblGrid>
                <a:gridCol w="370479">
                  <a:extLst>
                    <a:ext uri="{9D8B030D-6E8A-4147-A177-3AD203B41FA5}">
                      <a16:colId xmlns:a16="http://schemas.microsoft.com/office/drawing/2014/main" val="2428129308"/>
                    </a:ext>
                  </a:extLst>
                </a:gridCol>
                <a:gridCol w="2544614">
                  <a:extLst>
                    <a:ext uri="{9D8B030D-6E8A-4147-A177-3AD203B41FA5}">
                      <a16:colId xmlns:a16="http://schemas.microsoft.com/office/drawing/2014/main" val="509381174"/>
                    </a:ext>
                  </a:extLst>
                </a:gridCol>
              </a:tblGrid>
              <a:tr h="375069">
                <a:tc>
                  <a:txBody>
                    <a:bodyPr/>
                    <a:lstStyle/>
                    <a:p>
                      <a:endParaRPr lang="en-US" sz="20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6668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venir LT Std 55 Roman" panose="020B0703020203020204"/>
                        </a:rPr>
                        <a:t>Very Much Improved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666059"/>
                  </a:ext>
                </a:extLst>
              </a:tr>
              <a:tr h="375069">
                <a:tc>
                  <a:txBody>
                    <a:bodyPr/>
                    <a:lstStyle/>
                    <a:p>
                      <a:endParaRPr lang="en-US" sz="20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5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venir LT Std 55 Roman" panose="020B0703020203020204"/>
                        </a:rPr>
                        <a:t>Much Improved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439247"/>
                  </a:ext>
                </a:extLst>
              </a:tr>
              <a:tr h="375069">
                <a:tc>
                  <a:txBody>
                    <a:bodyPr/>
                    <a:lstStyle/>
                    <a:p>
                      <a:endParaRPr lang="en-US" sz="20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venir LT Std 55 Roman" panose="020B0703020203020204"/>
                        </a:rPr>
                        <a:t>Minimally Improved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6509679"/>
                  </a:ext>
                </a:extLst>
              </a:tr>
              <a:tr h="375069">
                <a:tc>
                  <a:txBody>
                    <a:bodyPr/>
                    <a:lstStyle/>
                    <a:p>
                      <a:endParaRPr lang="en-US" sz="20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venir LT Std 55 Roman" panose="020B0703020203020204"/>
                        </a:rPr>
                        <a:t>No 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0824049"/>
                  </a:ext>
                </a:extLst>
              </a:tr>
              <a:tr h="375069">
                <a:tc>
                  <a:txBody>
                    <a:bodyPr/>
                    <a:lstStyle/>
                    <a:p>
                      <a:endParaRPr lang="en-US" sz="20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BB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venir LT Std 55 Roman" panose="020B0703020203020204"/>
                        </a:rPr>
                        <a:t>Minimally Worse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7169257"/>
                  </a:ext>
                </a:extLst>
              </a:tr>
              <a:tr h="375069">
                <a:tc>
                  <a:txBody>
                    <a:bodyPr/>
                    <a:lstStyle/>
                    <a:p>
                      <a:endParaRPr lang="en-US" sz="200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277B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venir LT Std 55 Roman" panose="020B0703020203020204"/>
                        </a:rPr>
                        <a:t>Much Worse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603"/>
                  </a:ext>
                </a:extLst>
              </a:tr>
              <a:tr h="375069">
                <a:tc>
                  <a:txBody>
                    <a:bodyPr/>
                    <a:lstStyle/>
                    <a:p>
                      <a:endParaRPr lang="en-US" sz="2000" dirty="0">
                        <a:latin typeface="Avenir LT Std 55 Roman" panose="020B070302020302020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02D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venir LT Std 55 Roman" panose="020B0703020203020204"/>
                        </a:rPr>
                        <a:t>Very Much Worse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2721579"/>
                  </a:ext>
                </a:extLst>
              </a:tr>
            </a:tbl>
          </a:graphicData>
        </a:graphic>
      </p:graphicFrame>
    </p:spTree>
    <p:extLst>
      <p:ext uri="{BB962C8B-B14F-4D97-AF65-F5344CB8AC3E}">
        <p14:creationId xmlns:p14="http://schemas.microsoft.com/office/powerpoint/2010/main" val="93529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83124-7269-7929-DCB0-2A6BCEB095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36843-1F0C-CF00-FB87-E70C98976741}"/>
              </a:ext>
            </a:extLst>
          </p:cNvPr>
          <p:cNvSpPr>
            <a:spLocks noGrp="1"/>
          </p:cNvSpPr>
          <p:nvPr>
            <p:ph type="title"/>
          </p:nvPr>
        </p:nvSpPr>
        <p:spPr>
          <a:xfrm>
            <a:off x="838200" y="18255"/>
            <a:ext cx="10515600" cy="1325563"/>
          </a:xfrm>
        </p:spPr>
        <p:txBody>
          <a:bodyPr>
            <a:noAutofit/>
          </a:bodyPr>
          <a:lstStyle/>
          <a:p>
            <a:pPr algn="ctr"/>
            <a:r>
              <a:rPr lang="en-US" sz="4000" dirty="0">
                <a:solidFill>
                  <a:schemeClr val="tx1"/>
                </a:solidFill>
              </a:rPr>
              <a:t>Treatment-Emergent</a:t>
            </a:r>
            <a:br>
              <a:rPr lang="en-US" sz="4000" dirty="0">
                <a:solidFill>
                  <a:schemeClr val="tx1"/>
                </a:solidFill>
              </a:rPr>
            </a:br>
            <a:r>
              <a:rPr lang="en-US" sz="4000" dirty="0">
                <a:solidFill>
                  <a:schemeClr val="tx1"/>
                </a:solidFill>
              </a:rPr>
              <a:t>Adverse </a:t>
            </a:r>
            <a:r>
              <a:rPr lang="en-US" sz="4000" dirty="0" err="1">
                <a:solidFill>
                  <a:schemeClr val="tx1"/>
                </a:solidFill>
              </a:rPr>
              <a:t>Events</a:t>
            </a:r>
            <a:r>
              <a:rPr lang="en-US" sz="4000" baseline="30000" dirty="0" err="1">
                <a:solidFill>
                  <a:schemeClr val="tx1"/>
                </a:solidFill>
              </a:rPr>
              <a:t>a</a:t>
            </a:r>
            <a:endParaRPr lang="en-US" sz="4000" dirty="0">
              <a:solidFill>
                <a:schemeClr val="tx1"/>
              </a:solidFill>
            </a:endParaRPr>
          </a:p>
        </p:txBody>
      </p:sp>
      <p:graphicFrame>
        <p:nvGraphicFramePr>
          <p:cNvPr id="5" name="Table 4">
            <a:extLst>
              <a:ext uri="{FF2B5EF4-FFF2-40B4-BE49-F238E27FC236}">
                <a16:creationId xmlns:a16="http://schemas.microsoft.com/office/drawing/2014/main" id="{208EAA17-6B41-40B5-BFE5-875E34E4BF8D}"/>
              </a:ext>
            </a:extLst>
          </p:cNvPr>
          <p:cNvGraphicFramePr>
            <a:graphicFrameLocks noGrp="1"/>
          </p:cNvGraphicFramePr>
          <p:nvPr>
            <p:extLst>
              <p:ext uri="{D42A27DB-BD31-4B8C-83A1-F6EECF244321}">
                <p14:modId xmlns:p14="http://schemas.microsoft.com/office/powerpoint/2010/main" val="2477896980"/>
              </p:ext>
            </p:extLst>
          </p:nvPr>
        </p:nvGraphicFramePr>
        <p:xfrm>
          <a:off x="838201" y="1422071"/>
          <a:ext cx="10515596" cy="3869055"/>
        </p:xfrm>
        <a:graphic>
          <a:graphicData uri="http://schemas.openxmlformats.org/drawingml/2006/table">
            <a:tbl>
              <a:tblPr bandRow="1"/>
              <a:tblGrid>
                <a:gridCol w="4136570">
                  <a:extLst>
                    <a:ext uri="{9D8B030D-6E8A-4147-A177-3AD203B41FA5}">
                      <a16:colId xmlns:a16="http://schemas.microsoft.com/office/drawing/2014/main" val="3507427666"/>
                    </a:ext>
                  </a:extLst>
                </a:gridCol>
                <a:gridCol w="1675965">
                  <a:extLst>
                    <a:ext uri="{9D8B030D-6E8A-4147-A177-3AD203B41FA5}">
                      <a16:colId xmlns:a16="http://schemas.microsoft.com/office/drawing/2014/main" val="1548832935"/>
                    </a:ext>
                  </a:extLst>
                </a:gridCol>
                <a:gridCol w="1993392">
                  <a:extLst>
                    <a:ext uri="{9D8B030D-6E8A-4147-A177-3AD203B41FA5}">
                      <a16:colId xmlns:a16="http://schemas.microsoft.com/office/drawing/2014/main" val="488333117"/>
                    </a:ext>
                  </a:extLst>
                </a:gridCol>
                <a:gridCol w="2709669">
                  <a:extLst>
                    <a:ext uri="{9D8B030D-6E8A-4147-A177-3AD203B41FA5}">
                      <a16:colId xmlns:a16="http://schemas.microsoft.com/office/drawing/2014/main" val="2238491418"/>
                    </a:ext>
                  </a:extLst>
                </a:gridCol>
              </a:tblGrid>
              <a:tr h="368895">
                <a:tc>
                  <a:txBody>
                    <a:bodyPr/>
                    <a:lstStyle/>
                    <a:p>
                      <a:pPr marL="0" marR="0">
                        <a:lnSpc>
                          <a:spcPct val="100000"/>
                        </a:lnSpc>
                        <a:spcBef>
                          <a:spcPts val="0"/>
                        </a:spcBef>
                        <a:spcAft>
                          <a:spcPts val="0"/>
                        </a:spcAft>
                        <a:tabLst>
                          <a:tab pos="0" algn="l"/>
                        </a:tabLst>
                      </a:pPr>
                      <a:r>
                        <a:rPr lang="en-US" sz="1800" b="1">
                          <a:solidFill>
                            <a:schemeClr val="bg1"/>
                          </a:solidFill>
                          <a:effectLst/>
                          <a:latin typeface="Avenir LT Std 55 Roman" panose="020B0703020203020204"/>
                        </a:rPr>
                        <a:t>Participants, n (%)</a:t>
                      </a:r>
                    </a:p>
                  </a:txBody>
                  <a:tcPr marL="68580" marR="68580" marT="0" marB="0" anchor="b">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tc>
                  <a:txBody>
                    <a:bodyPr/>
                    <a:lstStyle/>
                    <a:p>
                      <a:pPr marL="0" marR="0" algn="ctr">
                        <a:lnSpc>
                          <a:spcPct val="100000"/>
                        </a:lnSpc>
                        <a:tabLst>
                          <a:tab pos="0" algn="l"/>
                        </a:tabLst>
                      </a:pPr>
                      <a:r>
                        <a:rPr lang="en-US" sz="1800" b="1">
                          <a:solidFill>
                            <a:schemeClr val="bg1"/>
                          </a:solidFill>
                          <a:effectLst/>
                          <a:latin typeface="Avenir LT Std 55 Roman" panose="020B0703020203020204"/>
                          <a:cs typeface="Times New Roman" panose="02020603050405020304" pitchFamily="18" charset="0"/>
                        </a:rPr>
                        <a:t>NT1</a:t>
                      </a:r>
                      <a:endParaRPr lang="en-US" sz="1800">
                        <a:solidFill>
                          <a:schemeClr val="bg1"/>
                        </a:solidFill>
                        <a:effectLst/>
                        <a:latin typeface="Avenir LT Std 55 Roman" panose="020B0703020203020204"/>
                        <a:cs typeface="Times New Roman" panose="02020603050405020304" pitchFamily="18" charset="0"/>
                      </a:endParaRPr>
                    </a:p>
                    <a:p>
                      <a:pPr marL="0" marR="0" algn="ctr">
                        <a:lnSpc>
                          <a:spcPct val="100000"/>
                        </a:lnSpc>
                        <a:tabLst>
                          <a:tab pos="0" algn="l"/>
                        </a:tabLst>
                      </a:pPr>
                      <a:r>
                        <a:rPr lang="en-US" sz="1800" b="1">
                          <a:solidFill>
                            <a:schemeClr val="bg1"/>
                          </a:solidFill>
                          <a:effectLst/>
                          <a:latin typeface="Avenir LT Std 55 Roman" panose="020B0703020203020204"/>
                          <a:cs typeface="Times New Roman" panose="02020603050405020304" pitchFamily="18" charset="0"/>
                        </a:rPr>
                        <a:t>(n=26)</a:t>
                      </a:r>
                      <a:endParaRPr lang="en-US" sz="1800">
                        <a:solidFill>
                          <a:schemeClr val="bg1"/>
                        </a:solidFill>
                        <a:effectLst/>
                        <a:latin typeface="Avenir LT Std 55 Roman" panose="020B0703020203020204"/>
                        <a:cs typeface="Times New Roman" panose="02020603050405020304" pitchFamily="18"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tc>
                  <a:txBody>
                    <a:bodyPr/>
                    <a:lstStyle/>
                    <a:p>
                      <a:pPr marL="0" marR="0" algn="ctr">
                        <a:lnSpc>
                          <a:spcPct val="100000"/>
                        </a:lnSpc>
                        <a:tabLst>
                          <a:tab pos="0" algn="l"/>
                        </a:tabLst>
                      </a:pPr>
                      <a:r>
                        <a:rPr lang="en-US" sz="1800" b="1">
                          <a:solidFill>
                            <a:schemeClr val="bg1"/>
                          </a:solidFill>
                          <a:effectLst/>
                          <a:latin typeface="Avenir LT Std 55 Roman" panose="020B0703020203020204"/>
                          <a:cs typeface="Times New Roman" panose="02020603050405020304" pitchFamily="18" charset="0"/>
                        </a:rPr>
                        <a:t>NT2</a:t>
                      </a:r>
                      <a:endParaRPr lang="en-US" sz="1800">
                        <a:solidFill>
                          <a:schemeClr val="bg1"/>
                        </a:solidFill>
                        <a:effectLst/>
                        <a:latin typeface="Avenir LT Std 55 Roman" panose="020B0703020203020204"/>
                        <a:cs typeface="Times New Roman" panose="02020603050405020304" pitchFamily="18" charset="0"/>
                      </a:endParaRPr>
                    </a:p>
                    <a:p>
                      <a:pPr marL="0" marR="0" algn="ctr">
                        <a:lnSpc>
                          <a:spcPct val="100000"/>
                        </a:lnSpc>
                        <a:tabLst>
                          <a:tab pos="0" algn="l"/>
                        </a:tabLst>
                      </a:pPr>
                      <a:r>
                        <a:rPr lang="en-US" sz="1800" b="1">
                          <a:solidFill>
                            <a:schemeClr val="bg1"/>
                          </a:solidFill>
                          <a:effectLst/>
                          <a:latin typeface="Avenir LT Std 55 Roman" panose="020B0703020203020204"/>
                          <a:cs typeface="Times New Roman" panose="02020603050405020304" pitchFamily="18" charset="0"/>
                        </a:rPr>
                        <a:t>(n=29)</a:t>
                      </a:r>
                      <a:endParaRPr lang="en-US" sz="1800">
                        <a:solidFill>
                          <a:schemeClr val="bg1"/>
                        </a:solidFill>
                        <a:effectLst/>
                        <a:latin typeface="Avenir LT Std 55 Roman" panose="020B0703020203020204"/>
                        <a:cs typeface="Times New Roman" panose="02020603050405020304" pitchFamily="18"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tc>
                  <a:txBody>
                    <a:bodyPr/>
                    <a:lstStyle/>
                    <a:p>
                      <a:pPr marL="0" marR="0" algn="ctr">
                        <a:lnSpc>
                          <a:spcPct val="100000"/>
                        </a:lnSpc>
                        <a:tabLst>
                          <a:tab pos="0" algn="l"/>
                        </a:tabLst>
                      </a:pPr>
                      <a:r>
                        <a:rPr lang="en-US" sz="1800" b="1">
                          <a:solidFill>
                            <a:schemeClr val="bg1"/>
                          </a:solidFill>
                          <a:effectLst/>
                          <a:latin typeface="Avenir LT Std 55 Roman" panose="020B0703020203020204"/>
                          <a:cs typeface="Times New Roman" panose="02020603050405020304" pitchFamily="18" charset="0"/>
                        </a:rPr>
                        <a:t>Total Narcolepsy Cohort</a:t>
                      </a:r>
                      <a:endParaRPr lang="en-US" sz="1800">
                        <a:solidFill>
                          <a:schemeClr val="bg1"/>
                        </a:solidFill>
                        <a:effectLst/>
                        <a:latin typeface="Avenir LT Std 55 Roman" panose="020B0703020203020204"/>
                        <a:cs typeface="Times New Roman" panose="02020603050405020304" pitchFamily="18" charset="0"/>
                      </a:endParaRPr>
                    </a:p>
                    <a:p>
                      <a:pPr marL="0" marR="0" algn="ctr">
                        <a:lnSpc>
                          <a:spcPct val="100000"/>
                        </a:lnSpc>
                        <a:tabLst>
                          <a:tab pos="0" algn="l"/>
                        </a:tabLst>
                      </a:pPr>
                      <a:r>
                        <a:rPr lang="en-US" sz="1800" b="1">
                          <a:solidFill>
                            <a:schemeClr val="bg1"/>
                          </a:solidFill>
                          <a:effectLst/>
                          <a:latin typeface="Avenir LT Std 55 Roman" panose="020B0703020203020204"/>
                          <a:cs typeface="Times New Roman" panose="02020603050405020304" pitchFamily="18" charset="0"/>
                        </a:rPr>
                        <a:t>(N=55)</a:t>
                      </a:r>
                      <a:endParaRPr lang="en-US" sz="1800">
                        <a:solidFill>
                          <a:schemeClr val="bg1"/>
                        </a:solidFill>
                        <a:effectLst/>
                        <a:latin typeface="Avenir LT Std 55 Roman" panose="020B0703020203020204"/>
                        <a:cs typeface="Times New Roman" panose="02020603050405020304" pitchFamily="18" charset="0"/>
                      </a:endParaRPr>
                    </a:p>
                  </a:txBody>
                  <a:tcPr marL="68580" marR="68580"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extLst>
                  <a:ext uri="{0D108BD9-81ED-4DB2-BD59-A6C34878D82A}">
                    <a16:rowId xmlns:a16="http://schemas.microsoft.com/office/drawing/2014/main" val="1307816064"/>
                  </a:ext>
                </a:extLst>
              </a:tr>
              <a:tr h="307412">
                <a:tc>
                  <a:txBody>
                    <a:bodyPr/>
                    <a:lstStyle/>
                    <a:p>
                      <a:pPr marL="0" marR="0">
                        <a:lnSpc>
                          <a:spcPct val="100000"/>
                        </a:lnSpc>
                        <a:spcBef>
                          <a:spcPts val="1200"/>
                        </a:spcBef>
                        <a:spcAft>
                          <a:spcPts val="300"/>
                        </a:spcAft>
                        <a:tabLst>
                          <a:tab pos="0" algn="l"/>
                        </a:tabLst>
                      </a:pPr>
                      <a:r>
                        <a:rPr lang="en-US" sz="1800" b="1" kern="1200">
                          <a:solidFill>
                            <a:srgbClr val="000000"/>
                          </a:solidFill>
                          <a:effectLst/>
                          <a:latin typeface="Avenir LT Std 55 Roman" panose="020B0703020203020204"/>
                          <a:ea typeface="MS Mincho" panose="02020609040205080304" pitchFamily="49" charset="-128"/>
                        </a:rPr>
                        <a:t>With ≥1 TEAE</a:t>
                      </a:r>
                      <a:endParaRPr lang="en-US" sz="1800" b="1">
                        <a:effectLst/>
                        <a:latin typeface="Avenir LT Std 55 Roman" panose="020B0703020203020204"/>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kern="100">
                          <a:solidFill>
                            <a:srgbClr val="000000"/>
                          </a:solidFill>
                          <a:effectLst/>
                          <a:latin typeface="Avenir LT Std 55 Roman" panose="020B0703020203020204"/>
                          <a:ea typeface="Calibri" panose="020F0502020204030204" pitchFamily="34" charset="0"/>
                        </a:rPr>
                        <a:t>16 (61.5)</a:t>
                      </a:r>
                      <a:endParaRPr lang="en-US" sz="1800">
                        <a:effectLst/>
                        <a:latin typeface="Avenir LT Std 55 Roman" panose="020B0703020203020204"/>
                        <a:ea typeface="Calibri" panose="020F0502020204030204" pitchFamily="34"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kern="100">
                          <a:solidFill>
                            <a:srgbClr val="000000"/>
                          </a:solidFill>
                          <a:effectLst/>
                          <a:latin typeface="Avenir LT Std 55 Roman" panose="020B0703020203020204"/>
                          <a:ea typeface="Calibri" panose="020F0502020204030204" pitchFamily="34" charset="0"/>
                        </a:rPr>
                        <a:t> 18 (62.1)</a:t>
                      </a:r>
                      <a:endParaRPr lang="en-US" sz="1800">
                        <a:effectLst/>
                        <a:latin typeface="Avenir LT Std 55 Roman" panose="020B0703020203020204"/>
                        <a:ea typeface="Calibri" panose="020F0502020204030204" pitchFamily="34"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a:effectLst/>
                          <a:latin typeface="Avenir LT Std 55 Roman" panose="020B0703020203020204"/>
                          <a:ea typeface="Calibri" panose="020F0502020204030204" pitchFamily="34" charset="0"/>
                        </a:rPr>
                        <a:t>34 (61.8)</a:t>
                      </a:r>
                    </a:p>
                  </a:txBody>
                  <a:tcPr marL="68580" marR="68580"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079850"/>
                  </a:ext>
                </a:extLst>
              </a:tr>
              <a:tr h="307412">
                <a:tc>
                  <a:txBody>
                    <a:bodyPr/>
                    <a:lstStyle/>
                    <a:p>
                      <a:pPr marL="0" marR="0">
                        <a:lnSpc>
                          <a:spcPct val="100000"/>
                        </a:lnSpc>
                        <a:spcBef>
                          <a:spcPts val="1200"/>
                        </a:spcBef>
                        <a:spcAft>
                          <a:spcPts val="300"/>
                        </a:spcAft>
                        <a:tabLst>
                          <a:tab pos="0" algn="l"/>
                        </a:tabLst>
                      </a:pPr>
                      <a:r>
                        <a:rPr lang="en-US" sz="1800" b="1">
                          <a:effectLst/>
                          <a:latin typeface="Avenir LT Std 55 Roman" panose="020B0703020203020204"/>
                        </a:rPr>
                        <a:t>TEAE occurring in </a:t>
                      </a:r>
                      <a:r>
                        <a:rPr lang="en-US" sz="1800" b="1" kern="1200">
                          <a:solidFill>
                            <a:srgbClr val="000000"/>
                          </a:solidFill>
                          <a:effectLst/>
                          <a:latin typeface="Avenir LT Std 55 Roman" panose="020B0703020203020204"/>
                          <a:ea typeface="MS Mincho" panose="02020609040205080304" pitchFamily="49" charset="-128"/>
                        </a:rPr>
                        <a:t>≥10% of participants</a:t>
                      </a:r>
                      <a:endParaRPr lang="en-US" sz="1800" b="1">
                        <a:effectLst/>
                        <a:latin typeface="Avenir LT Std 55 Roman" panose="020B0703020203020204"/>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tc>
                  <a:txBody>
                    <a:bodyPr/>
                    <a:lstStyle/>
                    <a:p>
                      <a:pPr marL="0" marR="0" algn="ctr">
                        <a:lnSpc>
                          <a:spcPct val="150000"/>
                        </a:lnSpc>
                        <a:buNone/>
                        <a:tabLst>
                          <a:tab pos="457200" algn="l"/>
                        </a:tabLst>
                      </a:pPr>
                      <a:endParaRPr lang="en-US" sz="1800">
                        <a:effectLst/>
                        <a:latin typeface="Avenir LT Std 55 Roman" panose="020B0703020203020204"/>
                        <a:ea typeface="Calibri" panose="020F0502020204030204" pitchFamily="34"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tc>
                  <a:txBody>
                    <a:bodyPr/>
                    <a:lstStyle/>
                    <a:p>
                      <a:pPr marL="0" marR="0" algn="ctr">
                        <a:lnSpc>
                          <a:spcPct val="150000"/>
                        </a:lnSpc>
                        <a:buNone/>
                        <a:tabLst>
                          <a:tab pos="457200" algn="l"/>
                        </a:tabLst>
                      </a:pPr>
                      <a:endParaRPr lang="en-US" sz="1800">
                        <a:effectLst/>
                        <a:latin typeface="Avenir LT Std 55 Roman" panose="020B0703020203020204"/>
                        <a:ea typeface="Calibri" panose="020F0502020204030204" pitchFamily="34"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tc>
                  <a:txBody>
                    <a:bodyPr/>
                    <a:lstStyle/>
                    <a:p>
                      <a:pPr marL="0" marR="0" algn="ctr">
                        <a:lnSpc>
                          <a:spcPct val="150000"/>
                        </a:lnSpc>
                        <a:buNone/>
                        <a:tabLst>
                          <a:tab pos="457200" algn="l"/>
                        </a:tabLst>
                      </a:pPr>
                      <a:endParaRPr lang="en-US" sz="1800">
                        <a:effectLst/>
                        <a:latin typeface="Avenir LT Std 55 Roman" panose="020B0703020203020204"/>
                        <a:ea typeface="Calibri" panose="020F0502020204030204" pitchFamily="34" charset="0"/>
                      </a:endParaRPr>
                    </a:p>
                  </a:txBody>
                  <a:tcPr marL="68580" marR="68580"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extLst>
                  <a:ext uri="{0D108BD9-81ED-4DB2-BD59-A6C34878D82A}">
                    <a16:rowId xmlns:a16="http://schemas.microsoft.com/office/drawing/2014/main" val="1390834756"/>
                  </a:ext>
                </a:extLst>
              </a:tr>
              <a:tr h="307412">
                <a:tc>
                  <a:txBody>
                    <a:bodyPr/>
                    <a:lstStyle/>
                    <a:p>
                      <a:pPr marL="231775" marR="0" indent="0">
                        <a:lnSpc>
                          <a:spcPct val="100000"/>
                        </a:lnSpc>
                        <a:spcBef>
                          <a:spcPts val="1200"/>
                        </a:spcBef>
                        <a:spcAft>
                          <a:spcPts val="300"/>
                        </a:spcAft>
                        <a:tabLst>
                          <a:tab pos="231775" algn="l"/>
                        </a:tabLst>
                      </a:pPr>
                      <a:r>
                        <a:rPr lang="en-US" sz="1800" b="0" dirty="0">
                          <a:solidFill>
                            <a:schemeClr val="tx1"/>
                          </a:solidFill>
                          <a:effectLst/>
                          <a:latin typeface="Avenir LT Std 55 Roman" panose="020B0703020203020204"/>
                        </a:rPr>
                        <a:t>Nausea</a:t>
                      </a: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a:solidFill>
                            <a:schemeClr val="tx1"/>
                          </a:solidFill>
                          <a:effectLst/>
                          <a:latin typeface="Avenir LT Std 55 Roman" panose="020B0703020203020204"/>
                          <a:ea typeface="Calibri" panose="020F0502020204030204" pitchFamily="34" charset="0"/>
                        </a:rPr>
                        <a:t>6 (23.1)</a:t>
                      </a: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a:solidFill>
                            <a:schemeClr val="tx1"/>
                          </a:solidFill>
                          <a:effectLst/>
                          <a:latin typeface="Avenir LT Std 55 Roman" panose="020B0703020203020204"/>
                          <a:ea typeface="Calibri" panose="020F0502020204030204" pitchFamily="34" charset="0"/>
                        </a:rPr>
                        <a:t>7 (24.1)</a:t>
                      </a: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a:solidFill>
                            <a:schemeClr val="tx1"/>
                          </a:solidFill>
                          <a:effectLst/>
                          <a:latin typeface="Avenir LT Std 55 Roman" panose="020B0703020203020204"/>
                          <a:ea typeface="Calibri" panose="020F0502020204030204" pitchFamily="34" charset="0"/>
                        </a:rPr>
                        <a:t>13 (23.6)</a:t>
                      </a:r>
                    </a:p>
                  </a:txBody>
                  <a:tcPr marL="68580" marR="68580"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717844"/>
                  </a:ext>
                </a:extLst>
              </a:tr>
              <a:tr h="307412">
                <a:tc>
                  <a:txBody>
                    <a:bodyPr/>
                    <a:lstStyle/>
                    <a:p>
                      <a:pPr marL="231775" marR="0" indent="0">
                        <a:lnSpc>
                          <a:spcPct val="100000"/>
                        </a:lnSpc>
                        <a:spcBef>
                          <a:spcPts val="1200"/>
                        </a:spcBef>
                        <a:spcAft>
                          <a:spcPts val="300"/>
                        </a:spcAft>
                        <a:tabLst>
                          <a:tab pos="0" algn="l"/>
                        </a:tabLst>
                      </a:pPr>
                      <a:r>
                        <a:rPr lang="en-US" sz="1800" b="0" dirty="0">
                          <a:solidFill>
                            <a:schemeClr val="tx1"/>
                          </a:solidFill>
                          <a:effectLst/>
                          <a:latin typeface="Avenir LT Std 55 Roman" panose="020B0703020203020204"/>
                        </a:rPr>
                        <a:t>Dizziness</a:t>
                      </a: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tc>
                  <a:txBody>
                    <a:bodyPr/>
                    <a:lstStyle/>
                    <a:p>
                      <a:pPr marL="0" marR="0" algn="ctr">
                        <a:lnSpc>
                          <a:spcPct val="150000"/>
                        </a:lnSpc>
                        <a:buNone/>
                        <a:tabLst>
                          <a:tab pos="457200" algn="l"/>
                        </a:tabLst>
                      </a:pPr>
                      <a:r>
                        <a:rPr lang="en-US" sz="1800">
                          <a:solidFill>
                            <a:schemeClr val="tx1"/>
                          </a:solidFill>
                          <a:effectLst/>
                          <a:latin typeface="Avenir LT Std 55 Roman" panose="020B0703020203020204"/>
                          <a:ea typeface="Calibri" panose="020F0502020204030204" pitchFamily="34" charset="0"/>
                        </a:rPr>
                        <a:t>5 (19.2)</a:t>
                      </a: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tc>
                  <a:txBody>
                    <a:bodyPr/>
                    <a:lstStyle/>
                    <a:p>
                      <a:pPr marL="0" marR="0" algn="ctr">
                        <a:lnSpc>
                          <a:spcPct val="150000"/>
                        </a:lnSpc>
                        <a:buNone/>
                        <a:tabLst>
                          <a:tab pos="457200" algn="l"/>
                        </a:tabLst>
                      </a:pPr>
                      <a:r>
                        <a:rPr lang="en-US" sz="1800">
                          <a:solidFill>
                            <a:schemeClr val="tx1"/>
                          </a:solidFill>
                          <a:effectLst/>
                          <a:latin typeface="Avenir LT Std 55 Roman" panose="020B0703020203020204"/>
                          <a:ea typeface="Calibri" panose="020F0502020204030204" pitchFamily="34" charset="0"/>
                        </a:rPr>
                        <a:t>3 (10.3)</a:t>
                      </a: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tc>
                  <a:txBody>
                    <a:bodyPr/>
                    <a:lstStyle/>
                    <a:p>
                      <a:pPr marL="0" marR="0" algn="ctr">
                        <a:lnSpc>
                          <a:spcPct val="150000"/>
                        </a:lnSpc>
                        <a:buNone/>
                        <a:tabLst>
                          <a:tab pos="457200" algn="l"/>
                        </a:tabLst>
                      </a:pPr>
                      <a:r>
                        <a:rPr lang="en-US" sz="1800">
                          <a:solidFill>
                            <a:schemeClr val="tx1"/>
                          </a:solidFill>
                          <a:effectLst/>
                          <a:latin typeface="Avenir LT Std 55 Roman" panose="020B0703020203020204"/>
                          <a:ea typeface="Calibri" panose="020F0502020204030204" pitchFamily="34" charset="0"/>
                        </a:rPr>
                        <a:t>8 (14.5)</a:t>
                      </a:r>
                    </a:p>
                  </a:txBody>
                  <a:tcPr marL="68580" marR="68580"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extLst>
                  <a:ext uri="{0D108BD9-81ED-4DB2-BD59-A6C34878D82A}">
                    <a16:rowId xmlns:a16="http://schemas.microsoft.com/office/drawing/2014/main" val="984501685"/>
                  </a:ext>
                </a:extLst>
              </a:tr>
              <a:tr h="307412">
                <a:tc>
                  <a:txBody>
                    <a:bodyPr/>
                    <a:lstStyle/>
                    <a:p>
                      <a:pPr marL="231775" marR="0" indent="0">
                        <a:lnSpc>
                          <a:spcPct val="100000"/>
                        </a:lnSpc>
                        <a:spcBef>
                          <a:spcPts val="1200"/>
                        </a:spcBef>
                        <a:spcAft>
                          <a:spcPts val="300"/>
                        </a:spcAft>
                        <a:tabLst>
                          <a:tab pos="0" algn="l"/>
                        </a:tabLst>
                      </a:pPr>
                      <a:r>
                        <a:rPr lang="en-US" sz="1800" b="0">
                          <a:solidFill>
                            <a:schemeClr val="tx1"/>
                          </a:solidFill>
                          <a:effectLst/>
                          <a:latin typeface="Avenir LT Std 55 Roman" panose="020B0703020203020204"/>
                        </a:rPr>
                        <a:t>Headache</a:t>
                      </a: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dirty="0">
                          <a:solidFill>
                            <a:schemeClr val="tx1"/>
                          </a:solidFill>
                          <a:effectLst/>
                          <a:latin typeface="Avenir LT Std 55 Roman" panose="020B0703020203020204"/>
                          <a:ea typeface="Calibri" panose="020F0502020204030204" pitchFamily="34" charset="0"/>
                        </a:rPr>
                        <a:t>2 (7.7)</a:t>
                      </a: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a:solidFill>
                            <a:schemeClr val="tx1"/>
                          </a:solidFill>
                          <a:effectLst/>
                          <a:latin typeface="Avenir LT Std 55 Roman" panose="020B0703020203020204"/>
                          <a:ea typeface="Calibri" panose="020F0502020204030204" pitchFamily="34" charset="0"/>
                        </a:rPr>
                        <a:t>5 (17.2)</a:t>
                      </a: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a:solidFill>
                            <a:schemeClr val="tx1"/>
                          </a:solidFill>
                          <a:effectLst/>
                          <a:latin typeface="Avenir LT Std 55 Roman" panose="020B0703020203020204"/>
                          <a:ea typeface="Calibri" panose="020F0502020204030204" pitchFamily="34" charset="0"/>
                        </a:rPr>
                        <a:t>7 (12.7)</a:t>
                      </a:r>
                    </a:p>
                  </a:txBody>
                  <a:tcPr marL="68580" marR="68580"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26743"/>
                  </a:ext>
                </a:extLst>
              </a:tr>
              <a:tr h="307412">
                <a:tc>
                  <a:txBody>
                    <a:bodyPr/>
                    <a:lstStyle/>
                    <a:p>
                      <a:pPr marL="231775" marR="0" indent="0">
                        <a:lnSpc>
                          <a:spcPct val="100000"/>
                        </a:lnSpc>
                        <a:spcBef>
                          <a:spcPts val="1200"/>
                        </a:spcBef>
                        <a:spcAft>
                          <a:spcPts val="300"/>
                        </a:spcAft>
                        <a:tabLst>
                          <a:tab pos="231775" algn="l"/>
                        </a:tabLst>
                      </a:pPr>
                      <a:r>
                        <a:rPr lang="en-US" sz="1800" b="0">
                          <a:solidFill>
                            <a:schemeClr val="tx1"/>
                          </a:solidFill>
                          <a:effectLst/>
                          <a:latin typeface="Avenir LT Std 55 Roman" panose="020B0703020203020204"/>
                        </a:rPr>
                        <a:t>Somnolence</a:t>
                      </a: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tc>
                  <a:txBody>
                    <a:bodyPr/>
                    <a:lstStyle/>
                    <a:p>
                      <a:pPr marL="0" marR="0" algn="ctr">
                        <a:lnSpc>
                          <a:spcPct val="150000"/>
                        </a:lnSpc>
                        <a:buNone/>
                        <a:tabLst>
                          <a:tab pos="457200" algn="l"/>
                        </a:tabLst>
                      </a:pPr>
                      <a:r>
                        <a:rPr lang="en-US" sz="1800" dirty="0">
                          <a:solidFill>
                            <a:schemeClr val="tx1"/>
                          </a:solidFill>
                          <a:effectLst/>
                          <a:latin typeface="Avenir LT Std 55 Roman" panose="020B0703020203020204"/>
                          <a:ea typeface="Calibri" panose="020F0502020204030204" pitchFamily="34" charset="0"/>
                        </a:rPr>
                        <a:t>0</a:t>
                      </a: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tc>
                  <a:txBody>
                    <a:bodyPr/>
                    <a:lstStyle/>
                    <a:p>
                      <a:pPr marL="0" marR="0" algn="ctr">
                        <a:lnSpc>
                          <a:spcPct val="150000"/>
                        </a:lnSpc>
                        <a:buNone/>
                        <a:tabLst>
                          <a:tab pos="457200" algn="l"/>
                        </a:tabLst>
                      </a:pPr>
                      <a:r>
                        <a:rPr lang="en-US" sz="1800" dirty="0">
                          <a:solidFill>
                            <a:schemeClr val="tx1"/>
                          </a:solidFill>
                          <a:effectLst/>
                          <a:latin typeface="Avenir LT Std 55 Roman" panose="020B0703020203020204"/>
                          <a:ea typeface="Calibri" panose="020F0502020204030204" pitchFamily="34" charset="0"/>
                        </a:rPr>
                        <a:t>6 (20.7)</a:t>
                      </a: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tc>
                  <a:txBody>
                    <a:bodyPr/>
                    <a:lstStyle/>
                    <a:p>
                      <a:pPr marL="0" marR="0" algn="ctr">
                        <a:lnSpc>
                          <a:spcPct val="150000"/>
                        </a:lnSpc>
                        <a:buNone/>
                        <a:tabLst>
                          <a:tab pos="457200" algn="l"/>
                        </a:tabLst>
                      </a:pPr>
                      <a:r>
                        <a:rPr lang="en-US" sz="1800">
                          <a:solidFill>
                            <a:schemeClr val="tx1"/>
                          </a:solidFill>
                          <a:effectLst/>
                          <a:latin typeface="Avenir LT Std 55 Roman" panose="020B0703020203020204"/>
                          <a:ea typeface="Calibri" panose="020F0502020204030204" pitchFamily="34" charset="0"/>
                        </a:rPr>
                        <a:t>6 (10.9)</a:t>
                      </a:r>
                    </a:p>
                  </a:txBody>
                  <a:tcPr marL="68580" marR="68580"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F1FB"/>
                    </a:solidFill>
                  </a:tcPr>
                </a:tc>
                <a:extLst>
                  <a:ext uri="{0D108BD9-81ED-4DB2-BD59-A6C34878D82A}">
                    <a16:rowId xmlns:a16="http://schemas.microsoft.com/office/drawing/2014/main" val="1680868101"/>
                  </a:ext>
                </a:extLst>
              </a:tr>
              <a:tr h="307412">
                <a:tc>
                  <a:txBody>
                    <a:bodyPr/>
                    <a:lstStyle/>
                    <a:p>
                      <a:pPr marL="231775" marR="0" indent="0">
                        <a:lnSpc>
                          <a:spcPct val="100000"/>
                        </a:lnSpc>
                        <a:spcBef>
                          <a:spcPts val="1200"/>
                        </a:spcBef>
                        <a:spcAft>
                          <a:spcPts val="300"/>
                        </a:spcAft>
                        <a:tabLst>
                          <a:tab pos="0" algn="l"/>
                        </a:tabLst>
                      </a:pPr>
                      <a:r>
                        <a:rPr lang="en-US" sz="1800" b="0">
                          <a:solidFill>
                            <a:schemeClr val="tx1"/>
                          </a:solidFill>
                          <a:effectLst/>
                          <a:latin typeface="Avenir LT Std 55 Roman" panose="020B0703020203020204"/>
                        </a:rPr>
                        <a:t>Vomiting</a:t>
                      </a: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a:solidFill>
                            <a:schemeClr val="tx1"/>
                          </a:solidFill>
                          <a:effectLst/>
                          <a:latin typeface="Avenir LT Std 55 Roman" panose="020B0703020203020204"/>
                          <a:ea typeface="Calibri" panose="020F0502020204030204" pitchFamily="34" charset="0"/>
                        </a:rPr>
                        <a:t>3 (11.5)</a:t>
                      </a: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dirty="0">
                          <a:solidFill>
                            <a:schemeClr val="tx1"/>
                          </a:solidFill>
                          <a:effectLst/>
                          <a:latin typeface="Avenir LT Std 55 Roman" panose="020B0703020203020204"/>
                          <a:ea typeface="Calibri" panose="020F0502020204030204" pitchFamily="34" charset="0"/>
                        </a:rPr>
                        <a:t>3 (10.3)</a:t>
                      </a: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dirty="0">
                          <a:solidFill>
                            <a:schemeClr val="tx1"/>
                          </a:solidFill>
                          <a:effectLst/>
                          <a:latin typeface="Avenir LT Std 55 Roman" panose="020B0703020203020204"/>
                          <a:ea typeface="Calibri" panose="020F0502020204030204" pitchFamily="34" charset="0"/>
                        </a:rPr>
                        <a:t>6 (10.9)</a:t>
                      </a:r>
                    </a:p>
                  </a:txBody>
                  <a:tcPr marL="68580" marR="68580"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9839426"/>
                  </a:ext>
                </a:extLst>
              </a:tr>
              <a:tr h="307412">
                <a:tc>
                  <a:txBody>
                    <a:bodyPr/>
                    <a:lstStyle/>
                    <a:p>
                      <a:pPr marL="0" marR="0">
                        <a:lnSpc>
                          <a:spcPct val="100000"/>
                        </a:lnSpc>
                        <a:spcBef>
                          <a:spcPts val="1200"/>
                        </a:spcBef>
                        <a:spcAft>
                          <a:spcPts val="300"/>
                        </a:spcAft>
                        <a:tabLst>
                          <a:tab pos="0" algn="l"/>
                        </a:tabLst>
                      </a:pPr>
                      <a:r>
                        <a:rPr lang="en-US" sz="1800" b="1" kern="1200" dirty="0">
                          <a:solidFill>
                            <a:srgbClr val="000000"/>
                          </a:solidFill>
                          <a:effectLst/>
                          <a:latin typeface="Avenir LT Std 55 Roman" panose="020B0703020203020204"/>
                          <a:ea typeface="MS Mincho" panose="02020609040205080304" pitchFamily="49" charset="-128"/>
                        </a:rPr>
                        <a:t>With ≥1 TEAE related to treatment</a:t>
                      </a:r>
                      <a:endParaRPr lang="en-US" sz="1800" b="1" dirty="0">
                        <a:effectLst/>
                        <a:latin typeface="Avenir LT Std 55 Roman" panose="020B0703020203020204"/>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50000"/>
                        </a:lnSpc>
                        <a:buNone/>
                        <a:tabLst>
                          <a:tab pos="457200" algn="l"/>
                        </a:tabLst>
                      </a:pPr>
                      <a:r>
                        <a:rPr lang="en-US" sz="1800" kern="100">
                          <a:solidFill>
                            <a:srgbClr val="000000"/>
                          </a:solidFill>
                          <a:effectLst/>
                          <a:latin typeface="Avenir LT Std 55 Roman" panose="020B0703020203020204"/>
                          <a:ea typeface="Calibri" panose="020F0502020204030204" pitchFamily="34" charset="0"/>
                        </a:rPr>
                        <a:t>15 (57.7)</a:t>
                      </a:r>
                      <a:endParaRPr lang="en-US" sz="1800">
                        <a:effectLst/>
                        <a:latin typeface="Avenir LT Std 55 Roman" panose="020B0703020203020204"/>
                        <a:ea typeface="Calibri" panose="020F0502020204030204" pitchFamily="34"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50000"/>
                        </a:lnSpc>
                        <a:buNone/>
                        <a:tabLst>
                          <a:tab pos="457200" algn="l"/>
                        </a:tabLst>
                      </a:pPr>
                      <a:r>
                        <a:rPr lang="en-US" sz="1800" kern="100">
                          <a:solidFill>
                            <a:srgbClr val="000000"/>
                          </a:solidFill>
                          <a:effectLst/>
                          <a:latin typeface="Avenir LT Std 55 Roman" panose="020B0703020203020204"/>
                          <a:ea typeface="Calibri" panose="020F0502020204030204" pitchFamily="34" charset="0"/>
                        </a:rPr>
                        <a:t> 15 (51.7)</a:t>
                      </a:r>
                      <a:endParaRPr lang="en-US" sz="1800">
                        <a:effectLst/>
                        <a:latin typeface="Avenir LT Std 55 Roman" panose="020B0703020203020204"/>
                        <a:ea typeface="Calibri" panose="020F0502020204030204" pitchFamily="34"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50000"/>
                        </a:lnSpc>
                        <a:buNone/>
                        <a:tabLst>
                          <a:tab pos="457200" algn="l"/>
                        </a:tabLst>
                      </a:pPr>
                      <a:r>
                        <a:rPr lang="en-US" sz="1800" dirty="0">
                          <a:effectLst/>
                          <a:latin typeface="Avenir LT Std 55 Roman" panose="020B0703020203020204"/>
                          <a:ea typeface="Calibri" panose="020F0502020204030204" pitchFamily="34" charset="0"/>
                        </a:rPr>
                        <a:t>30 (54.5)</a:t>
                      </a:r>
                    </a:p>
                  </a:txBody>
                  <a:tcPr marL="68580" marR="68580"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1865240339"/>
                  </a:ext>
                </a:extLst>
              </a:tr>
              <a:tr h="307412">
                <a:tc>
                  <a:txBody>
                    <a:bodyPr/>
                    <a:lstStyle/>
                    <a:p>
                      <a:pPr marL="0" marR="0" lvl="0" indent="0" algn="l" defTabSz="914400" rtl="0" eaLnBrk="1" fontAlgn="auto" latinLnBrk="0" hangingPunct="1">
                        <a:lnSpc>
                          <a:spcPct val="100000"/>
                        </a:lnSpc>
                        <a:spcBef>
                          <a:spcPts val="1200"/>
                        </a:spcBef>
                        <a:spcAft>
                          <a:spcPts val="300"/>
                        </a:spcAft>
                        <a:buClrTx/>
                        <a:buSzTx/>
                        <a:buFontTx/>
                        <a:buNone/>
                        <a:tabLst>
                          <a:tab pos="0" algn="l"/>
                        </a:tabLst>
                        <a:defRPr/>
                      </a:pPr>
                      <a:r>
                        <a:rPr lang="en-US" sz="1800" b="1" kern="1200" dirty="0">
                          <a:solidFill>
                            <a:srgbClr val="000000"/>
                          </a:solidFill>
                          <a:effectLst/>
                          <a:latin typeface="Avenir LT Std 55 Roman" panose="020B0703020203020204"/>
                          <a:ea typeface="MS Mincho" panose="02020609040205080304" pitchFamily="49" charset="-128"/>
                        </a:rPr>
                        <a:t>With ≥1 TEAE leading to discontinuation</a:t>
                      </a:r>
                      <a:endParaRPr lang="en-US" sz="1800" b="1" dirty="0">
                        <a:effectLst/>
                        <a:latin typeface="Avenir LT Std 55 Roman" panose="020B0703020203020204"/>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kern="100">
                          <a:solidFill>
                            <a:srgbClr val="000000"/>
                          </a:solidFill>
                          <a:effectLst/>
                          <a:latin typeface="Avenir LT Std 55 Roman" panose="020B0703020203020204"/>
                          <a:ea typeface="Calibri" panose="020F0502020204030204" pitchFamily="34" charset="0"/>
                        </a:rPr>
                        <a:t> 0</a:t>
                      </a:r>
                      <a:endParaRPr lang="en-US" sz="1800">
                        <a:effectLst/>
                        <a:latin typeface="Avenir LT Std 55 Roman" panose="020B0703020203020204"/>
                        <a:ea typeface="Calibri" panose="020F0502020204030204" pitchFamily="34"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kern="100">
                          <a:solidFill>
                            <a:srgbClr val="000000"/>
                          </a:solidFill>
                          <a:effectLst/>
                          <a:latin typeface="Avenir LT Std 55 Roman" panose="020B0703020203020204"/>
                          <a:ea typeface="Calibri" panose="020F0502020204030204" pitchFamily="34" charset="0"/>
                        </a:rPr>
                        <a:t> 4 (13.8)</a:t>
                      </a:r>
                      <a:endParaRPr lang="en-US" sz="1800">
                        <a:effectLst/>
                        <a:latin typeface="Avenir LT Std 55 Roman" panose="020B0703020203020204"/>
                        <a:ea typeface="Calibri" panose="020F0502020204030204" pitchFamily="34"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buNone/>
                        <a:tabLst>
                          <a:tab pos="457200" algn="l"/>
                        </a:tabLst>
                      </a:pPr>
                      <a:r>
                        <a:rPr lang="en-US" sz="1800" dirty="0">
                          <a:effectLst/>
                          <a:latin typeface="Avenir LT Std 55 Roman" panose="020B0703020203020204"/>
                          <a:ea typeface="Calibri" panose="020F0502020204030204" pitchFamily="34" charset="0"/>
                        </a:rPr>
                        <a:t>4 (7.3)</a:t>
                      </a:r>
                    </a:p>
                  </a:txBody>
                  <a:tcPr marL="68580" marR="68580"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9064694"/>
                  </a:ext>
                </a:extLst>
              </a:tr>
            </a:tbl>
          </a:graphicData>
        </a:graphic>
      </p:graphicFrame>
      <p:sp>
        <p:nvSpPr>
          <p:cNvPr id="8" name="TextBox 7">
            <a:extLst>
              <a:ext uri="{FF2B5EF4-FFF2-40B4-BE49-F238E27FC236}">
                <a16:creationId xmlns:a16="http://schemas.microsoft.com/office/drawing/2014/main" id="{8C7033F0-BCBD-1D82-96FD-6E2508D34123}"/>
              </a:ext>
            </a:extLst>
          </p:cNvPr>
          <p:cNvSpPr txBox="1"/>
          <p:nvPr/>
        </p:nvSpPr>
        <p:spPr>
          <a:xfrm>
            <a:off x="865494" y="6442362"/>
            <a:ext cx="10515600" cy="400110"/>
          </a:xfrm>
          <a:prstGeom prst="rect">
            <a:avLst/>
          </a:prstGeom>
          <a:noFill/>
        </p:spPr>
        <p:txBody>
          <a:bodyPr wrap="square">
            <a:spAutoFit/>
          </a:bodyPr>
          <a:lstStyle/>
          <a:p>
            <a:r>
              <a:rPr lang="en-US" sz="1000" baseline="30000">
                <a:latin typeface="Avenir LT Std 55 Roman" panose="020B0703020203020204"/>
              </a:rPr>
              <a:t>a</a:t>
            </a:r>
            <a:r>
              <a:rPr lang="en-US" sz="1000">
                <a:latin typeface="Avenir LT Std 55 Roman" panose="020B0703020203020204"/>
              </a:rPr>
              <a:t>Safety analysis set.</a:t>
            </a:r>
          </a:p>
          <a:p>
            <a:r>
              <a:rPr lang="en-US" sz="1000">
                <a:latin typeface="Avenir LT Std 55 Roman" panose="020B0703020203020204"/>
              </a:rPr>
              <a:t>NT1, narcolepsy type 1; NT2, narcolepsy type 2; TEAE, treatment-emergent adverse event.</a:t>
            </a:r>
          </a:p>
        </p:txBody>
      </p:sp>
      <p:pic>
        <p:nvPicPr>
          <p:cNvPr id="4" name="Picture 3" descr="A picture containing font, text, graphics, design&#10;&#10;Description automatically generated">
            <a:extLst>
              <a:ext uri="{FF2B5EF4-FFF2-40B4-BE49-F238E27FC236}">
                <a16:creationId xmlns:a16="http://schemas.microsoft.com/office/drawing/2014/main" id="{0FE5F6D6-0539-AF3F-AB43-098BA1CD5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
        <p:nvSpPr>
          <p:cNvPr id="6" name="Content Placeholder 2">
            <a:extLst>
              <a:ext uri="{FF2B5EF4-FFF2-40B4-BE49-F238E27FC236}">
                <a16:creationId xmlns:a16="http://schemas.microsoft.com/office/drawing/2014/main" id="{81D165FA-B132-DE03-E280-CA1F41B7ADE9}"/>
              </a:ext>
            </a:extLst>
          </p:cNvPr>
          <p:cNvSpPr>
            <a:spLocks noGrp="1"/>
          </p:cNvSpPr>
          <p:nvPr>
            <p:ph sz="half" idx="1"/>
          </p:nvPr>
        </p:nvSpPr>
        <p:spPr>
          <a:xfrm>
            <a:off x="896137" y="5549071"/>
            <a:ext cx="10789474" cy="635346"/>
          </a:xfrm>
          <a:ln w="19050">
            <a:noFill/>
          </a:ln>
        </p:spPr>
        <p:txBody>
          <a:bodyPr>
            <a:noAutofit/>
          </a:bodyPr>
          <a:lstStyle/>
          <a:p>
            <a:pPr>
              <a:spcBef>
                <a:spcPts val="1500"/>
              </a:spcBef>
            </a:pPr>
            <a:r>
              <a:rPr lang="en-US" sz="2400" dirty="0">
                <a:solidFill>
                  <a:schemeClr val="tx1"/>
                </a:solidFill>
              </a:rPr>
              <a:t>All TEAEs were mild or moderate in severity; there were no serious TEAEs</a:t>
            </a:r>
          </a:p>
        </p:txBody>
      </p:sp>
    </p:spTree>
    <p:extLst>
      <p:ext uri="{BB962C8B-B14F-4D97-AF65-F5344CB8AC3E}">
        <p14:creationId xmlns:p14="http://schemas.microsoft.com/office/powerpoint/2010/main" val="104906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7C160-F449-CB14-C4CA-2A0FFF11A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14CC1-F0BC-5C66-9F6E-757F8B6CD28A}"/>
              </a:ext>
            </a:extLst>
          </p:cNvPr>
          <p:cNvSpPr>
            <a:spLocks noGrp="1"/>
          </p:cNvSpPr>
          <p:nvPr>
            <p:ph type="title"/>
          </p:nvPr>
        </p:nvSpPr>
        <p:spPr>
          <a:xfrm>
            <a:off x="838200" y="-118905"/>
            <a:ext cx="10515600" cy="1325563"/>
          </a:xfrm>
        </p:spPr>
        <p:txBody>
          <a:bodyPr>
            <a:normAutofit/>
          </a:bodyPr>
          <a:lstStyle/>
          <a:p>
            <a:pPr algn="ctr"/>
            <a:r>
              <a:rPr lang="en-US" sz="4000" dirty="0">
                <a:solidFill>
                  <a:schemeClr val="tx1"/>
                </a:solidFill>
              </a:rPr>
              <a:t>Limitations</a:t>
            </a:r>
          </a:p>
        </p:txBody>
      </p:sp>
      <p:sp>
        <p:nvSpPr>
          <p:cNvPr id="3" name="Content Placeholder 2">
            <a:extLst>
              <a:ext uri="{FF2B5EF4-FFF2-40B4-BE49-F238E27FC236}">
                <a16:creationId xmlns:a16="http://schemas.microsoft.com/office/drawing/2014/main" id="{2750C38B-A6E5-CF7B-6979-CC37ECCAFB76}"/>
              </a:ext>
            </a:extLst>
          </p:cNvPr>
          <p:cNvSpPr>
            <a:spLocks noGrp="1"/>
          </p:cNvSpPr>
          <p:nvPr>
            <p:ph sz="half" idx="1"/>
          </p:nvPr>
        </p:nvSpPr>
        <p:spPr>
          <a:xfrm>
            <a:off x="838200" y="1206657"/>
            <a:ext cx="10515600" cy="5071479"/>
          </a:xfrm>
        </p:spPr>
        <p:txBody>
          <a:bodyPr>
            <a:noAutofit/>
          </a:bodyPr>
          <a:lstStyle/>
          <a:p>
            <a:pPr lvl="1">
              <a:spcBef>
                <a:spcPts val="1800"/>
              </a:spcBef>
            </a:pPr>
            <a:r>
              <a:rPr lang="en-US" sz="2600" dirty="0">
                <a:solidFill>
                  <a:schemeClr val="tx1"/>
                </a:solidFill>
                <a:latin typeface="Avenir LT Std 55 Roman" panose="020B0703020203020204"/>
              </a:rPr>
              <a:t>Open-label, single-arm design; causality cannot be established</a:t>
            </a:r>
          </a:p>
          <a:p>
            <a:pPr lvl="1">
              <a:spcBef>
                <a:spcPts val="1800"/>
              </a:spcBef>
            </a:pPr>
            <a:r>
              <a:rPr lang="en-US" sz="2600" dirty="0">
                <a:solidFill>
                  <a:schemeClr val="tx1"/>
                </a:solidFill>
                <a:latin typeface="Avenir LT Std 55 Roman" panose="020B0703020203020204"/>
              </a:rPr>
              <a:t>Analyses were based on the completer set of participants who reached a stable LXB dosage and may not represent the experience of all individuals starting LXB treatment</a:t>
            </a:r>
          </a:p>
          <a:p>
            <a:pPr marL="0" indent="0">
              <a:spcBef>
                <a:spcPts val="1800"/>
              </a:spcBef>
              <a:buNone/>
            </a:pPr>
            <a:endParaRPr lang="en-US" sz="2600" dirty="0">
              <a:solidFill>
                <a:schemeClr val="tx1"/>
              </a:solidFill>
              <a:latin typeface="Avenir LT Std 55 Roman" panose="020B0703020203020204"/>
            </a:endParaRPr>
          </a:p>
        </p:txBody>
      </p:sp>
      <p:sp>
        <p:nvSpPr>
          <p:cNvPr id="5" name="TextBox 4">
            <a:extLst>
              <a:ext uri="{FF2B5EF4-FFF2-40B4-BE49-F238E27FC236}">
                <a16:creationId xmlns:a16="http://schemas.microsoft.com/office/drawing/2014/main" id="{DC5A8C45-C667-4275-6CE2-8DF635CFC8FC}"/>
              </a:ext>
            </a:extLst>
          </p:cNvPr>
          <p:cNvSpPr txBox="1"/>
          <p:nvPr/>
        </p:nvSpPr>
        <p:spPr>
          <a:xfrm>
            <a:off x="950495" y="6611779"/>
            <a:ext cx="10403305" cy="246221"/>
          </a:xfrm>
          <a:prstGeom prst="rect">
            <a:avLst/>
          </a:prstGeom>
          <a:noFill/>
        </p:spPr>
        <p:txBody>
          <a:bodyPr wrap="square">
            <a:spAutoFit/>
          </a:bodyPr>
          <a:lstStyle/>
          <a:p>
            <a:r>
              <a:rPr lang="en-US" sz="1000">
                <a:latin typeface="Avenir LT Std 55 Roman" panose="020B0703020203020204"/>
              </a:rPr>
              <a:t>LXB, low-sodium oxybate. </a:t>
            </a:r>
          </a:p>
        </p:txBody>
      </p:sp>
      <p:pic>
        <p:nvPicPr>
          <p:cNvPr id="6" name="Picture 5" descr="A picture containing font, text, graphics, design&#10;&#10;Description automatically generated">
            <a:extLst>
              <a:ext uri="{FF2B5EF4-FFF2-40B4-BE49-F238E27FC236}">
                <a16:creationId xmlns:a16="http://schemas.microsoft.com/office/drawing/2014/main" id="{27685BBC-D117-B35A-EC80-1FCF15EED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Tree>
    <p:extLst>
      <p:ext uri="{BB962C8B-B14F-4D97-AF65-F5344CB8AC3E}">
        <p14:creationId xmlns:p14="http://schemas.microsoft.com/office/powerpoint/2010/main" val="292478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D16E-5720-4C19-586D-EDAA550B9946}"/>
              </a:ext>
            </a:extLst>
          </p:cNvPr>
          <p:cNvSpPr>
            <a:spLocks noGrp="1"/>
          </p:cNvSpPr>
          <p:nvPr>
            <p:ph type="title"/>
          </p:nvPr>
        </p:nvSpPr>
        <p:spPr>
          <a:xfrm>
            <a:off x="838200" y="-118905"/>
            <a:ext cx="10515600" cy="1325563"/>
          </a:xfrm>
        </p:spPr>
        <p:txBody>
          <a:bodyPr>
            <a:normAutofit/>
          </a:bodyPr>
          <a:lstStyle/>
          <a:p>
            <a:pPr algn="ctr"/>
            <a:r>
              <a:rPr lang="en-US" sz="4000" dirty="0">
                <a:solidFill>
                  <a:schemeClr val="tx1"/>
                </a:solidFill>
              </a:rPr>
              <a:t>Conclusions</a:t>
            </a:r>
          </a:p>
        </p:txBody>
      </p:sp>
      <p:sp>
        <p:nvSpPr>
          <p:cNvPr id="3" name="Content Placeholder 2">
            <a:extLst>
              <a:ext uri="{FF2B5EF4-FFF2-40B4-BE49-F238E27FC236}">
                <a16:creationId xmlns:a16="http://schemas.microsoft.com/office/drawing/2014/main" id="{19396B98-9AA2-118A-D7CB-4E79A9DC6298}"/>
              </a:ext>
            </a:extLst>
          </p:cNvPr>
          <p:cNvSpPr>
            <a:spLocks noGrp="1"/>
          </p:cNvSpPr>
          <p:nvPr>
            <p:ph sz="half" idx="1"/>
          </p:nvPr>
        </p:nvSpPr>
        <p:spPr>
          <a:xfrm>
            <a:off x="838200" y="1206657"/>
            <a:ext cx="10515600" cy="5283595"/>
          </a:xfrm>
        </p:spPr>
        <p:txBody>
          <a:bodyPr>
            <a:noAutofit/>
          </a:bodyPr>
          <a:lstStyle/>
          <a:p>
            <a:pPr>
              <a:spcBef>
                <a:spcPts val="1800"/>
              </a:spcBef>
            </a:pPr>
            <a:r>
              <a:rPr lang="en-US" sz="2600" dirty="0">
                <a:solidFill>
                  <a:schemeClr val="tx1"/>
                </a:solidFill>
                <a:latin typeface="Avenir LT Std 55 Roman" panose="020B0703020203020204"/>
              </a:rPr>
              <a:t>Participants with narcolepsy taking open-label LXB experienced significant improvements in EDS (reduction of ESS scores) and disrupted nighttime sleep (fewer shifts from deeper to lighter sleep stages, increased stage N3 sleep duration, and a reduction in the number of awakenings); a reduced symptom burden was also reported on the PGI-S and PGI-C</a:t>
            </a:r>
          </a:p>
          <a:p>
            <a:pPr>
              <a:spcBef>
                <a:spcPts val="1800"/>
              </a:spcBef>
            </a:pPr>
            <a:r>
              <a:rPr lang="en-US" sz="2600" b="0" i="0" u="none" strike="noStrike" baseline="0" dirty="0">
                <a:solidFill>
                  <a:schemeClr val="tx1"/>
                </a:solidFill>
                <a:latin typeface="Avenir LT Std 55 Roman" panose="020B0703020203020204"/>
              </a:rPr>
              <a:t>This study provides prospective data on LXB treatment of narcolepsy </a:t>
            </a:r>
          </a:p>
          <a:p>
            <a:pPr>
              <a:spcBef>
                <a:spcPts val="1800"/>
              </a:spcBef>
            </a:pPr>
            <a:r>
              <a:rPr lang="en-US" sz="2600" dirty="0">
                <a:solidFill>
                  <a:schemeClr val="tx1"/>
                </a:solidFill>
                <a:latin typeface="Avenir LT Std 55 Roman" panose="020B0703020203020204"/>
              </a:rPr>
              <a:t>TEAEs were consistent with the known safety profile of LXB</a:t>
            </a:r>
          </a:p>
          <a:p>
            <a:pPr>
              <a:spcBef>
                <a:spcPts val="1800"/>
              </a:spcBef>
            </a:pPr>
            <a:r>
              <a:rPr lang="en-US" sz="2600" dirty="0">
                <a:solidFill>
                  <a:schemeClr val="tx1"/>
                </a:solidFill>
                <a:latin typeface="Avenir LT Std 55 Roman" panose="020B0703020203020204"/>
              </a:rPr>
              <a:t>These findings highlight the significant symptom burden experienced by individuals with narcolepsy, and reinforce the established effectiveness of LXB as a treatment for this condition</a:t>
            </a:r>
          </a:p>
          <a:p>
            <a:pPr marL="0" indent="0">
              <a:spcBef>
                <a:spcPts val="1800"/>
              </a:spcBef>
              <a:buNone/>
            </a:pPr>
            <a:endParaRPr lang="en-US" sz="2600" dirty="0">
              <a:solidFill>
                <a:schemeClr val="tx1"/>
              </a:solidFill>
              <a:latin typeface="Avenir LT Std 55 Roman" panose="020B0703020203020204"/>
            </a:endParaRPr>
          </a:p>
        </p:txBody>
      </p:sp>
      <p:sp>
        <p:nvSpPr>
          <p:cNvPr id="5" name="TextBox 4">
            <a:extLst>
              <a:ext uri="{FF2B5EF4-FFF2-40B4-BE49-F238E27FC236}">
                <a16:creationId xmlns:a16="http://schemas.microsoft.com/office/drawing/2014/main" id="{FCEC0EF4-9CD1-F1A8-0F21-E54939F4F361}"/>
              </a:ext>
            </a:extLst>
          </p:cNvPr>
          <p:cNvSpPr txBox="1"/>
          <p:nvPr/>
        </p:nvSpPr>
        <p:spPr>
          <a:xfrm>
            <a:off x="950495" y="6460879"/>
            <a:ext cx="10403305" cy="400110"/>
          </a:xfrm>
          <a:prstGeom prst="rect">
            <a:avLst/>
          </a:prstGeom>
          <a:noFill/>
        </p:spPr>
        <p:txBody>
          <a:bodyPr wrap="square">
            <a:spAutoFit/>
          </a:bodyPr>
          <a:lstStyle/>
          <a:p>
            <a:r>
              <a:rPr lang="en-US" sz="1000" dirty="0">
                <a:latin typeface="Avenir LT Std 55 Roman" panose="020B0703020203020204"/>
              </a:rPr>
              <a:t>EDS, excessive daytime sleepiness; ESS, Epworth Sleepiness Scale; LXB, low-sodium </a:t>
            </a:r>
            <a:r>
              <a:rPr lang="en-US" sz="1000" dirty="0" err="1">
                <a:latin typeface="Avenir LT Std 55 Roman" panose="020B0703020203020204"/>
              </a:rPr>
              <a:t>oxybate</a:t>
            </a:r>
            <a:r>
              <a:rPr lang="en-US" sz="1000" dirty="0">
                <a:latin typeface="Avenir LT Std 55 Roman" panose="020B0703020203020204"/>
              </a:rPr>
              <a:t>; N3, non-REM stage 3; PGI-C, Patient Global Impression of Change; PGI-S, Patient Global Impression of Severity; TEAE, treatment-emergent adverse event. </a:t>
            </a:r>
          </a:p>
        </p:txBody>
      </p:sp>
      <p:pic>
        <p:nvPicPr>
          <p:cNvPr id="6" name="Picture 5" descr="A picture containing font, text, graphics, design&#10;&#10;Description automatically generated">
            <a:extLst>
              <a:ext uri="{FF2B5EF4-FFF2-40B4-BE49-F238E27FC236}">
                <a16:creationId xmlns:a16="http://schemas.microsoft.com/office/drawing/2014/main" id="{CA409523-FA65-4487-F2D6-7BD029D74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Tree>
    <p:extLst>
      <p:ext uri="{BB962C8B-B14F-4D97-AF65-F5344CB8AC3E}">
        <p14:creationId xmlns:p14="http://schemas.microsoft.com/office/powerpoint/2010/main" val="679384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A83AA3D-9055-0706-5E6A-84C29F42D10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5761865-845F-AC97-1B97-77E727ABCA1D}"/>
              </a:ext>
            </a:extLst>
          </p:cNvPr>
          <p:cNvSpPr txBox="1">
            <a:spLocks/>
          </p:cNvSpPr>
          <p:nvPr/>
        </p:nvSpPr>
        <p:spPr>
          <a:xfrm>
            <a:off x="6024080" y="2273683"/>
            <a:ext cx="5709007" cy="1347834"/>
          </a:xfrm>
          <a:prstGeom prst="rect">
            <a:avLst/>
          </a:prstGeom>
        </p:spPr>
        <p:txBody>
          <a:bodyPr anchor="ctr"/>
          <a:lstStyle>
            <a:lvl1pPr algn="l" defTabSz="914400" rtl="0" eaLnBrk="1" latinLnBrk="0" hangingPunct="1">
              <a:lnSpc>
                <a:spcPct val="90000"/>
              </a:lnSpc>
              <a:spcBef>
                <a:spcPct val="0"/>
              </a:spcBef>
              <a:buNone/>
              <a:defRPr sz="4400" b="1" kern="1200">
                <a:solidFill>
                  <a:srgbClr val="F89834"/>
                </a:solidFill>
                <a:latin typeface="Arial" panose="020B0604020202020204" pitchFamily="34" charset="0"/>
                <a:ea typeface="+mj-ea"/>
                <a:cs typeface="Arial" panose="020B0604020202020204" pitchFamily="34" charset="0"/>
              </a:defRPr>
            </a:lvl1pPr>
          </a:lstStyle>
          <a:p>
            <a:pPr algn="ctr"/>
            <a:r>
              <a:rPr lang="en-US" sz="4000">
                <a:solidFill>
                  <a:schemeClr val="bg1"/>
                </a:solidFill>
                <a:latin typeface="Avenir LT Std 55 Roman" panose="020B0703020203020204" pitchFamily="34" charset="0"/>
              </a:rPr>
              <a:t>Backup for Q&amp;A</a:t>
            </a:r>
          </a:p>
        </p:txBody>
      </p:sp>
    </p:spTree>
    <p:extLst>
      <p:ext uri="{BB962C8B-B14F-4D97-AF65-F5344CB8AC3E}">
        <p14:creationId xmlns:p14="http://schemas.microsoft.com/office/powerpoint/2010/main" val="38667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EA8AE95-1357-99FC-F991-E514BB4D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992" y="382840"/>
            <a:ext cx="797401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136599A-7B38-E537-6762-D0AF9264C35F}"/>
              </a:ext>
            </a:extLst>
          </p:cNvPr>
          <p:cNvSpPr txBox="1"/>
          <p:nvPr/>
        </p:nvSpPr>
        <p:spPr>
          <a:xfrm>
            <a:off x="2213004" y="2054575"/>
            <a:ext cx="7765991" cy="1938992"/>
          </a:xfrm>
          <a:prstGeom prst="rect">
            <a:avLst/>
          </a:prstGeom>
          <a:noFill/>
        </p:spPr>
        <p:txBody>
          <a:bodyPr wrap="square" rtlCol="0">
            <a:spAutoFit/>
          </a:bodyPr>
          <a:lstStyle/>
          <a:p>
            <a:pPr algn="ctr"/>
            <a:r>
              <a:rPr lang="en-US" sz="4000" dirty="0">
                <a:solidFill>
                  <a:srgbClr val="2B88F7"/>
                </a:solidFill>
                <a:latin typeface="Abadi" panose="020B0604020104020204" pitchFamily="34" charset="0"/>
              </a:rPr>
              <a:t>To review this speaker’s disclosure information, please visit </a:t>
            </a:r>
            <a:r>
              <a:rPr lang="en-US" sz="4000" u="sng" dirty="0" err="1">
                <a:solidFill>
                  <a:srgbClr val="2B88F7"/>
                </a:solidFill>
                <a:latin typeface="Abadi" panose="020B0604020104020204" pitchFamily="34" charset="0"/>
              </a:rPr>
              <a:t>sleepmeeting.org</a:t>
            </a:r>
            <a:r>
              <a:rPr lang="en-US" sz="4000" b="1" u="sng" dirty="0">
                <a:solidFill>
                  <a:srgbClr val="2B88F7"/>
                </a:solidFill>
                <a:latin typeface="Abadi" panose="020B0604020104020204" pitchFamily="34" charset="0"/>
              </a:rPr>
              <a:t>.</a:t>
            </a:r>
            <a:endParaRPr lang="en-US" sz="4000" dirty="0">
              <a:solidFill>
                <a:srgbClr val="2B88F7"/>
              </a:solidFill>
              <a:latin typeface="Abadi" panose="020B0604020104020204" pitchFamily="34" charset="0"/>
            </a:endParaRPr>
          </a:p>
        </p:txBody>
      </p:sp>
    </p:spTree>
    <p:extLst>
      <p:ext uri="{BB962C8B-B14F-4D97-AF65-F5344CB8AC3E}">
        <p14:creationId xmlns:p14="http://schemas.microsoft.com/office/powerpoint/2010/main" val="3376854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D5ECD-DF8A-8D91-D3D9-05603602418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B0C56FE-891D-5780-3F81-B9483236EE93}"/>
              </a:ext>
            </a:extLst>
          </p:cNvPr>
          <p:cNvSpPr txBox="1"/>
          <p:nvPr/>
        </p:nvSpPr>
        <p:spPr>
          <a:xfrm>
            <a:off x="865494" y="6213178"/>
            <a:ext cx="10905030" cy="553998"/>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Completer</a:t>
            </a:r>
            <a:r>
              <a:rPr lang="en-US" sz="1000" dirty="0">
                <a:latin typeface="Avenir LT Std 55 Roman" panose="020B0703020203020204"/>
              </a:rPr>
              <a:t> analysis set. </a:t>
            </a:r>
            <a:r>
              <a:rPr lang="en-US" sz="1000" baseline="30000" dirty="0" err="1">
                <a:latin typeface="Avenir LT Std 55 Roman" panose="020B0703020203020204"/>
              </a:rPr>
              <a:t>b</a:t>
            </a:r>
            <a:r>
              <a:rPr lang="en-US" sz="1000" dirty="0" err="1">
                <a:latin typeface="Avenir LT Std 55 Roman" panose="020B0703020203020204"/>
              </a:rPr>
              <a:t>Sleep</a:t>
            </a:r>
            <a:r>
              <a:rPr lang="en-US" sz="1000" dirty="0">
                <a:latin typeface="Avenir LT Std 55 Roman" panose="020B0703020203020204"/>
              </a:rPr>
              <a:t> stage shifts included N1/N2/N3/REM to wake and N2/N3/REM to N1. </a:t>
            </a:r>
            <a:r>
              <a:rPr lang="en-US" sz="1000" baseline="30000" dirty="0" err="1">
                <a:latin typeface="Avenir LT Std 55 Roman" panose="020B0703020203020204"/>
              </a:rPr>
              <a:t>c</a:t>
            </a:r>
            <a:r>
              <a:rPr lang="en-US" sz="1000" dirty="0" err="1">
                <a:latin typeface="Avenir LT Std 55 Roman" panose="020B0703020203020204"/>
              </a:rPr>
              <a:t>Difference</a:t>
            </a:r>
            <a:r>
              <a:rPr lang="en-US" sz="1000" dirty="0">
                <a:latin typeface="Avenir LT Std 55 Roman" panose="020B0703020203020204"/>
              </a:rPr>
              <a:t> between BL and EOT. *Controlled for multiplicity.</a:t>
            </a:r>
          </a:p>
          <a:p>
            <a:r>
              <a:rPr lang="en-US" sz="1000" dirty="0">
                <a:latin typeface="Avenir LT Std 55 Roman" panose="020B0703020203020204"/>
              </a:rPr>
              <a:t>BL, baseline; CI, confidence interval; EOT, end of treatment; LS, least squares; LXB, low-sodium oxybate; N1, non-REM stage 1; N2, non-REM stage 2; N3, non-REM stage 3; NT1, narcolepsy type 1; NT2, narcolepsy type 2; REM, rapid eye movement; SE, standard error. </a:t>
            </a:r>
          </a:p>
        </p:txBody>
      </p:sp>
      <p:pic>
        <p:nvPicPr>
          <p:cNvPr id="3" name="Picture 2" descr="A picture containing font, text, graphics, design&#10;&#10;Description automatically generated">
            <a:extLst>
              <a:ext uri="{FF2B5EF4-FFF2-40B4-BE49-F238E27FC236}">
                <a16:creationId xmlns:a16="http://schemas.microsoft.com/office/drawing/2014/main" id="{59E7C856-5334-1C22-8C15-DC6EC551E7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
        <p:nvSpPr>
          <p:cNvPr id="2" name="Title 1">
            <a:extLst>
              <a:ext uri="{FF2B5EF4-FFF2-40B4-BE49-F238E27FC236}">
                <a16:creationId xmlns:a16="http://schemas.microsoft.com/office/drawing/2014/main" id="{4683C84E-292B-3E31-EE44-AADE6CC3F9B7}"/>
              </a:ext>
            </a:extLst>
          </p:cNvPr>
          <p:cNvSpPr>
            <a:spLocks noGrp="1"/>
          </p:cNvSpPr>
          <p:nvPr>
            <p:ph type="title"/>
          </p:nvPr>
        </p:nvSpPr>
        <p:spPr>
          <a:xfrm>
            <a:off x="838198" y="566"/>
            <a:ext cx="10515600" cy="1325563"/>
          </a:xfrm>
        </p:spPr>
        <p:txBody>
          <a:bodyPr>
            <a:normAutofit/>
          </a:bodyPr>
          <a:lstStyle/>
          <a:p>
            <a:pPr algn="ctr"/>
            <a:r>
              <a:rPr lang="en-US" sz="4000" dirty="0">
                <a:solidFill>
                  <a:schemeClr val="tx1"/>
                </a:solidFill>
              </a:rPr>
              <a:t>Decrease in Total Stage Shifts</a:t>
            </a:r>
            <a:br>
              <a:rPr lang="en-US" sz="4000" dirty="0">
                <a:solidFill>
                  <a:schemeClr val="tx1"/>
                </a:solidFill>
              </a:rPr>
            </a:br>
            <a:r>
              <a:rPr lang="en-US" sz="4000" dirty="0">
                <a:solidFill>
                  <a:schemeClr val="tx1"/>
                </a:solidFill>
              </a:rPr>
              <a:t>From Deeper to Lighter </a:t>
            </a:r>
            <a:r>
              <a:rPr lang="en-US" sz="4000" dirty="0" err="1">
                <a:solidFill>
                  <a:schemeClr val="tx1"/>
                </a:solidFill>
              </a:rPr>
              <a:t>Sleep</a:t>
            </a:r>
            <a:r>
              <a:rPr lang="en-US" sz="4000" baseline="30000" dirty="0" err="1">
                <a:solidFill>
                  <a:schemeClr val="tx1"/>
                </a:solidFill>
              </a:rPr>
              <a:t>a,b</a:t>
            </a:r>
            <a:endParaRPr lang="en-US" sz="4000" baseline="30000" dirty="0">
              <a:solidFill>
                <a:schemeClr val="tx1"/>
              </a:solidFill>
            </a:endParaRPr>
          </a:p>
        </p:txBody>
      </p:sp>
      <p:grpSp>
        <p:nvGrpSpPr>
          <p:cNvPr id="4" name="Group 3">
            <a:extLst>
              <a:ext uri="{FF2B5EF4-FFF2-40B4-BE49-F238E27FC236}">
                <a16:creationId xmlns:a16="http://schemas.microsoft.com/office/drawing/2014/main" id="{77F0D72F-C89C-BCFE-7964-919E08EDA50B}"/>
              </a:ext>
            </a:extLst>
          </p:cNvPr>
          <p:cNvGrpSpPr/>
          <p:nvPr/>
        </p:nvGrpSpPr>
        <p:grpSpPr>
          <a:xfrm>
            <a:off x="368490" y="1380870"/>
            <a:ext cx="11655188" cy="4869808"/>
            <a:chOff x="2982658" y="3228316"/>
            <a:chExt cx="19672873" cy="8988690"/>
          </a:xfrm>
        </p:grpSpPr>
        <p:grpSp>
          <p:nvGrpSpPr>
            <p:cNvPr id="7" name="Group 6">
              <a:extLst>
                <a:ext uri="{FF2B5EF4-FFF2-40B4-BE49-F238E27FC236}">
                  <a16:creationId xmlns:a16="http://schemas.microsoft.com/office/drawing/2014/main" id="{841CF591-D4FE-399C-638C-0E09E64B19FB}"/>
                </a:ext>
              </a:extLst>
            </p:cNvPr>
            <p:cNvGrpSpPr/>
            <p:nvPr/>
          </p:nvGrpSpPr>
          <p:grpSpPr>
            <a:xfrm>
              <a:off x="2982658" y="3475718"/>
              <a:ext cx="19672873" cy="8741288"/>
              <a:chOff x="2982658" y="3475718"/>
              <a:chExt cx="19672873" cy="8741288"/>
            </a:xfrm>
          </p:grpSpPr>
          <p:graphicFrame>
            <p:nvGraphicFramePr>
              <p:cNvPr id="22" name="Chart 21">
                <a:extLst>
                  <a:ext uri="{FF2B5EF4-FFF2-40B4-BE49-F238E27FC236}">
                    <a16:creationId xmlns:a16="http://schemas.microsoft.com/office/drawing/2014/main" id="{E444ECF7-AEAE-A7F1-EA4D-28E6D6563784}"/>
                  </a:ext>
                </a:extLst>
              </p:cNvPr>
              <p:cNvGraphicFramePr/>
              <p:nvPr>
                <p:extLst>
                  <p:ext uri="{D42A27DB-BD31-4B8C-83A1-F6EECF244321}">
                    <p14:modId xmlns:p14="http://schemas.microsoft.com/office/powerpoint/2010/main" val="2486411735"/>
                  </p:ext>
                </p:extLst>
              </p:nvPr>
            </p:nvGraphicFramePr>
            <p:xfrm>
              <a:off x="2982658" y="3475718"/>
              <a:ext cx="19672873" cy="874128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410A51FD-52BE-C9A9-7903-90870B9066E2}"/>
                  </a:ext>
                </a:extLst>
              </p:cNvPr>
              <p:cNvSpPr txBox="1"/>
              <p:nvPr/>
            </p:nvSpPr>
            <p:spPr>
              <a:xfrm>
                <a:off x="16931639" y="10252282"/>
                <a:ext cx="4085636" cy="1192997"/>
              </a:xfrm>
              <a:prstGeom prst="rect">
                <a:avLst/>
              </a:prstGeom>
              <a:noFill/>
            </p:spPr>
            <p:txBody>
              <a:bodyPr wrap="none" rtlCol="0">
                <a:spAutoFit/>
              </a:bodyPr>
              <a:lstStyle/>
              <a:p>
                <a:pPr algn="ctr"/>
                <a:r>
                  <a:rPr lang="en-US">
                    <a:solidFill>
                      <a:srgbClr val="000000"/>
                    </a:solidFill>
                    <a:latin typeface="Avenir LT Std 55 Roman" panose="020B0703020203020204"/>
                  </a:rPr>
                  <a:t>Total Narcolepsy Cohort</a:t>
                </a:r>
              </a:p>
              <a:p>
                <a:pPr algn="ctr"/>
                <a:r>
                  <a:rPr lang="en-US">
                    <a:solidFill>
                      <a:srgbClr val="000000"/>
                    </a:solidFill>
                    <a:latin typeface="Avenir LT Std 55 Roman" panose="020B0703020203020204"/>
                  </a:rPr>
                  <a:t>(N=34)</a:t>
                </a:r>
              </a:p>
            </p:txBody>
          </p:sp>
        </p:grpSp>
        <p:sp>
          <p:nvSpPr>
            <p:cNvPr id="5" name="Left Bracket 4">
              <a:extLst>
                <a:ext uri="{FF2B5EF4-FFF2-40B4-BE49-F238E27FC236}">
                  <a16:creationId xmlns:a16="http://schemas.microsoft.com/office/drawing/2014/main" id="{252819AD-024D-875B-F163-5D5DA94B84E4}"/>
                </a:ext>
              </a:extLst>
            </p:cNvPr>
            <p:cNvSpPr/>
            <p:nvPr/>
          </p:nvSpPr>
          <p:spPr>
            <a:xfrm rot="5400000">
              <a:off x="18823582" y="4179428"/>
              <a:ext cx="253170" cy="1697764"/>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sz="2000">
                <a:latin typeface="Avenir LT Std 55 Roman" panose="020B0703020203020204"/>
              </a:endParaRPr>
            </a:p>
          </p:txBody>
        </p:sp>
        <p:sp>
          <p:nvSpPr>
            <p:cNvPr id="13" name="TextBox 12">
              <a:extLst>
                <a:ext uri="{FF2B5EF4-FFF2-40B4-BE49-F238E27FC236}">
                  <a16:creationId xmlns:a16="http://schemas.microsoft.com/office/drawing/2014/main" id="{E8258D6A-4BB4-9F73-9B80-AE5FFC8EC5BF}"/>
                </a:ext>
              </a:extLst>
            </p:cNvPr>
            <p:cNvSpPr txBox="1"/>
            <p:nvPr/>
          </p:nvSpPr>
          <p:spPr>
            <a:xfrm>
              <a:off x="16127190" y="3228316"/>
              <a:ext cx="5606903" cy="1704282"/>
            </a:xfrm>
            <a:prstGeom prst="rect">
              <a:avLst/>
            </a:prstGeom>
            <a:noFill/>
            <a:ln>
              <a:noFill/>
            </a:ln>
          </p:spPr>
          <p:txBody>
            <a:bodyPr wrap="square" rtlCol="0">
              <a:spAutoFit/>
            </a:bodyPr>
            <a:lstStyle/>
            <a:p>
              <a:pPr algn="ctr"/>
              <a:r>
                <a:rPr lang="en-US" dirty="0">
                  <a:solidFill>
                    <a:srgbClr val="000000"/>
                  </a:solidFill>
                  <a:latin typeface="Avenir LT Std 55 Roman" panose="020B0703020203020204"/>
                  <a:cs typeface="Arial" panose="020B0604020202020204" pitchFamily="34" charset="0"/>
                </a:rPr>
                <a:t>LS mean </a:t>
              </a:r>
              <a:r>
                <a:rPr lang="it-IT" dirty="0">
                  <a:solidFill>
                    <a:srgbClr val="000000"/>
                  </a:solidFill>
                  <a:latin typeface="Avenir LT Std 55 Roman" panose="020B0703020203020204"/>
                  <a:cs typeface="Arial" panose="020B0604020202020204" pitchFamily="34" charset="0"/>
                </a:rPr>
                <a:t>Δ</a:t>
              </a:r>
              <a:r>
                <a:rPr lang="it-IT" baseline="30000" dirty="0">
                  <a:solidFill>
                    <a:srgbClr val="000000"/>
                  </a:solidFill>
                  <a:latin typeface="Avenir LT Std 55 Roman" panose="020B0703020203020204"/>
                  <a:cs typeface="Arial" panose="020B0604020202020204" pitchFamily="34" charset="0"/>
                </a:rPr>
                <a:t>c</a:t>
              </a:r>
              <a:r>
                <a:rPr lang="it-IT" dirty="0">
                  <a:solidFill>
                    <a:srgbClr val="000000"/>
                  </a:solidFill>
                  <a:latin typeface="Avenir LT Std 55 Roman" panose="020B0703020203020204"/>
                  <a:cs typeface="Arial" panose="020B0604020202020204" pitchFamily="34" charset="0"/>
                </a:rPr>
                <a:t> SE: </a:t>
              </a:r>
              <a:r>
                <a:rPr lang="en-US" dirty="0">
                  <a:solidFill>
                    <a:srgbClr val="000000"/>
                  </a:solidFill>
                  <a:latin typeface="Avenir LT Std 55 Roman" panose="020B0703020203020204"/>
                  <a:cs typeface="Arial" panose="020B0604020202020204" pitchFamily="34" charset="0"/>
                </a:rPr>
                <a:t>−13.1 (2.9)</a:t>
              </a:r>
              <a:endParaRPr lang="it-IT" dirty="0">
                <a:solidFill>
                  <a:srgbClr val="000000"/>
                </a:solidFill>
                <a:latin typeface="Avenir LT Std 55 Roman" panose="020B0703020203020204"/>
                <a:cs typeface="Arial" panose="020B0604020202020204" pitchFamily="34" charset="0"/>
              </a:endParaRPr>
            </a:p>
            <a:p>
              <a:pPr algn="ctr"/>
              <a:r>
                <a:rPr lang="it-IT" dirty="0">
                  <a:solidFill>
                    <a:srgbClr val="000000"/>
                  </a:solidFill>
                  <a:latin typeface="Avenir LT Std 55 Roman" panose="020B0703020203020204"/>
                  <a:cs typeface="Arial" panose="020B0604020202020204" pitchFamily="34" charset="0"/>
                </a:rPr>
                <a:t>95% CI: </a:t>
              </a:r>
              <a:r>
                <a:rPr lang="en-US" dirty="0">
                  <a:solidFill>
                    <a:srgbClr val="000000"/>
                  </a:solidFill>
                  <a:latin typeface="Avenir LT Std 55 Roman" panose="020B0703020203020204"/>
                  <a:cs typeface="Arial" panose="020B0604020202020204" pitchFamily="34" charset="0"/>
                </a:rPr>
                <a:t>−19.0 to −7.1</a:t>
              </a:r>
            </a:p>
            <a:p>
              <a:pPr algn="ctr"/>
              <a:r>
                <a:rPr lang="en-US" i="1" dirty="0">
                  <a:solidFill>
                    <a:srgbClr val="000000"/>
                  </a:solidFill>
                  <a:latin typeface="Avenir LT Std 55 Roman" panose="020B0703020203020204"/>
                  <a:cs typeface="Arial" panose="020B0604020202020204" pitchFamily="34" charset="0"/>
                </a:rPr>
                <a:t>P</a:t>
              </a:r>
              <a:r>
                <a:rPr lang="en-US" dirty="0">
                  <a:solidFill>
                    <a:srgbClr val="000000"/>
                  </a:solidFill>
                  <a:latin typeface="Avenir LT Std 55 Roman" panose="020B0703020203020204"/>
                  <a:cs typeface="Arial" panose="020B0604020202020204" pitchFamily="34" charset="0"/>
                </a:rPr>
                <a:t>&lt;0.0001*</a:t>
              </a:r>
            </a:p>
          </p:txBody>
        </p:sp>
        <p:sp>
          <p:nvSpPr>
            <p:cNvPr id="15" name="Left Bracket 14">
              <a:extLst>
                <a:ext uri="{FF2B5EF4-FFF2-40B4-BE49-F238E27FC236}">
                  <a16:creationId xmlns:a16="http://schemas.microsoft.com/office/drawing/2014/main" id="{E2A962C0-8E26-6175-5217-9A4AB88F42EB}"/>
                </a:ext>
              </a:extLst>
            </p:cNvPr>
            <p:cNvSpPr/>
            <p:nvPr/>
          </p:nvSpPr>
          <p:spPr>
            <a:xfrm rot="5400000">
              <a:off x="13410084" y="4179428"/>
              <a:ext cx="253170" cy="1697764"/>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sz="2000">
                <a:latin typeface="Avenir LT Std 55 Roman" panose="020B0703020203020204"/>
              </a:endParaRPr>
            </a:p>
          </p:txBody>
        </p:sp>
        <p:sp>
          <p:nvSpPr>
            <p:cNvPr id="16" name="TextBox 15">
              <a:extLst>
                <a:ext uri="{FF2B5EF4-FFF2-40B4-BE49-F238E27FC236}">
                  <a16:creationId xmlns:a16="http://schemas.microsoft.com/office/drawing/2014/main" id="{0C23D4CD-6197-C5E2-6E5F-74601573D8A6}"/>
                </a:ext>
              </a:extLst>
            </p:cNvPr>
            <p:cNvSpPr txBox="1"/>
            <p:nvPr/>
          </p:nvSpPr>
          <p:spPr>
            <a:xfrm>
              <a:off x="10912512" y="3228316"/>
              <a:ext cx="5246827" cy="1704282"/>
            </a:xfrm>
            <a:prstGeom prst="rect">
              <a:avLst/>
            </a:prstGeom>
            <a:noFill/>
            <a:ln>
              <a:noFill/>
            </a:ln>
          </p:spPr>
          <p:txBody>
            <a:bodyPr wrap="square" rtlCol="0">
              <a:spAutoFit/>
            </a:bodyPr>
            <a:lstStyle/>
            <a:p>
              <a:pPr algn="ctr"/>
              <a:r>
                <a:rPr lang="en-US" dirty="0">
                  <a:solidFill>
                    <a:srgbClr val="000000"/>
                  </a:solidFill>
                  <a:latin typeface="Avenir LT Std 55 Roman" panose="020B0703020203020204"/>
                  <a:cs typeface="Arial" panose="020B0604020202020204" pitchFamily="34" charset="0"/>
                </a:rPr>
                <a:t>LS mean </a:t>
              </a:r>
              <a:r>
                <a:rPr lang="it-IT" dirty="0">
                  <a:solidFill>
                    <a:srgbClr val="000000"/>
                  </a:solidFill>
                  <a:latin typeface="Avenir LT Std 55 Roman" panose="020B0703020203020204"/>
                  <a:cs typeface="Arial" panose="020B0604020202020204" pitchFamily="34" charset="0"/>
                </a:rPr>
                <a:t>Δ</a:t>
              </a:r>
              <a:r>
                <a:rPr lang="it-IT" baseline="30000" dirty="0">
                  <a:solidFill>
                    <a:srgbClr val="000000"/>
                  </a:solidFill>
                  <a:latin typeface="Avenir LT Std 55 Roman" panose="020B0703020203020204"/>
                  <a:cs typeface="Arial" panose="020B0604020202020204" pitchFamily="34" charset="0"/>
                </a:rPr>
                <a:t>c</a:t>
              </a:r>
              <a:r>
                <a:rPr lang="it-IT" dirty="0">
                  <a:solidFill>
                    <a:srgbClr val="000000"/>
                  </a:solidFill>
                  <a:latin typeface="Avenir LT Std 55 Roman" panose="020B0703020203020204"/>
                  <a:cs typeface="Arial" panose="020B0604020202020204" pitchFamily="34" charset="0"/>
                </a:rPr>
                <a:t> (SE): </a:t>
              </a:r>
              <a:r>
                <a:rPr lang="en-US" dirty="0">
                  <a:solidFill>
                    <a:srgbClr val="000000"/>
                  </a:solidFill>
                  <a:latin typeface="Avenir LT Std 55 Roman" panose="020B0703020203020204"/>
                  <a:cs typeface="Arial" panose="020B0604020202020204" pitchFamily="34" charset="0"/>
                </a:rPr>
                <a:t>−12.3 (4.1)</a:t>
              </a:r>
              <a:endParaRPr lang="it-IT" dirty="0">
                <a:solidFill>
                  <a:srgbClr val="000000"/>
                </a:solidFill>
                <a:latin typeface="Avenir LT Std 55 Roman" panose="020B0703020203020204"/>
                <a:cs typeface="Arial" panose="020B0604020202020204" pitchFamily="34" charset="0"/>
              </a:endParaRPr>
            </a:p>
            <a:p>
              <a:pPr algn="ctr"/>
              <a:r>
                <a:rPr lang="it-IT" dirty="0">
                  <a:solidFill>
                    <a:srgbClr val="000000"/>
                  </a:solidFill>
                  <a:latin typeface="Avenir LT Std 55 Roman" panose="020B0703020203020204"/>
                  <a:cs typeface="Arial" panose="020B0604020202020204" pitchFamily="34" charset="0"/>
                </a:rPr>
                <a:t>95% CI: </a:t>
              </a:r>
              <a:r>
                <a:rPr lang="en-US" dirty="0">
                  <a:solidFill>
                    <a:srgbClr val="000000"/>
                  </a:solidFill>
                  <a:latin typeface="Avenir LT Std 55 Roman" panose="020B0703020203020204"/>
                  <a:cs typeface="Arial" panose="020B0604020202020204" pitchFamily="34" charset="0"/>
                </a:rPr>
                <a:t>−20.6 to −4.0</a:t>
              </a:r>
            </a:p>
            <a:p>
              <a:pPr algn="ctr"/>
              <a:r>
                <a:rPr lang="en-US" i="1" dirty="0">
                  <a:solidFill>
                    <a:srgbClr val="000000"/>
                  </a:solidFill>
                  <a:latin typeface="Avenir LT Std 55 Roman" panose="020B0703020203020204"/>
                  <a:cs typeface="Arial" panose="020B0604020202020204" pitchFamily="34" charset="0"/>
                </a:rPr>
                <a:t>P=</a:t>
              </a:r>
              <a:r>
                <a:rPr lang="en-US" dirty="0">
                  <a:solidFill>
                    <a:srgbClr val="000000"/>
                  </a:solidFill>
                  <a:latin typeface="Avenir LT Std 55 Roman" panose="020B0703020203020204"/>
                  <a:cs typeface="Arial" panose="020B0604020202020204" pitchFamily="34" charset="0"/>
                </a:rPr>
                <a:t>0.0050</a:t>
              </a:r>
            </a:p>
          </p:txBody>
        </p:sp>
        <p:sp>
          <p:nvSpPr>
            <p:cNvPr id="17" name="Left Bracket 16">
              <a:extLst>
                <a:ext uri="{FF2B5EF4-FFF2-40B4-BE49-F238E27FC236}">
                  <a16:creationId xmlns:a16="http://schemas.microsoft.com/office/drawing/2014/main" id="{68169FEB-67AE-29DE-A48B-98019D3376A9}"/>
                </a:ext>
              </a:extLst>
            </p:cNvPr>
            <p:cNvSpPr/>
            <p:nvPr/>
          </p:nvSpPr>
          <p:spPr>
            <a:xfrm rot="5400000">
              <a:off x="7927482" y="4179428"/>
              <a:ext cx="253170" cy="1697764"/>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sz="2000">
                <a:latin typeface="Avenir LT Std 55 Roman" panose="020B0703020203020204"/>
              </a:endParaRPr>
            </a:p>
          </p:txBody>
        </p:sp>
        <p:sp>
          <p:nvSpPr>
            <p:cNvPr id="18" name="TextBox 17">
              <a:extLst>
                <a:ext uri="{FF2B5EF4-FFF2-40B4-BE49-F238E27FC236}">
                  <a16:creationId xmlns:a16="http://schemas.microsoft.com/office/drawing/2014/main" id="{58BA1069-E0F4-9A26-E32E-1B7D21673871}"/>
                </a:ext>
              </a:extLst>
            </p:cNvPr>
            <p:cNvSpPr txBox="1"/>
            <p:nvPr/>
          </p:nvSpPr>
          <p:spPr>
            <a:xfrm>
              <a:off x="5417472" y="3228316"/>
              <a:ext cx="5305331" cy="1704282"/>
            </a:xfrm>
            <a:prstGeom prst="rect">
              <a:avLst/>
            </a:prstGeom>
            <a:noFill/>
            <a:ln>
              <a:noFill/>
            </a:ln>
          </p:spPr>
          <p:txBody>
            <a:bodyPr wrap="square" rtlCol="0">
              <a:spAutoFit/>
            </a:bodyPr>
            <a:lstStyle/>
            <a:p>
              <a:pPr algn="ctr"/>
              <a:r>
                <a:rPr lang="en-US" dirty="0">
                  <a:solidFill>
                    <a:srgbClr val="000000"/>
                  </a:solidFill>
                  <a:latin typeface="Avenir LT Std 55 Roman" panose="020B0703020203020204"/>
                  <a:cs typeface="Arial" panose="020B0604020202020204" pitchFamily="34" charset="0"/>
                </a:rPr>
                <a:t>LS mean </a:t>
              </a:r>
              <a:r>
                <a:rPr lang="it-IT" dirty="0">
                  <a:solidFill>
                    <a:srgbClr val="000000"/>
                  </a:solidFill>
                  <a:latin typeface="Avenir LT Std 55 Roman" panose="020B0703020203020204"/>
                  <a:cs typeface="Arial" panose="020B0604020202020204" pitchFamily="34" charset="0"/>
                </a:rPr>
                <a:t>Δ</a:t>
              </a:r>
              <a:r>
                <a:rPr lang="it-IT" baseline="30000" dirty="0">
                  <a:solidFill>
                    <a:srgbClr val="000000"/>
                  </a:solidFill>
                  <a:latin typeface="Avenir LT Std 55 Roman" panose="020B0703020203020204"/>
                  <a:cs typeface="Arial" panose="020B0604020202020204" pitchFamily="34" charset="0"/>
                </a:rPr>
                <a:t>c</a:t>
              </a:r>
              <a:r>
                <a:rPr lang="it-IT" dirty="0">
                  <a:solidFill>
                    <a:srgbClr val="000000"/>
                  </a:solidFill>
                  <a:latin typeface="Avenir LT Std 55 Roman" panose="020B0703020203020204"/>
                  <a:cs typeface="Arial" panose="020B0604020202020204" pitchFamily="34" charset="0"/>
                </a:rPr>
                <a:t> (SE): </a:t>
              </a:r>
              <a:r>
                <a:rPr lang="en-US" dirty="0">
                  <a:solidFill>
                    <a:srgbClr val="000000"/>
                  </a:solidFill>
                  <a:latin typeface="Avenir LT Std 55 Roman" panose="020B0703020203020204"/>
                  <a:cs typeface="Arial" panose="020B0604020202020204" pitchFamily="34" charset="0"/>
                </a:rPr>
                <a:t>−13.9 (4.3) </a:t>
              </a:r>
              <a:endParaRPr lang="it-IT" dirty="0">
                <a:solidFill>
                  <a:srgbClr val="000000"/>
                </a:solidFill>
                <a:latin typeface="Avenir LT Std 55 Roman" panose="020B0703020203020204"/>
                <a:cs typeface="Arial" panose="020B0604020202020204" pitchFamily="34" charset="0"/>
              </a:endParaRPr>
            </a:p>
            <a:p>
              <a:pPr algn="ctr"/>
              <a:r>
                <a:rPr lang="it-IT" dirty="0">
                  <a:solidFill>
                    <a:srgbClr val="000000"/>
                  </a:solidFill>
                  <a:latin typeface="Avenir LT Std 55 Roman" panose="020B0703020203020204"/>
                  <a:cs typeface="Arial" panose="020B0604020202020204" pitchFamily="34" charset="0"/>
                </a:rPr>
                <a:t>95% CI: </a:t>
              </a:r>
              <a:r>
                <a:rPr lang="en-US" dirty="0">
                  <a:solidFill>
                    <a:srgbClr val="000000"/>
                  </a:solidFill>
                  <a:latin typeface="Avenir LT Std 55 Roman" panose="020B0703020203020204"/>
                  <a:cs typeface="Arial" panose="020B0604020202020204" pitchFamily="34" charset="0"/>
                </a:rPr>
                <a:t>−22.7 to −5.1</a:t>
              </a:r>
            </a:p>
            <a:p>
              <a:pPr algn="ctr"/>
              <a:r>
                <a:rPr lang="en-US" i="1" dirty="0">
                  <a:solidFill>
                    <a:srgbClr val="000000"/>
                  </a:solidFill>
                  <a:latin typeface="Avenir LT Std 55 Roman" panose="020B0703020203020204"/>
                  <a:cs typeface="Arial" panose="020B0604020202020204" pitchFamily="34" charset="0"/>
                </a:rPr>
                <a:t>P=</a:t>
              </a:r>
              <a:r>
                <a:rPr lang="en-US" dirty="0">
                  <a:solidFill>
                    <a:srgbClr val="000000"/>
                  </a:solidFill>
                  <a:latin typeface="Avenir LT Std 55 Roman" panose="020B0703020203020204"/>
                  <a:cs typeface="Arial" panose="020B0604020202020204" pitchFamily="34" charset="0"/>
                </a:rPr>
                <a:t>0.0029</a:t>
              </a:r>
            </a:p>
          </p:txBody>
        </p:sp>
        <p:sp>
          <p:nvSpPr>
            <p:cNvPr id="19" name="TextBox 18">
              <a:extLst>
                <a:ext uri="{FF2B5EF4-FFF2-40B4-BE49-F238E27FC236}">
                  <a16:creationId xmlns:a16="http://schemas.microsoft.com/office/drawing/2014/main" id="{44F4C5CD-8EAE-0C2B-06D7-59E84F4C65D3}"/>
                </a:ext>
              </a:extLst>
            </p:cNvPr>
            <p:cNvSpPr txBox="1"/>
            <p:nvPr/>
          </p:nvSpPr>
          <p:spPr>
            <a:xfrm>
              <a:off x="7350907" y="10187385"/>
              <a:ext cx="1345284" cy="1192997"/>
            </a:xfrm>
            <a:prstGeom prst="rect">
              <a:avLst/>
            </a:prstGeom>
            <a:noFill/>
          </p:spPr>
          <p:txBody>
            <a:bodyPr wrap="none" rtlCol="0">
              <a:spAutoFit/>
            </a:bodyPr>
            <a:lstStyle/>
            <a:p>
              <a:pPr algn="ctr"/>
              <a:r>
                <a:rPr lang="en-US">
                  <a:solidFill>
                    <a:srgbClr val="000000"/>
                  </a:solidFill>
                  <a:latin typeface="Avenir LT Std 55 Roman" panose="020B0703020203020204"/>
                </a:rPr>
                <a:t>NT1</a:t>
              </a:r>
            </a:p>
            <a:p>
              <a:pPr algn="ctr"/>
              <a:r>
                <a:rPr lang="en-US">
                  <a:solidFill>
                    <a:srgbClr val="000000"/>
                  </a:solidFill>
                  <a:latin typeface="Avenir LT Std 55 Roman" panose="020B0703020203020204"/>
                </a:rPr>
                <a:t>(n=16)</a:t>
              </a:r>
            </a:p>
          </p:txBody>
        </p:sp>
        <p:sp>
          <p:nvSpPr>
            <p:cNvPr id="20" name="TextBox 19">
              <a:extLst>
                <a:ext uri="{FF2B5EF4-FFF2-40B4-BE49-F238E27FC236}">
                  <a16:creationId xmlns:a16="http://schemas.microsoft.com/office/drawing/2014/main" id="{CD42DFE8-DD32-7794-CAC8-09488D1EC333}"/>
                </a:ext>
              </a:extLst>
            </p:cNvPr>
            <p:cNvSpPr txBox="1"/>
            <p:nvPr/>
          </p:nvSpPr>
          <p:spPr>
            <a:xfrm>
              <a:off x="12818939" y="10162678"/>
              <a:ext cx="1345284" cy="1192997"/>
            </a:xfrm>
            <a:prstGeom prst="rect">
              <a:avLst/>
            </a:prstGeom>
            <a:noFill/>
          </p:spPr>
          <p:txBody>
            <a:bodyPr wrap="none" rtlCol="0">
              <a:spAutoFit/>
            </a:bodyPr>
            <a:lstStyle/>
            <a:p>
              <a:pPr algn="ctr"/>
              <a:r>
                <a:rPr lang="en-US">
                  <a:solidFill>
                    <a:srgbClr val="000000"/>
                  </a:solidFill>
                  <a:latin typeface="Avenir LT Std 55 Roman" panose="020B0703020203020204"/>
                </a:rPr>
                <a:t>NT2</a:t>
              </a:r>
            </a:p>
            <a:p>
              <a:pPr algn="ctr"/>
              <a:r>
                <a:rPr lang="en-US">
                  <a:solidFill>
                    <a:srgbClr val="000000"/>
                  </a:solidFill>
                  <a:latin typeface="Avenir LT Std 55 Roman" panose="020B0703020203020204"/>
                </a:rPr>
                <a:t>(n=18)</a:t>
              </a:r>
            </a:p>
          </p:txBody>
        </p:sp>
        <p:sp>
          <p:nvSpPr>
            <p:cNvPr id="6" name="TextBox 5">
              <a:extLst>
                <a:ext uri="{FF2B5EF4-FFF2-40B4-BE49-F238E27FC236}">
                  <a16:creationId xmlns:a16="http://schemas.microsoft.com/office/drawing/2014/main" id="{8DF91D45-2E13-215F-D935-21EEA015D615}"/>
                </a:ext>
              </a:extLst>
            </p:cNvPr>
            <p:cNvSpPr txBox="1"/>
            <p:nvPr/>
          </p:nvSpPr>
          <p:spPr>
            <a:xfrm>
              <a:off x="11713450" y="5821254"/>
              <a:ext cx="2050127" cy="681713"/>
            </a:xfrm>
            <a:prstGeom prst="rect">
              <a:avLst/>
            </a:prstGeom>
            <a:noFill/>
            <a:ln>
              <a:noFill/>
            </a:ln>
          </p:spPr>
          <p:txBody>
            <a:bodyPr wrap="square" rtlCol="0">
              <a:spAutoFit/>
            </a:bodyPr>
            <a:lstStyle/>
            <a:p>
              <a:pPr algn="ctr"/>
              <a:r>
                <a:rPr lang="it-IT">
                  <a:solidFill>
                    <a:srgbClr val="000000"/>
                  </a:solidFill>
                  <a:latin typeface="Avenir LT Std 55 Roman" panose="020B0703020203020204"/>
                  <a:cs typeface="Arial" panose="020B0604020202020204" pitchFamily="34" charset="0"/>
                </a:rPr>
                <a:t>52.0 (5.1)</a:t>
              </a:r>
              <a:endParaRPr lang="en-US">
                <a:solidFill>
                  <a:srgbClr val="000000"/>
                </a:solidFill>
                <a:latin typeface="Avenir LT Std 55 Roman" panose="020B0703020203020204"/>
                <a:cs typeface="Arial" panose="020B0604020202020204" pitchFamily="34" charset="0"/>
              </a:endParaRPr>
            </a:p>
          </p:txBody>
        </p:sp>
        <p:sp>
          <p:nvSpPr>
            <p:cNvPr id="8" name="TextBox 7">
              <a:extLst>
                <a:ext uri="{FF2B5EF4-FFF2-40B4-BE49-F238E27FC236}">
                  <a16:creationId xmlns:a16="http://schemas.microsoft.com/office/drawing/2014/main" id="{ACAF3886-FE00-2F14-2A3F-083BE4F26E38}"/>
                </a:ext>
              </a:extLst>
            </p:cNvPr>
            <p:cNvSpPr txBox="1"/>
            <p:nvPr/>
          </p:nvSpPr>
          <p:spPr>
            <a:xfrm>
              <a:off x="7771584" y="6225739"/>
              <a:ext cx="2029776" cy="681713"/>
            </a:xfrm>
            <a:prstGeom prst="rect">
              <a:avLst/>
            </a:prstGeom>
            <a:noFill/>
            <a:ln>
              <a:noFill/>
            </a:ln>
          </p:spPr>
          <p:txBody>
            <a:bodyPr wrap="square" rtlCol="0">
              <a:spAutoFit/>
            </a:bodyPr>
            <a:lstStyle/>
            <a:p>
              <a:pPr algn="ctr"/>
              <a:r>
                <a:rPr lang="it-IT">
                  <a:solidFill>
                    <a:srgbClr val="000000"/>
                  </a:solidFill>
                  <a:latin typeface="Avenir LT Std 55 Roman" panose="020B0703020203020204"/>
                  <a:cs typeface="Arial" panose="020B0604020202020204" pitchFamily="34" charset="0"/>
                </a:rPr>
                <a:t>42.8 (7.7)</a:t>
              </a:r>
              <a:endParaRPr lang="en-US">
                <a:solidFill>
                  <a:srgbClr val="000000"/>
                </a:solidFill>
                <a:latin typeface="Avenir LT Std 55 Roman" panose="020B0703020203020204"/>
                <a:cs typeface="Arial" panose="020B0604020202020204" pitchFamily="34" charset="0"/>
              </a:endParaRPr>
            </a:p>
          </p:txBody>
        </p:sp>
        <p:sp>
          <p:nvSpPr>
            <p:cNvPr id="11" name="TextBox 10">
              <a:extLst>
                <a:ext uri="{FF2B5EF4-FFF2-40B4-BE49-F238E27FC236}">
                  <a16:creationId xmlns:a16="http://schemas.microsoft.com/office/drawing/2014/main" id="{84CF7D4D-9025-D10C-49BE-9BF96EDF49E3}"/>
                </a:ext>
              </a:extLst>
            </p:cNvPr>
            <p:cNvSpPr txBox="1"/>
            <p:nvPr/>
          </p:nvSpPr>
          <p:spPr>
            <a:xfrm>
              <a:off x="17076776" y="5663431"/>
              <a:ext cx="2238514" cy="681713"/>
            </a:xfrm>
            <a:prstGeom prst="rect">
              <a:avLst/>
            </a:prstGeom>
            <a:noFill/>
            <a:ln>
              <a:noFill/>
            </a:ln>
          </p:spPr>
          <p:txBody>
            <a:bodyPr wrap="square" rtlCol="0">
              <a:spAutoFit/>
            </a:bodyPr>
            <a:lstStyle/>
            <a:p>
              <a:pPr algn="ctr"/>
              <a:r>
                <a:rPr lang="it-IT">
                  <a:solidFill>
                    <a:srgbClr val="000000"/>
                  </a:solidFill>
                  <a:latin typeface="Avenir LT Std 55 Roman" panose="020B0703020203020204"/>
                  <a:cs typeface="Arial" panose="020B0604020202020204" pitchFamily="34" charset="0"/>
                </a:rPr>
                <a:t>54.6 (4.8)</a:t>
              </a:r>
              <a:endParaRPr lang="en-US">
                <a:solidFill>
                  <a:srgbClr val="000000"/>
                </a:solidFill>
                <a:latin typeface="Avenir LT Std 55 Roman" panose="020B0703020203020204"/>
                <a:cs typeface="Arial" panose="020B0604020202020204" pitchFamily="34" charset="0"/>
              </a:endParaRPr>
            </a:p>
          </p:txBody>
        </p:sp>
        <p:sp>
          <p:nvSpPr>
            <p:cNvPr id="12" name="TextBox 11">
              <a:extLst>
                <a:ext uri="{FF2B5EF4-FFF2-40B4-BE49-F238E27FC236}">
                  <a16:creationId xmlns:a16="http://schemas.microsoft.com/office/drawing/2014/main" id="{61AFBFA1-1B74-7816-6B70-81DF11BA0E57}"/>
                </a:ext>
              </a:extLst>
            </p:cNvPr>
            <p:cNvSpPr txBox="1"/>
            <p:nvPr/>
          </p:nvSpPr>
          <p:spPr>
            <a:xfrm>
              <a:off x="6234065" y="5131573"/>
              <a:ext cx="2046908" cy="681713"/>
            </a:xfrm>
            <a:prstGeom prst="rect">
              <a:avLst/>
            </a:prstGeom>
            <a:noFill/>
            <a:ln>
              <a:noFill/>
            </a:ln>
          </p:spPr>
          <p:txBody>
            <a:bodyPr wrap="square" rtlCol="0">
              <a:spAutoFit/>
            </a:bodyPr>
            <a:lstStyle/>
            <a:p>
              <a:pPr algn="ctr"/>
              <a:r>
                <a:rPr lang="it-IT">
                  <a:solidFill>
                    <a:srgbClr val="000000"/>
                  </a:solidFill>
                  <a:latin typeface="Avenir LT Std 55 Roman" panose="020B0703020203020204"/>
                  <a:cs typeface="Arial" panose="020B0604020202020204" pitchFamily="34" charset="0"/>
                </a:rPr>
                <a:t>57.6 (8.6)</a:t>
              </a:r>
              <a:endParaRPr lang="en-US">
                <a:solidFill>
                  <a:srgbClr val="000000"/>
                </a:solidFill>
                <a:latin typeface="Avenir LT Std 55 Roman" panose="020B0703020203020204"/>
                <a:cs typeface="Arial" panose="020B0604020202020204" pitchFamily="34" charset="0"/>
              </a:endParaRPr>
            </a:p>
          </p:txBody>
        </p:sp>
        <p:sp>
          <p:nvSpPr>
            <p:cNvPr id="14" name="TextBox 13">
              <a:extLst>
                <a:ext uri="{FF2B5EF4-FFF2-40B4-BE49-F238E27FC236}">
                  <a16:creationId xmlns:a16="http://schemas.microsoft.com/office/drawing/2014/main" id="{322712E0-BD99-EAD3-34C0-74F9FEBDDC8D}"/>
                </a:ext>
              </a:extLst>
            </p:cNvPr>
            <p:cNvSpPr txBox="1"/>
            <p:nvPr/>
          </p:nvSpPr>
          <p:spPr>
            <a:xfrm>
              <a:off x="13192806" y="6577462"/>
              <a:ext cx="2160264" cy="681713"/>
            </a:xfrm>
            <a:prstGeom prst="rect">
              <a:avLst/>
            </a:prstGeom>
            <a:noFill/>
            <a:ln>
              <a:noFill/>
            </a:ln>
          </p:spPr>
          <p:txBody>
            <a:bodyPr wrap="square" rtlCol="0">
              <a:spAutoFit/>
            </a:bodyPr>
            <a:lstStyle/>
            <a:p>
              <a:pPr algn="ctr"/>
              <a:r>
                <a:rPr lang="it-IT">
                  <a:solidFill>
                    <a:srgbClr val="000000"/>
                  </a:solidFill>
                  <a:latin typeface="Avenir LT Std 55 Roman" panose="020B0703020203020204"/>
                  <a:cs typeface="Arial" panose="020B0604020202020204" pitchFamily="34" charset="0"/>
                </a:rPr>
                <a:t>40.5 (4.9)</a:t>
              </a:r>
              <a:endParaRPr lang="en-US">
                <a:solidFill>
                  <a:srgbClr val="000000"/>
                </a:solidFill>
                <a:latin typeface="Avenir LT Std 55 Roman" panose="020B0703020203020204"/>
                <a:cs typeface="Arial" panose="020B0604020202020204" pitchFamily="34" charset="0"/>
              </a:endParaRPr>
            </a:p>
          </p:txBody>
        </p:sp>
        <p:sp>
          <p:nvSpPr>
            <p:cNvPr id="21" name="TextBox 20">
              <a:extLst>
                <a:ext uri="{FF2B5EF4-FFF2-40B4-BE49-F238E27FC236}">
                  <a16:creationId xmlns:a16="http://schemas.microsoft.com/office/drawing/2014/main" id="{00225246-DC17-5574-D6E2-A07A63D13D79}"/>
                </a:ext>
              </a:extLst>
            </p:cNvPr>
            <p:cNvSpPr txBox="1"/>
            <p:nvPr/>
          </p:nvSpPr>
          <p:spPr>
            <a:xfrm>
              <a:off x="18605847" y="6514291"/>
              <a:ext cx="2252863" cy="681713"/>
            </a:xfrm>
            <a:prstGeom prst="rect">
              <a:avLst/>
            </a:prstGeom>
            <a:noFill/>
            <a:ln>
              <a:noFill/>
            </a:ln>
          </p:spPr>
          <p:txBody>
            <a:bodyPr wrap="square" rtlCol="0">
              <a:spAutoFit/>
            </a:bodyPr>
            <a:lstStyle/>
            <a:p>
              <a:pPr algn="ctr"/>
              <a:r>
                <a:rPr lang="it-IT">
                  <a:solidFill>
                    <a:srgbClr val="000000"/>
                  </a:solidFill>
                  <a:latin typeface="Avenir LT Std 55 Roman" panose="020B0703020203020204"/>
                  <a:cs typeface="Arial" panose="020B0604020202020204" pitchFamily="34" charset="0"/>
                </a:rPr>
                <a:t>41.6 (4.4)</a:t>
              </a:r>
              <a:endParaRPr lang="en-US">
                <a:solidFill>
                  <a:srgbClr val="000000"/>
                </a:solidFill>
                <a:latin typeface="Avenir LT Std 55 Roman" panose="020B0703020203020204"/>
                <a:cs typeface="Arial" panose="020B0604020202020204" pitchFamily="34" charset="0"/>
              </a:endParaRPr>
            </a:p>
          </p:txBody>
        </p:sp>
      </p:grpSp>
    </p:spTree>
    <p:extLst>
      <p:ext uri="{BB962C8B-B14F-4D97-AF65-F5344CB8AC3E}">
        <p14:creationId xmlns:p14="http://schemas.microsoft.com/office/powerpoint/2010/main" val="619373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4C10D-EB64-ADEB-3B15-4ACBB47AEB26}"/>
            </a:ext>
          </a:extLst>
        </p:cNvPr>
        <p:cNvGrpSpPr/>
        <p:nvPr/>
      </p:nvGrpSpPr>
      <p:grpSpPr>
        <a:xfrm>
          <a:off x="0" y="0"/>
          <a:ext cx="0" cy="0"/>
          <a:chOff x="0" y="0"/>
          <a:chExt cx="0" cy="0"/>
        </a:xfrm>
      </p:grpSpPr>
      <p:pic>
        <p:nvPicPr>
          <p:cNvPr id="3" name="Picture 2" descr="A picture containing font, text, graphics, design&#10;&#10;Description automatically generated">
            <a:extLst>
              <a:ext uri="{FF2B5EF4-FFF2-40B4-BE49-F238E27FC236}">
                <a16:creationId xmlns:a16="http://schemas.microsoft.com/office/drawing/2014/main" id="{72E57E0E-37A6-95F3-372C-08D117064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
        <p:nvSpPr>
          <p:cNvPr id="2" name="Title 1">
            <a:extLst>
              <a:ext uri="{FF2B5EF4-FFF2-40B4-BE49-F238E27FC236}">
                <a16:creationId xmlns:a16="http://schemas.microsoft.com/office/drawing/2014/main" id="{193A2302-D918-AB7B-C05A-A1E3B2097CD0}"/>
              </a:ext>
            </a:extLst>
          </p:cNvPr>
          <p:cNvSpPr>
            <a:spLocks noGrp="1"/>
          </p:cNvSpPr>
          <p:nvPr>
            <p:ph type="title"/>
          </p:nvPr>
        </p:nvSpPr>
        <p:spPr>
          <a:xfrm>
            <a:off x="838198" y="566"/>
            <a:ext cx="10515600" cy="1325563"/>
          </a:xfrm>
        </p:spPr>
        <p:txBody>
          <a:bodyPr>
            <a:normAutofit/>
          </a:bodyPr>
          <a:lstStyle/>
          <a:p>
            <a:pPr algn="ctr"/>
            <a:r>
              <a:rPr lang="en-US" sz="4000" dirty="0">
                <a:solidFill>
                  <a:schemeClr val="tx1"/>
                </a:solidFill>
              </a:rPr>
              <a:t>Increase in Duration of</a:t>
            </a:r>
            <a:br>
              <a:rPr lang="en-US" sz="4000" dirty="0">
                <a:solidFill>
                  <a:schemeClr val="tx1"/>
                </a:solidFill>
              </a:rPr>
            </a:br>
            <a:r>
              <a:rPr lang="en-US" sz="4000" dirty="0">
                <a:solidFill>
                  <a:schemeClr val="tx1"/>
                </a:solidFill>
              </a:rPr>
              <a:t>Stage N3 </a:t>
            </a:r>
            <a:r>
              <a:rPr lang="en-US" sz="4000" dirty="0" err="1">
                <a:solidFill>
                  <a:schemeClr val="tx1"/>
                </a:solidFill>
              </a:rPr>
              <a:t>Sleep</a:t>
            </a:r>
            <a:r>
              <a:rPr lang="en-US" sz="4000" baseline="30000" dirty="0" err="1">
                <a:solidFill>
                  <a:schemeClr val="tx1"/>
                </a:solidFill>
              </a:rPr>
              <a:t>a</a:t>
            </a:r>
            <a:endParaRPr lang="en-US" sz="4000" baseline="30000" dirty="0">
              <a:solidFill>
                <a:schemeClr val="tx1"/>
              </a:solidFill>
            </a:endParaRPr>
          </a:p>
        </p:txBody>
      </p:sp>
      <p:sp>
        <p:nvSpPr>
          <p:cNvPr id="9" name="TextBox 8">
            <a:extLst>
              <a:ext uri="{FF2B5EF4-FFF2-40B4-BE49-F238E27FC236}">
                <a16:creationId xmlns:a16="http://schemas.microsoft.com/office/drawing/2014/main" id="{18C11BB6-CBC8-F204-ED0E-609F040B5F17}"/>
              </a:ext>
            </a:extLst>
          </p:cNvPr>
          <p:cNvSpPr txBox="1"/>
          <p:nvPr/>
        </p:nvSpPr>
        <p:spPr>
          <a:xfrm>
            <a:off x="838198" y="6235076"/>
            <a:ext cx="10905030" cy="553998"/>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Completer</a:t>
            </a:r>
            <a:r>
              <a:rPr lang="en-US" sz="1000" dirty="0">
                <a:latin typeface="Avenir LT Std 55 Roman" panose="020B0703020203020204"/>
              </a:rPr>
              <a:t> analysis set. </a:t>
            </a:r>
            <a:r>
              <a:rPr lang="en-US" sz="1000" baseline="30000" dirty="0" err="1">
                <a:latin typeface="Avenir LT Std 55 Roman" panose="020B0703020203020204"/>
              </a:rPr>
              <a:t>b</a:t>
            </a:r>
            <a:r>
              <a:rPr lang="en-US" sz="1000" dirty="0" err="1">
                <a:latin typeface="Avenir LT Std 55 Roman" panose="020B0703020203020204"/>
              </a:rPr>
              <a:t>Difference</a:t>
            </a:r>
            <a:r>
              <a:rPr lang="en-US" sz="1000" dirty="0">
                <a:latin typeface="Avenir LT Std 55 Roman" panose="020B0703020203020204"/>
              </a:rPr>
              <a:t> between BL and EOT. *Controlled for multiplicity.	</a:t>
            </a:r>
          </a:p>
          <a:p>
            <a:r>
              <a:rPr lang="en-US" sz="1000" dirty="0">
                <a:latin typeface="Avenir LT Std 55 Roman" panose="020B0703020203020204"/>
              </a:rPr>
              <a:t>BL, baseline; CI, confidence interval; EOT, end of treatment; LS, least squares; LXB, low-sodium </a:t>
            </a:r>
            <a:r>
              <a:rPr lang="en-US" sz="1000" dirty="0" err="1">
                <a:latin typeface="Avenir LT Std 55 Roman" panose="020B0703020203020204"/>
              </a:rPr>
              <a:t>oxybate</a:t>
            </a:r>
            <a:r>
              <a:rPr lang="en-US" sz="1000" dirty="0">
                <a:latin typeface="Avenir LT Std 55 Roman" panose="020B0703020203020204"/>
              </a:rPr>
              <a:t>; N1, non-REM stage 1; N2, non-REM stage 2; N3, non-REM stage 3; NT1, narcolepsy type 1; NT2, narcolepsy type 2; REM, rapid eye movement; SE, standard error. </a:t>
            </a:r>
          </a:p>
        </p:txBody>
      </p:sp>
      <p:grpSp>
        <p:nvGrpSpPr>
          <p:cNvPr id="4" name="Group 3">
            <a:extLst>
              <a:ext uri="{FF2B5EF4-FFF2-40B4-BE49-F238E27FC236}">
                <a16:creationId xmlns:a16="http://schemas.microsoft.com/office/drawing/2014/main" id="{74D66CD4-6D50-070D-FA14-C1E02B305BAD}"/>
              </a:ext>
            </a:extLst>
          </p:cNvPr>
          <p:cNvGrpSpPr/>
          <p:nvPr/>
        </p:nvGrpSpPr>
        <p:grpSpPr>
          <a:xfrm>
            <a:off x="477672" y="1280378"/>
            <a:ext cx="11286698" cy="4806523"/>
            <a:chOff x="3166947" y="3446365"/>
            <a:chExt cx="19207356" cy="8731189"/>
          </a:xfrm>
        </p:grpSpPr>
        <p:grpSp>
          <p:nvGrpSpPr>
            <p:cNvPr id="5" name="Group 4">
              <a:extLst>
                <a:ext uri="{FF2B5EF4-FFF2-40B4-BE49-F238E27FC236}">
                  <a16:creationId xmlns:a16="http://schemas.microsoft.com/office/drawing/2014/main" id="{55A966FF-3906-176F-0137-BA37F0F410DD}"/>
                </a:ext>
              </a:extLst>
            </p:cNvPr>
            <p:cNvGrpSpPr/>
            <p:nvPr/>
          </p:nvGrpSpPr>
          <p:grpSpPr>
            <a:xfrm>
              <a:off x="3166947" y="3450926"/>
              <a:ext cx="19207356" cy="8726628"/>
              <a:chOff x="3166947" y="3450926"/>
              <a:chExt cx="19207356" cy="8726628"/>
            </a:xfrm>
          </p:grpSpPr>
          <p:graphicFrame>
            <p:nvGraphicFramePr>
              <p:cNvPr id="22" name="Chart 21">
                <a:extLst>
                  <a:ext uri="{FF2B5EF4-FFF2-40B4-BE49-F238E27FC236}">
                    <a16:creationId xmlns:a16="http://schemas.microsoft.com/office/drawing/2014/main" id="{43795FF8-33DB-D4F8-FF5B-B24DC9DFAB37}"/>
                  </a:ext>
                </a:extLst>
              </p:cNvPr>
              <p:cNvGraphicFramePr/>
              <p:nvPr>
                <p:extLst>
                  <p:ext uri="{D42A27DB-BD31-4B8C-83A1-F6EECF244321}">
                    <p14:modId xmlns:p14="http://schemas.microsoft.com/office/powerpoint/2010/main" val="1212709597"/>
                  </p:ext>
                </p:extLst>
              </p:nvPr>
            </p:nvGraphicFramePr>
            <p:xfrm>
              <a:off x="3166947" y="3450926"/>
              <a:ext cx="19207356" cy="872662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BE50543D-0B93-BF0C-5949-A160BD24FFA9}"/>
                  </a:ext>
                </a:extLst>
              </p:cNvPr>
              <p:cNvSpPr txBox="1"/>
              <p:nvPr/>
            </p:nvSpPr>
            <p:spPr>
              <a:xfrm>
                <a:off x="16928677" y="10394364"/>
                <a:ext cx="4119190" cy="1292829"/>
              </a:xfrm>
              <a:prstGeom prst="rect">
                <a:avLst/>
              </a:prstGeom>
              <a:noFill/>
            </p:spPr>
            <p:txBody>
              <a:bodyPr wrap="none" rtlCol="0">
                <a:spAutoFit/>
              </a:bodyPr>
              <a:lstStyle/>
              <a:p>
                <a:pPr algn="ctr"/>
                <a:r>
                  <a:rPr lang="en-US">
                    <a:solidFill>
                      <a:srgbClr val="000000"/>
                    </a:solidFill>
                    <a:latin typeface="Avenir LT Std 55 Roman" panose="020B0703020203020204"/>
                  </a:rPr>
                  <a:t>Total Narcolepsy Cohort</a:t>
                </a:r>
              </a:p>
              <a:p>
                <a:pPr algn="ctr"/>
                <a:r>
                  <a:rPr lang="en-US">
                    <a:solidFill>
                      <a:srgbClr val="000000"/>
                    </a:solidFill>
                    <a:latin typeface="Avenir LT Std 55 Roman" panose="020B0703020203020204"/>
                  </a:rPr>
                  <a:t>(N=34)</a:t>
                </a:r>
              </a:p>
            </p:txBody>
          </p:sp>
        </p:grpSp>
        <p:sp>
          <p:nvSpPr>
            <p:cNvPr id="6" name="TextBox 5">
              <a:extLst>
                <a:ext uri="{FF2B5EF4-FFF2-40B4-BE49-F238E27FC236}">
                  <a16:creationId xmlns:a16="http://schemas.microsoft.com/office/drawing/2014/main" id="{23DAB318-0BB3-4C36-DA2E-E2EDC5A1063C}"/>
                </a:ext>
              </a:extLst>
            </p:cNvPr>
            <p:cNvSpPr txBox="1"/>
            <p:nvPr/>
          </p:nvSpPr>
          <p:spPr>
            <a:xfrm>
              <a:off x="7630171" y="10394364"/>
              <a:ext cx="1356332" cy="1292829"/>
            </a:xfrm>
            <a:prstGeom prst="rect">
              <a:avLst/>
            </a:prstGeom>
            <a:noFill/>
          </p:spPr>
          <p:txBody>
            <a:bodyPr wrap="none" rtlCol="0">
              <a:spAutoFit/>
            </a:bodyPr>
            <a:lstStyle/>
            <a:p>
              <a:pPr algn="ctr"/>
              <a:r>
                <a:rPr lang="en-US">
                  <a:solidFill>
                    <a:srgbClr val="000000"/>
                  </a:solidFill>
                  <a:latin typeface="Avenir LT Std 55 Roman" panose="020B0703020203020204"/>
                </a:rPr>
                <a:t>NT1</a:t>
              </a:r>
            </a:p>
            <a:p>
              <a:pPr algn="ctr"/>
              <a:r>
                <a:rPr lang="en-US">
                  <a:solidFill>
                    <a:srgbClr val="000000"/>
                  </a:solidFill>
                  <a:latin typeface="Avenir LT Std 55 Roman" panose="020B0703020203020204"/>
                </a:rPr>
                <a:t>(n=16)</a:t>
              </a:r>
            </a:p>
          </p:txBody>
        </p:sp>
        <p:sp>
          <p:nvSpPr>
            <p:cNvPr id="7" name="TextBox 6">
              <a:extLst>
                <a:ext uri="{FF2B5EF4-FFF2-40B4-BE49-F238E27FC236}">
                  <a16:creationId xmlns:a16="http://schemas.microsoft.com/office/drawing/2014/main" id="{44C711DD-FA88-A9A6-9B7C-F6BB85D30A1C}"/>
                </a:ext>
              </a:extLst>
            </p:cNvPr>
            <p:cNvSpPr txBox="1"/>
            <p:nvPr/>
          </p:nvSpPr>
          <p:spPr>
            <a:xfrm>
              <a:off x="12964177" y="10394364"/>
              <a:ext cx="1356332" cy="1292829"/>
            </a:xfrm>
            <a:prstGeom prst="rect">
              <a:avLst/>
            </a:prstGeom>
            <a:noFill/>
          </p:spPr>
          <p:txBody>
            <a:bodyPr wrap="none" rtlCol="0">
              <a:spAutoFit/>
            </a:bodyPr>
            <a:lstStyle/>
            <a:p>
              <a:pPr algn="ctr"/>
              <a:r>
                <a:rPr lang="en-US">
                  <a:solidFill>
                    <a:srgbClr val="000000"/>
                  </a:solidFill>
                  <a:latin typeface="Avenir LT Std 55 Roman" panose="020B0703020203020204"/>
                </a:rPr>
                <a:t>NT2</a:t>
              </a:r>
            </a:p>
            <a:p>
              <a:pPr algn="ctr"/>
              <a:r>
                <a:rPr lang="en-US">
                  <a:solidFill>
                    <a:srgbClr val="000000"/>
                  </a:solidFill>
                  <a:latin typeface="Avenir LT Std 55 Roman" panose="020B0703020203020204"/>
                </a:rPr>
                <a:t>(n=18)</a:t>
              </a:r>
            </a:p>
          </p:txBody>
        </p:sp>
        <p:sp>
          <p:nvSpPr>
            <p:cNvPr id="8" name="Left Bracket 7">
              <a:extLst>
                <a:ext uri="{FF2B5EF4-FFF2-40B4-BE49-F238E27FC236}">
                  <a16:creationId xmlns:a16="http://schemas.microsoft.com/office/drawing/2014/main" id="{83D93464-919C-A20C-DE5C-242F52E15FE5}"/>
                </a:ext>
              </a:extLst>
            </p:cNvPr>
            <p:cNvSpPr/>
            <p:nvPr/>
          </p:nvSpPr>
          <p:spPr>
            <a:xfrm rot="5400000">
              <a:off x="18725581" y="4343089"/>
              <a:ext cx="249155" cy="1711708"/>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Avenir LT Std 55 Roman" panose="020B0703020203020204"/>
              </a:endParaRPr>
            </a:p>
          </p:txBody>
        </p:sp>
        <p:sp>
          <p:nvSpPr>
            <p:cNvPr id="10" name="TextBox 9">
              <a:extLst>
                <a:ext uri="{FF2B5EF4-FFF2-40B4-BE49-F238E27FC236}">
                  <a16:creationId xmlns:a16="http://schemas.microsoft.com/office/drawing/2014/main" id="{8D068355-DD57-9869-1844-D1175676ADDB}"/>
                </a:ext>
              </a:extLst>
            </p:cNvPr>
            <p:cNvSpPr txBox="1"/>
            <p:nvPr/>
          </p:nvSpPr>
          <p:spPr>
            <a:xfrm>
              <a:off x="16279018" y="3446365"/>
              <a:ext cx="5320948" cy="1677256"/>
            </a:xfrm>
            <a:prstGeom prst="rect">
              <a:avLst/>
            </a:prstGeom>
            <a:noFill/>
            <a:ln>
              <a:noFill/>
            </a:ln>
          </p:spPr>
          <p:txBody>
            <a:bodyPr wrap="square" rtlCol="0">
              <a:spAutoFit/>
            </a:bodyPr>
            <a:lstStyle/>
            <a:p>
              <a:pPr algn="ctr"/>
              <a:r>
                <a:rPr lang="en-US" dirty="0">
                  <a:solidFill>
                    <a:srgbClr val="000000"/>
                  </a:solidFill>
                  <a:latin typeface="Avenir LT Std 55 Roman" panose="020B0703020203020204"/>
                  <a:cs typeface="Arial" panose="020B0604020202020204" pitchFamily="34" charset="0"/>
                </a:rPr>
                <a:t>LS mean </a:t>
              </a:r>
              <a:r>
                <a:rPr lang="it-IT" dirty="0">
                  <a:solidFill>
                    <a:srgbClr val="000000"/>
                  </a:solidFill>
                  <a:latin typeface="Avenir LT Std 55 Roman" panose="020B0703020203020204"/>
                  <a:cs typeface="Arial" panose="020B0604020202020204" pitchFamily="34" charset="0"/>
                </a:rPr>
                <a:t>Δ</a:t>
              </a:r>
              <a:r>
                <a:rPr lang="it-IT" baseline="30000" dirty="0">
                  <a:solidFill>
                    <a:srgbClr val="000000"/>
                  </a:solidFill>
                  <a:latin typeface="Avenir LT Std 55 Roman" panose="020B0703020203020204"/>
                  <a:cs typeface="Arial" panose="020B0604020202020204" pitchFamily="34" charset="0"/>
                </a:rPr>
                <a:t>b</a:t>
              </a:r>
              <a:r>
                <a:rPr lang="it-IT" dirty="0">
                  <a:solidFill>
                    <a:srgbClr val="000000"/>
                  </a:solidFill>
                  <a:latin typeface="Avenir LT Std 55 Roman" panose="020B0703020203020204"/>
                  <a:cs typeface="Arial" panose="020B0604020202020204" pitchFamily="34" charset="0"/>
                </a:rPr>
                <a:t> (SE): </a:t>
              </a:r>
              <a:r>
                <a:rPr lang="en-US" dirty="0">
                  <a:solidFill>
                    <a:srgbClr val="000000"/>
                  </a:solidFill>
                  <a:latin typeface="Avenir LT Std 55 Roman" panose="020B0703020203020204"/>
                  <a:cs typeface="Arial" panose="020B0604020202020204" pitchFamily="34" charset="0"/>
                </a:rPr>
                <a:t>45.0 (8.8)</a:t>
              </a:r>
              <a:endParaRPr lang="it-IT" dirty="0">
                <a:solidFill>
                  <a:srgbClr val="000000"/>
                </a:solidFill>
                <a:latin typeface="Avenir LT Std 55 Roman" panose="020B0703020203020204"/>
                <a:cs typeface="Arial" panose="020B0604020202020204" pitchFamily="34" charset="0"/>
              </a:endParaRPr>
            </a:p>
            <a:p>
              <a:pPr algn="ctr"/>
              <a:r>
                <a:rPr lang="it-IT" dirty="0">
                  <a:solidFill>
                    <a:srgbClr val="000000"/>
                  </a:solidFill>
                  <a:latin typeface="Avenir LT Std 55 Roman" panose="020B0703020203020204"/>
                  <a:cs typeface="Arial" panose="020B0604020202020204" pitchFamily="34" charset="0"/>
                </a:rPr>
                <a:t>95% CI: </a:t>
              </a:r>
              <a:r>
                <a:rPr lang="en-US" dirty="0">
                  <a:solidFill>
                    <a:srgbClr val="000000"/>
                  </a:solidFill>
                  <a:latin typeface="Avenir LT Std 55 Roman" panose="020B0703020203020204"/>
                  <a:cs typeface="Arial" panose="020B0604020202020204" pitchFamily="34" charset="0"/>
                </a:rPr>
                <a:t>27.0 to 63.0</a:t>
              </a:r>
            </a:p>
            <a:p>
              <a:pPr algn="ctr"/>
              <a:r>
                <a:rPr lang="en-US" i="1" dirty="0">
                  <a:solidFill>
                    <a:srgbClr val="000000"/>
                  </a:solidFill>
                  <a:latin typeface="Avenir LT Std 55 Roman" panose="020B0703020203020204"/>
                  <a:cs typeface="Arial" panose="020B0604020202020204" pitchFamily="34" charset="0"/>
                </a:rPr>
                <a:t>P</a:t>
              </a:r>
              <a:r>
                <a:rPr lang="en-US" dirty="0">
                  <a:solidFill>
                    <a:srgbClr val="000000"/>
                  </a:solidFill>
                  <a:latin typeface="Avenir LT Std 55 Roman" panose="020B0703020203020204"/>
                  <a:cs typeface="Arial" panose="020B0604020202020204" pitchFamily="34" charset="0"/>
                </a:rPr>
                <a:t>&lt;0.0001*</a:t>
              </a:r>
            </a:p>
          </p:txBody>
        </p:sp>
        <p:sp>
          <p:nvSpPr>
            <p:cNvPr id="11" name="Left Bracket 10">
              <a:extLst>
                <a:ext uri="{FF2B5EF4-FFF2-40B4-BE49-F238E27FC236}">
                  <a16:creationId xmlns:a16="http://schemas.microsoft.com/office/drawing/2014/main" id="{DB6C3706-D299-C6F2-D188-41021963B0E7}"/>
                </a:ext>
              </a:extLst>
            </p:cNvPr>
            <p:cNvSpPr/>
            <p:nvPr/>
          </p:nvSpPr>
          <p:spPr>
            <a:xfrm rot="5400000">
              <a:off x="13404354" y="4350550"/>
              <a:ext cx="249155" cy="1711708"/>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Avenir LT Std 55 Roman" panose="020B0703020203020204"/>
              </a:endParaRPr>
            </a:p>
          </p:txBody>
        </p:sp>
        <p:sp>
          <p:nvSpPr>
            <p:cNvPr id="12" name="TextBox 11">
              <a:extLst>
                <a:ext uri="{FF2B5EF4-FFF2-40B4-BE49-F238E27FC236}">
                  <a16:creationId xmlns:a16="http://schemas.microsoft.com/office/drawing/2014/main" id="{A675F058-374B-50FA-5DB1-C284CCA2D829}"/>
                </a:ext>
              </a:extLst>
            </p:cNvPr>
            <p:cNvSpPr txBox="1"/>
            <p:nvPr/>
          </p:nvSpPr>
          <p:spPr>
            <a:xfrm>
              <a:off x="10943092" y="3446365"/>
              <a:ext cx="5320948" cy="1677256"/>
            </a:xfrm>
            <a:prstGeom prst="rect">
              <a:avLst/>
            </a:prstGeom>
            <a:noFill/>
            <a:ln>
              <a:noFill/>
            </a:ln>
          </p:spPr>
          <p:txBody>
            <a:bodyPr wrap="square" rtlCol="0">
              <a:spAutoFit/>
            </a:bodyPr>
            <a:lstStyle/>
            <a:p>
              <a:pPr algn="ctr"/>
              <a:r>
                <a:rPr lang="en-US" dirty="0">
                  <a:solidFill>
                    <a:srgbClr val="000000"/>
                  </a:solidFill>
                  <a:latin typeface="Avenir LT Std 55 Roman" panose="020B0703020203020204"/>
                  <a:cs typeface="Arial" panose="020B0604020202020204" pitchFamily="34" charset="0"/>
                </a:rPr>
                <a:t>LS mean </a:t>
              </a:r>
              <a:r>
                <a:rPr lang="it-IT" dirty="0">
                  <a:solidFill>
                    <a:srgbClr val="000000"/>
                  </a:solidFill>
                  <a:latin typeface="Avenir LT Std 55 Roman" panose="020B0703020203020204"/>
                  <a:cs typeface="Arial" panose="020B0604020202020204" pitchFamily="34" charset="0"/>
                </a:rPr>
                <a:t>Δ</a:t>
              </a:r>
              <a:r>
                <a:rPr lang="it-IT" baseline="30000" dirty="0">
                  <a:solidFill>
                    <a:srgbClr val="000000"/>
                  </a:solidFill>
                  <a:latin typeface="Avenir LT Std 55 Roman" panose="020B0703020203020204"/>
                  <a:cs typeface="Arial" panose="020B0604020202020204" pitchFamily="34" charset="0"/>
                </a:rPr>
                <a:t>b</a:t>
              </a:r>
              <a:r>
                <a:rPr lang="it-IT" dirty="0">
                  <a:solidFill>
                    <a:srgbClr val="000000"/>
                  </a:solidFill>
                  <a:latin typeface="Avenir LT Std 55 Roman" panose="020B0703020203020204"/>
                  <a:cs typeface="Arial" panose="020B0604020202020204" pitchFamily="34" charset="0"/>
                </a:rPr>
                <a:t> (SE): </a:t>
              </a:r>
              <a:r>
                <a:rPr lang="en-US" dirty="0">
                  <a:solidFill>
                    <a:srgbClr val="000000"/>
                  </a:solidFill>
                  <a:latin typeface="Avenir LT Std 55 Roman" panose="020B0703020203020204"/>
                  <a:cs typeface="Arial" panose="020B0604020202020204" pitchFamily="34" charset="0"/>
                </a:rPr>
                <a:t>40.8 (12.3)</a:t>
              </a:r>
              <a:endParaRPr lang="it-IT" dirty="0">
                <a:solidFill>
                  <a:srgbClr val="000000"/>
                </a:solidFill>
                <a:latin typeface="Avenir LT Std 55 Roman" panose="020B0703020203020204"/>
                <a:cs typeface="Arial" panose="020B0604020202020204" pitchFamily="34" charset="0"/>
              </a:endParaRPr>
            </a:p>
            <a:p>
              <a:pPr algn="ctr"/>
              <a:r>
                <a:rPr lang="it-IT" dirty="0">
                  <a:solidFill>
                    <a:srgbClr val="000000"/>
                  </a:solidFill>
                  <a:latin typeface="Avenir LT Std 55 Roman" panose="020B0703020203020204"/>
                  <a:cs typeface="Arial" panose="020B0604020202020204" pitchFamily="34" charset="0"/>
                </a:rPr>
                <a:t>95% CI: </a:t>
              </a:r>
              <a:r>
                <a:rPr lang="en-US" dirty="0">
                  <a:solidFill>
                    <a:srgbClr val="000000"/>
                  </a:solidFill>
                  <a:latin typeface="Avenir LT Std 55 Roman" panose="020B0703020203020204"/>
                  <a:cs typeface="Arial" panose="020B0604020202020204" pitchFamily="34" charset="0"/>
                </a:rPr>
                <a:t>15.8 to 65.8</a:t>
              </a:r>
            </a:p>
            <a:p>
              <a:pPr algn="ctr"/>
              <a:r>
                <a:rPr lang="en-US" i="1" dirty="0">
                  <a:solidFill>
                    <a:srgbClr val="000000"/>
                  </a:solidFill>
                  <a:latin typeface="Avenir LT Std 55 Roman" panose="020B0703020203020204"/>
                  <a:cs typeface="Arial" panose="020B0604020202020204" pitchFamily="34" charset="0"/>
                </a:rPr>
                <a:t>P=</a:t>
              </a:r>
              <a:r>
                <a:rPr lang="en-US" dirty="0">
                  <a:solidFill>
                    <a:srgbClr val="000000"/>
                  </a:solidFill>
                  <a:latin typeface="Avenir LT Std 55 Roman" panose="020B0703020203020204"/>
                  <a:cs typeface="Arial" panose="020B0604020202020204" pitchFamily="34" charset="0"/>
                </a:rPr>
                <a:t>0.0023</a:t>
              </a:r>
            </a:p>
          </p:txBody>
        </p:sp>
        <p:sp>
          <p:nvSpPr>
            <p:cNvPr id="13" name="Left Bracket 12">
              <a:extLst>
                <a:ext uri="{FF2B5EF4-FFF2-40B4-BE49-F238E27FC236}">
                  <a16:creationId xmlns:a16="http://schemas.microsoft.com/office/drawing/2014/main" id="{DD8529C6-0AD7-F066-B5EB-814DEC3F9A1A}"/>
                </a:ext>
              </a:extLst>
            </p:cNvPr>
            <p:cNvSpPr/>
            <p:nvPr/>
          </p:nvSpPr>
          <p:spPr>
            <a:xfrm rot="5400000">
              <a:off x="8068428" y="4345502"/>
              <a:ext cx="249155" cy="1711708"/>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Avenir LT Std 55 Roman" panose="020B0703020203020204"/>
              </a:endParaRPr>
            </a:p>
          </p:txBody>
        </p:sp>
        <p:sp>
          <p:nvSpPr>
            <p:cNvPr id="15" name="TextBox 14">
              <a:extLst>
                <a:ext uri="{FF2B5EF4-FFF2-40B4-BE49-F238E27FC236}">
                  <a16:creationId xmlns:a16="http://schemas.microsoft.com/office/drawing/2014/main" id="{F8121C5C-A85B-1D45-7049-525D816AFF35}"/>
                </a:ext>
              </a:extLst>
            </p:cNvPr>
            <p:cNvSpPr txBox="1"/>
            <p:nvPr/>
          </p:nvSpPr>
          <p:spPr>
            <a:xfrm>
              <a:off x="5547370" y="3446365"/>
              <a:ext cx="5320948" cy="1677256"/>
            </a:xfrm>
            <a:prstGeom prst="rect">
              <a:avLst/>
            </a:prstGeom>
            <a:noFill/>
            <a:ln>
              <a:noFill/>
            </a:ln>
          </p:spPr>
          <p:txBody>
            <a:bodyPr wrap="square" rtlCol="0">
              <a:spAutoFit/>
            </a:bodyPr>
            <a:lstStyle/>
            <a:p>
              <a:pPr algn="ctr"/>
              <a:r>
                <a:rPr lang="en-US" dirty="0">
                  <a:solidFill>
                    <a:srgbClr val="000000"/>
                  </a:solidFill>
                  <a:latin typeface="Avenir LT Std 55 Roman" panose="020B0703020203020204"/>
                  <a:cs typeface="Arial" panose="020B0604020202020204" pitchFamily="34" charset="0"/>
                </a:rPr>
                <a:t>LS mean </a:t>
              </a:r>
              <a:r>
                <a:rPr lang="it-IT" dirty="0">
                  <a:solidFill>
                    <a:srgbClr val="000000"/>
                  </a:solidFill>
                  <a:latin typeface="Avenir LT Std 55 Roman" panose="020B0703020203020204"/>
                  <a:cs typeface="Arial" panose="020B0604020202020204" pitchFamily="34" charset="0"/>
                </a:rPr>
                <a:t>Δ</a:t>
              </a:r>
              <a:r>
                <a:rPr lang="it-IT" baseline="30000" dirty="0">
                  <a:solidFill>
                    <a:srgbClr val="000000"/>
                  </a:solidFill>
                  <a:latin typeface="Avenir LT Std 55 Roman" panose="020B0703020203020204"/>
                  <a:cs typeface="Arial" panose="020B0604020202020204" pitchFamily="34" charset="0"/>
                </a:rPr>
                <a:t>b</a:t>
              </a:r>
              <a:r>
                <a:rPr lang="it-IT" dirty="0">
                  <a:solidFill>
                    <a:srgbClr val="000000"/>
                  </a:solidFill>
                  <a:latin typeface="Avenir LT Std 55 Roman" panose="020B0703020203020204"/>
                  <a:cs typeface="Arial" panose="020B0604020202020204" pitchFamily="34" charset="0"/>
                </a:rPr>
                <a:t> (SE): </a:t>
              </a:r>
              <a:r>
                <a:rPr lang="en-US" dirty="0">
                  <a:solidFill>
                    <a:srgbClr val="000000"/>
                  </a:solidFill>
                  <a:latin typeface="Avenir LT Std 55 Roman" panose="020B0703020203020204"/>
                  <a:cs typeface="Arial" panose="020B0604020202020204" pitchFamily="34" charset="0"/>
                </a:rPr>
                <a:t>49.8 (13.0) </a:t>
              </a:r>
              <a:endParaRPr lang="it-IT" dirty="0">
                <a:solidFill>
                  <a:srgbClr val="000000"/>
                </a:solidFill>
                <a:latin typeface="Avenir LT Std 55 Roman" panose="020B0703020203020204"/>
                <a:cs typeface="Arial" panose="020B0604020202020204" pitchFamily="34" charset="0"/>
              </a:endParaRPr>
            </a:p>
            <a:p>
              <a:pPr algn="ctr"/>
              <a:r>
                <a:rPr lang="it-IT" dirty="0">
                  <a:solidFill>
                    <a:srgbClr val="000000"/>
                  </a:solidFill>
                  <a:latin typeface="Avenir LT Std 55 Roman" panose="020B0703020203020204"/>
                  <a:cs typeface="Arial" panose="020B0604020202020204" pitchFamily="34" charset="0"/>
                </a:rPr>
                <a:t>95% CI: </a:t>
              </a:r>
              <a:r>
                <a:rPr lang="en-US" dirty="0">
                  <a:solidFill>
                    <a:srgbClr val="000000"/>
                  </a:solidFill>
                  <a:latin typeface="Avenir LT Std 55 Roman" panose="020B0703020203020204"/>
                  <a:cs typeface="Arial" panose="020B0604020202020204" pitchFamily="34" charset="0"/>
                </a:rPr>
                <a:t>23.2 to 76.3</a:t>
              </a:r>
            </a:p>
            <a:p>
              <a:pPr algn="ctr"/>
              <a:r>
                <a:rPr lang="en-US" i="1" dirty="0">
                  <a:solidFill>
                    <a:srgbClr val="000000"/>
                  </a:solidFill>
                  <a:latin typeface="Avenir LT Std 55 Roman" panose="020B0703020203020204"/>
                  <a:cs typeface="Arial" panose="020B0604020202020204" pitchFamily="34" charset="0"/>
                </a:rPr>
                <a:t>P=</a:t>
              </a:r>
              <a:r>
                <a:rPr lang="en-US" dirty="0">
                  <a:solidFill>
                    <a:srgbClr val="000000"/>
                  </a:solidFill>
                  <a:latin typeface="Avenir LT Std 55 Roman" panose="020B0703020203020204"/>
                  <a:cs typeface="Arial" panose="020B0604020202020204" pitchFamily="34" charset="0"/>
                </a:rPr>
                <a:t>0.0006</a:t>
              </a:r>
            </a:p>
          </p:txBody>
        </p:sp>
        <p:sp>
          <p:nvSpPr>
            <p:cNvPr id="16" name="TextBox 15">
              <a:extLst>
                <a:ext uri="{FF2B5EF4-FFF2-40B4-BE49-F238E27FC236}">
                  <a16:creationId xmlns:a16="http://schemas.microsoft.com/office/drawing/2014/main" id="{16A4D025-FAB7-26E4-0DA7-BBAD0CC0AB22}"/>
                </a:ext>
              </a:extLst>
            </p:cNvPr>
            <p:cNvSpPr txBox="1"/>
            <p:nvPr/>
          </p:nvSpPr>
          <p:spPr>
            <a:xfrm>
              <a:off x="11780871" y="7349399"/>
              <a:ext cx="2281911" cy="670902"/>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61.5 (8.4)</a:t>
              </a:r>
              <a:endParaRPr lang="en-US" dirty="0">
                <a:solidFill>
                  <a:srgbClr val="000000"/>
                </a:solidFill>
                <a:latin typeface="Avenir LT Std 55 Roman" panose="020B0703020203020204"/>
                <a:cs typeface="Arial" panose="020B0604020202020204" pitchFamily="34" charset="0"/>
              </a:endParaRPr>
            </a:p>
          </p:txBody>
        </p:sp>
        <p:sp>
          <p:nvSpPr>
            <p:cNvPr id="17" name="TextBox 16">
              <a:extLst>
                <a:ext uri="{FF2B5EF4-FFF2-40B4-BE49-F238E27FC236}">
                  <a16:creationId xmlns:a16="http://schemas.microsoft.com/office/drawing/2014/main" id="{7CC2C3AC-E566-A01E-DB36-4C0B61F63C4E}"/>
                </a:ext>
              </a:extLst>
            </p:cNvPr>
            <p:cNvSpPr txBox="1"/>
            <p:nvPr/>
          </p:nvSpPr>
          <p:spPr>
            <a:xfrm>
              <a:off x="7593120" y="5392785"/>
              <a:ext cx="2868409" cy="670902"/>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110.3 (18.7)</a:t>
              </a:r>
              <a:endParaRPr lang="en-US" dirty="0">
                <a:solidFill>
                  <a:srgbClr val="000000"/>
                </a:solidFill>
                <a:latin typeface="Avenir LT Std 55 Roman" panose="020B0703020203020204"/>
                <a:cs typeface="Arial" panose="020B0604020202020204" pitchFamily="34" charset="0"/>
              </a:endParaRPr>
            </a:p>
          </p:txBody>
        </p:sp>
        <p:sp>
          <p:nvSpPr>
            <p:cNvPr id="18" name="TextBox 17">
              <a:extLst>
                <a:ext uri="{FF2B5EF4-FFF2-40B4-BE49-F238E27FC236}">
                  <a16:creationId xmlns:a16="http://schemas.microsoft.com/office/drawing/2014/main" id="{B05213C5-50CD-8BC6-8504-BC42F2335F4E}"/>
                </a:ext>
              </a:extLst>
            </p:cNvPr>
            <p:cNvSpPr txBox="1"/>
            <p:nvPr/>
          </p:nvSpPr>
          <p:spPr>
            <a:xfrm>
              <a:off x="16977780" y="7399418"/>
              <a:ext cx="2481523" cy="670902"/>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61.1 (6.0)</a:t>
              </a:r>
              <a:endParaRPr lang="en-US" dirty="0">
                <a:solidFill>
                  <a:srgbClr val="000000"/>
                </a:solidFill>
                <a:latin typeface="Avenir LT Std 55 Roman" panose="020B0703020203020204"/>
                <a:cs typeface="Arial" panose="020B0604020202020204" pitchFamily="34" charset="0"/>
              </a:endParaRPr>
            </a:p>
          </p:txBody>
        </p:sp>
        <p:sp>
          <p:nvSpPr>
            <p:cNvPr id="19" name="TextBox 18">
              <a:extLst>
                <a:ext uri="{FF2B5EF4-FFF2-40B4-BE49-F238E27FC236}">
                  <a16:creationId xmlns:a16="http://schemas.microsoft.com/office/drawing/2014/main" id="{F5929109-D522-6494-0E18-D6C7AEB89879}"/>
                </a:ext>
              </a:extLst>
            </p:cNvPr>
            <p:cNvSpPr txBox="1"/>
            <p:nvPr/>
          </p:nvSpPr>
          <p:spPr>
            <a:xfrm>
              <a:off x="6569390" y="7287630"/>
              <a:ext cx="1962610" cy="670902"/>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60.7 (8.8)</a:t>
              </a:r>
              <a:endParaRPr lang="en-US" dirty="0">
                <a:solidFill>
                  <a:srgbClr val="000000"/>
                </a:solidFill>
                <a:latin typeface="Avenir LT Std 55 Roman" panose="020B0703020203020204"/>
                <a:cs typeface="Arial" panose="020B0604020202020204" pitchFamily="34" charset="0"/>
              </a:endParaRPr>
            </a:p>
          </p:txBody>
        </p:sp>
        <p:sp>
          <p:nvSpPr>
            <p:cNvPr id="20" name="TextBox 19">
              <a:extLst>
                <a:ext uri="{FF2B5EF4-FFF2-40B4-BE49-F238E27FC236}">
                  <a16:creationId xmlns:a16="http://schemas.microsoft.com/office/drawing/2014/main" id="{84435197-21EA-9FAA-6EE2-D8FB07741498}"/>
                </a:ext>
              </a:extLst>
            </p:cNvPr>
            <p:cNvSpPr txBox="1"/>
            <p:nvPr/>
          </p:nvSpPr>
          <p:spPr>
            <a:xfrm>
              <a:off x="13096453" y="5707773"/>
              <a:ext cx="2613142" cy="670902"/>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102.4 (15.7)</a:t>
              </a:r>
              <a:endParaRPr lang="en-US" dirty="0">
                <a:solidFill>
                  <a:srgbClr val="000000"/>
                </a:solidFill>
                <a:latin typeface="Avenir LT Std 55 Roman" panose="020B0703020203020204"/>
                <a:cs typeface="Arial" panose="020B0604020202020204" pitchFamily="34" charset="0"/>
              </a:endParaRPr>
            </a:p>
          </p:txBody>
        </p:sp>
        <p:sp>
          <p:nvSpPr>
            <p:cNvPr id="21" name="TextBox 20">
              <a:extLst>
                <a:ext uri="{FF2B5EF4-FFF2-40B4-BE49-F238E27FC236}">
                  <a16:creationId xmlns:a16="http://schemas.microsoft.com/office/drawing/2014/main" id="{4CFE58B0-4D21-501C-6316-D0406654AD4D}"/>
                </a:ext>
              </a:extLst>
            </p:cNvPr>
            <p:cNvSpPr txBox="1"/>
            <p:nvPr/>
          </p:nvSpPr>
          <p:spPr>
            <a:xfrm>
              <a:off x="18436492" y="5707773"/>
              <a:ext cx="2613140" cy="670902"/>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106.1 (11.9)</a:t>
              </a:r>
              <a:endParaRPr lang="en-US" dirty="0">
                <a:solidFill>
                  <a:srgbClr val="000000"/>
                </a:solidFill>
                <a:latin typeface="Avenir LT Std 55 Roman" panose="020B0703020203020204"/>
                <a:cs typeface="Arial" panose="020B0604020202020204" pitchFamily="34" charset="0"/>
              </a:endParaRPr>
            </a:p>
          </p:txBody>
        </p:sp>
      </p:grpSp>
    </p:spTree>
    <p:extLst>
      <p:ext uri="{BB962C8B-B14F-4D97-AF65-F5344CB8AC3E}">
        <p14:creationId xmlns:p14="http://schemas.microsoft.com/office/powerpoint/2010/main" val="3031993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BE56-044C-F43C-1335-E029ECE2CEC0}"/>
            </a:ext>
          </a:extLst>
        </p:cNvPr>
        <p:cNvGrpSpPr/>
        <p:nvPr/>
      </p:nvGrpSpPr>
      <p:grpSpPr>
        <a:xfrm>
          <a:off x="0" y="0"/>
          <a:ext cx="0" cy="0"/>
          <a:chOff x="0" y="0"/>
          <a:chExt cx="0" cy="0"/>
        </a:xfrm>
      </p:grpSpPr>
      <p:pic>
        <p:nvPicPr>
          <p:cNvPr id="3" name="Picture 2" descr="A picture containing font, text, graphics, design&#10;&#10;Description automatically generated">
            <a:extLst>
              <a:ext uri="{FF2B5EF4-FFF2-40B4-BE49-F238E27FC236}">
                <a16:creationId xmlns:a16="http://schemas.microsoft.com/office/drawing/2014/main" id="{CCF40C68-1B06-D92E-E78E-FC5B66CED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
        <p:nvSpPr>
          <p:cNvPr id="2" name="Title 1">
            <a:extLst>
              <a:ext uri="{FF2B5EF4-FFF2-40B4-BE49-F238E27FC236}">
                <a16:creationId xmlns:a16="http://schemas.microsoft.com/office/drawing/2014/main" id="{5D9276B2-4361-ADAF-036A-4004E3B119DF}"/>
              </a:ext>
            </a:extLst>
          </p:cNvPr>
          <p:cNvSpPr>
            <a:spLocks noGrp="1"/>
          </p:cNvSpPr>
          <p:nvPr>
            <p:ph type="title"/>
          </p:nvPr>
        </p:nvSpPr>
        <p:spPr>
          <a:xfrm>
            <a:off x="838198" y="-54026"/>
            <a:ext cx="10515600" cy="1325563"/>
          </a:xfrm>
        </p:spPr>
        <p:txBody>
          <a:bodyPr>
            <a:normAutofit/>
          </a:bodyPr>
          <a:lstStyle/>
          <a:p>
            <a:pPr algn="ctr"/>
            <a:r>
              <a:rPr lang="en-US" sz="4000" dirty="0">
                <a:solidFill>
                  <a:schemeClr val="tx1"/>
                </a:solidFill>
              </a:rPr>
              <a:t>Decrease in Number of</a:t>
            </a:r>
            <a:br>
              <a:rPr lang="en-US" sz="4000" dirty="0">
                <a:solidFill>
                  <a:schemeClr val="tx1"/>
                </a:solidFill>
              </a:rPr>
            </a:br>
            <a:r>
              <a:rPr lang="en-US" sz="4000" dirty="0">
                <a:solidFill>
                  <a:schemeClr val="tx1"/>
                </a:solidFill>
              </a:rPr>
              <a:t>Nocturnal </a:t>
            </a:r>
            <a:r>
              <a:rPr lang="en-US" sz="4000" dirty="0" err="1">
                <a:solidFill>
                  <a:schemeClr val="tx1"/>
                </a:solidFill>
              </a:rPr>
              <a:t>Awakenings</a:t>
            </a:r>
            <a:r>
              <a:rPr lang="en-US" sz="4000" baseline="30000" dirty="0" err="1">
                <a:solidFill>
                  <a:schemeClr val="tx1"/>
                </a:solidFill>
              </a:rPr>
              <a:t>a,b</a:t>
            </a:r>
            <a:endParaRPr lang="en-US" sz="4000" baseline="30000" dirty="0">
              <a:solidFill>
                <a:schemeClr val="tx1"/>
              </a:solidFill>
            </a:endParaRPr>
          </a:p>
        </p:txBody>
      </p:sp>
      <p:grpSp>
        <p:nvGrpSpPr>
          <p:cNvPr id="5" name="Group 4">
            <a:extLst>
              <a:ext uri="{FF2B5EF4-FFF2-40B4-BE49-F238E27FC236}">
                <a16:creationId xmlns:a16="http://schemas.microsoft.com/office/drawing/2014/main" id="{37188C15-3DE9-C1B2-52FF-1FFB6021B08B}"/>
              </a:ext>
            </a:extLst>
          </p:cNvPr>
          <p:cNvGrpSpPr/>
          <p:nvPr/>
        </p:nvGrpSpPr>
        <p:grpSpPr>
          <a:xfrm>
            <a:off x="655093" y="1304755"/>
            <a:ext cx="11054686" cy="4986862"/>
            <a:chOff x="3166947" y="3284331"/>
            <a:chExt cx="19488584" cy="9022947"/>
          </a:xfrm>
        </p:grpSpPr>
        <p:grpSp>
          <p:nvGrpSpPr>
            <p:cNvPr id="7" name="Group 6">
              <a:extLst>
                <a:ext uri="{FF2B5EF4-FFF2-40B4-BE49-F238E27FC236}">
                  <a16:creationId xmlns:a16="http://schemas.microsoft.com/office/drawing/2014/main" id="{043CED81-5E38-EF2C-8F91-1795731CD638}"/>
                </a:ext>
              </a:extLst>
            </p:cNvPr>
            <p:cNvGrpSpPr/>
            <p:nvPr/>
          </p:nvGrpSpPr>
          <p:grpSpPr>
            <a:xfrm>
              <a:off x="3166947" y="3475718"/>
              <a:ext cx="19488584" cy="8831560"/>
              <a:chOff x="3166947" y="3475718"/>
              <a:chExt cx="19488584" cy="8831560"/>
            </a:xfrm>
          </p:grpSpPr>
          <p:graphicFrame>
            <p:nvGraphicFramePr>
              <p:cNvPr id="22" name="Chart 21">
                <a:extLst>
                  <a:ext uri="{FF2B5EF4-FFF2-40B4-BE49-F238E27FC236}">
                    <a16:creationId xmlns:a16="http://schemas.microsoft.com/office/drawing/2014/main" id="{E85FD83F-8AAA-3B24-C9F8-4088CFDCA28E}"/>
                  </a:ext>
                </a:extLst>
              </p:cNvPr>
              <p:cNvGraphicFramePr/>
              <p:nvPr>
                <p:extLst>
                  <p:ext uri="{D42A27DB-BD31-4B8C-83A1-F6EECF244321}">
                    <p14:modId xmlns:p14="http://schemas.microsoft.com/office/powerpoint/2010/main" val="2618181540"/>
                  </p:ext>
                </p:extLst>
              </p:nvPr>
            </p:nvGraphicFramePr>
            <p:xfrm>
              <a:off x="3166947" y="3475718"/>
              <a:ext cx="19488584" cy="883156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215785D6-E5BA-F20D-C6F3-E2798082E3CC}"/>
                  </a:ext>
                </a:extLst>
              </p:cNvPr>
              <p:cNvSpPr txBox="1"/>
              <p:nvPr/>
            </p:nvSpPr>
            <p:spPr>
              <a:xfrm>
                <a:off x="15294158" y="10347039"/>
                <a:ext cx="4267220" cy="1169435"/>
              </a:xfrm>
              <a:prstGeom prst="rect">
                <a:avLst/>
              </a:prstGeom>
              <a:noFill/>
            </p:spPr>
            <p:txBody>
              <a:bodyPr wrap="none" rtlCol="0">
                <a:spAutoFit/>
              </a:bodyPr>
              <a:lstStyle/>
              <a:p>
                <a:pPr algn="ctr"/>
                <a:r>
                  <a:rPr lang="en-US">
                    <a:solidFill>
                      <a:srgbClr val="000000"/>
                    </a:solidFill>
                    <a:latin typeface="Avenir LT Std 55 Roman" panose="020B0703020203020204"/>
                  </a:rPr>
                  <a:t>Total Narcolepsy Cohort</a:t>
                </a:r>
                <a:endParaRPr lang="en-US" baseline="30000">
                  <a:solidFill>
                    <a:srgbClr val="000000"/>
                  </a:solidFill>
                  <a:latin typeface="Avenir LT Std 55 Roman" panose="020B0703020203020204"/>
                </a:endParaRPr>
              </a:p>
              <a:p>
                <a:pPr algn="ctr"/>
                <a:r>
                  <a:rPr lang="en-US">
                    <a:solidFill>
                      <a:srgbClr val="000000"/>
                    </a:solidFill>
                    <a:latin typeface="Avenir LT Std 55 Roman" panose="020B0703020203020204"/>
                  </a:rPr>
                  <a:t>(N=34)</a:t>
                </a:r>
              </a:p>
            </p:txBody>
          </p:sp>
        </p:grpSp>
        <p:sp>
          <p:nvSpPr>
            <p:cNvPr id="8" name="TextBox 7">
              <a:extLst>
                <a:ext uri="{FF2B5EF4-FFF2-40B4-BE49-F238E27FC236}">
                  <a16:creationId xmlns:a16="http://schemas.microsoft.com/office/drawing/2014/main" id="{5198C03C-93AA-1D00-09A3-3B828F277AE9}"/>
                </a:ext>
              </a:extLst>
            </p:cNvPr>
            <p:cNvSpPr txBox="1"/>
            <p:nvPr/>
          </p:nvSpPr>
          <p:spPr>
            <a:xfrm>
              <a:off x="7345161" y="10347039"/>
              <a:ext cx="1405074" cy="1169435"/>
            </a:xfrm>
            <a:prstGeom prst="rect">
              <a:avLst/>
            </a:prstGeom>
            <a:noFill/>
          </p:spPr>
          <p:txBody>
            <a:bodyPr wrap="none" rtlCol="0">
              <a:spAutoFit/>
            </a:bodyPr>
            <a:lstStyle/>
            <a:p>
              <a:pPr algn="ctr"/>
              <a:r>
                <a:rPr lang="en-US">
                  <a:solidFill>
                    <a:srgbClr val="000000"/>
                  </a:solidFill>
                  <a:latin typeface="Avenir LT Std 55 Roman" panose="020B0703020203020204"/>
                </a:rPr>
                <a:t>NT1</a:t>
              </a:r>
            </a:p>
            <a:p>
              <a:pPr algn="ctr"/>
              <a:r>
                <a:rPr lang="en-US">
                  <a:solidFill>
                    <a:srgbClr val="000000"/>
                  </a:solidFill>
                  <a:latin typeface="Avenir LT Std 55 Roman" panose="020B0703020203020204"/>
                </a:rPr>
                <a:t>(n=16)</a:t>
              </a:r>
            </a:p>
          </p:txBody>
        </p:sp>
        <p:sp>
          <p:nvSpPr>
            <p:cNvPr id="9" name="TextBox 8">
              <a:extLst>
                <a:ext uri="{FF2B5EF4-FFF2-40B4-BE49-F238E27FC236}">
                  <a16:creationId xmlns:a16="http://schemas.microsoft.com/office/drawing/2014/main" id="{248786C8-0E98-B3A4-7615-67D6AC19AB28}"/>
                </a:ext>
              </a:extLst>
            </p:cNvPr>
            <p:cNvSpPr txBox="1"/>
            <p:nvPr/>
          </p:nvSpPr>
          <p:spPr>
            <a:xfrm>
              <a:off x="12021172" y="10347039"/>
              <a:ext cx="1405074" cy="1169435"/>
            </a:xfrm>
            <a:prstGeom prst="rect">
              <a:avLst/>
            </a:prstGeom>
            <a:noFill/>
          </p:spPr>
          <p:txBody>
            <a:bodyPr wrap="none" rtlCol="0">
              <a:spAutoFit/>
            </a:bodyPr>
            <a:lstStyle/>
            <a:p>
              <a:pPr algn="ctr"/>
              <a:r>
                <a:rPr lang="en-US">
                  <a:solidFill>
                    <a:srgbClr val="000000"/>
                  </a:solidFill>
                  <a:latin typeface="Avenir LT Std 55 Roman" panose="020B0703020203020204"/>
                </a:rPr>
                <a:t>NT2</a:t>
              </a:r>
            </a:p>
            <a:p>
              <a:pPr algn="ctr"/>
              <a:r>
                <a:rPr lang="en-US">
                  <a:solidFill>
                    <a:srgbClr val="000000"/>
                  </a:solidFill>
                  <a:latin typeface="Avenir LT Std 55 Roman" panose="020B0703020203020204"/>
                </a:rPr>
                <a:t>(n=18)</a:t>
              </a:r>
            </a:p>
          </p:txBody>
        </p:sp>
        <p:sp>
          <p:nvSpPr>
            <p:cNvPr id="10" name="Left Bracket 9">
              <a:extLst>
                <a:ext uri="{FF2B5EF4-FFF2-40B4-BE49-F238E27FC236}">
                  <a16:creationId xmlns:a16="http://schemas.microsoft.com/office/drawing/2014/main" id="{58432FE1-77E5-6191-71AC-1A42C45CC5B8}"/>
                </a:ext>
              </a:extLst>
            </p:cNvPr>
            <p:cNvSpPr/>
            <p:nvPr/>
          </p:nvSpPr>
          <p:spPr>
            <a:xfrm rot="5400000">
              <a:off x="19219416" y="4228890"/>
              <a:ext cx="248170" cy="177322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Left Bracket 10">
              <a:extLst>
                <a:ext uri="{FF2B5EF4-FFF2-40B4-BE49-F238E27FC236}">
                  <a16:creationId xmlns:a16="http://schemas.microsoft.com/office/drawing/2014/main" id="{22117225-B984-F383-C8FD-829293C1F33F}"/>
                </a:ext>
              </a:extLst>
            </p:cNvPr>
            <p:cNvSpPr/>
            <p:nvPr/>
          </p:nvSpPr>
          <p:spPr>
            <a:xfrm rot="5400000">
              <a:off x="13545898" y="4228890"/>
              <a:ext cx="248170" cy="177322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Left Bracket 11">
              <a:extLst>
                <a:ext uri="{FF2B5EF4-FFF2-40B4-BE49-F238E27FC236}">
                  <a16:creationId xmlns:a16="http://schemas.microsoft.com/office/drawing/2014/main" id="{031D4560-9B63-46D3-6F10-E388E8E4C911}"/>
                </a:ext>
              </a:extLst>
            </p:cNvPr>
            <p:cNvSpPr/>
            <p:nvPr/>
          </p:nvSpPr>
          <p:spPr>
            <a:xfrm rot="5400000">
              <a:off x="8031805" y="4228890"/>
              <a:ext cx="248170" cy="177322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5542BC63-98F9-A12A-1796-9F1039AF54B7}"/>
                </a:ext>
              </a:extLst>
            </p:cNvPr>
            <p:cNvSpPr txBox="1"/>
            <p:nvPr/>
          </p:nvSpPr>
          <p:spPr>
            <a:xfrm>
              <a:off x="16572380" y="3284331"/>
              <a:ext cx="5567584" cy="1670621"/>
            </a:xfrm>
            <a:prstGeom prst="rect">
              <a:avLst/>
            </a:prstGeom>
            <a:noFill/>
            <a:ln>
              <a:noFill/>
            </a:ln>
          </p:spPr>
          <p:txBody>
            <a:bodyPr wrap="square" rtlCol="0">
              <a:spAutoFit/>
            </a:bodyPr>
            <a:lstStyle/>
            <a:p>
              <a:pPr algn="ctr"/>
              <a:r>
                <a:rPr lang="en-US" dirty="0">
                  <a:solidFill>
                    <a:srgbClr val="000000"/>
                  </a:solidFill>
                  <a:latin typeface="Avenir LT Std 55 Roman" panose="020B0703020203020204"/>
                  <a:cs typeface="Arial" panose="020B0604020202020204" pitchFamily="34" charset="0"/>
                </a:rPr>
                <a:t>LS mean </a:t>
              </a:r>
              <a:r>
                <a:rPr lang="it-IT" dirty="0">
                  <a:solidFill>
                    <a:srgbClr val="000000"/>
                  </a:solidFill>
                  <a:latin typeface="Avenir LT Std 55 Roman" panose="020B0703020203020204"/>
                  <a:cs typeface="Arial" panose="020B0604020202020204" pitchFamily="34" charset="0"/>
                </a:rPr>
                <a:t>Δ</a:t>
              </a:r>
              <a:r>
                <a:rPr lang="it-IT" baseline="30000" dirty="0">
                  <a:solidFill>
                    <a:srgbClr val="000000"/>
                  </a:solidFill>
                  <a:latin typeface="Avenir LT Std 55 Roman" panose="020B0703020203020204"/>
                  <a:cs typeface="Arial" panose="020B0604020202020204" pitchFamily="34" charset="0"/>
                </a:rPr>
                <a:t>c</a:t>
              </a:r>
              <a:r>
                <a:rPr lang="it-IT" dirty="0">
                  <a:solidFill>
                    <a:srgbClr val="000000"/>
                  </a:solidFill>
                  <a:latin typeface="Avenir LT Std 55 Roman" panose="020B0703020203020204"/>
                  <a:cs typeface="Arial" panose="020B0604020202020204" pitchFamily="34" charset="0"/>
                </a:rPr>
                <a:t> (SE): </a:t>
              </a:r>
              <a:r>
                <a:rPr lang="en-US" dirty="0">
                  <a:solidFill>
                    <a:srgbClr val="000000"/>
                  </a:solidFill>
                  <a:latin typeface="Avenir LT Std 55 Roman" panose="020B0703020203020204"/>
                  <a:cs typeface="Arial" panose="020B0604020202020204" pitchFamily="34" charset="0"/>
                </a:rPr>
                <a:t>−3.2 (0.9)</a:t>
              </a:r>
              <a:endParaRPr lang="it-IT" dirty="0">
                <a:solidFill>
                  <a:srgbClr val="000000"/>
                </a:solidFill>
                <a:latin typeface="Avenir LT Std 55 Roman" panose="020B0703020203020204"/>
                <a:cs typeface="Arial" panose="020B0604020202020204" pitchFamily="34" charset="0"/>
              </a:endParaRPr>
            </a:p>
            <a:p>
              <a:pPr algn="ctr"/>
              <a:r>
                <a:rPr lang="it-IT" dirty="0">
                  <a:solidFill>
                    <a:srgbClr val="000000"/>
                  </a:solidFill>
                  <a:latin typeface="Avenir LT Std 55 Roman" panose="020B0703020203020204"/>
                  <a:cs typeface="Arial" panose="020B0604020202020204" pitchFamily="34" charset="0"/>
                </a:rPr>
                <a:t>95% CI: </a:t>
              </a:r>
              <a:r>
                <a:rPr lang="en-US" dirty="0">
                  <a:solidFill>
                    <a:srgbClr val="000000"/>
                  </a:solidFill>
                  <a:latin typeface="Avenir LT Std 55 Roman" panose="020B0703020203020204"/>
                  <a:cs typeface="Arial" panose="020B0604020202020204" pitchFamily="34" charset="0"/>
                </a:rPr>
                <a:t>−5.0 to −1.3</a:t>
              </a:r>
            </a:p>
            <a:p>
              <a:pPr algn="ctr"/>
              <a:r>
                <a:rPr lang="en-US" i="1" dirty="0">
                  <a:solidFill>
                    <a:srgbClr val="000000"/>
                  </a:solidFill>
                  <a:latin typeface="Avenir LT Std 55 Roman" panose="020B0703020203020204"/>
                  <a:cs typeface="Arial" panose="020B0604020202020204" pitchFamily="34" charset="0"/>
                </a:rPr>
                <a:t>P=</a:t>
              </a:r>
              <a:r>
                <a:rPr lang="en-US" dirty="0">
                  <a:solidFill>
                    <a:srgbClr val="000000"/>
                  </a:solidFill>
                  <a:latin typeface="Avenir LT Std 55 Roman" panose="020B0703020203020204"/>
                  <a:cs typeface="Arial" panose="020B0604020202020204" pitchFamily="34" charset="0"/>
                </a:rPr>
                <a:t>0.0015*</a:t>
              </a:r>
            </a:p>
          </p:txBody>
        </p:sp>
        <p:sp>
          <p:nvSpPr>
            <p:cNvPr id="14" name="TextBox 13">
              <a:extLst>
                <a:ext uri="{FF2B5EF4-FFF2-40B4-BE49-F238E27FC236}">
                  <a16:creationId xmlns:a16="http://schemas.microsoft.com/office/drawing/2014/main" id="{1AD5C7D3-F776-CD6C-52B9-AC1949B3A7DA}"/>
                </a:ext>
              </a:extLst>
            </p:cNvPr>
            <p:cNvSpPr txBox="1"/>
            <p:nvPr/>
          </p:nvSpPr>
          <p:spPr>
            <a:xfrm>
              <a:off x="11057768" y="3284331"/>
              <a:ext cx="5230752" cy="1670621"/>
            </a:xfrm>
            <a:prstGeom prst="rect">
              <a:avLst/>
            </a:prstGeom>
            <a:noFill/>
            <a:ln>
              <a:noFill/>
            </a:ln>
          </p:spPr>
          <p:txBody>
            <a:bodyPr wrap="square" rtlCol="0">
              <a:spAutoFit/>
            </a:bodyPr>
            <a:lstStyle/>
            <a:p>
              <a:pPr algn="ctr"/>
              <a:r>
                <a:rPr lang="en-US" dirty="0">
                  <a:solidFill>
                    <a:srgbClr val="000000"/>
                  </a:solidFill>
                  <a:latin typeface="Avenir LT Std 55 Roman" panose="020B0703020203020204"/>
                  <a:cs typeface="Arial" panose="020B0604020202020204" pitchFamily="34" charset="0"/>
                </a:rPr>
                <a:t>LS mean </a:t>
              </a:r>
              <a:r>
                <a:rPr lang="it-IT" dirty="0">
                  <a:solidFill>
                    <a:srgbClr val="000000"/>
                  </a:solidFill>
                  <a:latin typeface="Avenir LT Std 55 Roman" panose="020B0703020203020204"/>
                  <a:cs typeface="Arial" panose="020B0604020202020204" pitchFamily="34" charset="0"/>
                </a:rPr>
                <a:t>Δ</a:t>
              </a:r>
              <a:r>
                <a:rPr lang="it-IT" baseline="30000" dirty="0">
                  <a:solidFill>
                    <a:srgbClr val="000000"/>
                  </a:solidFill>
                  <a:latin typeface="Avenir LT Std 55 Roman" panose="020B0703020203020204"/>
                  <a:cs typeface="Arial" panose="020B0604020202020204" pitchFamily="34" charset="0"/>
                </a:rPr>
                <a:t>c</a:t>
              </a:r>
              <a:r>
                <a:rPr lang="it-IT" dirty="0">
                  <a:solidFill>
                    <a:srgbClr val="000000"/>
                  </a:solidFill>
                  <a:latin typeface="Avenir LT Std 55 Roman" panose="020B0703020203020204"/>
                  <a:cs typeface="Arial" panose="020B0604020202020204" pitchFamily="34" charset="0"/>
                </a:rPr>
                <a:t> (SE): </a:t>
              </a:r>
              <a:r>
                <a:rPr lang="en-US" dirty="0">
                  <a:solidFill>
                    <a:srgbClr val="000000"/>
                  </a:solidFill>
                  <a:latin typeface="Avenir LT Std 55 Roman" panose="020B0703020203020204"/>
                  <a:cs typeface="Arial" panose="020B0604020202020204" pitchFamily="34" charset="0"/>
                </a:rPr>
                <a:t>−2.3 (1.3)</a:t>
              </a:r>
              <a:endParaRPr lang="it-IT" dirty="0">
                <a:solidFill>
                  <a:srgbClr val="000000"/>
                </a:solidFill>
                <a:latin typeface="Avenir LT Std 55 Roman" panose="020B0703020203020204"/>
                <a:cs typeface="Arial" panose="020B0604020202020204" pitchFamily="34" charset="0"/>
              </a:endParaRPr>
            </a:p>
            <a:p>
              <a:pPr algn="ctr"/>
              <a:r>
                <a:rPr lang="it-IT" dirty="0">
                  <a:solidFill>
                    <a:srgbClr val="000000"/>
                  </a:solidFill>
                  <a:latin typeface="Avenir LT Std 55 Roman" panose="020B0703020203020204"/>
                  <a:cs typeface="Arial" panose="020B0604020202020204" pitchFamily="34" charset="0"/>
                </a:rPr>
                <a:t>95% CI: </a:t>
              </a:r>
              <a:r>
                <a:rPr lang="en-US" dirty="0">
                  <a:solidFill>
                    <a:srgbClr val="000000"/>
                  </a:solidFill>
                  <a:latin typeface="Avenir LT Std 55 Roman" panose="020B0703020203020204"/>
                  <a:cs typeface="Arial" panose="020B0604020202020204" pitchFamily="34" charset="0"/>
                </a:rPr>
                <a:t>−5.0 to 0.3</a:t>
              </a:r>
            </a:p>
            <a:p>
              <a:pPr algn="ctr"/>
              <a:r>
                <a:rPr lang="en-US" i="1" dirty="0">
                  <a:solidFill>
                    <a:srgbClr val="000000"/>
                  </a:solidFill>
                  <a:latin typeface="Avenir LT Std 55 Roman" panose="020B0703020203020204"/>
                  <a:cs typeface="Arial" panose="020B0604020202020204" pitchFamily="34" charset="0"/>
                </a:rPr>
                <a:t>P=</a:t>
              </a:r>
              <a:r>
                <a:rPr lang="en-US" dirty="0">
                  <a:solidFill>
                    <a:srgbClr val="000000"/>
                  </a:solidFill>
                  <a:latin typeface="Avenir LT Std 55 Roman" panose="020B0703020203020204"/>
                  <a:cs typeface="Arial" panose="020B0604020202020204" pitchFamily="34" charset="0"/>
                </a:rPr>
                <a:t>0.0771</a:t>
              </a:r>
            </a:p>
          </p:txBody>
        </p:sp>
        <p:sp>
          <p:nvSpPr>
            <p:cNvPr id="15" name="TextBox 14">
              <a:extLst>
                <a:ext uri="{FF2B5EF4-FFF2-40B4-BE49-F238E27FC236}">
                  <a16:creationId xmlns:a16="http://schemas.microsoft.com/office/drawing/2014/main" id="{C7AA99C6-2DBB-28E1-21B6-528748538B70}"/>
                </a:ext>
              </a:extLst>
            </p:cNvPr>
            <p:cNvSpPr txBox="1"/>
            <p:nvPr/>
          </p:nvSpPr>
          <p:spPr>
            <a:xfrm>
              <a:off x="5581536" y="3284331"/>
              <a:ext cx="5230752" cy="1670621"/>
            </a:xfrm>
            <a:prstGeom prst="rect">
              <a:avLst/>
            </a:prstGeom>
            <a:noFill/>
            <a:ln>
              <a:noFill/>
            </a:ln>
          </p:spPr>
          <p:txBody>
            <a:bodyPr wrap="square" rtlCol="0">
              <a:spAutoFit/>
            </a:bodyPr>
            <a:lstStyle/>
            <a:p>
              <a:pPr algn="ctr"/>
              <a:r>
                <a:rPr lang="en-US" dirty="0">
                  <a:solidFill>
                    <a:srgbClr val="000000"/>
                  </a:solidFill>
                  <a:latin typeface="Avenir LT Std 55 Roman" panose="020B0703020203020204"/>
                  <a:cs typeface="Arial" panose="020B0604020202020204" pitchFamily="34" charset="0"/>
                </a:rPr>
                <a:t>LS mean </a:t>
              </a:r>
              <a:r>
                <a:rPr lang="it-IT" dirty="0">
                  <a:solidFill>
                    <a:srgbClr val="000000"/>
                  </a:solidFill>
                  <a:latin typeface="Avenir LT Std 55 Roman" panose="020B0703020203020204"/>
                  <a:cs typeface="Arial" panose="020B0604020202020204" pitchFamily="34" charset="0"/>
                </a:rPr>
                <a:t>Δ</a:t>
              </a:r>
              <a:r>
                <a:rPr lang="it-IT" baseline="30000" dirty="0">
                  <a:solidFill>
                    <a:srgbClr val="000000"/>
                  </a:solidFill>
                  <a:latin typeface="Avenir LT Std 55 Roman" panose="020B0703020203020204"/>
                  <a:cs typeface="Arial" panose="020B0604020202020204" pitchFamily="34" charset="0"/>
                </a:rPr>
                <a:t>c</a:t>
              </a:r>
              <a:r>
                <a:rPr lang="it-IT" dirty="0">
                  <a:solidFill>
                    <a:srgbClr val="000000"/>
                  </a:solidFill>
                  <a:latin typeface="Avenir LT Std 55 Roman" panose="020B0703020203020204"/>
                  <a:cs typeface="Arial" panose="020B0604020202020204" pitchFamily="34" charset="0"/>
                </a:rPr>
                <a:t> (SE): </a:t>
              </a:r>
              <a:r>
                <a:rPr lang="en-US" dirty="0">
                  <a:solidFill>
                    <a:srgbClr val="000000"/>
                  </a:solidFill>
                  <a:latin typeface="Avenir LT Std 55 Roman" panose="020B0703020203020204"/>
                  <a:cs typeface="Arial" panose="020B0604020202020204" pitchFamily="34" charset="0"/>
                </a:rPr>
                <a:t>−4.1 (1.4) </a:t>
              </a:r>
              <a:endParaRPr lang="it-IT" dirty="0">
                <a:solidFill>
                  <a:srgbClr val="000000"/>
                </a:solidFill>
                <a:latin typeface="Avenir LT Std 55 Roman" panose="020B0703020203020204"/>
                <a:cs typeface="Arial" panose="020B0604020202020204" pitchFamily="34" charset="0"/>
              </a:endParaRPr>
            </a:p>
            <a:p>
              <a:pPr algn="ctr"/>
              <a:r>
                <a:rPr lang="it-IT" dirty="0">
                  <a:solidFill>
                    <a:srgbClr val="000000"/>
                  </a:solidFill>
                  <a:latin typeface="Avenir LT Std 55 Roman" panose="020B0703020203020204"/>
                  <a:cs typeface="Arial" panose="020B0604020202020204" pitchFamily="34" charset="0"/>
                </a:rPr>
                <a:t>95% CI: </a:t>
              </a:r>
              <a:r>
                <a:rPr lang="en-US" dirty="0">
                  <a:solidFill>
                    <a:srgbClr val="000000"/>
                  </a:solidFill>
                  <a:latin typeface="Avenir LT Std 55 Roman" panose="020B0703020203020204"/>
                  <a:cs typeface="Arial" panose="020B0604020202020204" pitchFamily="34" charset="0"/>
                </a:rPr>
                <a:t>−6.8 to −1.3</a:t>
              </a:r>
            </a:p>
            <a:p>
              <a:pPr algn="ctr"/>
              <a:r>
                <a:rPr lang="en-US" i="1" dirty="0">
                  <a:solidFill>
                    <a:srgbClr val="000000"/>
                  </a:solidFill>
                  <a:latin typeface="Avenir LT Std 55 Roman" panose="020B0703020203020204"/>
                  <a:cs typeface="Arial" panose="020B0604020202020204" pitchFamily="34" charset="0"/>
                </a:rPr>
                <a:t>P=</a:t>
              </a:r>
              <a:r>
                <a:rPr lang="en-US" dirty="0">
                  <a:solidFill>
                    <a:srgbClr val="000000"/>
                  </a:solidFill>
                  <a:latin typeface="Avenir LT Std 55 Roman" panose="020B0703020203020204"/>
                  <a:cs typeface="Arial" panose="020B0604020202020204" pitchFamily="34" charset="0"/>
                </a:rPr>
                <a:t>0.0056</a:t>
              </a:r>
            </a:p>
          </p:txBody>
        </p:sp>
        <p:sp>
          <p:nvSpPr>
            <p:cNvPr id="16" name="TextBox 15">
              <a:extLst>
                <a:ext uri="{FF2B5EF4-FFF2-40B4-BE49-F238E27FC236}">
                  <a16:creationId xmlns:a16="http://schemas.microsoft.com/office/drawing/2014/main" id="{7ADDFB10-5631-915C-A7BB-D3971A53D585}"/>
                </a:ext>
              </a:extLst>
            </p:cNvPr>
            <p:cNvSpPr txBox="1"/>
            <p:nvPr/>
          </p:nvSpPr>
          <p:spPr>
            <a:xfrm>
              <a:off x="11703376" y="6693958"/>
              <a:ext cx="2400559" cy="668249"/>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11.2 (1.9)</a:t>
              </a:r>
              <a:endParaRPr lang="en-US" dirty="0">
                <a:solidFill>
                  <a:srgbClr val="000000"/>
                </a:solidFill>
                <a:latin typeface="Avenir LT Std 55 Roman" panose="020B0703020203020204"/>
                <a:cs typeface="Arial" panose="020B0604020202020204" pitchFamily="34" charset="0"/>
              </a:endParaRPr>
            </a:p>
          </p:txBody>
        </p:sp>
        <p:sp>
          <p:nvSpPr>
            <p:cNvPr id="17" name="TextBox 16">
              <a:extLst>
                <a:ext uri="{FF2B5EF4-FFF2-40B4-BE49-F238E27FC236}">
                  <a16:creationId xmlns:a16="http://schemas.microsoft.com/office/drawing/2014/main" id="{F1D7FD69-DB86-9CB7-1768-4A243ED3FA06}"/>
                </a:ext>
              </a:extLst>
            </p:cNvPr>
            <p:cNvSpPr txBox="1"/>
            <p:nvPr/>
          </p:nvSpPr>
          <p:spPr>
            <a:xfrm>
              <a:off x="7662225" y="6631991"/>
              <a:ext cx="2400559" cy="668249"/>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11.6 (2.1)</a:t>
              </a:r>
              <a:endParaRPr lang="en-US" dirty="0">
                <a:solidFill>
                  <a:srgbClr val="000000"/>
                </a:solidFill>
                <a:latin typeface="Avenir LT Std 55 Roman" panose="020B0703020203020204"/>
                <a:cs typeface="Arial" panose="020B0604020202020204" pitchFamily="34" charset="0"/>
              </a:endParaRPr>
            </a:p>
          </p:txBody>
        </p:sp>
        <p:sp>
          <p:nvSpPr>
            <p:cNvPr id="18" name="TextBox 17">
              <a:extLst>
                <a:ext uri="{FF2B5EF4-FFF2-40B4-BE49-F238E27FC236}">
                  <a16:creationId xmlns:a16="http://schemas.microsoft.com/office/drawing/2014/main" id="{2BB849E6-732B-DD95-2D5F-C47E3050D45E}"/>
                </a:ext>
              </a:extLst>
            </p:cNvPr>
            <p:cNvSpPr txBox="1"/>
            <p:nvPr/>
          </p:nvSpPr>
          <p:spPr>
            <a:xfrm>
              <a:off x="17230295" y="6203691"/>
              <a:ext cx="2580438" cy="668249"/>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13.9 (1.6)</a:t>
              </a:r>
              <a:endParaRPr lang="en-US" dirty="0">
                <a:solidFill>
                  <a:srgbClr val="000000"/>
                </a:solidFill>
                <a:latin typeface="Avenir LT Std 55 Roman" panose="020B0703020203020204"/>
                <a:cs typeface="Arial" panose="020B0604020202020204" pitchFamily="34" charset="0"/>
              </a:endParaRPr>
            </a:p>
          </p:txBody>
        </p:sp>
        <p:sp>
          <p:nvSpPr>
            <p:cNvPr id="19" name="TextBox 18">
              <a:extLst>
                <a:ext uri="{FF2B5EF4-FFF2-40B4-BE49-F238E27FC236}">
                  <a16:creationId xmlns:a16="http://schemas.microsoft.com/office/drawing/2014/main" id="{6C60EE1E-EF8C-0FAF-1BE9-9E2F60A9B33C}"/>
                </a:ext>
              </a:extLst>
            </p:cNvPr>
            <p:cNvSpPr txBox="1"/>
            <p:nvPr/>
          </p:nvSpPr>
          <p:spPr>
            <a:xfrm>
              <a:off x="5753484" y="5350041"/>
              <a:ext cx="3035133" cy="668249"/>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17.0 (2.4)</a:t>
              </a:r>
              <a:endParaRPr lang="en-US" dirty="0">
                <a:solidFill>
                  <a:srgbClr val="000000"/>
                </a:solidFill>
                <a:latin typeface="Avenir LT Std 55 Roman" panose="020B0703020203020204"/>
                <a:cs typeface="Arial" panose="020B0604020202020204" pitchFamily="34" charset="0"/>
              </a:endParaRPr>
            </a:p>
          </p:txBody>
        </p:sp>
        <p:sp>
          <p:nvSpPr>
            <p:cNvPr id="20" name="TextBox 19">
              <a:extLst>
                <a:ext uri="{FF2B5EF4-FFF2-40B4-BE49-F238E27FC236}">
                  <a16:creationId xmlns:a16="http://schemas.microsoft.com/office/drawing/2014/main" id="{507F3011-6D76-633A-3020-B53DF553BFFB}"/>
                </a:ext>
              </a:extLst>
            </p:cNvPr>
            <p:cNvSpPr txBox="1"/>
            <p:nvPr/>
          </p:nvSpPr>
          <p:spPr>
            <a:xfrm>
              <a:off x="13494677" y="7122052"/>
              <a:ext cx="2005304" cy="668249"/>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10.1 (1.3)</a:t>
              </a:r>
              <a:endParaRPr lang="en-US" dirty="0">
                <a:solidFill>
                  <a:srgbClr val="000000"/>
                </a:solidFill>
                <a:latin typeface="Avenir LT Std 55 Roman" panose="020B0703020203020204"/>
                <a:cs typeface="Arial" panose="020B0604020202020204" pitchFamily="34" charset="0"/>
              </a:endParaRPr>
            </a:p>
          </p:txBody>
        </p:sp>
        <p:sp>
          <p:nvSpPr>
            <p:cNvPr id="21" name="TextBox 20">
              <a:extLst>
                <a:ext uri="{FF2B5EF4-FFF2-40B4-BE49-F238E27FC236}">
                  <a16:creationId xmlns:a16="http://schemas.microsoft.com/office/drawing/2014/main" id="{10145F8E-E265-EB4D-099C-6BFCEAFB7279}"/>
                </a:ext>
              </a:extLst>
            </p:cNvPr>
            <p:cNvSpPr txBox="1"/>
            <p:nvPr/>
          </p:nvSpPr>
          <p:spPr>
            <a:xfrm>
              <a:off x="19092853" y="6947948"/>
              <a:ext cx="2066095" cy="668249"/>
            </a:xfrm>
            <a:prstGeom prst="rect">
              <a:avLst/>
            </a:prstGeom>
            <a:noFill/>
            <a:ln>
              <a:noFill/>
            </a:ln>
          </p:spPr>
          <p:txBody>
            <a:bodyPr wrap="square" rtlCol="0">
              <a:spAutoFit/>
            </a:bodyPr>
            <a:lstStyle/>
            <a:p>
              <a:pPr algn="ctr"/>
              <a:r>
                <a:rPr lang="it-IT" dirty="0">
                  <a:solidFill>
                    <a:srgbClr val="000000"/>
                  </a:solidFill>
                  <a:latin typeface="Avenir LT Std 55 Roman" panose="020B0703020203020204"/>
                  <a:cs typeface="Arial" panose="020B0604020202020204" pitchFamily="34" charset="0"/>
                </a:rPr>
                <a:t>10.8 (1.2)</a:t>
              </a:r>
              <a:endParaRPr lang="en-US" dirty="0">
                <a:solidFill>
                  <a:srgbClr val="000000"/>
                </a:solidFill>
                <a:latin typeface="Avenir LT Std 55 Roman" panose="020B0703020203020204"/>
                <a:cs typeface="Arial" panose="020B0604020202020204" pitchFamily="34" charset="0"/>
              </a:endParaRPr>
            </a:p>
          </p:txBody>
        </p:sp>
      </p:grpSp>
      <p:sp>
        <p:nvSpPr>
          <p:cNvPr id="4" name="TextBox 3">
            <a:extLst>
              <a:ext uri="{FF2B5EF4-FFF2-40B4-BE49-F238E27FC236}">
                <a16:creationId xmlns:a16="http://schemas.microsoft.com/office/drawing/2014/main" id="{6A5EB7AA-0815-6526-2E0E-69F91396D43E}"/>
              </a:ext>
            </a:extLst>
          </p:cNvPr>
          <p:cNvSpPr txBox="1"/>
          <p:nvPr/>
        </p:nvSpPr>
        <p:spPr>
          <a:xfrm>
            <a:off x="838198" y="6257826"/>
            <a:ext cx="10905030" cy="553998"/>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Completer</a:t>
            </a:r>
            <a:r>
              <a:rPr lang="en-US" sz="1000" dirty="0">
                <a:latin typeface="Avenir LT Std 55 Roman" panose="020B0703020203020204"/>
              </a:rPr>
              <a:t> analysis set. </a:t>
            </a:r>
            <a:r>
              <a:rPr lang="en-US" sz="1000" baseline="30000" dirty="0" err="1">
                <a:latin typeface="Avenir LT Std 55 Roman" panose="020B0703020203020204"/>
              </a:rPr>
              <a:t>b</a:t>
            </a:r>
            <a:r>
              <a:rPr lang="en-US" sz="1000" dirty="0" err="1">
                <a:latin typeface="Avenir LT Std 55 Roman" panose="020B0703020203020204"/>
              </a:rPr>
              <a:t>Defined</a:t>
            </a:r>
            <a:r>
              <a:rPr lang="en-US" sz="1000" dirty="0">
                <a:latin typeface="Avenir LT Std 55 Roman" panose="020B0703020203020204"/>
              </a:rPr>
              <a:t> as ≥2 consecutive wake epochs; awakenings must have been separated by an epoch of stage N2, N3, or REM. </a:t>
            </a:r>
            <a:r>
              <a:rPr lang="en-US" sz="1000" baseline="30000" dirty="0" err="1">
                <a:latin typeface="Avenir LT Std 55 Roman" panose="020B0703020203020204"/>
              </a:rPr>
              <a:t>c</a:t>
            </a:r>
            <a:r>
              <a:rPr lang="en-US" sz="1000" dirty="0" err="1">
                <a:latin typeface="Avenir LT Std 55 Roman" panose="020B0703020203020204"/>
              </a:rPr>
              <a:t>Difference</a:t>
            </a:r>
            <a:r>
              <a:rPr lang="en-US" sz="1000" dirty="0">
                <a:latin typeface="Avenir LT Std 55 Roman" panose="020B0703020203020204"/>
              </a:rPr>
              <a:t> between BL and EOT. *Controlled for multiplicity.</a:t>
            </a:r>
          </a:p>
          <a:p>
            <a:r>
              <a:rPr lang="en-US" sz="1000" dirty="0">
                <a:latin typeface="Avenir LT Std 55 Roman" panose="020B0703020203020204"/>
              </a:rPr>
              <a:t>BL, baseline; CI, confidence interval; EOT, end of treatment; LS, least squares; LXB, low-sodium </a:t>
            </a:r>
            <a:r>
              <a:rPr lang="en-US" sz="1000" dirty="0" err="1">
                <a:latin typeface="Avenir LT Std 55 Roman" panose="020B0703020203020204"/>
              </a:rPr>
              <a:t>oxybate</a:t>
            </a:r>
            <a:r>
              <a:rPr lang="en-US" sz="1000" dirty="0">
                <a:latin typeface="Avenir LT Std 55 Roman" panose="020B0703020203020204"/>
              </a:rPr>
              <a:t>; N1, non-REM stage 1; N2, non-REM stage 2; N3, non-REM stage 3; NT1, narcolepsy type 1; NT2, narcolepsy type 2; REM, rapid eye movement; SE, standard error. </a:t>
            </a:r>
          </a:p>
        </p:txBody>
      </p:sp>
    </p:spTree>
    <p:extLst>
      <p:ext uri="{BB962C8B-B14F-4D97-AF65-F5344CB8AC3E}">
        <p14:creationId xmlns:p14="http://schemas.microsoft.com/office/powerpoint/2010/main" val="355420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7FE12-3BAB-00BA-DDCD-5C16FB2AA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5AB48-FFAC-1E77-F73F-E436C5D0C1A1}"/>
              </a:ext>
            </a:extLst>
          </p:cNvPr>
          <p:cNvSpPr>
            <a:spLocks noGrp="1"/>
          </p:cNvSpPr>
          <p:nvPr>
            <p:ph type="title"/>
          </p:nvPr>
        </p:nvSpPr>
        <p:spPr>
          <a:xfrm>
            <a:off x="838196" y="0"/>
            <a:ext cx="10515600" cy="1325563"/>
          </a:xfrm>
        </p:spPr>
        <p:txBody>
          <a:bodyPr>
            <a:noAutofit/>
          </a:bodyPr>
          <a:lstStyle/>
          <a:p>
            <a:pPr algn="ctr"/>
            <a:r>
              <a:rPr lang="en-US" sz="4000" dirty="0">
                <a:solidFill>
                  <a:schemeClr val="tx1"/>
                </a:solidFill>
              </a:rPr>
              <a:t>Improved Self-Rated Overall</a:t>
            </a:r>
            <a:br>
              <a:rPr lang="en-US" sz="4000" dirty="0">
                <a:solidFill>
                  <a:schemeClr val="tx1"/>
                </a:solidFill>
              </a:rPr>
            </a:br>
            <a:r>
              <a:rPr lang="en-US" sz="4000" dirty="0">
                <a:solidFill>
                  <a:schemeClr val="tx1"/>
                </a:solidFill>
              </a:rPr>
              <a:t>Narcolepsy Experience (PGI-S)</a:t>
            </a:r>
            <a:r>
              <a:rPr lang="en-US" sz="4000" baseline="30000" dirty="0">
                <a:solidFill>
                  <a:schemeClr val="tx1"/>
                </a:solidFill>
              </a:rPr>
              <a:t>a</a:t>
            </a:r>
            <a:endParaRPr lang="en-US" sz="4000" dirty="0">
              <a:solidFill>
                <a:schemeClr val="tx1"/>
              </a:solidFill>
            </a:endParaRPr>
          </a:p>
        </p:txBody>
      </p:sp>
      <p:pic>
        <p:nvPicPr>
          <p:cNvPr id="21" name="Picture 20" descr="A picture containing font, text, graphics, design&#10;&#10;Description automatically generated">
            <a:extLst>
              <a:ext uri="{FF2B5EF4-FFF2-40B4-BE49-F238E27FC236}">
                <a16:creationId xmlns:a16="http://schemas.microsoft.com/office/drawing/2014/main" id="{328F3F27-0D40-4F05-A953-9BD8771E12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
        <p:nvSpPr>
          <p:cNvPr id="15" name="TextBox 14">
            <a:extLst>
              <a:ext uri="{FF2B5EF4-FFF2-40B4-BE49-F238E27FC236}">
                <a16:creationId xmlns:a16="http://schemas.microsoft.com/office/drawing/2014/main" id="{2EEE0725-FF06-D9F8-C311-B0DBFFE7603C}"/>
              </a:ext>
            </a:extLst>
          </p:cNvPr>
          <p:cNvSpPr txBox="1"/>
          <p:nvPr/>
        </p:nvSpPr>
        <p:spPr>
          <a:xfrm>
            <a:off x="879139" y="6457890"/>
            <a:ext cx="10571998" cy="400110"/>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Completer</a:t>
            </a:r>
            <a:r>
              <a:rPr lang="en-US" sz="1000" dirty="0">
                <a:latin typeface="Avenir LT Std 55 Roman" panose="020B0703020203020204"/>
              </a:rPr>
              <a:t> analysis set. </a:t>
            </a:r>
            <a:r>
              <a:rPr lang="en-US" sz="1000" baseline="30000" dirty="0" err="1">
                <a:latin typeface="Avenir LT Std 55 Roman" panose="020B0703020203020204"/>
              </a:rPr>
              <a:t>b</a:t>
            </a:r>
            <a:r>
              <a:rPr lang="en-US" sz="1000" dirty="0" err="1">
                <a:latin typeface="Avenir LT Std 55 Roman" panose="020B0703020203020204"/>
              </a:rPr>
              <a:t>The</a:t>
            </a:r>
            <a:r>
              <a:rPr lang="en-US" sz="1000" dirty="0">
                <a:latin typeface="Avenir LT Std 55 Roman" panose="020B0703020203020204"/>
              </a:rPr>
              <a:t> percentages shown for the combination categories may differ from the sum of the individual categories due to rounding.</a:t>
            </a:r>
          </a:p>
          <a:p>
            <a:r>
              <a:rPr lang="en-US" sz="1000" dirty="0">
                <a:latin typeface="Avenir LT Std 55 Roman" panose="020B0703020203020204"/>
              </a:rPr>
              <a:t>EOT, end of treatment; LXB, low-sodium </a:t>
            </a:r>
            <a:r>
              <a:rPr lang="en-US" sz="1000" dirty="0" err="1">
                <a:latin typeface="Avenir LT Std 55 Roman" panose="020B0703020203020204"/>
              </a:rPr>
              <a:t>oxybate</a:t>
            </a:r>
            <a:r>
              <a:rPr lang="en-US" sz="1000" dirty="0">
                <a:latin typeface="Avenir LT Std 55 Roman" panose="020B0703020203020204"/>
              </a:rPr>
              <a:t>; NT1, narcolepsy type 1; NT2, narcolepsy type 2; PGI-S, Patient Global impression of Severity. </a:t>
            </a:r>
          </a:p>
        </p:txBody>
      </p:sp>
      <p:graphicFrame>
        <p:nvGraphicFramePr>
          <p:cNvPr id="3" name="Content Placeholder 4">
            <a:extLst>
              <a:ext uri="{FF2B5EF4-FFF2-40B4-BE49-F238E27FC236}">
                <a16:creationId xmlns:a16="http://schemas.microsoft.com/office/drawing/2014/main" id="{54B99202-50D3-044F-130B-69C1829395AA}"/>
              </a:ext>
            </a:extLst>
          </p:cNvPr>
          <p:cNvGraphicFramePr>
            <a:graphicFrameLocks noChangeAspect="1"/>
          </p:cNvGraphicFramePr>
          <p:nvPr>
            <p:extLst>
              <p:ext uri="{D42A27DB-BD31-4B8C-83A1-F6EECF244321}">
                <p14:modId xmlns:p14="http://schemas.microsoft.com/office/powerpoint/2010/main" val="125163062"/>
              </p:ext>
            </p:extLst>
          </p:nvPr>
        </p:nvGraphicFramePr>
        <p:xfrm>
          <a:off x="-110665" y="1776946"/>
          <a:ext cx="4860085" cy="486334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95F3FDB3-4568-BF79-802E-01B95967E276}"/>
              </a:ext>
            </a:extLst>
          </p:cNvPr>
          <p:cNvSpPr txBox="1"/>
          <p:nvPr/>
        </p:nvSpPr>
        <p:spPr>
          <a:xfrm>
            <a:off x="2424460" y="3738817"/>
            <a:ext cx="937983" cy="341864"/>
          </a:xfrm>
          <a:prstGeom prst="rect">
            <a:avLst/>
          </a:prstGeom>
          <a:noFill/>
        </p:spPr>
        <p:txBody>
          <a:bodyPr wrap="square" rtlCol="0">
            <a:noAutofit/>
          </a:bodyPr>
          <a:lstStyle/>
          <a:p>
            <a:r>
              <a:rPr lang="en-US" dirty="0">
                <a:solidFill>
                  <a:srgbClr val="000000"/>
                </a:solidFill>
                <a:latin typeface="Avenir LT Std 55 Roman" panose="020B0703020203020204"/>
                <a:cs typeface="Arial" panose="020B0604020202020204" pitchFamily="34" charset="0"/>
              </a:rPr>
              <a:t>87.5%</a:t>
            </a:r>
          </a:p>
        </p:txBody>
      </p:sp>
      <p:sp>
        <p:nvSpPr>
          <p:cNvPr id="5" name="Right Brace 4">
            <a:extLst>
              <a:ext uri="{FF2B5EF4-FFF2-40B4-BE49-F238E27FC236}">
                <a16:creationId xmlns:a16="http://schemas.microsoft.com/office/drawing/2014/main" id="{79FA7B64-D219-CCDA-B571-20DEBE3C163A}"/>
              </a:ext>
            </a:extLst>
          </p:cNvPr>
          <p:cNvSpPr/>
          <p:nvPr/>
        </p:nvSpPr>
        <p:spPr>
          <a:xfrm>
            <a:off x="2343533" y="2415654"/>
            <a:ext cx="137160" cy="3009027"/>
          </a:xfrm>
          <a:prstGeom prst="rightBrace">
            <a:avLst/>
          </a:prstGeom>
          <a:ln>
            <a:solidFill>
              <a:srgbClr val="0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891444CE-63BE-68DB-8AAD-D4519B7F8FB5}"/>
              </a:ext>
            </a:extLst>
          </p:cNvPr>
          <p:cNvSpPr txBox="1"/>
          <p:nvPr/>
        </p:nvSpPr>
        <p:spPr>
          <a:xfrm>
            <a:off x="4283984" y="4602299"/>
            <a:ext cx="951731" cy="420077"/>
          </a:xfrm>
          <a:prstGeom prst="rect">
            <a:avLst/>
          </a:prstGeom>
          <a:noFill/>
        </p:spPr>
        <p:txBody>
          <a:bodyPr wrap="square" rtlCol="0">
            <a:noAutofit/>
          </a:bodyPr>
          <a:lstStyle/>
          <a:p>
            <a:r>
              <a:rPr lang="en-US" dirty="0">
                <a:solidFill>
                  <a:srgbClr val="000000"/>
                </a:solidFill>
                <a:latin typeface="Avenir LT Std 55 Roman" panose="020B0703020203020204"/>
                <a:cs typeface="Arial" panose="020B0604020202020204" pitchFamily="34" charset="0"/>
              </a:rPr>
              <a:t>37.6%</a:t>
            </a:r>
            <a:r>
              <a:rPr lang="en-US" baseline="30000" dirty="0">
                <a:solidFill>
                  <a:srgbClr val="000000"/>
                </a:solidFill>
                <a:latin typeface="Avenir LT Std 55 Roman" panose="020B0703020203020204"/>
                <a:cs typeface="Arial" panose="020B0604020202020204" pitchFamily="34" charset="0"/>
              </a:rPr>
              <a:t>b</a:t>
            </a:r>
            <a:endParaRPr lang="en-US" dirty="0">
              <a:solidFill>
                <a:srgbClr val="000000"/>
              </a:solidFill>
              <a:latin typeface="Avenir LT Std 55 Roman" panose="020B0703020203020204"/>
              <a:cs typeface="Arial" panose="020B0604020202020204" pitchFamily="34" charset="0"/>
            </a:endParaRPr>
          </a:p>
        </p:txBody>
      </p:sp>
      <p:sp>
        <p:nvSpPr>
          <p:cNvPr id="7" name="Right Brace 6">
            <a:extLst>
              <a:ext uri="{FF2B5EF4-FFF2-40B4-BE49-F238E27FC236}">
                <a16:creationId xmlns:a16="http://schemas.microsoft.com/office/drawing/2014/main" id="{69277AD4-0F1E-4F98-130E-739553D27468}"/>
              </a:ext>
            </a:extLst>
          </p:cNvPr>
          <p:cNvSpPr/>
          <p:nvPr/>
        </p:nvSpPr>
        <p:spPr>
          <a:xfrm>
            <a:off x="4179859" y="4151043"/>
            <a:ext cx="137160" cy="1272783"/>
          </a:xfrm>
          <a:prstGeom prst="rightBrace">
            <a:avLst/>
          </a:prstGeom>
          <a:ln>
            <a:solidFill>
              <a:srgbClr val="0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aphicFrame>
        <p:nvGraphicFramePr>
          <p:cNvPr id="8" name="Content Placeholder 4">
            <a:extLst>
              <a:ext uri="{FF2B5EF4-FFF2-40B4-BE49-F238E27FC236}">
                <a16:creationId xmlns:a16="http://schemas.microsoft.com/office/drawing/2014/main" id="{D17B9547-677B-996B-1A85-A49A75B79867}"/>
              </a:ext>
            </a:extLst>
          </p:cNvPr>
          <p:cNvGraphicFramePr>
            <a:graphicFrameLocks noChangeAspect="1"/>
          </p:cNvGraphicFramePr>
          <p:nvPr>
            <p:extLst>
              <p:ext uri="{D42A27DB-BD31-4B8C-83A1-F6EECF244321}">
                <p14:modId xmlns:p14="http://schemas.microsoft.com/office/powerpoint/2010/main" val="3015327561"/>
              </p:ext>
            </p:extLst>
          </p:nvPr>
        </p:nvGraphicFramePr>
        <p:xfrm>
          <a:off x="5131558" y="1620454"/>
          <a:ext cx="6933063" cy="463022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3A5E8DE0-F4A7-E258-5942-BF0683B3ACC5}"/>
              </a:ext>
            </a:extLst>
          </p:cNvPr>
          <p:cNvSpPr txBox="1"/>
          <p:nvPr/>
        </p:nvSpPr>
        <p:spPr>
          <a:xfrm>
            <a:off x="9153887" y="5048277"/>
            <a:ext cx="958942" cy="356236"/>
          </a:xfrm>
          <a:prstGeom prst="rect">
            <a:avLst/>
          </a:prstGeom>
          <a:noFill/>
        </p:spPr>
        <p:txBody>
          <a:bodyPr wrap="square" rtlCol="0">
            <a:noAutofit/>
          </a:bodyPr>
          <a:lstStyle/>
          <a:p>
            <a:r>
              <a:rPr lang="en-US" dirty="0">
                <a:solidFill>
                  <a:srgbClr val="000000"/>
                </a:solidFill>
                <a:latin typeface="Avenir LT Std 55 Roman" panose="020B0703020203020204"/>
                <a:cs typeface="Arial" panose="020B0604020202020204" pitchFamily="34" charset="0"/>
              </a:rPr>
              <a:t>11.2%</a:t>
            </a:r>
            <a:r>
              <a:rPr lang="en-US" baseline="30000" dirty="0">
                <a:solidFill>
                  <a:srgbClr val="000000"/>
                </a:solidFill>
                <a:latin typeface="Avenir LT Std 55 Roman" panose="020B0703020203020204"/>
                <a:cs typeface="Arial" panose="020B0604020202020204" pitchFamily="34" charset="0"/>
              </a:rPr>
              <a:t>b</a:t>
            </a:r>
            <a:endParaRPr lang="en-US" dirty="0">
              <a:solidFill>
                <a:srgbClr val="000000"/>
              </a:solidFill>
              <a:latin typeface="Avenir LT Std 55 Roman" panose="020B0703020203020204"/>
              <a:cs typeface="Arial" panose="020B0604020202020204" pitchFamily="34" charset="0"/>
            </a:endParaRPr>
          </a:p>
        </p:txBody>
      </p:sp>
      <p:sp>
        <p:nvSpPr>
          <p:cNvPr id="10" name="Right Brace 9">
            <a:extLst>
              <a:ext uri="{FF2B5EF4-FFF2-40B4-BE49-F238E27FC236}">
                <a16:creationId xmlns:a16="http://schemas.microsoft.com/office/drawing/2014/main" id="{A677A70E-5604-7A66-4A09-80376341CCB4}"/>
              </a:ext>
            </a:extLst>
          </p:cNvPr>
          <p:cNvSpPr/>
          <p:nvPr/>
        </p:nvSpPr>
        <p:spPr>
          <a:xfrm>
            <a:off x="9041516" y="5048392"/>
            <a:ext cx="137160" cy="354842"/>
          </a:xfrm>
          <a:prstGeom prst="rightBrace">
            <a:avLst/>
          </a:prstGeom>
          <a:ln>
            <a:solidFill>
              <a:srgbClr val="0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543A80D1-5B72-AE4A-7878-5964AD21CE0F}"/>
              </a:ext>
            </a:extLst>
          </p:cNvPr>
          <p:cNvSpPr txBox="1"/>
          <p:nvPr/>
        </p:nvSpPr>
        <p:spPr>
          <a:xfrm>
            <a:off x="7367958" y="4015908"/>
            <a:ext cx="866120" cy="205054"/>
          </a:xfrm>
          <a:prstGeom prst="rect">
            <a:avLst/>
          </a:prstGeom>
          <a:noFill/>
        </p:spPr>
        <p:txBody>
          <a:bodyPr wrap="square" rtlCol="0">
            <a:noAutofit/>
          </a:bodyPr>
          <a:lstStyle/>
          <a:p>
            <a:r>
              <a:rPr lang="en-US" dirty="0">
                <a:solidFill>
                  <a:srgbClr val="000000"/>
                </a:solidFill>
                <a:latin typeface="Arial" panose="020B0604020202020204" pitchFamily="34" charset="0"/>
                <a:cs typeface="Arial" panose="020B0604020202020204" pitchFamily="34" charset="0"/>
              </a:rPr>
              <a:t>72.2%</a:t>
            </a:r>
          </a:p>
        </p:txBody>
      </p:sp>
      <p:sp>
        <p:nvSpPr>
          <p:cNvPr id="14" name="Right Brace 13">
            <a:extLst>
              <a:ext uri="{FF2B5EF4-FFF2-40B4-BE49-F238E27FC236}">
                <a16:creationId xmlns:a16="http://schemas.microsoft.com/office/drawing/2014/main" id="{FD77667A-8147-D081-1258-06CB2DA77F7D}"/>
              </a:ext>
            </a:extLst>
          </p:cNvPr>
          <p:cNvSpPr/>
          <p:nvPr/>
        </p:nvSpPr>
        <p:spPr>
          <a:xfrm>
            <a:off x="7296530" y="2976380"/>
            <a:ext cx="136487" cy="2428996"/>
          </a:xfrm>
          <a:prstGeom prst="rightBrace">
            <a:avLst/>
          </a:prstGeom>
          <a:ln>
            <a:solidFill>
              <a:srgbClr val="0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E11263BF-9DA4-D213-831D-8588AE559C2E}"/>
              </a:ext>
            </a:extLst>
          </p:cNvPr>
          <p:cNvSpPr txBox="1"/>
          <p:nvPr/>
        </p:nvSpPr>
        <p:spPr>
          <a:xfrm>
            <a:off x="2297916" y="1487840"/>
            <a:ext cx="937983" cy="4001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Avenir LT Std 55 Roman" panose="020B0703020203020204"/>
                <a:cs typeface="Arial" panose="020B0604020202020204" pitchFamily="34" charset="0"/>
              </a:rPr>
              <a:t>NT1</a:t>
            </a:r>
          </a:p>
        </p:txBody>
      </p:sp>
      <p:sp>
        <p:nvSpPr>
          <p:cNvPr id="17" name="TextBox 16">
            <a:extLst>
              <a:ext uri="{FF2B5EF4-FFF2-40B4-BE49-F238E27FC236}">
                <a16:creationId xmlns:a16="http://schemas.microsoft.com/office/drawing/2014/main" id="{3BFD51B2-706F-D174-F4A8-72B2A2B38921}"/>
              </a:ext>
            </a:extLst>
          </p:cNvPr>
          <p:cNvSpPr txBox="1"/>
          <p:nvPr/>
        </p:nvSpPr>
        <p:spPr>
          <a:xfrm>
            <a:off x="7411020" y="1487840"/>
            <a:ext cx="937983" cy="4001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Avenir LT Std 55 Roman" panose="020B0703020203020204"/>
                <a:cs typeface="Arial" panose="020B0604020202020204" pitchFamily="34" charset="0"/>
              </a:rPr>
              <a:t>NT2</a:t>
            </a:r>
          </a:p>
        </p:txBody>
      </p:sp>
      <p:grpSp>
        <p:nvGrpSpPr>
          <p:cNvPr id="31" name="Group 30">
            <a:extLst>
              <a:ext uri="{FF2B5EF4-FFF2-40B4-BE49-F238E27FC236}">
                <a16:creationId xmlns:a16="http://schemas.microsoft.com/office/drawing/2014/main" id="{D0B1159A-EFF2-169E-9F3E-339C1450C430}"/>
              </a:ext>
            </a:extLst>
          </p:cNvPr>
          <p:cNvGrpSpPr/>
          <p:nvPr/>
        </p:nvGrpSpPr>
        <p:grpSpPr>
          <a:xfrm>
            <a:off x="9804621" y="2768579"/>
            <a:ext cx="215088" cy="2131797"/>
            <a:chOff x="9816017" y="2795875"/>
            <a:chExt cx="215088" cy="2131797"/>
          </a:xfrm>
        </p:grpSpPr>
        <p:sp>
          <p:nvSpPr>
            <p:cNvPr id="24" name="Rectangle 23">
              <a:extLst>
                <a:ext uri="{FF2B5EF4-FFF2-40B4-BE49-F238E27FC236}">
                  <a16:creationId xmlns:a16="http://schemas.microsoft.com/office/drawing/2014/main" id="{12B99CE2-A967-DAAF-7AE1-8D51005A0C40}"/>
                </a:ext>
              </a:extLst>
            </p:cNvPr>
            <p:cNvSpPr/>
            <p:nvPr/>
          </p:nvSpPr>
          <p:spPr>
            <a:xfrm>
              <a:off x="9816017" y="4009811"/>
              <a:ext cx="215088" cy="310896"/>
            </a:xfrm>
            <a:prstGeom prst="rect">
              <a:avLst/>
            </a:prstGeom>
            <a:solidFill>
              <a:srgbClr val="D8BB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A966799-767D-E897-1F95-A13DD4B5FC88}"/>
                </a:ext>
              </a:extLst>
            </p:cNvPr>
            <p:cNvSpPr/>
            <p:nvPr/>
          </p:nvSpPr>
          <p:spPr>
            <a:xfrm>
              <a:off x="9816017" y="4313295"/>
              <a:ext cx="215088" cy="310896"/>
            </a:xfrm>
            <a:prstGeom prst="rect">
              <a:avLst/>
            </a:prstGeom>
            <a:solidFill>
              <a:srgbClr val="B27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161FD97C-6328-4C53-E6B1-E0E185B0C543}"/>
                </a:ext>
              </a:extLst>
            </p:cNvPr>
            <p:cNvSpPr/>
            <p:nvPr/>
          </p:nvSpPr>
          <p:spPr>
            <a:xfrm>
              <a:off x="9816017" y="4616776"/>
              <a:ext cx="215088" cy="310896"/>
            </a:xfrm>
            <a:prstGeom prst="rect">
              <a:avLst/>
            </a:prstGeom>
            <a:solidFill>
              <a:srgbClr val="452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5A29755-EE95-D81F-7AF4-E01B5C9F7B60}"/>
                </a:ext>
              </a:extLst>
            </p:cNvPr>
            <p:cNvSpPr/>
            <p:nvPr/>
          </p:nvSpPr>
          <p:spPr>
            <a:xfrm>
              <a:off x="9816017" y="3099359"/>
              <a:ext cx="215088" cy="310896"/>
            </a:xfrm>
            <a:prstGeom prst="rect">
              <a:avLst/>
            </a:prstGeom>
            <a:solidFill>
              <a:srgbClr val="65A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92BB186-637E-DEF8-DB12-AED83AAD132E}"/>
                </a:ext>
              </a:extLst>
            </p:cNvPr>
            <p:cNvSpPr/>
            <p:nvPr/>
          </p:nvSpPr>
          <p:spPr>
            <a:xfrm>
              <a:off x="9816017" y="3402843"/>
              <a:ext cx="215088" cy="310896"/>
            </a:xfrm>
            <a:prstGeom prst="rect">
              <a:avLst/>
            </a:prstGeom>
            <a:solidFill>
              <a:srgbClr val="CBD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B2B2770-1E93-9941-FC2E-660633A8EF7A}"/>
                </a:ext>
              </a:extLst>
            </p:cNvPr>
            <p:cNvSpPr/>
            <p:nvPr/>
          </p:nvSpPr>
          <p:spPr>
            <a:xfrm>
              <a:off x="9816017" y="3706327"/>
              <a:ext cx="215088" cy="310896"/>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AAE948C1-C263-0084-B2C4-3DA27955B40F}"/>
                </a:ext>
              </a:extLst>
            </p:cNvPr>
            <p:cNvSpPr/>
            <p:nvPr/>
          </p:nvSpPr>
          <p:spPr>
            <a:xfrm>
              <a:off x="9816017" y="2795875"/>
              <a:ext cx="215088" cy="310896"/>
            </a:xfrm>
            <a:prstGeom prst="rect">
              <a:avLst/>
            </a:prstGeom>
            <a:solidFill>
              <a:srgbClr val="0666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sp>
        <p:nvSpPr>
          <p:cNvPr id="12" name="TextBox 22">
            <a:extLst>
              <a:ext uri="{FF2B5EF4-FFF2-40B4-BE49-F238E27FC236}">
                <a16:creationId xmlns:a16="http://schemas.microsoft.com/office/drawing/2014/main" id="{D723CE7B-1131-751D-87A8-C1CB43DCACE1}"/>
              </a:ext>
            </a:extLst>
          </p:cNvPr>
          <p:cNvSpPr txBox="1"/>
          <p:nvPr/>
        </p:nvSpPr>
        <p:spPr>
          <a:xfrm>
            <a:off x="1211451" y="5534582"/>
            <a:ext cx="1269242" cy="646331"/>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en-US" dirty="0">
                <a:latin typeface="Avenir LT Std 55 Roman" panose="020B0703020203020204"/>
              </a:rPr>
              <a:t>Baseline</a:t>
            </a:r>
          </a:p>
          <a:p>
            <a:pPr algn="ctr"/>
            <a:r>
              <a:rPr lang="en-US" dirty="0">
                <a:latin typeface="Avenir LT Std 55 Roman" panose="020B0703020203020204"/>
              </a:rPr>
              <a:t>(n=16)</a:t>
            </a:r>
          </a:p>
        </p:txBody>
      </p:sp>
      <p:sp>
        <p:nvSpPr>
          <p:cNvPr id="18" name="TextBox 23">
            <a:extLst>
              <a:ext uri="{FF2B5EF4-FFF2-40B4-BE49-F238E27FC236}">
                <a16:creationId xmlns:a16="http://schemas.microsoft.com/office/drawing/2014/main" id="{C3503E7A-E87F-0EF0-DCA0-0AE3712E6EFE}"/>
              </a:ext>
            </a:extLst>
          </p:cNvPr>
          <p:cNvSpPr txBox="1"/>
          <p:nvPr/>
        </p:nvSpPr>
        <p:spPr>
          <a:xfrm>
            <a:off x="2358832" y="5534582"/>
            <a:ext cx="2711269" cy="646331"/>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en-US" dirty="0">
                <a:latin typeface="Avenir LT Std 55 Roman" panose="020B0703020203020204"/>
              </a:rPr>
              <a:t>Optimized LXB (EOT)</a:t>
            </a:r>
          </a:p>
          <a:p>
            <a:pPr algn="ctr"/>
            <a:r>
              <a:rPr lang="en-US" dirty="0">
                <a:latin typeface="Avenir LT Std 55 Roman" panose="020B0703020203020204"/>
              </a:rPr>
              <a:t>(n=16) </a:t>
            </a:r>
          </a:p>
        </p:txBody>
      </p:sp>
    </p:spTree>
    <p:extLst>
      <p:ext uri="{BB962C8B-B14F-4D97-AF65-F5344CB8AC3E}">
        <p14:creationId xmlns:p14="http://schemas.microsoft.com/office/powerpoint/2010/main" val="216662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1E4A-1185-4AEE-9DD5-3AD0DC2C6F0A}"/>
              </a:ext>
            </a:extLst>
          </p:cNvPr>
          <p:cNvSpPr>
            <a:spLocks noGrp="1"/>
          </p:cNvSpPr>
          <p:nvPr>
            <p:ph type="title"/>
          </p:nvPr>
        </p:nvSpPr>
        <p:spPr>
          <a:xfrm>
            <a:off x="838200" y="514350"/>
            <a:ext cx="10515600" cy="816928"/>
          </a:xfrm>
        </p:spPr>
        <p:txBody>
          <a:bodyPr anchor="b">
            <a:normAutofit/>
          </a:bodyPr>
          <a:lstStyle/>
          <a:p>
            <a:pPr algn="ctr"/>
            <a:r>
              <a:rPr lang="en-US" sz="4000" dirty="0"/>
              <a:t>SLEEP 2025 Photography Policy</a:t>
            </a:r>
          </a:p>
        </p:txBody>
      </p:sp>
      <p:sp>
        <p:nvSpPr>
          <p:cNvPr id="3" name="Content Placeholder 4">
            <a:extLst>
              <a:ext uri="{FF2B5EF4-FFF2-40B4-BE49-F238E27FC236}">
                <a16:creationId xmlns:a16="http://schemas.microsoft.com/office/drawing/2014/main" id="{B560B2D0-ADCD-4045-8ED5-3774D056D0A8}"/>
              </a:ext>
            </a:extLst>
          </p:cNvPr>
          <p:cNvSpPr txBox="1">
            <a:spLocks/>
          </p:cNvSpPr>
          <p:nvPr/>
        </p:nvSpPr>
        <p:spPr>
          <a:xfrm>
            <a:off x="5076826" y="1867166"/>
            <a:ext cx="6276974" cy="34213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Photography </a:t>
            </a:r>
            <a:r>
              <a:rPr lang="en-US" sz="2400" b="1" dirty="0"/>
              <a:t>IS </a:t>
            </a:r>
            <a:r>
              <a:rPr lang="en-US" sz="2400" dirty="0"/>
              <a:t>permitted during this lecture. </a:t>
            </a:r>
          </a:p>
          <a:p>
            <a:pPr>
              <a:lnSpc>
                <a:spcPct val="110000"/>
              </a:lnSpc>
            </a:pPr>
            <a:r>
              <a:rPr lang="en-US" sz="2400" dirty="0"/>
              <a:t>Photography of slides featuring the icon on the left </a:t>
            </a:r>
            <a:r>
              <a:rPr lang="en-US" sz="2400" b="1" dirty="0"/>
              <a:t>is not permitted. </a:t>
            </a:r>
            <a:endParaRPr lang="en-US" sz="2400" dirty="0"/>
          </a:p>
          <a:p>
            <a:pPr>
              <a:lnSpc>
                <a:spcPct val="110000"/>
              </a:lnSpc>
            </a:pPr>
            <a:r>
              <a:rPr lang="en-US" sz="2400" dirty="0"/>
              <a:t>Photographs from this lecture are only allowed for personal, social, or non-commercial use. </a:t>
            </a:r>
          </a:p>
          <a:p>
            <a:pPr>
              <a:lnSpc>
                <a:spcPct val="110000"/>
              </a:lnSpc>
            </a:pPr>
            <a:r>
              <a:rPr lang="en-US" sz="2400" dirty="0"/>
              <a:t>Attendees may not use flash photography or otherwise distract the presenters and/or attendees. </a:t>
            </a:r>
          </a:p>
        </p:txBody>
      </p:sp>
      <p:pic>
        <p:nvPicPr>
          <p:cNvPr id="4" name="Content Placeholder 4">
            <a:extLst>
              <a:ext uri="{FF2B5EF4-FFF2-40B4-BE49-F238E27FC236}">
                <a16:creationId xmlns:a16="http://schemas.microsoft.com/office/drawing/2014/main" id="{C9BC6F0C-2572-4CD7-BB37-798ACEB7025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2628" y="1718310"/>
            <a:ext cx="3421380" cy="3421380"/>
          </a:xfrm>
          <a:prstGeom prst="rect">
            <a:avLst/>
          </a:prstGeom>
        </p:spPr>
      </p:pic>
    </p:spTree>
    <p:extLst>
      <p:ext uri="{BB962C8B-B14F-4D97-AF65-F5344CB8AC3E}">
        <p14:creationId xmlns:p14="http://schemas.microsoft.com/office/powerpoint/2010/main" val="370600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5EC4-95A4-965D-1A0F-7C1F9D0B0C63}"/>
              </a:ext>
            </a:extLst>
          </p:cNvPr>
          <p:cNvSpPr>
            <a:spLocks noGrp="1"/>
          </p:cNvSpPr>
          <p:nvPr>
            <p:ph type="title"/>
          </p:nvPr>
        </p:nvSpPr>
        <p:spPr>
          <a:xfrm>
            <a:off x="838200" y="-72232"/>
            <a:ext cx="10515600" cy="1325563"/>
          </a:xfrm>
        </p:spPr>
        <p:txBody>
          <a:bodyPr>
            <a:normAutofit/>
          </a:bodyPr>
          <a:lstStyle/>
          <a:p>
            <a:pPr algn="ctr"/>
            <a:r>
              <a:rPr lang="en-US" sz="4000" dirty="0">
                <a:solidFill>
                  <a:schemeClr val="tx1"/>
                </a:solidFill>
              </a:rPr>
              <a:t>Introduction</a:t>
            </a:r>
          </a:p>
        </p:txBody>
      </p:sp>
      <p:sp>
        <p:nvSpPr>
          <p:cNvPr id="3" name="Content Placeholder 2">
            <a:extLst>
              <a:ext uri="{FF2B5EF4-FFF2-40B4-BE49-F238E27FC236}">
                <a16:creationId xmlns:a16="http://schemas.microsoft.com/office/drawing/2014/main" id="{768A9834-A16F-9031-3F7B-9F7B4632B70C}"/>
              </a:ext>
            </a:extLst>
          </p:cNvPr>
          <p:cNvSpPr>
            <a:spLocks noGrp="1"/>
          </p:cNvSpPr>
          <p:nvPr>
            <p:ph sz="half" idx="1"/>
          </p:nvPr>
        </p:nvSpPr>
        <p:spPr>
          <a:xfrm>
            <a:off x="838200" y="1150585"/>
            <a:ext cx="10080279" cy="2006435"/>
          </a:xfrm>
        </p:spPr>
        <p:txBody>
          <a:bodyPr>
            <a:normAutofit/>
          </a:bodyPr>
          <a:lstStyle/>
          <a:p>
            <a:pPr>
              <a:spcBef>
                <a:spcPts val="1800"/>
              </a:spcBef>
            </a:pPr>
            <a:r>
              <a:rPr lang="en-US" sz="2400" dirty="0">
                <a:solidFill>
                  <a:schemeClr val="tx1"/>
                </a:solidFill>
              </a:rPr>
              <a:t>LXB (Xywav</a:t>
            </a:r>
            <a:r>
              <a:rPr lang="en-US" sz="2400" baseline="30000" dirty="0">
                <a:solidFill>
                  <a:schemeClr val="tx1"/>
                </a:solidFill>
              </a:rPr>
              <a:t>®</a:t>
            </a:r>
            <a:r>
              <a:rPr lang="en-US" sz="2400" dirty="0">
                <a:solidFill>
                  <a:schemeClr val="tx1"/>
                </a:solidFill>
              </a:rPr>
              <a:t>) is approved by the US FDA to treat EDS or cataplexy in patients ≥7 years of age with narcolepsy or idiopathic hypersomnia in adults</a:t>
            </a:r>
            <a:r>
              <a:rPr lang="en-US" sz="2400" baseline="30000" dirty="0">
                <a:solidFill>
                  <a:schemeClr val="tx1"/>
                </a:solidFill>
              </a:rPr>
              <a:t>1-4</a:t>
            </a:r>
          </a:p>
          <a:p>
            <a:pPr>
              <a:spcBef>
                <a:spcPts val="1800"/>
              </a:spcBef>
            </a:pPr>
            <a:r>
              <a:rPr lang="en-US" sz="2400" dirty="0">
                <a:solidFill>
                  <a:schemeClr val="tx1"/>
                </a:solidFill>
              </a:rPr>
              <a:t>Jazz DUET (</a:t>
            </a:r>
            <a:r>
              <a:rPr lang="en-US" sz="2400" b="1" u="sng" dirty="0">
                <a:solidFill>
                  <a:schemeClr val="tx1"/>
                </a:solidFill>
              </a:rPr>
              <a:t>D</a:t>
            </a:r>
            <a:r>
              <a:rPr lang="en-US" sz="2400" dirty="0">
                <a:solidFill>
                  <a:schemeClr val="tx1"/>
                </a:solidFill>
              </a:rPr>
              <a:t>evelop hypersomnia </a:t>
            </a:r>
            <a:r>
              <a:rPr lang="en-US" sz="2400" b="1" u="sng" dirty="0">
                <a:solidFill>
                  <a:schemeClr val="tx1"/>
                </a:solidFill>
              </a:rPr>
              <a:t>U</a:t>
            </a:r>
            <a:r>
              <a:rPr lang="en-US" sz="2400" dirty="0">
                <a:solidFill>
                  <a:schemeClr val="tx1"/>
                </a:solidFill>
              </a:rPr>
              <a:t>nderstanding by </a:t>
            </a:r>
            <a:r>
              <a:rPr lang="en-US" sz="2400" b="1" u="sng" dirty="0">
                <a:solidFill>
                  <a:schemeClr val="tx1"/>
                </a:solidFill>
              </a:rPr>
              <a:t>E</a:t>
            </a:r>
            <a:r>
              <a:rPr lang="en-US" sz="2400" dirty="0">
                <a:solidFill>
                  <a:schemeClr val="tx1"/>
                </a:solidFill>
              </a:rPr>
              <a:t>valuating low-sodium oxybate </a:t>
            </a:r>
            <a:r>
              <a:rPr lang="en-US" sz="2400" b="1" u="sng" dirty="0">
                <a:solidFill>
                  <a:schemeClr val="tx1"/>
                </a:solidFill>
              </a:rPr>
              <a:t>T</a:t>
            </a:r>
            <a:r>
              <a:rPr lang="en-US" sz="2400" dirty="0">
                <a:solidFill>
                  <a:schemeClr val="tx1"/>
                </a:solidFill>
              </a:rPr>
              <a:t>reatment) was a phase 4, prospective, multicenter, single-arm, multiple-cohort, open-label study (NCT05875974)</a:t>
            </a:r>
          </a:p>
          <a:p>
            <a:pPr>
              <a:spcBef>
                <a:spcPts val="1800"/>
              </a:spcBef>
            </a:pPr>
            <a:endParaRPr lang="en-US" sz="2400" dirty="0">
              <a:solidFill>
                <a:schemeClr val="tx1"/>
              </a:solidFill>
            </a:endParaRPr>
          </a:p>
        </p:txBody>
      </p:sp>
      <p:sp>
        <p:nvSpPr>
          <p:cNvPr id="6" name="TextBox 5">
            <a:extLst>
              <a:ext uri="{FF2B5EF4-FFF2-40B4-BE49-F238E27FC236}">
                <a16:creationId xmlns:a16="http://schemas.microsoft.com/office/drawing/2014/main" id="{1C6D00AB-6DFA-8ABF-D2FA-7D58437AAFD9}"/>
              </a:ext>
            </a:extLst>
          </p:cNvPr>
          <p:cNvSpPr txBox="1"/>
          <p:nvPr/>
        </p:nvSpPr>
        <p:spPr>
          <a:xfrm>
            <a:off x="838200" y="5853223"/>
            <a:ext cx="10515600" cy="1015663"/>
          </a:xfrm>
          <a:prstGeom prst="rect">
            <a:avLst/>
          </a:prstGeom>
          <a:noFill/>
        </p:spPr>
        <p:txBody>
          <a:bodyPr wrap="square">
            <a:spAutoFit/>
          </a:bodyPr>
          <a:lstStyle/>
          <a:p>
            <a:r>
              <a:rPr lang="en-US" sz="1000" dirty="0">
                <a:latin typeface="Avenir LT Std 55 Roman" panose="020B0703020203020204"/>
              </a:rPr>
              <a:t>1. </a:t>
            </a:r>
            <a:r>
              <a:rPr lang="en-US" sz="1000" dirty="0" err="1">
                <a:latin typeface="Avenir LT Std 55 Roman" panose="020B0703020203020204"/>
              </a:rPr>
              <a:t>Xywav</a:t>
            </a:r>
            <a:r>
              <a:rPr lang="en-US" sz="1000" dirty="0">
                <a:latin typeface="Avenir LT Std 55 Roman" panose="020B0703020203020204"/>
              </a:rPr>
              <a:t>® (calcium, magnesium, potassium, and sodium </a:t>
            </a:r>
            <a:r>
              <a:rPr lang="en-US" sz="1000" dirty="0" err="1">
                <a:latin typeface="Avenir LT Std 55 Roman" panose="020B0703020203020204"/>
              </a:rPr>
              <a:t>oxybates</a:t>
            </a:r>
            <a:r>
              <a:rPr lang="en-US" sz="1000" dirty="0">
                <a:latin typeface="Avenir LT Std 55 Roman" panose="020B0703020203020204"/>
              </a:rPr>
              <a:t>) oral solution, CIII [prescribing information]. Palo Alto, CA: Jazz Pharmaceuticals, Inc. 2. </a:t>
            </a:r>
            <a:r>
              <a:rPr lang="en-US" sz="1000" dirty="0" err="1">
                <a:latin typeface="Avenir LT Std 55 Roman" panose="020B0703020203020204"/>
              </a:rPr>
              <a:t>Szarfman</a:t>
            </a:r>
            <a:r>
              <a:rPr lang="en-US" sz="1000" dirty="0">
                <a:latin typeface="Avenir LT Std 55 Roman" panose="020B0703020203020204"/>
              </a:rPr>
              <a:t> A, et al. </a:t>
            </a:r>
            <a:r>
              <a:rPr lang="en-US" sz="1000" i="1" dirty="0">
                <a:latin typeface="Avenir LT Std 55 Roman" panose="020B0703020203020204"/>
              </a:rPr>
              <a:t>N Engl J Med</a:t>
            </a:r>
            <a:r>
              <a:rPr lang="en-US" sz="1000" dirty="0">
                <a:latin typeface="Avenir LT Std 55 Roman" panose="020B0703020203020204"/>
              </a:rPr>
              <a:t>. 1995;333(19):1291. 3. US Food and Drug Administration. Clinical review for </a:t>
            </a:r>
            <a:r>
              <a:rPr lang="en-US" sz="1000" dirty="0" err="1">
                <a:latin typeface="Avenir LT Std 55 Roman" panose="020B0703020203020204"/>
              </a:rPr>
              <a:t>Binosto</a:t>
            </a:r>
            <a:r>
              <a:rPr lang="en-US" sz="1000" dirty="0">
                <a:latin typeface="Avenir LT Std 55 Roman" panose="020B0703020203020204"/>
              </a:rPr>
              <a:t>, NDA 202344. 2012. https://</a:t>
            </a:r>
            <a:r>
              <a:rPr lang="en-US" sz="1000" dirty="0" err="1">
                <a:latin typeface="Avenir LT Std 55 Roman" panose="020B0703020203020204"/>
              </a:rPr>
              <a:t>www.accessdata.fda.gov</a:t>
            </a:r>
            <a:r>
              <a:rPr lang="en-US" sz="1000" dirty="0">
                <a:latin typeface="Avenir LT Std 55 Roman" panose="020B0703020203020204"/>
              </a:rPr>
              <a:t>/</a:t>
            </a:r>
            <a:r>
              <a:rPr lang="en-US" sz="1000" dirty="0" err="1">
                <a:latin typeface="Avenir LT Std 55 Roman" panose="020B0703020203020204"/>
              </a:rPr>
              <a:t>drugsatfda_docs</a:t>
            </a:r>
            <a:r>
              <a:rPr lang="en-US" sz="1000" dirty="0">
                <a:latin typeface="Avenir LT Std 55 Roman" panose="020B0703020203020204"/>
              </a:rPr>
              <a:t>/</a:t>
            </a:r>
            <a:r>
              <a:rPr lang="en-US" sz="1000" dirty="0" err="1">
                <a:latin typeface="Avenir LT Std 55 Roman" panose="020B0703020203020204"/>
              </a:rPr>
              <a:t>nda</a:t>
            </a:r>
            <a:r>
              <a:rPr lang="en-US" sz="1000" dirty="0">
                <a:latin typeface="Avenir LT Std 55 Roman" panose="020B0703020203020204"/>
              </a:rPr>
              <a:t>/2012/202344Orig1s000MedR.pdf. </a:t>
            </a:r>
            <a:br>
              <a:rPr lang="en-US" sz="1000" dirty="0">
                <a:latin typeface="Avenir LT Std 55 Roman" panose="020B0703020203020204"/>
              </a:rPr>
            </a:br>
            <a:r>
              <a:rPr lang="en-US" sz="1000" spc="-20" dirty="0">
                <a:latin typeface="Avenir LT Std 55 Roman" panose="020B0703020203020204"/>
              </a:rPr>
              <a:t>4. US Food and Drug Administration. Quantitative labeling of sodium, potassium, and phosphorus for human over-the-counter and prescription drug products. Guidance for industry. 2022. </a:t>
            </a:r>
            <a:r>
              <a:rPr lang="en-US" sz="1000" spc="-20" dirty="0">
                <a:latin typeface="Avenir LT Std 55 Roman" panose="020B0703020203020204"/>
                <a:hlinkClick r:id="rId3"/>
              </a:rPr>
              <a:t>https://www.fda.gov/regulatory-information/search-fda-guidance-documents/quantitative-labeling-sodium-potassium-and-phosphorus-human-over-counter-and-prescription-drug</a:t>
            </a:r>
            <a:r>
              <a:rPr lang="en-US" sz="1000" spc="-20" dirty="0">
                <a:latin typeface="Avenir LT Std 55 Roman" panose="020B0703020203020204"/>
              </a:rPr>
              <a:t>.</a:t>
            </a:r>
          </a:p>
          <a:p>
            <a:r>
              <a:rPr lang="en-US" sz="1000" dirty="0">
                <a:latin typeface="Avenir LT Std 55 Roman" panose="020B0703020203020204"/>
              </a:rPr>
              <a:t>EDS, excessive daytime sleepiness; FDA, Food and Drug Administration; LXB, low-sodium </a:t>
            </a:r>
            <a:r>
              <a:rPr lang="en-US" sz="1000" dirty="0" err="1">
                <a:latin typeface="Avenir LT Std 55 Roman" panose="020B0703020203020204"/>
              </a:rPr>
              <a:t>oxybate</a:t>
            </a:r>
            <a:r>
              <a:rPr lang="en-US" sz="1000" dirty="0">
                <a:latin typeface="Avenir LT Std 55 Roman" panose="020B0703020203020204"/>
              </a:rPr>
              <a:t>; US, United States. </a:t>
            </a:r>
          </a:p>
        </p:txBody>
      </p:sp>
      <p:sp>
        <p:nvSpPr>
          <p:cNvPr id="4" name="Title 1">
            <a:extLst>
              <a:ext uri="{FF2B5EF4-FFF2-40B4-BE49-F238E27FC236}">
                <a16:creationId xmlns:a16="http://schemas.microsoft.com/office/drawing/2014/main" id="{AA3BDD01-FDEC-219F-AEE6-3488708FCF29}"/>
              </a:ext>
            </a:extLst>
          </p:cNvPr>
          <p:cNvSpPr txBox="1">
            <a:spLocks/>
          </p:cNvSpPr>
          <p:nvPr/>
        </p:nvSpPr>
        <p:spPr>
          <a:xfrm>
            <a:off x="838200" y="3791511"/>
            <a:ext cx="10515600" cy="775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4000" dirty="0">
                <a:solidFill>
                  <a:schemeClr val="tx1"/>
                </a:solidFill>
              </a:rPr>
              <a:t>Objective</a:t>
            </a:r>
          </a:p>
        </p:txBody>
      </p:sp>
      <p:sp>
        <p:nvSpPr>
          <p:cNvPr id="5" name="Content Placeholder 2">
            <a:extLst>
              <a:ext uri="{FF2B5EF4-FFF2-40B4-BE49-F238E27FC236}">
                <a16:creationId xmlns:a16="http://schemas.microsoft.com/office/drawing/2014/main" id="{C7916FFF-0C27-874E-7ECC-5CCF037F8F47}"/>
              </a:ext>
            </a:extLst>
          </p:cNvPr>
          <p:cNvSpPr txBox="1">
            <a:spLocks/>
          </p:cNvSpPr>
          <p:nvPr/>
        </p:nvSpPr>
        <p:spPr>
          <a:xfrm>
            <a:off x="838200" y="4566987"/>
            <a:ext cx="10515600" cy="785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chemeClr val="tx1"/>
                </a:solidFill>
              </a:rPr>
              <a:t>To evaluate the effectiveness and safety of LXB on daytime and nighttime-related symptoms in participants with narcolepsy</a:t>
            </a:r>
            <a:endParaRPr lang="en-US" sz="2400" strike="sngStrike" dirty="0">
              <a:solidFill>
                <a:schemeClr val="tx1"/>
              </a:solidFill>
            </a:endParaRPr>
          </a:p>
        </p:txBody>
      </p:sp>
      <p:pic>
        <p:nvPicPr>
          <p:cNvPr id="8" name="Picture 7" descr="A picture containing font, text, graphics, design&#10;&#10;Description automatically generated">
            <a:extLst>
              <a:ext uri="{FF2B5EF4-FFF2-40B4-BE49-F238E27FC236}">
                <a16:creationId xmlns:a16="http://schemas.microsoft.com/office/drawing/2014/main" id="{259A26C7-1FF2-0680-BEF5-2CD075509B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Tree>
    <p:extLst>
      <p:ext uri="{BB962C8B-B14F-4D97-AF65-F5344CB8AC3E}">
        <p14:creationId xmlns:p14="http://schemas.microsoft.com/office/powerpoint/2010/main" val="355879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A5C59-1FEA-D319-2077-CC59AD191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75ED7-3FD1-C291-EE3D-FE30B28D7A4F}"/>
              </a:ext>
            </a:extLst>
          </p:cNvPr>
          <p:cNvSpPr>
            <a:spLocks noGrp="1"/>
          </p:cNvSpPr>
          <p:nvPr>
            <p:ph type="title"/>
          </p:nvPr>
        </p:nvSpPr>
        <p:spPr>
          <a:xfrm>
            <a:off x="838198" y="-8820"/>
            <a:ext cx="10515600" cy="1325563"/>
          </a:xfrm>
        </p:spPr>
        <p:txBody>
          <a:bodyPr>
            <a:normAutofit/>
          </a:bodyPr>
          <a:lstStyle/>
          <a:p>
            <a:pPr algn="ctr"/>
            <a:r>
              <a:rPr lang="en-US" sz="4000" dirty="0">
                <a:solidFill>
                  <a:schemeClr val="tx1"/>
                </a:solidFill>
              </a:rPr>
              <a:t>DUET Study Design</a:t>
            </a:r>
          </a:p>
        </p:txBody>
      </p:sp>
      <p:pic>
        <p:nvPicPr>
          <p:cNvPr id="4" name="Picture 3">
            <a:extLst>
              <a:ext uri="{FF2B5EF4-FFF2-40B4-BE49-F238E27FC236}">
                <a16:creationId xmlns:a16="http://schemas.microsoft.com/office/drawing/2014/main" id="{D3E68D80-4C6A-53A7-A428-9F61E04E1DA0}"/>
              </a:ext>
            </a:extLst>
          </p:cNvPr>
          <p:cNvPicPr>
            <a:picLocks noChangeAspect="1"/>
          </p:cNvPicPr>
          <p:nvPr/>
        </p:nvPicPr>
        <p:blipFill>
          <a:blip r:embed="rId3"/>
          <a:stretch>
            <a:fillRect/>
          </a:stretch>
        </p:blipFill>
        <p:spPr>
          <a:xfrm>
            <a:off x="273517" y="1185375"/>
            <a:ext cx="11644961" cy="3657600"/>
          </a:xfrm>
          <a:prstGeom prst="rect">
            <a:avLst/>
          </a:prstGeom>
        </p:spPr>
      </p:pic>
      <p:sp>
        <p:nvSpPr>
          <p:cNvPr id="6" name="TextBox 5">
            <a:extLst>
              <a:ext uri="{FF2B5EF4-FFF2-40B4-BE49-F238E27FC236}">
                <a16:creationId xmlns:a16="http://schemas.microsoft.com/office/drawing/2014/main" id="{CEB4C56D-BAA3-A75E-2F37-3F02B6D09B96}"/>
              </a:ext>
            </a:extLst>
          </p:cNvPr>
          <p:cNvSpPr txBox="1"/>
          <p:nvPr/>
        </p:nvSpPr>
        <p:spPr>
          <a:xfrm>
            <a:off x="838198" y="6148292"/>
            <a:ext cx="10721338" cy="707886"/>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Cataplexy</a:t>
            </a:r>
            <a:r>
              <a:rPr lang="en-US" sz="1000" dirty="0">
                <a:latin typeface="Avenir LT Std 55 Roman" panose="020B0703020203020204"/>
              </a:rPr>
              <a:t> diary in narcolepsy type 1 only. </a:t>
            </a:r>
            <a:r>
              <a:rPr lang="en-US" sz="1000" baseline="30000" dirty="0" err="1">
                <a:latin typeface="Avenir LT Std 55 Roman" panose="020B0703020203020204"/>
              </a:rPr>
              <a:t>b</a:t>
            </a:r>
            <a:r>
              <a:rPr lang="en-US" sz="1000" dirty="0" err="1">
                <a:latin typeface="Avenir LT Std 55 Roman" panose="020B0703020203020204"/>
              </a:rPr>
              <a:t>Weekly</a:t>
            </a:r>
            <a:r>
              <a:rPr lang="en-US" sz="1000" dirty="0">
                <a:latin typeface="Avenir LT Std 55 Roman" panose="020B0703020203020204"/>
              </a:rPr>
              <a:t> titration visits were by teleconference. Visit 3 occurred on titration day 14. Titration could take between 2 and 8 weeks. Additional in-clinic visits were scheduled for day 35 (visit 3A) and day 56 (visit 3B). Investigator could optimize participant dosage and move participant to LXB stable dose at visit 3, 3A, or 3B but not during intervening weekly teleconferences.</a:t>
            </a:r>
          </a:p>
          <a:p>
            <a:r>
              <a:rPr lang="en-US" sz="1000" dirty="0">
                <a:latin typeface="Avenir LT Std 55 Roman" panose="020B0703020203020204"/>
              </a:rPr>
              <a:t>BL, baseline; EOT, end of treatment; LXB, low-sodium </a:t>
            </a:r>
            <a:r>
              <a:rPr lang="en-US" sz="1000" dirty="0" err="1">
                <a:latin typeface="Avenir LT Std 55 Roman" panose="020B0703020203020204"/>
              </a:rPr>
              <a:t>oxybate</a:t>
            </a:r>
            <a:r>
              <a:rPr lang="en-US" sz="1000" dirty="0">
                <a:latin typeface="Avenir LT Std 55 Roman" panose="020B0703020203020204"/>
              </a:rPr>
              <a:t>; PSG, polysomnography; V, visit.</a:t>
            </a:r>
            <a:endParaRPr lang="en-US" sz="1000" baseline="30000" dirty="0">
              <a:latin typeface="Avenir LT Std 55 Roman" panose="020B0703020203020204"/>
            </a:endParaRPr>
          </a:p>
        </p:txBody>
      </p:sp>
      <p:pic>
        <p:nvPicPr>
          <p:cNvPr id="7" name="Picture 6" descr="A picture containing font, text, graphics, design&#10;&#10;Description automatically generated">
            <a:extLst>
              <a:ext uri="{FF2B5EF4-FFF2-40B4-BE49-F238E27FC236}">
                <a16:creationId xmlns:a16="http://schemas.microsoft.com/office/drawing/2014/main" id="{3BB53A9E-F240-D549-B7A7-38C59D18FF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
        <p:nvSpPr>
          <p:cNvPr id="5" name="TextBox 4">
            <a:extLst>
              <a:ext uri="{FF2B5EF4-FFF2-40B4-BE49-F238E27FC236}">
                <a16:creationId xmlns:a16="http://schemas.microsoft.com/office/drawing/2014/main" id="{2A7A67B7-1C53-8903-19BA-2719FEE22272}"/>
              </a:ext>
            </a:extLst>
          </p:cNvPr>
          <p:cNvSpPr txBox="1"/>
          <p:nvPr/>
        </p:nvSpPr>
        <p:spPr>
          <a:xfrm>
            <a:off x="3083019" y="4550100"/>
            <a:ext cx="2461846" cy="769441"/>
          </a:xfrm>
          <a:prstGeom prst="rect">
            <a:avLst/>
          </a:prstGeom>
          <a:noFill/>
        </p:spPr>
        <p:txBody>
          <a:bodyPr wrap="square" rtlCol="0">
            <a:spAutoFit/>
          </a:bodyPr>
          <a:lstStyle/>
          <a:p>
            <a:pPr algn="ctr"/>
            <a:r>
              <a:rPr lang="en-US" sz="2200" dirty="0">
                <a:latin typeface="Avenir LT Std 55 Roman" panose="020B0703020203020204"/>
              </a:rPr>
              <a:t>N=55</a:t>
            </a:r>
          </a:p>
          <a:p>
            <a:pPr algn="ctr"/>
            <a:r>
              <a:rPr lang="en-US" sz="2200" dirty="0">
                <a:latin typeface="Avenir LT Std 55 Roman" panose="020B0703020203020204"/>
              </a:rPr>
              <a:t>Safety analysis set</a:t>
            </a:r>
          </a:p>
        </p:txBody>
      </p:sp>
      <p:sp>
        <p:nvSpPr>
          <p:cNvPr id="8" name="Arrow: Right 7">
            <a:extLst>
              <a:ext uri="{FF2B5EF4-FFF2-40B4-BE49-F238E27FC236}">
                <a16:creationId xmlns:a16="http://schemas.microsoft.com/office/drawing/2014/main" id="{34420E40-D7DF-DDF4-C7B1-EE157BE133BB}"/>
              </a:ext>
            </a:extLst>
          </p:cNvPr>
          <p:cNvSpPr/>
          <p:nvPr/>
        </p:nvSpPr>
        <p:spPr>
          <a:xfrm rot="16200000">
            <a:off x="4176675" y="4324912"/>
            <a:ext cx="252484" cy="17059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 name="TextBox 8">
            <a:extLst>
              <a:ext uri="{FF2B5EF4-FFF2-40B4-BE49-F238E27FC236}">
                <a16:creationId xmlns:a16="http://schemas.microsoft.com/office/drawing/2014/main" id="{87C37FB0-6A98-9378-4383-3C48D475B43A}"/>
              </a:ext>
            </a:extLst>
          </p:cNvPr>
          <p:cNvSpPr txBox="1"/>
          <p:nvPr/>
        </p:nvSpPr>
        <p:spPr>
          <a:xfrm>
            <a:off x="8803595" y="5081446"/>
            <a:ext cx="3001717" cy="769441"/>
          </a:xfrm>
          <a:prstGeom prst="rect">
            <a:avLst/>
          </a:prstGeom>
          <a:noFill/>
        </p:spPr>
        <p:txBody>
          <a:bodyPr wrap="square" rtlCol="0">
            <a:spAutoFit/>
          </a:bodyPr>
          <a:lstStyle/>
          <a:p>
            <a:pPr algn="ctr"/>
            <a:r>
              <a:rPr lang="en-US" sz="2200" dirty="0">
                <a:latin typeface="Avenir LT Std 55 Roman" panose="020B0703020203020204"/>
              </a:rPr>
              <a:t>n=34</a:t>
            </a:r>
          </a:p>
          <a:p>
            <a:pPr algn="ctr"/>
            <a:r>
              <a:rPr lang="en-US" sz="2200" dirty="0">
                <a:latin typeface="Avenir LT Std 55 Roman" panose="020B0703020203020204"/>
              </a:rPr>
              <a:t>Completer analysis set</a:t>
            </a:r>
          </a:p>
        </p:txBody>
      </p:sp>
      <p:sp>
        <p:nvSpPr>
          <p:cNvPr id="10" name="Arrow: Right 9">
            <a:extLst>
              <a:ext uri="{FF2B5EF4-FFF2-40B4-BE49-F238E27FC236}">
                <a16:creationId xmlns:a16="http://schemas.microsoft.com/office/drawing/2014/main" id="{352AA551-0027-A63F-A400-E5A363548567}"/>
              </a:ext>
            </a:extLst>
          </p:cNvPr>
          <p:cNvSpPr/>
          <p:nvPr/>
        </p:nvSpPr>
        <p:spPr>
          <a:xfrm rot="16200000">
            <a:off x="10178951" y="4856258"/>
            <a:ext cx="252484" cy="17059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CAAF50D8-C28D-967C-98B6-F142D1EA9532}"/>
              </a:ext>
            </a:extLst>
          </p:cNvPr>
          <p:cNvSpPr txBox="1"/>
          <p:nvPr/>
        </p:nvSpPr>
        <p:spPr>
          <a:xfrm>
            <a:off x="6215446" y="4142126"/>
            <a:ext cx="1754659" cy="1107996"/>
          </a:xfrm>
          <a:prstGeom prst="rect">
            <a:avLst/>
          </a:prstGeom>
          <a:noFill/>
        </p:spPr>
        <p:txBody>
          <a:bodyPr wrap="square" rtlCol="0">
            <a:spAutoFit/>
          </a:bodyPr>
          <a:lstStyle/>
          <a:p>
            <a:pPr algn="ctr"/>
            <a:r>
              <a:rPr lang="en-US" sz="2200" dirty="0">
                <a:latin typeface="Avenir LT Std 55 Roman" panose="020B0703020203020204"/>
              </a:rPr>
              <a:t>n=13</a:t>
            </a:r>
          </a:p>
          <a:p>
            <a:pPr algn="ctr"/>
            <a:r>
              <a:rPr lang="en-US" sz="2200" dirty="0">
                <a:latin typeface="Avenir LT Std 55 Roman" panose="020B0703020203020204"/>
              </a:rPr>
              <a:t>transferred to &gt;9 g cohort</a:t>
            </a:r>
          </a:p>
        </p:txBody>
      </p:sp>
      <p:sp>
        <p:nvSpPr>
          <p:cNvPr id="11" name="Arrow: Right 10">
            <a:extLst>
              <a:ext uri="{FF2B5EF4-FFF2-40B4-BE49-F238E27FC236}">
                <a16:creationId xmlns:a16="http://schemas.microsoft.com/office/drawing/2014/main" id="{375BAE28-983F-D2C4-8A57-116DBD7AA893}"/>
              </a:ext>
            </a:extLst>
          </p:cNvPr>
          <p:cNvSpPr/>
          <p:nvPr/>
        </p:nvSpPr>
        <p:spPr>
          <a:xfrm rot="16200000">
            <a:off x="6938363" y="3914348"/>
            <a:ext cx="252484" cy="17059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Tree>
    <p:extLst>
      <p:ext uri="{BB962C8B-B14F-4D97-AF65-F5344CB8AC3E}">
        <p14:creationId xmlns:p14="http://schemas.microsoft.com/office/powerpoint/2010/main" val="1083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8064-1BA8-4AD2-AC13-8CD5A9FEBF1B}"/>
              </a:ext>
            </a:extLst>
          </p:cNvPr>
          <p:cNvSpPr>
            <a:spLocks noGrp="1"/>
          </p:cNvSpPr>
          <p:nvPr>
            <p:ph type="title"/>
          </p:nvPr>
        </p:nvSpPr>
        <p:spPr>
          <a:xfrm>
            <a:off x="838200" y="-60746"/>
            <a:ext cx="10515600" cy="1325563"/>
          </a:xfrm>
        </p:spPr>
        <p:txBody>
          <a:bodyPr>
            <a:normAutofit/>
          </a:bodyPr>
          <a:lstStyle/>
          <a:p>
            <a:pPr algn="ctr"/>
            <a:r>
              <a:rPr lang="en-US" sz="4000" dirty="0">
                <a:solidFill>
                  <a:schemeClr val="tx1"/>
                </a:solidFill>
              </a:rPr>
              <a:t>Enrollment Eligibility Criteria</a:t>
            </a:r>
          </a:p>
        </p:txBody>
      </p:sp>
      <p:sp>
        <p:nvSpPr>
          <p:cNvPr id="5" name="Freeform 5">
            <a:extLst>
              <a:ext uri="{FF2B5EF4-FFF2-40B4-BE49-F238E27FC236}">
                <a16:creationId xmlns:a16="http://schemas.microsoft.com/office/drawing/2014/main" id="{9429BD8B-837A-2865-8643-E9BBCFAEBD3E}"/>
              </a:ext>
            </a:extLst>
          </p:cNvPr>
          <p:cNvSpPr/>
          <p:nvPr/>
        </p:nvSpPr>
        <p:spPr>
          <a:xfrm>
            <a:off x="478830" y="1523999"/>
            <a:ext cx="5577840" cy="4240598"/>
          </a:xfrm>
          <a:custGeom>
            <a:avLst/>
            <a:gdLst>
              <a:gd name="connsiteX0" fmla="*/ 289249 w 4483359"/>
              <a:gd name="connsiteY0" fmla="*/ 0 h 4416211"/>
              <a:gd name="connsiteX1" fmla="*/ 0 w 4483359"/>
              <a:gd name="connsiteY1" fmla="*/ 289249 h 4416211"/>
              <a:gd name="connsiteX2" fmla="*/ 0 w 4483359"/>
              <a:gd name="connsiteY2" fmla="*/ 4126963 h 4416211"/>
              <a:gd name="connsiteX3" fmla="*/ 289249 w 4483359"/>
              <a:gd name="connsiteY3" fmla="*/ 4416212 h 4416211"/>
              <a:gd name="connsiteX4" fmla="*/ 4194110 w 4483359"/>
              <a:gd name="connsiteY4" fmla="*/ 4416212 h 4416211"/>
              <a:gd name="connsiteX5" fmla="*/ 4483359 w 4483359"/>
              <a:gd name="connsiteY5" fmla="*/ 4126963 h 4416211"/>
              <a:gd name="connsiteX6" fmla="*/ 4483359 w 4483359"/>
              <a:gd name="connsiteY6" fmla="*/ 289249 h 4416211"/>
              <a:gd name="connsiteX7" fmla="*/ 4194110 w 4483359"/>
              <a:gd name="connsiteY7" fmla="*/ 0 h 4416211"/>
              <a:gd name="connsiteX8" fmla="*/ 289249 w 4483359"/>
              <a:gd name="connsiteY8" fmla="*/ 0 h 441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3359" h="4416211">
                <a:moveTo>
                  <a:pt x="289249" y="0"/>
                </a:moveTo>
                <a:cubicBezTo>
                  <a:pt x="129129" y="0"/>
                  <a:pt x="0" y="129129"/>
                  <a:pt x="0" y="289249"/>
                </a:cubicBezTo>
                <a:lnTo>
                  <a:pt x="0" y="4126963"/>
                </a:lnTo>
                <a:cubicBezTo>
                  <a:pt x="0" y="4287083"/>
                  <a:pt x="129129" y="4416212"/>
                  <a:pt x="289249" y="4416212"/>
                </a:cubicBezTo>
                <a:lnTo>
                  <a:pt x="4194110" y="4416212"/>
                </a:lnTo>
                <a:cubicBezTo>
                  <a:pt x="4354230" y="4416212"/>
                  <a:pt x="4483359" y="4287083"/>
                  <a:pt x="4483359" y="4126963"/>
                </a:cubicBezTo>
                <a:lnTo>
                  <a:pt x="4483359" y="289249"/>
                </a:lnTo>
                <a:cubicBezTo>
                  <a:pt x="4483359" y="129129"/>
                  <a:pt x="4354230" y="0"/>
                  <a:pt x="4194110" y="0"/>
                </a:cubicBezTo>
                <a:lnTo>
                  <a:pt x="289249" y="0"/>
                </a:lnTo>
                <a:close/>
              </a:path>
            </a:pathLst>
          </a:custGeom>
          <a:solidFill>
            <a:schemeClr val="bg1">
              <a:lumMod val="65000"/>
              <a:alpha val="10000"/>
            </a:schemeClr>
          </a:solidFill>
          <a:ln w="25805"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3218CDB3-F955-064E-0303-CD2027198A49}"/>
              </a:ext>
            </a:extLst>
          </p:cNvPr>
          <p:cNvGrpSpPr/>
          <p:nvPr/>
        </p:nvGrpSpPr>
        <p:grpSpPr>
          <a:xfrm>
            <a:off x="235640" y="1092771"/>
            <a:ext cx="782166" cy="783990"/>
            <a:chOff x="452562" y="1061315"/>
            <a:chExt cx="490710" cy="488343"/>
          </a:xfrm>
        </p:grpSpPr>
        <p:grpSp>
          <p:nvGrpSpPr>
            <p:cNvPr id="7" name="Graphic 3">
              <a:extLst>
                <a:ext uri="{FF2B5EF4-FFF2-40B4-BE49-F238E27FC236}">
                  <a16:creationId xmlns:a16="http://schemas.microsoft.com/office/drawing/2014/main" id="{FA54740B-CE90-8A47-FD09-8D156FD4C2B2}"/>
                </a:ext>
              </a:extLst>
            </p:cNvPr>
            <p:cNvGrpSpPr/>
            <p:nvPr/>
          </p:nvGrpSpPr>
          <p:grpSpPr>
            <a:xfrm>
              <a:off x="452562" y="1061315"/>
              <a:ext cx="490710" cy="488343"/>
              <a:chOff x="452562" y="1061315"/>
              <a:chExt cx="490710" cy="488343"/>
            </a:xfrm>
          </p:grpSpPr>
          <p:sp>
            <p:nvSpPr>
              <p:cNvPr id="9" name="Freeform 708">
                <a:extLst>
                  <a:ext uri="{FF2B5EF4-FFF2-40B4-BE49-F238E27FC236}">
                    <a16:creationId xmlns:a16="http://schemas.microsoft.com/office/drawing/2014/main" id="{D381C368-1BE3-0DC1-D1A5-E710D244A006}"/>
                  </a:ext>
                </a:extLst>
              </p:cNvPr>
              <p:cNvSpPr/>
              <p:nvPr/>
            </p:nvSpPr>
            <p:spPr>
              <a:xfrm>
                <a:off x="454034" y="1061551"/>
                <a:ext cx="488107" cy="488107"/>
              </a:xfrm>
              <a:custGeom>
                <a:avLst/>
                <a:gdLst>
                  <a:gd name="connsiteX0" fmla="*/ 0 w 488107"/>
                  <a:gd name="connsiteY0" fmla="*/ 242762 h 488107"/>
                  <a:gd name="connsiteX1" fmla="*/ 242763 w 488107"/>
                  <a:gd name="connsiteY1" fmla="*/ 0 h 488107"/>
                  <a:gd name="connsiteX2" fmla="*/ 488108 w 488107"/>
                  <a:gd name="connsiteY2" fmla="*/ 242762 h 488107"/>
                  <a:gd name="connsiteX3" fmla="*/ 242763 w 488107"/>
                  <a:gd name="connsiteY3" fmla="*/ 488108 h 488107"/>
                  <a:gd name="connsiteX4" fmla="*/ 0 w 488107"/>
                  <a:gd name="connsiteY4" fmla="*/ 242762 h 4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07" h="488107">
                    <a:moveTo>
                      <a:pt x="0" y="242762"/>
                    </a:moveTo>
                    <a:cubicBezTo>
                      <a:pt x="0" y="108468"/>
                      <a:pt x="108468" y="0"/>
                      <a:pt x="242763" y="0"/>
                    </a:cubicBezTo>
                    <a:cubicBezTo>
                      <a:pt x="377057" y="0"/>
                      <a:pt x="488108" y="108468"/>
                      <a:pt x="488108" y="242762"/>
                    </a:cubicBezTo>
                    <a:cubicBezTo>
                      <a:pt x="488108" y="377057"/>
                      <a:pt x="379639" y="488108"/>
                      <a:pt x="242763" y="488108"/>
                    </a:cubicBezTo>
                    <a:cubicBezTo>
                      <a:pt x="105886" y="488108"/>
                      <a:pt x="0" y="379639"/>
                      <a:pt x="0" y="242762"/>
                    </a:cubicBezTo>
                  </a:path>
                </a:pathLst>
              </a:custGeom>
              <a:solidFill>
                <a:srgbClr val="38BB9D"/>
              </a:solidFill>
              <a:ln w="25805" cap="flat">
                <a:noFill/>
                <a:prstDash val="solid"/>
                <a:miter/>
              </a:ln>
            </p:spPr>
            <p:txBody>
              <a:bodyPr rtlCol="0" anchor="ctr"/>
              <a:lstStyle/>
              <a:p>
                <a:endParaRPr lang="en-US"/>
              </a:p>
            </p:txBody>
          </p:sp>
          <p:sp>
            <p:nvSpPr>
              <p:cNvPr id="10" name="Freeform 709">
                <a:extLst>
                  <a:ext uri="{FF2B5EF4-FFF2-40B4-BE49-F238E27FC236}">
                    <a16:creationId xmlns:a16="http://schemas.microsoft.com/office/drawing/2014/main" id="{5F2E879C-6AD0-E8F6-A1C9-E46913771DB1}"/>
                  </a:ext>
                </a:extLst>
              </p:cNvPr>
              <p:cNvSpPr/>
              <p:nvPr/>
            </p:nvSpPr>
            <p:spPr>
              <a:xfrm rot="-4746011">
                <a:off x="455144" y="1058733"/>
                <a:ext cx="485545" cy="490710"/>
              </a:xfrm>
              <a:custGeom>
                <a:avLst/>
                <a:gdLst>
                  <a:gd name="connsiteX0" fmla="*/ 485545 w 485545"/>
                  <a:gd name="connsiteY0" fmla="*/ 245355 h 490710"/>
                  <a:gd name="connsiteX1" fmla="*/ 242773 w 485545"/>
                  <a:gd name="connsiteY1" fmla="*/ 490711 h 490710"/>
                  <a:gd name="connsiteX2" fmla="*/ 0 w 485545"/>
                  <a:gd name="connsiteY2" fmla="*/ 245355 h 490710"/>
                  <a:gd name="connsiteX3" fmla="*/ 242773 w 485545"/>
                  <a:gd name="connsiteY3" fmla="*/ 0 h 490710"/>
                  <a:gd name="connsiteX4" fmla="*/ 485545 w 485545"/>
                  <a:gd name="connsiteY4" fmla="*/ 245355 h 49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545" h="490710">
                    <a:moveTo>
                      <a:pt x="485545" y="245355"/>
                    </a:moveTo>
                    <a:cubicBezTo>
                      <a:pt x="485545" y="380861"/>
                      <a:pt x="376852" y="490711"/>
                      <a:pt x="242773" y="490711"/>
                    </a:cubicBezTo>
                    <a:cubicBezTo>
                      <a:pt x="108693" y="490711"/>
                      <a:pt x="0" y="380861"/>
                      <a:pt x="0" y="245355"/>
                    </a:cubicBezTo>
                    <a:cubicBezTo>
                      <a:pt x="0" y="109849"/>
                      <a:pt x="108693" y="0"/>
                      <a:pt x="242773" y="0"/>
                    </a:cubicBezTo>
                    <a:cubicBezTo>
                      <a:pt x="376852" y="0"/>
                      <a:pt x="485545" y="109849"/>
                      <a:pt x="485545" y="245355"/>
                    </a:cubicBezTo>
                    <a:close/>
                  </a:path>
                </a:pathLst>
              </a:custGeom>
              <a:noFill/>
              <a:ln w="22451" cap="flat">
                <a:solidFill>
                  <a:srgbClr val="FFFFFF"/>
                </a:solidFill>
                <a:prstDash val="solid"/>
                <a:round/>
              </a:ln>
            </p:spPr>
            <p:txBody>
              <a:bodyPr rtlCol="0" anchor="ctr"/>
              <a:lstStyle/>
              <a:p>
                <a:endParaRPr lang="en-US"/>
              </a:p>
            </p:txBody>
          </p:sp>
        </p:grpSp>
        <p:sp>
          <p:nvSpPr>
            <p:cNvPr id="8" name="Freeform 710">
              <a:extLst>
                <a:ext uri="{FF2B5EF4-FFF2-40B4-BE49-F238E27FC236}">
                  <a16:creationId xmlns:a16="http://schemas.microsoft.com/office/drawing/2014/main" id="{55911F99-124A-20DC-1C50-1FA2E4AC83FB}"/>
                </a:ext>
              </a:extLst>
            </p:cNvPr>
            <p:cNvSpPr/>
            <p:nvPr/>
          </p:nvSpPr>
          <p:spPr>
            <a:xfrm>
              <a:off x="557338" y="1206175"/>
              <a:ext cx="294414" cy="206606"/>
            </a:xfrm>
            <a:custGeom>
              <a:avLst/>
              <a:gdLst>
                <a:gd name="connsiteX0" fmla="*/ 268588 w 294414"/>
                <a:gd name="connsiteY0" fmla="*/ 0 h 206606"/>
                <a:gd name="connsiteX1" fmla="*/ 105886 w 294414"/>
                <a:gd name="connsiteY1" fmla="*/ 154955 h 206606"/>
                <a:gd name="connsiteX2" fmla="*/ 25826 w 294414"/>
                <a:gd name="connsiteY2" fmla="*/ 74895 h 206606"/>
                <a:gd name="connsiteX3" fmla="*/ 0 w 294414"/>
                <a:gd name="connsiteY3" fmla="*/ 100721 h 206606"/>
                <a:gd name="connsiteX4" fmla="*/ 103303 w 294414"/>
                <a:gd name="connsiteY4" fmla="*/ 206606 h 206606"/>
                <a:gd name="connsiteX5" fmla="*/ 131712 w 294414"/>
                <a:gd name="connsiteY5" fmla="*/ 183363 h 206606"/>
                <a:gd name="connsiteX6" fmla="*/ 294414 w 294414"/>
                <a:gd name="connsiteY6" fmla="*/ 25826 h 2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414" h="206606">
                  <a:moveTo>
                    <a:pt x="268588" y="0"/>
                  </a:moveTo>
                  <a:lnTo>
                    <a:pt x="105886" y="154955"/>
                  </a:lnTo>
                  <a:lnTo>
                    <a:pt x="25826" y="74895"/>
                  </a:lnTo>
                  <a:lnTo>
                    <a:pt x="0" y="100721"/>
                  </a:lnTo>
                  <a:lnTo>
                    <a:pt x="103303" y="206606"/>
                  </a:lnTo>
                  <a:lnTo>
                    <a:pt x="131712" y="183363"/>
                  </a:lnTo>
                  <a:lnTo>
                    <a:pt x="294414" y="25826"/>
                  </a:lnTo>
                  <a:close/>
                </a:path>
              </a:pathLst>
            </a:custGeom>
            <a:solidFill>
              <a:srgbClr val="FFFFFF"/>
            </a:solidFill>
            <a:ln w="25805" cap="flat">
              <a:noFill/>
              <a:prstDash val="solid"/>
              <a:miter/>
            </a:ln>
          </p:spPr>
          <p:txBody>
            <a:bodyPr rtlCol="0" anchor="ctr"/>
            <a:lstStyle/>
            <a:p>
              <a:endParaRPr lang="en-US"/>
            </a:p>
          </p:txBody>
        </p:sp>
      </p:grpSp>
      <p:graphicFrame>
        <p:nvGraphicFramePr>
          <p:cNvPr id="11" name="Table 10">
            <a:extLst>
              <a:ext uri="{FF2B5EF4-FFF2-40B4-BE49-F238E27FC236}">
                <a16:creationId xmlns:a16="http://schemas.microsoft.com/office/drawing/2014/main" id="{D24F35F7-8C8D-5036-23C3-29A32E67892C}"/>
              </a:ext>
            </a:extLst>
          </p:cNvPr>
          <p:cNvGraphicFramePr>
            <a:graphicFrameLocks noGrp="1"/>
          </p:cNvGraphicFramePr>
          <p:nvPr>
            <p:extLst>
              <p:ext uri="{D42A27DB-BD31-4B8C-83A1-F6EECF244321}">
                <p14:modId xmlns:p14="http://schemas.microsoft.com/office/powerpoint/2010/main" val="1658126647"/>
              </p:ext>
            </p:extLst>
          </p:nvPr>
        </p:nvGraphicFramePr>
        <p:xfrm>
          <a:off x="646771" y="1754492"/>
          <a:ext cx="5237658" cy="3214525"/>
        </p:xfrm>
        <a:graphic>
          <a:graphicData uri="http://schemas.openxmlformats.org/drawingml/2006/table">
            <a:tbl>
              <a:tblPr/>
              <a:tblGrid>
                <a:gridCol w="5237658">
                  <a:extLst>
                    <a:ext uri="{9D8B030D-6E8A-4147-A177-3AD203B41FA5}">
                      <a16:colId xmlns:a16="http://schemas.microsoft.com/office/drawing/2014/main" val="1635908286"/>
                    </a:ext>
                  </a:extLst>
                </a:gridCol>
              </a:tblGrid>
              <a:tr h="548640">
                <a:tc>
                  <a:txBody>
                    <a:bodyPr/>
                    <a:lstStyle/>
                    <a:p>
                      <a:pPr algn="ctr">
                        <a:lnSpc>
                          <a:spcPct val="80000"/>
                        </a:lnSpc>
                        <a:spcBef>
                          <a:spcPts val="0"/>
                        </a:spcBef>
                        <a:spcAft>
                          <a:spcPts val="0"/>
                        </a:spcAft>
                      </a:pPr>
                      <a:r>
                        <a:rPr lang="en-US" sz="2800" b="1" dirty="0">
                          <a:solidFill>
                            <a:schemeClr val="tx1"/>
                          </a:solidFill>
                          <a:effectLst/>
                          <a:latin typeface="Avenir LT Std 55 Roman" panose="020B0703020203020204"/>
                        </a:rPr>
                        <a:t>Key</a:t>
                      </a:r>
                      <a:r>
                        <a:rPr lang="en-US" sz="2800" b="1" dirty="0">
                          <a:solidFill>
                            <a:srgbClr val="00B050"/>
                          </a:solidFill>
                          <a:effectLst/>
                          <a:latin typeface="Avenir LT Std 55 Roman" panose="020B0703020203020204"/>
                        </a:rPr>
                        <a:t> </a:t>
                      </a:r>
                      <a:r>
                        <a:rPr lang="en-US" sz="2800" b="1" dirty="0">
                          <a:solidFill>
                            <a:schemeClr val="tx1"/>
                          </a:solidFill>
                          <a:effectLst/>
                          <a:latin typeface="Avenir LT Std 55 Roman" panose="020B0703020203020204"/>
                        </a:rPr>
                        <a:t>Inclusion Criteria</a:t>
                      </a:r>
                      <a:endParaRPr lang="en-US" sz="2400" b="1" dirty="0">
                        <a:solidFill>
                          <a:schemeClr val="tx1"/>
                        </a:solidFill>
                        <a:effectLst/>
                        <a:latin typeface="Avenir LT Std 55 Roman" panose="020B0703020203020204"/>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470751"/>
                  </a:ext>
                </a:extLst>
              </a:tr>
              <a:tr h="2361085">
                <a:tc>
                  <a:txBody>
                    <a:bodyPr/>
                    <a:lstStyle/>
                    <a:p>
                      <a:pPr marL="228600" indent="-194310">
                        <a:lnSpc>
                          <a:spcPct val="90000"/>
                        </a:lnSpc>
                        <a:spcBef>
                          <a:spcPts val="1000"/>
                        </a:spcBef>
                        <a:spcAft>
                          <a:spcPts val="0"/>
                        </a:spcAft>
                        <a:buClr>
                          <a:srgbClr val="282566"/>
                        </a:buClr>
                        <a:buFont typeface="Arial" panose="020B0604020202020204" pitchFamily="34" charset="0"/>
                        <a:buChar char="•"/>
                      </a:pPr>
                      <a:r>
                        <a:rPr lang="en-US" sz="2400" b="0" dirty="0">
                          <a:solidFill>
                            <a:schemeClr val="tx1"/>
                          </a:solidFill>
                          <a:effectLst/>
                          <a:latin typeface="Avenir LT Std 55 Roman" panose="020B0703020203020204"/>
                        </a:rPr>
                        <a:t>Adults aged 18 to 75 with a primary diagnosis of NT1 or NT2</a:t>
                      </a:r>
                      <a:r>
                        <a:rPr lang="en-US" sz="2400" b="0" baseline="30000" dirty="0">
                          <a:solidFill>
                            <a:schemeClr val="tx1"/>
                          </a:solidFill>
                          <a:effectLst/>
                          <a:latin typeface="Avenir LT Std 55 Roman" panose="020B0703020203020204"/>
                        </a:rPr>
                        <a:t>a</a:t>
                      </a:r>
                      <a:r>
                        <a:rPr lang="en-US" sz="2400" b="0" dirty="0">
                          <a:solidFill>
                            <a:schemeClr val="tx1"/>
                          </a:solidFill>
                          <a:effectLst/>
                          <a:latin typeface="Avenir LT Std 55 Roman" panose="020B0703020203020204"/>
                        </a:rPr>
                        <a:t> </a:t>
                      </a:r>
                    </a:p>
                    <a:p>
                      <a:pPr marL="228600" indent="-194310">
                        <a:lnSpc>
                          <a:spcPct val="90000"/>
                        </a:lnSpc>
                        <a:spcBef>
                          <a:spcPts val="1000"/>
                        </a:spcBef>
                        <a:spcAft>
                          <a:spcPts val="0"/>
                        </a:spcAft>
                        <a:buClr>
                          <a:srgbClr val="282566"/>
                        </a:buClr>
                        <a:buFont typeface="Arial" panose="020B0604020202020204" pitchFamily="34" charset="0"/>
                        <a:buChar char="•"/>
                      </a:pPr>
                      <a:r>
                        <a:rPr lang="en-US" sz="2400" b="0" dirty="0">
                          <a:solidFill>
                            <a:schemeClr val="tx1"/>
                          </a:solidFill>
                          <a:effectLst/>
                          <a:latin typeface="Avenir LT Std 55 Roman" panose="020B0703020203020204"/>
                        </a:rPr>
                        <a:t>ESS score &gt;10 at screening (or after washout if taking oxybate a</a:t>
                      </a:r>
                      <a:r>
                        <a:rPr lang="en-US" sz="2400" b="0" strike="noStrike" dirty="0">
                          <a:solidFill>
                            <a:schemeClr val="tx1"/>
                          </a:solidFill>
                          <a:effectLst/>
                          <a:latin typeface="Avenir LT Std 55 Roman" panose="020B0703020203020204"/>
                        </a:rPr>
                        <a:t>t screening)</a:t>
                      </a:r>
                    </a:p>
                    <a:p>
                      <a:pPr marL="228600" indent="-194310">
                        <a:lnSpc>
                          <a:spcPct val="90000"/>
                        </a:lnSpc>
                        <a:spcBef>
                          <a:spcPts val="1000"/>
                        </a:spcBef>
                        <a:spcAft>
                          <a:spcPts val="0"/>
                        </a:spcAft>
                        <a:buClr>
                          <a:srgbClr val="282566"/>
                        </a:buClr>
                        <a:buFont typeface="Arial" panose="020B0604020202020204" pitchFamily="34" charset="0"/>
                        <a:buChar char="•"/>
                      </a:pPr>
                      <a:r>
                        <a:rPr lang="en-US" sz="2400" b="0" kern="1200" dirty="0">
                          <a:solidFill>
                            <a:schemeClr val="tx1"/>
                          </a:solidFill>
                          <a:effectLst/>
                          <a:latin typeface="Avenir LT Std 55 Roman" panose="020B0703020203020204"/>
                          <a:ea typeface="+mn-ea"/>
                          <a:cs typeface="+mn-cs"/>
                        </a:rPr>
                        <a:t>Concomitant use of </a:t>
                      </a:r>
                      <a:r>
                        <a:rPr lang="en-US" sz="2400" b="0" kern="1200" dirty="0" err="1">
                          <a:solidFill>
                            <a:schemeClr val="tx1"/>
                          </a:solidFill>
                          <a:effectLst/>
                          <a:latin typeface="Avenir LT Std 55 Roman" panose="020B0703020203020204"/>
                          <a:ea typeface="+mn-ea"/>
                          <a:cs typeface="+mn-cs"/>
                        </a:rPr>
                        <a:t>anticataplectics</a:t>
                      </a:r>
                      <a:r>
                        <a:rPr lang="en-US" sz="2400" b="0" kern="1200" dirty="0">
                          <a:solidFill>
                            <a:schemeClr val="tx1"/>
                          </a:solidFill>
                          <a:effectLst/>
                          <a:latin typeface="Avenir LT Std 55 Roman" panose="020B0703020203020204"/>
                          <a:ea typeface="+mn-ea"/>
                          <a:cs typeface="+mn-cs"/>
                        </a:rPr>
                        <a:t> or alerting </a:t>
                      </a:r>
                      <a:r>
                        <a:rPr lang="en-US" sz="2400" b="0" kern="1200" dirty="0" err="1">
                          <a:solidFill>
                            <a:schemeClr val="tx1"/>
                          </a:solidFill>
                          <a:effectLst/>
                          <a:latin typeface="Avenir LT Std 55 Roman" panose="020B0703020203020204"/>
                          <a:ea typeface="+mn-ea"/>
                          <a:cs typeface="+mn-cs"/>
                        </a:rPr>
                        <a:t>agents</a:t>
                      </a:r>
                      <a:r>
                        <a:rPr lang="en-US" sz="2400" b="0" kern="1200" baseline="30000" dirty="0" err="1">
                          <a:solidFill>
                            <a:schemeClr val="tx1"/>
                          </a:solidFill>
                          <a:effectLst/>
                          <a:latin typeface="Avenir LT Std 55 Roman" panose="020B0703020203020204"/>
                          <a:ea typeface="+mn-ea"/>
                          <a:cs typeface="+mn-cs"/>
                        </a:rPr>
                        <a:t>b</a:t>
                      </a:r>
                      <a:r>
                        <a:rPr lang="en-US" sz="2400" b="0" kern="1200" dirty="0">
                          <a:solidFill>
                            <a:schemeClr val="tx1"/>
                          </a:solidFill>
                          <a:effectLst/>
                          <a:latin typeface="Avenir LT Std 55 Roman" panose="020B0703020203020204"/>
                          <a:ea typeface="+mn-ea"/>
                          <a:cs typeface="+mn-cs"/>
                        </a:rPr>
                        <a:t> allowed</a:t>
                      </a:r>
                      <a:endParaRPr lang="en-US" sz="2400" b="0" dirty="0">
                        <a:solidFill>
                          <a:schemeClr val="tx1"/>
                        </a:solidFill>
                        <a:effectLst/>
                        <a:latin typeface="Avenir LT Std 55 Roman" panose="020B0703020203020204"/>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5856"/>
                  </a:ext>
                </a:extLst>
              </a:tr>
              <a:tr h="246844">
                <a:tc>
                  <a:txBody>
                    <a:bodyPr/>
                    <a:lstStyle/>
                    <a:p>
                      <a:pPr marL="0" indent="0">
                        <a:lnSpc>
                          <a:spcPct val="100000"/>
                        </a:lnSpc>
                        <a:spcBef>
                          <a:spcPts val="0"/>
                        </a:spcBef>
                        <a:spcAft>
                          <a:spcPts val="0"/>
                        </a:spcAft>
                        <a:buClr>
                          <a:srgbClr val="282566"/>
                        </a:buClr>
                        <a:buFont typeface="Arial" panose="020B0604020202020204" pitchFamily="34" charset="0"/>
                        <a:buNone/>
                      </a:pPr>
                      <a:endParaRPr lang="en-US" sz="2000" b="1" dirty="0">
                        <a:solidFill>
                          <a:schemeClr val="tx1"/>
                        </a:solidFill>
                        <a:effectLst/>
                        <a:latin typeface="Avenir LT Std 55 Roman" panose="020B0703020203020204"/>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7039377"/>
                  </a:ext>
                </a:extLst>
              </a:tr>
            </a:tbl>
          </a:graphicData>
        </a:graphic>
      </p:graphicFrame>
      <p:sp>
        <p:nvSpPr>
          <p:cNvPr id="12" name="Freeform 6">
            <a:extLst>
              <a:ext uri="{FF2B5EF4-FFF2-40B4-BE49-F238E27FC236}">
                <a16:creationId xmlns:a16="http://schemas.microsoft.com/office/drawing/2014/main" id="{5651656B-E304-07E8-2005-109919A93F40}"/>
              </a:ext>
            </a:extLst>
          </p:cNvPr>
          <p:cNvSpPr/>
          <p:nvPr/>
        </p:nvSpPr>
        <p:spPr>
          <a:xfrm>
            <a:off x="6307572" y="1526753"/>
            <a:ext cx="5578902" cy="4237944"/>
          </a:xfrm>
          <a:custGeom>
            <a:avLst/>
            <a:gdLst>
              <a:gd name="connsiteX0" fmla="*/ 289249 w 4483359"/>
              <a:gd name="connsiteY0" fmla="*/ 0 h 5020535"/>
              <a:gd name="connsiteX1" fmla="*/ 0 w 4483359"/>
              <a:gd name="connsiteY1" fmla="*/ 289249 h 5020535"/>
              <a:gd name="connsiteX2" fmla="*/ 0 w 4483359"/>
              <a:gd name="connsiteY2" fmla="*/ 4731287 h 5020535"/>
              <a:gd name="connsiteX3" fmla="*/ 289249 w 4483359"/>
              <a:gd name="connsiteY3" fmla="*/ 5020535 h 5020535"/>
              <a:gd name="connsiteX4" fmla="*/ 4194110 w 4483359"/>
              <a:gd name="connsiteY4" fmla="*/ 5020535 h 5020535"/>
              <a:gd name="connsiteX5" fmla="*/ 4483359 w 4483359"/>
              <a:gd name="connsiteY5" fmla="*/ 4731287 h 5020535"/>
              <a:gd name="connsiteX6" fmla="*/ 4483359 w 4483359"/>
              <a:gd name="connsiteY6" fmla="*/ 289249 h 5020535"/>
              <a:gd name="connsiteX7" fmla="*/ 4194110 w 4483359"/>
              <a:gd name="connsiteY7" fmla="*/ 0 h 5020535"/>
              <a:gd name="connsiteX8" fmla="*/ 289249 w 4483359"/>
              <a:gd name="connsiteY8" fmla="*/ 0 h 502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3359" h="5020535">
                <a:moveTo>
                  <a:pt x="289249" y="0"/>
                </a:moveTo>
                <a:cubicBezTo>
                  <a:pt x="129129" y="0"/>
                  <a:pt x="0" y="129129"/>
                  <a:pt x="0" y="289249"/>
                </a:cubicBezTo>
                <a:lnTo>
                  <a:pt x="0" y="4731287"/>
                </a:lnTo>
                <a:cubicBezTo>
                  <a:pt x="0" y="4891406"/>
                  <a:pt x="129129" y="5020535"/>
                  <a:pt x="289249" y="5020535"/>
                </a:cubicBezTo>
                <a:lnTo>
                  <a:pt x="4194110" y="5020535"/>
                </a:lnTo>
                <a:cubicBezTo>
                  <a:pt x="4354230" y="5020535"/>
                  <a:pt x="4483359" y="4891406"/>
                  <a:pt x="4483359" y="4731287"/>
                </a:cubicBezTo>
                <a:lnTo>
                  <a:pt x="4483359" y="289249"/>
                </a:lnTo>
                <a:cubicBezTo>
                  <a:pt x="4483359" y="129129"/>
                  <a:pt x="4354230" y="0"/>
                  <a:pt x="4194110" y="0"/>
                </a:cubicBezTo>
                <a:lnTo>
                  <a:pt x="289249" y="0"/>
                </a:lnTo>
                <a:close/>
              </a:path>
            </a:pathLst>
          </a:custGeom>
          <a:solidFill>
            <a:srgbClr val="852064">
              <a:alpha val="10000"/>
            </a:srgbClr>
          </a:solidFill>
          <a:ln w="25805"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C4F8FC52-340F-0475-1388-8CB248BD22D4}"/>
              </a:ext>
            </a:extLst>
          </p:cNvPr>
          <p:cNvGrpSpPr/>
          <p:nvPr/>
        </p:nvGrpSpPr>
        <p:grpSpPr>
          <a:xfrm>
            <a:off x="6076941" y="1089329"/>
            <a:ext cx="786384" cy="786384"/>
            <a:chOff x="5526222" y="1043473"/>
            <a:chExt cx="488107" cy="488107"/>
          </a:xfrm>
          <a:solidFill>
            <a:srgbClr val="852064"/>
          </a:solidFill>
        </p:grpSpPr>
        <p:sp>
          <p:nvSpPr>
            <p:cNvPr id="14" name="Freeform 712">
              <a:extLst>
                <a:ext uri="{FF2B5EF4-FFF2-40B4-BE49-F238E27FC236}">
                  <a16:creationId xmlns:a16="http://schemas.microsoft.com/office/drawing/2014/main" id="{4E6D560C-6226-9216-4DB0-2E8D94A15981}"/>
                </a:ext>
              </a:extLst>
            </p:cNvPr>
            <p:cNvSpPr/>
            <p:nvPr/>
          </p:nvSpPr>
          <p:spPr>
            <a:xfrm>
              <a:off x="5526222" y="1043473"/>
              <a:ext cx="488107" cy="488107"/>
            </a:xfrm>
            <a:custGeom>
              <a:avLst/>
              <a:gdLst>
                <a:gd name="connsiteX0" fmla="*/ 0 w 488107"/>
                <a:gd name="connsiteY0" fmla="*/ 242763 h 488107"/>
                <a:gd name="connsiteX1" fmla="*/ 242762 w 488107"/>
                <a:gd name="connsiteY1" fmla="*/ 0 h 488107"/>
                <a:gd name="connsiteX2" fmla="*/ 488107 w 488107"/>
                <a:gd name="connsiteY2" fmla="*/ 242763 h 488107"/>
                <a:gd name="connsiteX3" fmla="*/ 242762 w 488107"/>
                <a:gd name="connsiteY3" fmla="*/ 488108 h 488107"/>
                <a:gd name="connsiteX4" fmla="*/ 0 w 488107"/>
                <a:gd name="connsiteY4" fmla="*/ 242763 h 4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07" h="488107">
                  <a:moveTo>
                    <a:pt x="0" y="242763"/>
                  </a:moveTo>
                  <a:cubicBezTo>
                    <a:pt x="0" y="108468"/>
                    <a:pt x="108468" y="0"/>
                    <a:pt x="242762" y="0"/>
                  </a:cubicBezTo>
                  <a:cubicBezTo>
                    <a:pt x="377056" y="0"/>
                    <a:pt x="488107" y="108468"/>
                    <a:pt x="488107" y="242763"/>
                  </a:cubicBezTo>
                  <a:cubicBezTo>
                    <a:pt x="488107" y="377057"/>
                    <a:pt x="379639" y="488108"/>
                    <a:pt x="242762" y="488108"/>
                  </a:cubicBezTo>
                  <a:cubicBezTo>
                    <a:pt x="105886" y="488108"/>
                    <a:pt x="0" y="379639"/>
                    <a:pt x="0" y="242763"/>
                  </a:cubicBezTo>
                </a:path>
              </a:pathLst>
            </a:custGeom>
            <a:grpFill/>
            <a:ln w="25805" cap="flat">
              <a:noFill/>
              <a:prstDash val="solid"/>
              <a:miter/>
            </a:ln>
          </p:spPr>
          <p:txBody>
            <a:bodyPr rtlCol="0" anchor="ctr"/>
            <a:lstStyle/>
            <a:p>
              <a:endParaRPr lang="en-US"/>
            </a:p>
          </p:txBody>
        </p:sp>
        <p:sp>
          <p:nvSpPr>
            <p:cNvPr id="15" name="Freeform 713">
              <a:extLst>
                <a:ext uri="{FF2B5EF4-FFF2-40B4-BE49-F238E27FC236}">
                  <a16:creationId xmlns:a16="http://schemas.microsoft.com/office/drawing/2014/main" id="{05EF02AF-9EFC-D4C0-70B6-A312DC0812C7}"/>
                </a:ext>
              </a:extLst>
            </p:cNvPr>
            <p:cNvSpPr/>
            <p:nvPr/>
          </p:nvSpPr>
          <p:spPr>
            <a:xfrm>
              <a:off x="5601117" y="1118368"/>
              <a:ext cx="335735" cy="335735"/>
            </a:xfrm>
            <a:custGeom>
              <a:avLst/>
              <a:gdLst>
                <a:gd name="connsiteX0" fmla="*/ 335735 w 335735"/>
                <a:gd name="connsiteY0" fmla="*/ 167868 h 335735"/>
                <a:gd name="connsiteX1" fmla="*/ 167868 w 335735"/>
                <a:gd name="connsiteY1" fmla="*/ 335735 h 335735"/>
                <a:gd name="connsiteX2" fmla="*/ 0 w 335735"/>
                <a:gd name="connsiteY2" fmla="*/ 167868 h 335735"/>
                <a:gd name="connsiteX3" fmla="*/ 167868 w 335735"/>
                <a:gd name="connsiteY3" fmla="*/ 0 h 335735"/>
                <a:gd name="connsiteX4" fmla="*/ 335735 w 335735"/>
                <a:gd name="connsiteY4" fmla="*/ 167868 h 33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5" h="335735">
                  <a:moveTo>
                    <a:pt x="335735" y="167868"/>
                  </a:moveTo>
                  <a:cubicBezTo>
                    <a:pt x="335735" y="260841"/>
                    <a:pt x="260841" y="335735"/>
                    <a:pt x="167868" y="335735"/>
                  </a:cubicBezTo>
                  <a:cubicBezTo>
                    <a:pt x="74895" y="335735"/>
                    <a:pt x="0" y="260841"/>
                    <a:pt x="0" y="167868"/>
                  </a:cubicBezTo>
                  <a:cubicBezTo>
                    <a:pt x="0" y="74895"/>
                    <a:pt x="74895" y="0"/>
                    <a:pt x="167868" y="0"/>
                  </a:cubicBezTo>
                  <a:cubicBezTo>
                    <a:pt x="260841" y="2583"/>
                    <a:pt x="335735" y="77477"/>
                    <a:pt x="335735" y="167868"/>
                  </a:cubicBezTo>
                  <a:close/>
                </a:path>
              </a:pathLst>
            </a:custGeom>
            <a:grpFill/>
            <a:ln w="38707" cap="flat">
              <a:solidFill>
                <a:srgbClr val="FFFFFF"/>
              </a:solidFill>
              <a:prstDash val="solid"/>
              <a:miter/>
            </a:ln>
          </p:spPr>
          <p:txBody>
            <a:bodyPr rtlCol="0" anchor="ctr"/>
            <a:lstStyle/>
            <a:p>
              <a:endParaRPr lang="en-US"/>
            </a:p>
          </p:txBody>
        </p:sp>
        <p:sp>
          <p:nvSpPr>
            <p:cNvPr id="16" name="Freeform 714">
              <a:extLst>
                <a:ext uri="{FF2B5EF4-FFF2-40B4-BE49-F238E27FC236}">
                  <a16:creationId xmlns:a16="http://schemas.microsoft.com/office/drawing/2014/main" id="{824F475D-F5D7-49EA-D63B-F3C8746DC674}"/>
                </a:ext>
              </a:extLst>
            </p:cNvPr>
            <p:cNvSpPr/>
            <p:nvPr/>
          </p:nvSpPr>
          <p:spPr>
            <a:xfrm>
              <a:off x="5647603" y="1172602"/>
              <a:ext cx="240179" cy="229849"/>
            </a:xfrm>
            <a:custGeom>
              <a:avLst/>
              <a:gdLst>
                <a:gd name="connsiteX0" fmla="*/ 0 w 240179"/>
                <a:gd name="connsiteY0" fmla="*/ 0 h 229849"/>
                <a:gd name="connsiteX1" fmla="*/ 240180 w 240179"/>
                <a:gd name="connsiteY1" fmla="*/ 229850 h 229849"/>
              </a:gdLst>
              <a:ahLst/>
              <a:cxnLst>
                <a:cxn ang="0">
                  <a:pos x="connsiteX0" y="connsiteY0"/>
                </a:cxn>
                <a:cxn ang="0">
                  <a:pos x="connsiteX1" y="connsiteY1"/>
                </a:cxn>
              </a:cxnLst>
              <a:rect l="l" t="t" r="r" b="b"/>
              <a:pathLst>
                <a:path w="240179" h="229849">
                  <a:moveTo>
                    <a:pt x="0" y="0"/>
                  </a:moveTo>
                  <a:lnTo>
                    <a:pt x="240180" y="229850"/>
                  </a:lnTo>
                </a:path>
              </a:pathLst>
            </a:custGeom>
            <a:grpFill/>
            <a:ln w="38707" cap="flat">
              <a:solidFill>
                <a:srgbClr val="FFFFFF"/>
              </a:solidFill>
              <a:prstDash val="solid"/>
              <a:miter/>
            </a:ln>
          </p:spPr>
          <p:txBody>
            <a:bodyPr rtlCol="0" anchor="ctr"/>
            <a:lstStyle/>
            <a:p>
              <a:endParaRPr lang="en-US"/>
            </a:p>
          </p:txBody>
        </p:sp>
      </p:grpSp>
      <p:graphicFrame>
        <p:nvGraphicFramePr>
          <p:cNvPr id="17" name="Table 16">
            <a:extLst>
              <a:ext uri="{FF2B5EF4-FFF2-40B4-BE49-F238E27FC236}">
                <a16:creationId xmlns:a16="http://schemas.microsoft.com/office/drawing/2014/main" id="{D4147110-77C6-A989-CC58-17BC9D179A71}"/>
              </a:ext>
            </a:extLst>
          </p:cNvPr>
          <p:cNvGraphicFramePr>
            <a:graphicFrameLocks noGrp="1"/>
          </p:cNvGraphicFramePr>
          <p:nvPr>
            <p:extLst>
              <p:ext uri="{D42A27DB-BD31-4B8C-83A1-F6EECF244321}">
                <p14:modId xmlns:p14="http://schemas.microsoft.com/office/powerpoint/2010/main" val="3758867674"/>
              </p:ext>
            </p:extLst>
          </p:nvPr>
        </p:nvGraphicFramePr>
        <p:xfrm>
          <a:off x="6446977" y="1754492"/>
          <a:ext cx="5266194" cy="3851656"/>
        </p:xfrm>
        <a:graphic>
          <a:graphicData uri="http://schemas.openxmlformats.org/drawingml/2006/table">
            <a:tbl>
              <a:tblPr/>
              <a:tblGrid>
                <a:gridCol w="5266194">
                  <a:extLst>
                    <a:ext uri="{9D8B030D-6E8A-4147-A177-3AD203B41FA5}">
                      <a16:colId xmlns:a16="http://schemas.microsoft.com/office/drawing/2014/main" val="1635908286"/>
                    </a:ext>
                  </a:extLst>
                </a:gridCol>
              </a:tblGrid>
              <a:tr h="548640">
                <a:tc>
                  <a:txBody>
                    <a:bodyPr/>
                    <a:lstStyle/>
                    <a:p>
                      <a:pPr marL="0" algn="ctr">
                        <a:lnSpc>
                          <a:spcPct val="80000"/>
                        </a:lnSpc>
                        <a:spcBef>
                          <a:spcPts val="0"/>
                        </a:spcBef>
                        <a:spcAft>
                          <a:spcPts val="0"/>
                        </a:spcAft>
                      </a:pPr>
                      <a:r>
                        <a:rPr lang="en-US" sz="2800" b="1" dirty="0">
                          <a:solidFill>
                            <a:schemeClr val="tx1"/>
                          </a:solidFill>
                          <a:effectLst/>
                          <a:latin typeface="Avenir LT Std 55 Roman" panose="020B0703020203020204"/>
                        </a:rPr>
                        <a:t>Key</a:t>
                      </a:r>
                      <a:r>
                        <a:rPr lang="en-US" sz="2800" b="1" dirty="0">
                          <a:solidFill>
                            <a:srgbClr val="00B050"/>
                          </a:solidFill>
                          <a:effectLst/>
                          <a:latin typeface="Avenir LT Std 55 Roman" panose="020B0703020203020204"/>
                        </a:rPr>
                        <a:t> </a:t>
                      </a:r>
                      <a:r>
                        <a:rPr lang="en-US" sz="2800" b="1" dirty="0">
                          <a:solidFill>
                            <a:schemeClr val="tx1"/>
                          </a:solidFill>
                          <a:effectLst/>
                          <a:latin typeface="Avenir LT Std 55 Roman" panose="020B0703020203020204"/>
                        </a:rPr>
                        <a:t>Exclusion Criteria</a:t>
                      </a:r>
                      <a:endParaRPr lang="en-US" sz="2400" b="1" dirty="0">
                        <a:solidFill>
                          <a:schemeClr val="tx1"/>
                        </a:solidFill>
                        <a:effectLst/>
                        <a:latin typeface="Avenir LT Std 55 Roman" panose="020B0703020203020204"/>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470751"/>
                  </a:ext>
                </a:extLst>
              </a:tr>
              <a:tr h="3109712">
                <a:tc>
                  <a:txBody>
                    <a:bodyPr/>
                    <a:lstStyle/>
                    <a:p>
                      <a:pPr marL="228600" indent="-194310">
                        <a:lnSpc>
                          <a:spcPct val="90000"/>
                        </a:lnSpc>
                        <a:spcBef>
                          <a:spcPts val="400"/>
                        </a:spcBef>
                        <a:spcAft>
                          <a:spcPts val="0"/>
                        </a:spcAft>
                        <a:buClr>
                          <a:srgbClr val="282566"/>
                        </a:buClr>
                        <a:buFont typeface="Arial" panose="020B0604020202020204" pitchFamily="34" charset="0"/>
                        <a:buChar char="•"/>
                      </a:pPr>
                      <a:r>
                        <a:rPr lang="en-US" sz="2400" b="0" dirty="0">
                          <a:solidFill>
                            <a:schemeClr val="tx1"/>
                          </a:solidFill>
                          <a:effectLst/>
                          <a:latin typeface="Avenir LT Std 55 Roman" panose="020B0703020203020204"/>
                        </a:rPr>
                        <a:t>Untreated or inadequately treated SDB at baseline PSG (AHI &gt;10)</a:t>
                      </a:r>
                      <a:r>
                        <a:rPr lang="en-US" sz="2400" b="0" baseline="30000" dirty="0">
                          <a:solidFill>
                            <a:schemeClr val="tx1"/>
                          </a:solidFill>
                          <a:effectLst/>
                          <a:latin typeface="Avenir LT Std 55 Roman" panose="020B0703020203020204"/>
                        </a:rPr>
                        <a:t>c</a:t>
                      </a:r>
                    </a:p>
                    <a:p>
                      <a:pPr marL="685800" lvl="1" indent="-194310">
                        <a:lnSpc>
                          <a:spcPct val="90000"/>
                        </a:lnSpc>
                        <a:spcBef>
                          <a:spcPts val="400"/>
                        </a:spcBef>
                        <a:spcAft>
                          <a:spcPts val="0"/>
                        </a:spcAft>
                        <a:buClr>
                          <a:srgbClr val="282566"/>
                        </a:buClr>
                        <a:buFont typeface="Arial" panose="020B0604020202020204" pitchFamily="34" charset="0"/>
                        <a:buChar char="•"/>
                      </a:pPr>
                      <a:r>
                        <a:rPr lang="en-US" sz="2200" b="0" dirty="0">
                          <a:solidFill>
                            <a:schemeClr val="tx1"/>
                          </a:solidFill>
                          <a:effectLst/>
                          <a:latin typeface="Avenir LT Std 55 Roman" panose="020B0703020203020204"/>
                        </a:rPr>
                        <a:t>Adequately treated SDB eligible, maintaining treatment regimen </a:t>
                      </a:r>
                      <a:br>
                        <a:rPr lang="en-US" sz="2200" b="0" dirty="0">
                          <a:solidFill>
                            <a:schemeClr val="tx1"/>
                          </a:solidFill>
                          <a:effectLst/>
                          <a:latin typeface="Avenir LT Std 55 Roman" panose="020B0703020203020204"/>
                        </a:rPr>
                      </a:br>
                      <a:r>
                        <a:rPr lang="en-US" sz="2200" b="0" dirty="0">
                          <a:solidFill>
                            <a:schemeClr val="tx1"/>
                          </a:solidFill>
                          <a:effectLst/>
                          <a:latin typeface="Avenir LT Std 55 Roman" panose="020B0703020203020204"/>
                        </a:rPr>
                        <a:t>(</a:t>
                      </a:r>
                      <a:r>
                        <a:rPr lang="en-US" sz="2200" b="0" dirty="0" err="1">
                          <a:solidFill>
                            <a:schemeClr val="tx1"/>
                          </a:solidFill>
                          <a:effectLst/>
                          <a:latin typeface="Avenir LT Std 55 Roman" panose="020B0703020203020204"/>
                        </a:rPr>
                        <a:t>eg</a:t>
                      </a:r>
                      <a:r>
                        <a:rPr lang="en-US" sz="2200" b="0" dirty="0">
                          <a:solidFill>
                            <a:schemeClr val="tx1"/>
                          </a:solidFill>
                          <a:effectLst/>
                          <a:latin typeface="Avenir LT Std 55 Roman" panose="020B0703020203020204"/>
                        </a:rPr>
                        <a:t>, PAP) for entirety of study</a:t>
                      </a:r>
                    </a:p>
                    <a:p>
                      <a:pPr marL="228600" indent="-194310">
                        <a:lnSpc>
                          <a:spcPct val="90000"/>
                        </a:lnSpc>
                        <a:spcBef>
                          <a:spcPts val="400"/>
                        </a:spcBef>
                        <a:spcAft>
                          <a:spcPts val="0"/>
                        </a:spcAft>
                        <a:buClr>
                          <a:srgbClr val="282566"/>
                        </a:buClr>
                        <a:buFont typeface="Arial" panose="020B0604020202020204" pitchFamily="34" charset="0"/>
                        <a:buChar char="•"/>
                      </a:pPr>
                      <a:r>
                        <a:rPr lang="en-US" sz="2400" b="0" dirty="0">
                          <a:solidFill>
                            <a:schemeClr val="tx1"/>
                          </a:solidFill>
                          <a:effectLst/>
                          <a:latin typeface="Avenir LT Std 55 Roman" panose="020B0703020203020204"/>
                        </a:rPr>
                        <a:t>History/presence of:</a:t>
                      </a:r>
                    </a:p>
                    <a:p>
                      <a:pPr marL="685800" lvl="1" indent="-194310">
                        <a:lnSpc>
                          <a:spcPct val="90000"/>
                        </a:lnSpc>
                        <a:spcBef>
                          <a:spcPts val="400"/>
                        </a:spcBef>
                        <a:spcAft>
                          <a:spcPts val="0"/>
                        </a:spcAft>
                        <a:buClr>
                          <a:srgbClr val="282566"/>
                        </a:buClr>
                        <a:buFont typeface="Arial" panose="020B0604020202020204" pitchFamily="34" charset="0"/>
                        <a:buChar char="•"/>
                      </a:pPr>
                      <a:r>
                        <a:rPr lang="en-US" sz="2200" b="0" dirty="0">
                          <a:solidFill>
                            <a:schemeClr val="tx1"/>
                          </a:solidFill>
                          <a:effectLst/>
                          <a:latin typeface="Avenir LT Std 55 Roman" panose="020B0703020203020204"/>
                        </a:rPr>
                        <a:t>Unstable or clinically significant history/medical condition</a:t>
                      </a:r>
                    </a:p>
                    <a:p>
                      <a:pPr marL="685800" lvl="1" indent="-194310">
                        <a:lnSpc>
                          <a:spcPct val="90000"/>
                        </a:lnSpc>
                        <a:spcBef>
                          <a:spcPts val="400"/>
                        </a:spcBef>
                        <a:spcAft>
                          <a:spcPts val="0"/>
                        </a:spcAft>
                        <a:buClr>
                          <a:srgbClr val="282566"/>
                        </a:buClr>
                        <a:buFont typeface="Arial" panose="020B0604020202020204" pitchFamily="34" charset="0"/>
                        <a:buChar char="•"/>
                      </a:pPr>
                      <a:r>
                        <a:rPr lang="en-US" sz="2200" b="0" dirty="0">
                          <a:solidFill>
                            <a:schemeClr val="tx1"/>
                          </a:solidFill>
                          <a:effectLst/>
                          <a:latin typeface="Avenir LT Std 55 Roman" panose="020B0703020203020204"/>
                        </a:rPr>
                        <a:t>Behavioral, psychiatric, neurologic </a:t>
                      </a:r>
                      <a:r>
                        <a:rPr lang="en-US" sz="2200" b="0" dirty="0" err="1">
                          <a:solidFill>
                            <a:schemeClr val="tx1"/>
                          </a:solidFill>
                          <a:effectLst/>
                          <a:latin typeface="Avenir LT Std 55 Roman" panose="020B0703020203020204"/>
                        </a:rPr>
                        <a:t>disorder</a:t>
                      </a:r>
                      <a:r>
                        <a:rPr lang="en-US" sz="2200" b="0" baseline="30000" dirty="0" err="1">
                          <a:solidFill>
                            <a:schemeClr val="tx1"/>
                          </a:solidFill>
                          <a:effectLst/>
                          <a:latin typeface="Avenir LT Std 55 Roman" panose="020B0703020203020204"/>
                        </a:rPr>
                        <a:t>d</a:t>
                      </a:r>
                      <a:endParaRPr lang="en-US" sz="2200" b="0" dirty="0">
                        <a:solidFill>
                          <a:schemeClr val="tx1"/>
                        </a:solidFill>
                        <a:effectLst/>
                        <a:latin typeface="Avenir LT Std 55 Roman" panose="020B0703020203020204"/>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5856"/>
                  </a:ext>
                </a:extLst>
              </a:tr>
            </a:tbl>
          </a:graphicData>
        </a:graphic>
      </p:graphicFrame>
      <p:sp>
        <p:nvSpPr>
          <p:cNvPr id="4" name="TextBox 3">
            <a:extLst>
              <a:ext uri="{FF2B5EF4-FFF2-40B4-BE49-F238E27FC236}">
                <a16:creationId xmlns:a16="http://schemas.microsoft.com/office/drawing/2014/main" id="{87A2956A-98DD-9FC6-960A-E483DE6064A3}"/>
              </a:ext>
            </a:extLst>
          </p:cNvPr>
          <p:cNvSpPr txBox="1"/>
          <p:nvPr/>
        </p:nvSpPr>
        <p:spPr>
          <a:xfrm>
            <a:off x="838200" y="5972736"/>
            <a:ext cx="10971226" cy="861774"/>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Meeting</a:t>
            </a:r>
            <a:r>
              <a:rPr lang="en-US" sz="1000" dirty="0">
                <a:latin typeface="Avenir LT Std 55 Roman" panose="020B0703020203020204"/>
              </a:rPr>
              <a:t> the </a:t>
            </a:r>
            <a:r>
              <a:rPr lang="en-US" sz="1000" i="1" dirty="0">
                <a:latin typeface="Avenir LT Std 55 Roman" panose="020B0703020203020204"/>
              </a:rPr>
              <a:t>International Classification of Sleep Disorders – Third Edition </a:t>
            </a:r>
            <a:r>
              <a:rPr lang="en-US" sz="1000" dirty="0">
                <a:latin typeface="Avenir LT Std 55 Roman" panose="020B0703020203020204"/>
              </a:rPr>
              <a:t>or </a:t>
            </a:r>
            <a:r>
              <a:rPr lang="en-US" sz="1000" i="1" dirty="0">
                <a:latin typeface="Avenir LT Std 55 Roman" panose="020B0703020203020204"/>
              </a:rPr>
              <a:t>Diagnostic and Statistical Manual of Mental Disorders, Fifth Edition </a:t>
            </a:r>
            <a:r>
              <a:rPr lang="en-US" sz="1000" dirty="0">
                <a:latin typeface="Avenir LT Std 55 Roman" panose="020B0703020203020204"/>
              </a:rPr>
              <a:t>criteria. </a:t>
            </a:r>
            <a:r>
              <a:rPr lang="en-US" sz="1000" baseline="30000" dirty="0" err="1">
                <a:latin typeface="Avenir LT Std 55 Roman" panose="020B0703020203020204"/>
              </a:rPr>
              <a:t>b</a:t>
            </a:r>
            <a:r>
              <a:rPr lang="en-US" sz="1000" dirty="0" err="1">
                <a:latin typeface="Avenir LT Std 55 Roman" panose="020B0703020203020204"/>
              </a:rPr>
              <a:t>Alerting</a:t>
            </a:r>
            <a:r>
              <a:rPr lang="en-US" sz="1000" dirty="0">
                <a:latin typeface="Avenir LT Std 55 Roman" panose="020B0703020203020204"/>
              </a:rPr>
              <a:t> agents were defined as stimulants or wake-promoting agents. </a:t>
            </a:r>
            <a:r>
              <a:rPr lang="en-US" sz="1000" baseline="30000" dirty="0" err="1">
                <a:latin typeface="Avenir LT Std 55 Roman" panose="020B0703020203020204"/>
              </a:rPr>
              <a:t>c</a:t>
            </a:r>
            <a:r>
              <a:rPr lang="en-US" sz="1000" dirty="0" err="1">
                <a:latin typeface="Avenir LT Std 55 Roman" panose="020B0703020203020204"/>
              </a:rPr>
              <a:t>Defined</a:t>
            </a:r>
            <a:r>
              <a:rPr lang="en-US" sz="1000" dirty="0">
                <a:latin typeface="Avenir LT Std 55 Roman" panose="020B0703020203020204"/>
              </a:rPr>
              <a:t> as apnea-hypopnea index &gt;10, with hypopnea definition including a ≥4% desaturation as per</a:t>
            </a:r>
            <a:r>
              <a:rPr lang="en-US" sz="1000" i="1" dirty="0">
                <a:latin typeface="Avenir LT Std 55 Roman" panose="020B0703020203020204"/>
              </a:rPr>
              <a:t> The AASM Manual for the Scoring of Sleep and Associated Events</a:t>
            </a:r>
            <a:r>
              <a:rPr lang="en-US" sz="1000" dirty="0">
                <a:latin typeface="Avenir LT Std 55 Roman" panose="020B0703020203020204"/>
              </a:rPr>
              <a:t>. </a:t>
            </a:r>
            <a:r>
              <a:rPr lang="en-US" sz="1000" baseline="30000" dirty="0" err="1">
                <a:latin typeface="Avenir LT Std 55 Roman" panose="020B0703020203020204"/>
              </a:rPr>
              <a:t>d</a:t>
            </a:r>
            <a:r>
              <a:rPr lang="en-US" sz="1000" dirty="0" err="1">
                <a:latin typeface="Avenir LT Std 55 Roman" panose="020B0703020203020204"/>
              </a:rPr>
              <a:t>As</a:t>
            </a:r>
            <a:r>
              <a:rPr lang="en-US" sz="1000" dirty="0">
                <a:latin typeface="Avenir LT Std 55 Roman" panose="020B0703020203020204"/>
              </a:rPr>
              <a:t> determined by the investigator.</a:t>
            </a:r>
            <a:endParaRPr lang="en-US" sz="1000" i="1" dirty="0">
              <a:latin typeface="Avenir LT Std 55 Roman" panose="020B0703020203020204"/>
            </a:endParaRPr>
          </a:p>
          <a:p>
            <a:r>
              <a:rPr lang="en-US" sz="1000" dirty="0">
                <a:latin typeface="Avenir LT Std 55 Roman" panose="020B0703020203020204"/>
              </a:rPr>
              <a:t>AASM, American Academy of Sleep Medicine; AHI, apnea-hypopnea index; ESS, Epworth Sleepiness Scale; NT1, narcolepsy type 1; NT2, narcolepsy type 2; PAP, positive airway pressure; PSG, polysomnography; SDP, sleep-disordered breathing. </a:t>
            </a:r>
            <a:endParaRPr lang="en-US" sz="1000" baseline="30000" dirty="0">
              <a:latin typeface="Avenir LT Std 55 Roman" panose="020B0703020203020204"/>
            </a:endParaRPr>
          </a:p>
        </p:txBody>
      </p:sp>
      <p:pic>
        <p:nvPicPr>
          <p:cNvPr id="18" name="Picture 17" descr="A picture containing font, text, graphics, design&#10;&#10;Description automatically generated">
            <a:extLst>
              <a:ext uri="{FF2B5EF4-FFF2-40B4-BE49-F238E27FC236}">
                <a16:creationId xmlns:a16="http://schemas.microsoft.com/office/drawing/2014/main" id="{B2968AF7-0A0F-3645-B9F1-48A5F2540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Tree>
    <p:extLst>
      <p:ext uri="{BB962C8B-B14F-4D97-AF65-F5344CB8AC3E}">
        <p14:creationId xmlns:p14="http://schemas.microsoft.com/office/powerpoint/2010/main" val="323519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563EF-C1A8-507C-9718-260800040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00998-A52E-C9AE-B22E-7F480EF425B9}"/>
              </a:ext>
            </a:extLst>
          </p:cNvPr>
          <p:cNvSpPr>
            <a:spLocks noGrp="1"/>
          </p:cNvSpPr>
          <p:nvPr>
            <p:ph type="title"/>
          </p:nvPr>
        </p:nvSpPr>
        <p:spPr>
          <a:xfrm>
            <a:off x="838200" y="0"/>
            <a:ext cx="10515600" cy="1325563"/>
          </a:xfrm>
        </p:spPr>
        <p:txBody>
          <a:bodyPr>
            <a:noAutofit/>
          </a:bodyPr>
          <a:lstStyle/>
          <a:p>
            <a:pPr algn="ctr"/>
            <a:r>
              <a:rPr lang="en-US" sz="4000" dirty="0">
                <a:solidFill>
                  <a:schemeClr val="tx1"/>
                </a:solidFill>
              </a:rPr>
              <a:t>Study Endpoints </a:t>
            </a:r>
            <a:br>
              <a:rPr lang="en-US" sz="4000" dirty="0">
                <a:solidFill>
                  <a:schemeClr val="tx1"/>
                </a:solidFill>
              </a:rPr>
            </a:br>
            <a:r>
              <a:rPr lang="en-US" sz="4000" dirty="0">
                <a:solidFill>
                  <a:schemeClr val="tx1"/>
                </a:solidFill>
              </a:rPr>
              <a:t>(Vetted by Patients and Expert</a:t>
            </a:r>
            <a:r>
              <a:rPr lang="en-US" sz="4000" dirty="0">
                <a:solidFill>
                  <a:srgbClr val="00B050"/>
                </a:solidFill>
              </a:rPr>
              <a:t> </a:t>
            </a:r>
            <a:r>
              <a:rPr lang="en-US" sz="4000" dirty="0">
                <a:solidFill>
                  <a:schemeClr val="tx1"/>
                </a:solidFill>
              </a:rPr>
              <a:t>Advisors)</a:t>
            </a:r>
          </a:p>
        </p:txBody>
      </p:sp>
      <p:graphicFrame>
        <p:nvGraphicFramePr>
          <p:cNvPr id="8" name="Table 7">
            <a:extLst>
              <a:ext uri="{FF2B5EF4-FFF2-40B4-BE49-F238E27FC236}">
                <a16:creationId xmlns:a16="http://schemas.microsoft.com/office/drawing/2014/main" id="{02845DC9-F802-AE61-0219-8A9187FA922A}"/>
              </a:ext>
            </a:extLst>
          </p:cNvPr>
          <p:cNvGraphicFramePr>
            <a:graphicFrameLocks noGrp="1"/>
          </p:cNvGraphicFramePr>
          <p:nvPr>
            <p:extLst>
              <p:ext uri="{D42A27DB-BD31-4B8C-83A1-F6EECF244321}">
                <p14:modId xmlns:p14="http://schemas.microsoft.com/office/powerpoint/2010/main" val="949473517"/>
              </p:ext>
            </p:extLst>
          </p:nvPr>
        </p:nvGraphicFramePr>
        <p:xfrm>
          <a:off x="632460" y="2394709"/>
          <a:ext cx="10927080" cy="1737360"/>
        </p:xfrm>
        <a:graphic>
          <a:graphicData uri="http://schemas.openxmlformats.org/drawingml/2006/table">
            <a:tbl>
              <a:tblPr/>
              <a:tblGrid>
                <a:gridCol w="1765299">
                  <a:extLst>
                    <a:ext uri="{9D8B030D-6E8A-4147-A177-3AD203B41FA5}">
                      <a16:colId xmlns:a16="http://schemas.microsoft.com/office/drawing/2014/main" val="2414658212"/>
                    </a:ext>
                  </a:extLst>
                </a:gridCol>
                <a:gridCol w="9161781">
                  <a:extLst>
                    <a:ext uri="{9D8B030D-6E8A-4147-A177-3AD203B41FA5}">
                      <a16:colId xmlns:a16="http://schemas.microsoft.com/office/drawing/2014/main" val="3847391316"/>
                    </a:ext>
                  </a:extLst>
                </a:gridCol>
              </a:tblGrid>
              <a:tr h="822039">
                <a:tc rowSpan="3">
                  <a:txBody>
                    <a:bodyPr/>
                    <a:lstStyle/>
                    <a:p>
                      <a:pPr algn="ctr"/>
                      <a:r>
                        <a:rPr lang="en-US" sz="2400" b="1" i="0">
                          <a:solidFill>
                            <a:schemeClr val="tx1"/>
                          </a:solidFill>
                          <a:effectLst/>
                          <a:latin typeface="Avenir LT Std 55 Roman" panose="020B0703020203020204"/>
                        </a:rPr>
                        <a:t>Key Secondary</a:t>
                      </a:r>
                    </a:p>
                  </a:txBody>
                  <a:tcPr marL="150495"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AEE"/>
                    </a:solidFill>
                  </a:tcPr>
                </a:tc>
                <a:tc>
                  <a:txBody>
                    <a:bodyPr/>
                    <a:lstStyle/>
                    <a:p>
                      <a:pPr marL="457200" indent="-457200">
                        <a:buFont typeface="Arial" panose="020B0604020202020204" pitchFamily="34" charset="0"/>
                        <a:buChar char="•"/>
                      </a:pPr>
                      <a:r>
                        <a:rPr lang="en-US" sz="2400" b="0" i="0" dirty="0">
                          <a:solidFill>
                            <a:schemeClr val="tx1"/>
                          </a:solidFill>
                          <a:effectLst/>
                          <a:latin typeface="Avenir LT Std 55 Roman" panose="020B0703020203020204"/>
                        </a:rPr>
                        <a:t>Change in total number of shifts from deeper to lighter stages of </a:t>
                      </a:r>
                      <a:r>
                        <a:rPr lang="en-US" sz="2400" b="0" i="0" dirty="0" err="1">
                          <a:solidFill>
                            <a:schemeClr val="tx1"/>
                          </a:solidFill>
                          <a:effectLst/>
                          <a:latin typeface="Avenir LT Std 55 Roman" panose="020B0703020203020204"/>
                        </a:rPr>
                        <a:t>sleep</a:t>
                      </a:r>
                      <a:r>
                        <a:rPr lang="en-US" sz="2400" b="0" i="0" baseline="30000" dirty="0" err="1">
                          <a:solidFill>
                            <a:schemeClr val="tx1"/>
                          </a:solidFill>
                          <a:effectLst/>
                          <a:latin typeface="Avenir LT Std 55 Roman" panose="020B0703020203020204"/>
                        </a:rPr>
                        <a:t>a</a:t>
                      </a:r>
                      <a:r>
                        <a:rPr lang="en-US" sz="2400" b="0" i="0" dirty="0">
                          <a:solidFill>
                            <a:schemeClr val="tx1"/>
                          </a:solidFill>
                          <a:effectLst/>
                          <a:latin typeface="Avenir LT Std 55 Roman" panose="020B0703020203020204"/>
                        </a:rPr>
                        <a:t> from BL to EOT</a:t>
                      </a:r>
                    </a:p>
                  </a:txBody>
                  <a:tcPr marL="150495"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AEE"/>
                    </a:solidFill>
                  </a:tcPr>
                </a:tc>
                <a:extLst>
                  <a:ext uri="{0D108BD9-81ED-4DB2-BD59-A6C34878D82A}">
                    <a16:rowId xmlns:a16="http://schemas.microsoft.com/office/drawing/2014/main" val="1522545578"/>
                  </a:ext>
                </a:extLst>
              </a:tr>
              <a:tr h="504300">
                <a:tc vMerge="1">
                  <a:txBody>
                    <a:bodyPr/>
                    <a:lstStyle/>
                    <a:p>
                      <a:endParaRPr/>
                    </a:p>
                  </a:txBody>
                  <a:tcPr marL="150495" marR="38100" marT="0" marB="0">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10000"/>
                      </a:schemeClr>
                    </a:solidFill>
                  </a:tcPr>
                </a:tc>
                <a:tc>
                  <a:txBody>
                    <a:bodyPr/>
                    <a:lstStyle/>
                    <a:p>
                      <a:pPr marL="457200" indent="-457200">
                        <a:buFont typeface="Arial" panose="020B0604020202020204" pitchFamily="34" charset="0"/>
                        <a:buChar char="•"/>
                      </a:pPr>
                      <a:r>
                        <a:rPr lang="en-US" sz="2400" b="0" i="0">
                          <a:solidFill>
                            <a:schemeClr val="tx1"/>
                          </a:solidFill>
                          <a:effectLst/>
                          <a:latin typeface="Avenir LT Std 55 Roman" panose="020B0703020203020204"/>
                        </a:rPr>
                        <a:t>Change in stage N3 sleep </a:t>
                      </a:r>
                      <a:r>
                        <a:rPr lang="en-US" sz="2400" b="0" i="0" err="1">
                          <a:solidFill>
                            <a:schemeClr val="tx1"/>
                          </a:solidFill>
                          <a:effectLst/>
                          <a:latin typeface="Avenir LT Std 55 Roman" panose="020B0703020203020204"/>
                        </a:rPr>
                        <a:t>duration</a:t>
                      </a:r>
                      <a:r>
                        <a:rPr lang="en-US" sz="2400" b="0" i="0" baseline="30000" err="1">
                          <a:solidFill>
                            <a:schemeClr val="tx1"/>
                          </a:solidFill>
                          <a:effectLst/>
                          <a:latin typeface="Avenir LT Std 55 Roman" panose="020B0703020203020204"/>
                        </a:rPr>
                        <a:t>b</a:t>
                      </a:r>
                      <a:r>
                        <a:rPr lang="en-US" sz="2400" b="0" i="0">
                          <a:solidFill>
                            <a:schemeClr val="tx1"/>
                          </a:solidFill>
                          <a:effectLst/>
                          <a:latin typeface="Avenir LT Std 55 Roman" panose="020B0703020203020204"/>
                        </a:rPr>
                        <a:t> from BL to EOT</a:t>
                      </a:r>
                    </a:p>
                  </a:txBody>
                  <a:tcPr marL="150495"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AEE"/>
                    </a:solidFill>
                  </a:tcPr>
                </a:tc>
                <a:extLst>
                  <a:ext uri="{0D108BD9-81ED-4DB2-BD59-A6C34878D82A}">
                    <a16:rowId xmlns:a16="http://schemas.microsoft.com/office/drawing/2014/main" val="1974497063"/>
                  </a:ext>
                </a:extLst>
              </a:tr>
              <a:tr h="411021">
                <a:tc vMerge="1">
                  <a:txBody>
                    <a:bodyPr/>
                    <a:lstStyle/>
                    <a:p>
                      <a:endParaRPr/>
                    </a:p>
                  </a:txBody>
                  <a:tcPr marL="150495" marR="38100" marT="0" marB="0">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10000"/>
                      </a:schemeClr>
                    </a:solidFill>
                  </a:tcPr>
                </a:tc>
                <a:tc>
                  <a:txBody>
                    <a:bodyPr/>
                    <a:lstStyle/>
                    <a:p>
                      <a:pPr marL="457200" indent="-457200">
                        <a:buFont typeface="Arial" panose="020B0604020202020204" pitchFamily="34" charset="0"/>
                        <a:buChar char="•"/>
                      </a:pPr>
                      <a:r>
                        <a:rPr lang="en-US" sz="2400" b="0" i="0" dirty="0">
                          <a:solidFill>
                            <a:schemeClr val="tx1"/>
                          </a:solidFill>
                          <a:effectLst/>
                          <a:latin typeface="Avenir LT Std 55 Roman" panose="020B0703020203020204"/>
                        </a:rPr>
                        <a:t>Change in number of nocturnal awakenings from BL to </a:t>
                      </a:r>
                      <a:r>
                        <a:rPr lang="en-US" sz="2400" b="0" i="0" dirty="0" err="1">
                          <a:solidFill>
                            <a:schemeClr val="tx1"/>
                          </a:solidFill>
                          <a:effectLst/>
                          <a:latin typeface="Avenir LT Std 55 Roman" panose="020B0703020203020204"/>
                        </a:rPr>
                        <a:t>EOT</a:t>
                      </a:r>
                      <a:r>
                        <a:rPr lang="en-US" sz="2400" b="0" i="0" baseline="30000" dirty="0" err="1">
                          <a:solidFill>
                            <a:schemeClr val="tx1"/>
                          </a:solidFill>
                          <a:effectLst/>
                          <a:latin typeface="Avenir LT Std 55 Roman" panose="020B0703020203020204"/>
                        </a:rPr>
                        <a:t>c</a:t>
                      </a:r>
                      <a:r>
                        <a:rPr lang="en-US" sz="2400" b="0" i="0" baseline="30000" dirty="0">
                          <a:solidFill>
                            <a:schemeClr val="tx1"/>
                          </a:solidFill>
                          <a:effectLst/>
                          <a:latin typeface="Avenir LT Std 55 Roman" panose="020B0703020203020204"/>
                        </a:rPr>
                        <a:t> </a:t>
                      </a:r>
                      <a:endParaRPr lang="en-US" sz="2400" b="0" i="0" dirty="0">
                        <a:solidFill>
                          <a:schemeClr val="tx1"/>
                        </a:solidFill>
                        <a:effectLst/>
                        <a:latin typeface="Avenir LT Std 55 Roman" panose="020B0703020203020204"/>
                      </a:endParaRPr>
                    </a:p>
                  </a:txBody>
                  <a:tcPr marL="150495"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AEE"/>
                    </a:solidFill>
                  </a:tcPr>
                </a:tc>
                <a:extLst>
                  <a:ext uri="{0D108BD9-81ED-4DB2-BD59-A6C34878D82A}">
                    <a16:rowId xmlns:a16="http://schemas.microsoft.com/office/drawing/2014/main" val="1557308089"/>
                  </a:ext>
                </a:extLst>
              </a:tr>
            </a:tbl>
          </a:graphicData>
        </a:graphic>
      </p:graphicFrame>
      <p:graphicFrame>
        <p:nvGraphicFramePr>
          <p:cNvPr id="9" name="Table 8">
            <a:extLst>
              <a:ext uri="{FF2B5EF4-FFF2-40B4-BE49-F238E27FC236}">
                <a16:creationId xmlns:a16="http://schemas.microsoft.com/office/drawing/2014/main" id="{B8C763B2-E79A-42F7-4DC1-F6AF73588535}"/>
              </a:ext>
            </a:extLst>
          </p:cNvPr>
          <p:cNvGraphicFramePr>
            <a:graphicFrameLocks noGrp="1"/>
          </p:cNvGraphicFramePr>
          <p:nvPr>
            <p:extLst>
              <p:ext uri="{D42A27DB-BD31-4B8C-83A1-F6EECF244321}">
                <p14:modId xmlns:p14="http://schemas.microsoft.com/office/powerpoint/2010/main" val="1702337245"/>
              </p:ext>
            </p:extLst>
          </p:nvPr>
        </p:nvGraphicFramePr>
        <p:xfrm>
          <a:off x="632461" y="1522064"/>
          <a:ext cx="10927080" cy="731520"/>
        </p:xfrm>
        <a:graphic>
          <a:graphicData uri="http://schemas.openxmlformats.org/drawingml/2006/table">
            <a:tbl>
              <a:tblPr/>
              <a:tblGrid>
                <a:gridCol w="1763160">
                  <a:extLst>
                    <a:ext uri="{9D8B030D-6E8A-4147-A177-3AD203B41FA5}">
                      <a16:colId xmlns:a16="http://schemas.microsoft.com/office/drawing/2014/main" val="822931904"/>
                    </a:ext>
                  </a:extLst>
                </a:gridCol>
                <a:gridCol w="9163920">
                  <a:extLst>
                    <a:ext uri="{9D8B030D-6E8A-4147-A177-3AD203B41FA5}">
                      <a16:colId xmlns:a16="http://schemas.microsoft.com/office/drawing/2014/main" val="2129395974"/>
                    </a:ext>
                  </a:extLst>
                </a:gridCol>
              </a:tblGrid>
              <a:tr h="731520">
                <a:tc>
                  <a:txBody>
                    <a:bodyPr/>
                    <a:lstStyle/>
                    <a:p>
                      <a:pPr algn="ctr"/>
                      <a:r>
                        <a:rPr lang="en-US" sz="2400" b="1" i="0">
                          <a:solidFill>
                            <a:srgbClr val="00008C"/>
                          </a:solidFill>
                          <a:effectLst/>
                          <a:latin typeface="Avenir LT Std 55 Roman" panose="020B0703020203020204"/>
                        </a:rPr>
                        <a:t>Primary</a:t>
                      </a:r>
                    </a:p>
                  </a:txBody>
                  <a:tcPr marL="150495"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457200" lvl="0" indent="-457200">
                        <a:buFont typeface="Arial" panose="020B0604020202020204" pitchFamily="34" charset="0"/>
                        <a:buChar char="•"/>
                      </a:pPr>
                      <a:r>
                        <a:rPr lang="en-US" sz="2400" b="0" i="0" dirty="0">
                          <a:solidFill>
                            <a:schemeClr val="tx1"/>
                          </a:solidFill>
                          <a:effectLst/>
                          <a:latin typeface="Avenir LT Std 55 Roman" panose="020B0703020203020204"/>
                        </a:rPr>
                        <a:t>Change in ESS score from Baseline (BL) to End of Treatment (EOT) </a:t>
                      </a:r>
                    </a:p>
                  </a:txBody>
                  <a:tcPr marL="150495" marR="38100" marT="85725" marB="1504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5875335"/>
                  </a:ext>
                </a:extLst>
              </a:tr>
            </a:tbl>
          </a:graphicData>
        </a:graphic>
      </p:graphicFrame>
      <p:sp>
        <p:nvSpPr>
          <p:cNvPr id="10" name="TextBox 9">
            <a:extLst>
              <a:ext uri="{FF2B5EF4-FFF2-40B4-BE49-F238E27FC236}">
                <a16:creationId xmlns:a16="http://schemas.microsoft.com/office/drawing/2014/main" id="{8B9A87A9-4F3E-EE92-26C0-A990175F51AB}"/>
              </a:ext>
            </a:extLst>
          </p:cNvPr>
          <p:cNvSpPr txBox="1"/>
          <p:nvPr/>
        </p:nvSpPr>
        <p:spPr>
          <a:xfrm>
            <a:off x="838200" y="6141823"/>
            <a:ext cx="10721340" cy="707886"/>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F</a:t>
            </a:r>
            <a:r>
              <a:rPr lang="en-US" sz="1000" b="0" i="0" dirty="0" err="1">
                <a:effectLst/>
                <a:latin typeface="Avenir LT Std 55 Roman" panose="020B0703020203020204"/>
              </a:rPr>
              <a:t>rom</a:t>
            </a:r>
            <a:r>
              <a:rPr lang="en-US" sz="1000" b="0" i="0" dirty="0">
                <a:effectLst/>
                <a:latin typeface="Avenir LT Std 55 Roman" panose="020B0703020203020204"/>
              </a:rPr>
              <a:t> stage N1/N2/N3/REM to wake and from stage N2/N3/REM to N1; from the onset of persistent sleep to lights on. </a:t>
            </a:r>
            <a:r>
              <a:rPr lang="en-US" sz="1000" baseline="30000" dirty="0" err="1">
                <a:latin typeface="Avenir LT Std 55 Roman" panose="020B0703020203020204"/>
              </a:rPr>
              <a:t>b</a:t>
            </a:r>
            <a:r>
              <a:rPr lang="en-US" sz="1000" b="0" i="0" dirty="0" err="1">
                <a:effectLst/>
                <a:latin typeface="Avenir LT Std 55 Roman" panose="020B0703020203020204"/>
              </a:rPr>
              <a:t>In</a:t>
            </a:r>
            <a:r>
              <a:rPr lang="en-US" sz="1000" b="0" i="0" dirty="0">
                <a:effectLst/>
                <a:latin typeface="Avenir LT Std 55 Roman" panose="020B0703020203020204"/>
              </a:rPr>
              <a:t> minutes, per night; from first lights off to last lights on. </a:t>
            </a:r>
            <a:r>
              <a:rPr lang="en-US" sz="1000" baseline="30000" dirty="0" err="1">
                <a:latin typeface="Avenir LT Std 55 Roman" panose="020B0703020203020204"/>
              </a:rPr>
              <a:t>c</a:t>
            </a:r>
            <a:r>
              <a:rPr lang="en-US" sz="1000" dirty="0" err="1">
                <a:latin typeface="Avenir LT Std 55 Roman" panose="020B0703020203020204"/>
              </a:rPr>
              <a:t>D</a:t>
            </a:r>
            <a:r>
              <a:rPr lang="en-US" sz="1000" b="0" i="0" dirty="0" err="1">
                <a:effectLst/>
                <a:latin typeface="Avenir LT Std 55 Roman" panose="020B0703020203020204"/>
              </a:rPr>
              <a:t>efined</a:t>
            </a:r>
            <a:r>
              <a:rPr lang="en-US" sz="1000" b="0" i="0" dirty="0">
                <a:effectLst/>
                <a:latin typeface="Avenir LT Std 55 Roman" panose="020B0703020203020204"/>
              </a:rPr>
              <a:t> as ≥2 consecutive wake epochs, separated by an epoch of stage N2, N3, or REM; from first lights off to last lights on. </a:t>
            </a:r>
            <a:endParaRPr lang="en-US" sz="1000" dirty="0">
              <a:latin typeface="Avenir LT Std 55 Roman" panose="020B0703020203020204"/>
            </a:endParaRPr>
          </a:p>
          <a:p>
            <a:r>
              <a:rPr lang="en-US" sz="1000" dirty="0">
                <a:latin typeface="Avenir LT Std 55 Roman" panose="020B0703020203020204"/>
              </a:rPr>
              <a:t>BL, baseline; EOT, end of treatment; ESS, Epworth Sleepiness Scale; N1, non-REM stage 1; N2, non-REM stage 2; N3, non-REM stage 3; PGI-C, Patient Global Impression of Change; PGI-S, Patient Global Impression of Severity; REM, rapid eye movement; TEAEs, treatment-emergent adverse events. </a:t>
            </a:r>
            <a:endParaRPr lang="en-US" sz="1000" baseline="30000" dirty="0">
              <a:latin typeface="Avenir LT Std 55 Roman" panose="020B0703020203020204"/>
            </a:endParaRPr>
          </a:p>
        </p:txBody>
      </p:sp>
      <p:graphicFrame>
        <p:nvGraphicFramePr>
          <p:cNvPr id="4" name="Table 3">
            <a:extLst>
              <a:ext uri="{FF2B5EF4-FFF2-40B4-BE49-F238E27FC236}">
                <a16:creationId xmlns:a16="http://schemas.microsoft.com/office/drawing/2014/main" id="{33FF0D18-908A-2D6D-309B-1ED763B7C439}"/>
              </a:ext>
            </a:extLst>
          </p:cNvPr>
          <p:cNvGraphicFramePr>
            <a:graphicFrameLocks noGrp="1"/>
          </p:cNvGraphicFramePr>
          <p:nvPr>
            <p:extLst>
              <p:ext uri="{D42A27DB-BD31-4B8C-83A1-F6EECF244321}">
                <p14:modId xmlns:p14="http://schemas.microsoft.com/office/powerpoint/2010/main" val="1681144836"/>
              </p:ext>
            </p:extLst>
          </p:nvPr>
        </p:nvGraphicFramePr>
        <p:xfrm>
          <a:off x="632460" y="4226467"/>
          <a:ext cx="10927080" cy="822960"/>
        </p:xfrm>
        <a:graphic>
          <a:graphicData uri="http://schemas.openxmlformats.org/drawingml/2006/table">
            <a:tbl>
              <a:tblPr/>
              <a:tblGrid>
                <a:gridCol w="1765299">
                  <a:extLst>
                    <a:ext uri="{9D8B030D-6E8A-4147-A177-3AD203B41FA5}">
                      <a16:colId xmlns:a16="http://schemas.microsoft.com/office/drawing/2014/main" val="2414658212"/>
                    </a:ext>
                  </a:extLst>
                </a:gridCol>
                <a:gridCol w="9161781">
                  <a:extLst>
                    <a:ext uri="{9D8B030D-6E8A-4147-A177-3AD203B41FA5}">
                      <a16:colId xmlns:a16="http://schemas.microsoft.com/office/drawing/2014/main" val="3847391316"/>
                    </a:ext>
                  </a:extLst>
                </a:gridCol>
              </a:tblGrid>
              <a:tr h="822960">
                <a:tc>
                  <a:txBody>
                    <a:bodyPr/>
                    <a:lstStyle/>
                    <a:p>
                      <a:pPr algn="ctr"/>
                      <a:r>
                        <a:rPr lang="en-US" sz="2400" b="1" i="0">
                          <a:solidFill>
                            <a:srgbClr val="00008C"/>
                          </a:solidFill>
                          <a:effectLst/>
                          <a:latin typeface="Avenir LT Std 55 Roman" panose="020B0703020203020204"/>
                        </a:rPr>
                        <a:t>Additional Secondary</a:t>
                      </a:r>
                    </a:p>
                  </a:txBody>
                  <a:tcPr marL="150495"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buFont typeface="Arial" panose="020B0604020202020204" pitchFamily="34" charset="0"/>
                        <a:buChar char="•"/>
                      </a:pPr>
                      <a:r>
                        <a:rPr lang="en-US" sz="2400" b="0" i="0">
                          <a:solidFill>
                            <a:schemeClr val="tx1"/>
                          </a:solidFill>
                          <a:effectLst/>
                          <a:latin typeface="Avenir LT Std 55 Roman" panose="020B0703020203020204"/>
                        </a:rPr>
                        <a:t>PGI-S at BL and EOT</a:t>
                      </a:r>
                      <a:endParaRPr lang="en-US" sz="2400" b="0" i="0" strike="sngStrike">
                        <a:solidFill>
                          <a:srgbClr val="FF0000"/>
                        </a:solidFill>
                        <a:effectLst/>
                        <a:highlight>
                          <a:srgbClr val="FFFF00"/>
                        </a:highlight>
                        <a:latin typeface="Avenir LT Std 55 Roman" panose="020B0703020203020204"/>
                      </a:endParaRPr>
                    </a:p>
                    <a:p>
                      <a:pPr marL="457200" indent="-457200">
                        <a:buFont typeface="Arial" panose="020B0604020202020204" pitchFamily="34" charset="0"/>
                        <a:buChar char="•"/>
                      </a:pPr>
                      <a:r>
                        <a:rPr lang="en-US" sz="2400" b="0" i="0">
                          <a:solidFill>
                            <a:schemeClr val="tx1"/>
                          </a:solidFill>
                          <a:effectLst/>
                          <a:latin typeface="Avenir LT Std 55 Roman" panose="020B0703020203020204"/>
                        </a:rPr>
                        <a:t>PGI-C at EOT</a:t>
                      </a:r>
                      <a:endParaRPr lang="en-US" sz="2400" b="0" i="0" strike="sngStrike">
                        <a:solidFill>
                          <a:schemeClr val="tx1"/>
                        </a:solidFill>
                        <a:effectLst/>
                        <a:latin typeface="Avenir LT Std 55 Roman" panose="020B0703020203020204"/>
                      </a:endParaRPr>
                    </a:p>
                  </a:txBody>
                  <a:tcPr marL="150495"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22545578"/>
                  </a:ext>
                </a:extLst>
              </a:tr>
            </a:tbl>
          </a:graphicData>
        </a:graphic>
      </p:graphicFrame>
      <p:graphicFrame>
        <p:nvGraphicFramePr>
          <p:cNvPr id="5" name="Table 4">
            <a:extLst>
              <a:ext uri="{FF2B5EF4-FFF2-40B4-BE49-F238E27FC236}">
                <a16:creationId xmlns:a16="http://schemas.microsoft.com/office/drawing/2014/main" id="{F5F48D0B-6BE2-9A26-7CF0-3BF020BE92C4}"/>
              </a:ext>
            </a:extLst>
          </p:cNvPr>
          <p:cNvGraphicFramePr>
            <a:graphicFrameLocks noGrp="1"/>
          </p:cNvGraphicFramePr>
          <p:nvPr>
            <p:extLst>
              <p:ext uri="{D42A27DB-BD31-4B8C-83A1-F6EECF244321}">
                <p14:modId xmlns:p14="http://schemas.microsoft.com/office/powerpoint/2010/main" val="4012214597"/>
              </p:ext>
            </p:extLst>
          </p:nvPr>
        </p:nvGraphicFramePr>
        <p:xfrm>
          <a:off x="632460" y="5144033"/>
          <a:ext cx="10927080" cy="731520"/>
        </p:xfrm>
        <a:graphic>
          <a:graphicData uri="http://schemas.openxmlformats.org/drawingml/2006/table">
            <a:tbl>
              <a:tblPr/>
              <a:tblGrid>
                <a:gridCol w="1765299">
                  <a:extLst>
                    <a:ext uri="{9D8B030D-6E8A-4147-A177-3AD203B41FA5}">
                      <a16:colId xmlns:a16="http://schemas.microsoft.com/office/drawing/2014/main" val="2414658212"/>
                    </a:ext>
                  </a:extLst>
                </a:gridCol>
                <a:gridCol w="9161781">
                  <a:extLst>
                    <a:ext uri="{9D8B030D-6E8A-4147-A177-3AD203B41FA5}">
                      <a16:colId xmlns:a16="http://schemas.microsoft.com/office/drawing/2014/main" val="3847391316"/>
                    </a:ext>
                  </a:extLst>
                </a:gridCol>
              </a:tblGrid>
              <a:tr h="731520">
                <a:tc>
                  <a:txBody>
                    <a:bodyPr/>
                    <a:lstStyle/>
                    <a:p>
                      <a:pPr algn="ctr"/>
                      <a:r>
                        <a:rPr lang="en-US" sz="2400" b="1" i="0">
                          <a:solidFill>
                            <a:srgbClr val="00008C"/>
                          </a:solidFill>
                          <a:effectLst/>
                          <a:latin typeface="Avenir LT Std 55 Roman" panose="020B0703020203020204"/>
                        </a:rPr>
                        <a:t>Safety</a:t>
                      </a:r>
                    </a:p>
                  </a:txBody>
                  <a:tcPr marL="150495"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5F0"/>
                    </a:solid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a:effectLst/>
                          <a:latin typeface="Avenir LT Std 55 Roman" panose="020B0703020203020204"/>
                        </a:rPr>
                        <a:t>Safety endpoints included incidence and severity of TEAEs</a:t>
                      </a:r>
                    </a:p>
                  </a:txBody>
                  <a:tcPr marL="150495"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5F0"/>
                    </a:solidFill>
                  </a:tcPr>
                </a:tc>
                <a:extLst>
                  <a:ext uri="{0D108BD9-81ED-4DB2-BD59-A6C34878D82A}">
                    <a16:rowId xmlns:a16="http://schemas.microsoft.com/office/drawing/2014/main" val="1522545578"/>
                  </a:ext>
                </a:extLst>
              </a:tr>
            </a:tbl>
          </a:graphicData>
        </a:graphic>
      </p:graphicFrame>
      <p:pic>
        <p:nvPicPr>
          <p:cNvPr id="3" name="Picture 2" descr="A picture containing font, text, graphics, design&#10;&#10;Description automatically generated">
            <a:extLst>
              <a:ext uri="{FF2B5EF4-FFF2-40B4-BE49-F238E27FC236}">
                <a16:creationId xmlns:a16="http://schemas.microsoft.com/office/drawing/2014/main" id="{A656F424-DA89-A166-7875-A0A7975EFD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Tree>
    <p:extLst>
      <p:ext uri="{BB962C8B-B14F-4D97-AF65-F5344CB8AC3E}">
        <p14:creationId xmlns:p14="http://schemas.microsoft.com/office/powerpoint/2010/main" val="52322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69FD-2108-4F54-F426-09D887FC9F72}"/>
              </a:ext>
            </a:extLst>
          </p:cNvPr>
          <p:cNvSpPr>
            <a:spLocks noGrp="1"/>
          </p:cNvSpPr>
          <p:nvPr>
            <p:ph type="title"/>
          </p:nvPr>
        </p:nvSpPr>
        <p:spPr>
          <a:xfrm>
            <a:off x="838200" y="18255"/>
            <a:ext cx="10515600" cy="1325563"/>
          </a:xfrm>
        </p:spPr>
        <p:txBody>
          <a:bodyPr>
            <a:noAutofit/>
          </a:bodyPr>
          <a:lstStyle/>
          <a:p>
            <a:pPr algn="ctr"/>
            <a:r>
              <a:rPr lang="en-US" sz="4000" dirty="0">
                <a:solidFill>
                  <a:schemeClr val="tx1"/>
                </a:solidFill>
              </a:rPr>
              <a:t>Demographics and Baseline </a:t>
            </a:r>
            <a:br>
              <a:rPr lang="en-US" sz="4000" dirty="0">
                <a:solidFill>
                  <a:schemeClr val="tx1"/>
                </a:solidFill>
              </a:rPr>
            </a:br>
            <a:r>
              <a:rPr lang="en-US" sz="4000" dirty="0" err="1">
                <a:solidFill>
                  <a:schemeClr val="tx1"/>
                </a:solidFill>
              </a:rPr>
              <a:t>Characteristics</a:t>
            </a:r>
            <a:r>
              <a:rPr lang="en-US" sz="4000" baseline="30000" dirty="0" err="1">
                <a:solidFill>
                  <a:schemeClr val="tx1"/>
                </a:solidFill>
              </a:rPr>
              <a:t>a</a:t>
            </a:r>
            <a:endParaRPr lang="en-US" sz="4000" dirty="0">
              <a:solidFill>
                <a:schemeClr val="tx1"/>
              </a:solidFill>
            </a:endParaRPr>
          </a:p>
        </p:txBody>
      </p:sp>
      <p:graphicFrame>
        <p:nvGraphicFramePr>
          <p:cNvPr id="5" name="Table 4">
            <a:extLst>
              <a:ext uri="{FF2B5EF4-FFF2-40B4-BE49-F238E27FC236}">
                <a16:creationId xmlns:a16="http://schemas.microsoft.com/office/drawing/2014/main" id="{61F1D114-7E7A-5077-86F7-5501779E2F28}"/>
              </a:ext>
            </a:extLst>
          </p:cNvPr>
          <p:cNvGraphicFramePr>
            <a:graphicFrameLocks noGrp="1"/>
          </p:cNvGraphicFramePr>
          <p:nvPr>
            <p:extLst>
              <p:ext uri="{D42A27DB-BD31-4B8C-83A1-F6EECF244321}">
                <p14:modId xmlns:p14="http://schemas.microsoft.com/office/powerpoint/2010/main" val="4147910556"/>
              </p:ext>
            </p:extLst>
          </p:nvPr>
        </p:nvGraphicFramePr>
        <p:xfrm>
          <a:off x="886328" y="1310669"/>
          <a:ext cx="10515597" cy="4899062"/>
        </p:xfrm>
        <a:graphic>
          <a:graphicData uri="http://schemas.openxmlformats.org/drawingml/2006/table">
            <a:tbl>
              <a:tblPr bandRow="1"/>
              <a:tblGrid>
                <a:gridCol w="4278330">
                  <a:extLst>
                    <a:ext uri="{9D8B030D-6E8A-4147-A177-3AD203B41FA5}">
                      <a16:colId xmlns:a16="http://schemas.microsoft.com/office/drawing/2014/main" val="3507427666"/>
                    </a:ext>
                  </a:extLst>
                </a:gridCol>
                <a:gridCol w="2079089">
                  <a:extLst>
                    <a:ext uri="{9D8B030D-6E8A-4147-A177-3AD203B41FA5}">
                      <a16:colId xmlns:a16="http://schemas.microsoft.com/office/drawing/2014/main" val="1548832935"/>
                    </a:ext>
                  </a:extLst>
                </a:gridCol>
                <a:gridCol w="2079089">
                  <a:extLst>
                    <a:ext uri="{9D8B030D-6E8A-4147-A177-3AD203B41FA5}">
                      <a16:colId xmlns:a16="http://schemas.microsoft.com/office/drawing/2014/main" val="3017648074"/>
                    </a:ext>
                  </a:extLst>
                </a:gridCol>
                <a:gridCol w="2079089">
                  <a:extLst>
                    <a:ext uri="{9D8B030D-6E8A-4147-A177-3AD203B41FA5}">
                      <a16:colId xmlns:a16="http://schemas.microsoft.com/office/drawing/2014/main" val="1036668441"/>
                    </a:ext>
                  </a:extLst>
                </a:gridCol>
              </a:tblGrid>
              <a:tr h="770532">
                <a:tc>
                  <a:txBody>
                    <a:bodyPr/>
                    <a:lstStyle/>
                    <a:p>
                      <a:pPr marL="0" marR="0">
                        <a:lnSpc>
                          <a:spcPct val="90000"/>
                        </a:lnSpc>
                        <a:tabLst>
                          <a:tab pos="0" algn="l"/>
                        </a:tabLst>
                      </a:pPr>
                      <a:r>
                        <a:rPr lang="en-US" sz="1800" b="1"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Characteristic</a:t>
                      </a:r>
                      <a:endParaRPr lang="en-US" sz="180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45720" marR="20223" marT="0" marB="0" anchor="b">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tc>
                  <a:txBody>
                    <a:bodyPr/>
                    <a:lstStyle/>
                    <a:p>
                      <a:pPr marL="0" marR="0" algn="ctr">
                        <a:lnSpc>
                          <a:spcPct val="90000"/>
                        </a:lnSpc>
                        <a:tabLst>
                          <a:tab pos="0" algn="l"/>
                        </a:tabLst>
                      </a:pPr>
                      <a:r>
                        <a:rPr lang="en-US" sz="1800" b="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NT1</a:t>
                      </a:r>
                      <a:endParaRPr lang="en-US" sz="180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p>
                      <a:pPr marL="0" marR="0" algn="ctr">
                        <a:lnSpc>
                          <a:spcPct val="90000"/>
                        </a:lnSpc>
                        <a:tabLst>
                          <a:tab pos="0" algn="l"/>
                        </a:tabLst>
                      </a:pPr>
                      <a:r>
                        <a:rPr lang="en-US" sz="1800" b="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(n=26)</a:t>
                      </a:r>
                      <a:endParaRPr lang="en-US" sz="180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20223" marR="2022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tc>
                  <a:txBody>
                    <a:bodyPr/>
                    <a:lstStyle/>
                    <a:p>
                      <a:pPr marL="0" marR="0" algn="ctr">
                        <a:lnSpc>
                          <a:spcPct val="90000"/>
                        </a:lnSpc>
                        <a:tabLst>
                          <a:tab pos="0" algn="l"/>
                        </a:tabLst>
                      </a:pPr>
                      <a:r>
                        <a:rPr lang="en-US" sz="1800" b="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NT2</a:t>
                      </a:r>
                      <a:endParaRPr lang="en-US" sz="180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p>
                      <a:pPr marL="0" marR="0" algn="ctr">
                        <a:lnSpc>
                          <a:spcPct val="90000"/>
                        </a:lnSpc>
                        <a:tabLst>
                          <a:tab pos="0" algn="l"/>
                        </a:tabLst>
                      </a:pPr>
                      <a:r>
                        <a:rPr lang="en-US" sz="1800" b="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(n=29)</a:t>
                      </a:r>
                      <a:endParaRPr lang="en-US" sz="180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20223" marR="2022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tc>
                  <a:txBody>
                    <a:bodyPr/>
                    <a:lstStyle/>
                    <a:p>
                      <a:pPr marL="0" marR="0" algn="ctr">
                        <a:lnSpc>
                          <a:spcPct val="90000"/>
                        </a:lnSpc>
                        <a:tabLst>
                          <a:tab pos="0" algn="l"/>
                        </a:tabLst>
                      </a:pPr>
                      <a:r>
                        <a:rPr lang="en-US" sz="1800" b="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Total Narcolepsy Cohort</a:t>
                      </a:r>
                      <a:endParaRPr lang="en-US" sz="180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p>
                      <a:pPr marL="0" marR="0" algn="ctr">
                        <a:lnSpc>
                          <a:spcPct val="90000"/>
                        </a:lnSpc>
                        <a:tabLst>
                          <a:tab pos="0" algn="l"/>
                        </a:tabLst>
                      </a:pPr>
                      <a:r>
                        <a:rPr lang="en-US" sz="1800" b="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(N=55)</a:t>
                      </a:r>
                      <a:endParaRPr lang="en-US" sz="180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20223" marR="20223"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extLst>
                  <a:ext uri="{0D108BD9-81ED-4DB2-BD59-A6C34878D82A}">
                    <a16:rowId xmlns:a16="http://schemas.microsoft.com/office/drawing/2014/main" val="1307816064"/>
                  </a:ext>
                </a:extLst>
              </a:tr>
              <a:tr h="294895">
                <a:tc>
                  <a:txBody>
                    <a:bodyPr/>
                    <a:lstStyle/>
                    <a:p>
                      <a:pPr marL="0" marR="0">
                        <a:lnSpc>
                          <a:spcPct val="100000"/>
                        </a:lnSpc>
                        <a:tabLst>
                          <a:tab pos="0" algn="l"/>
                        </a:tabLst>
                      </a:pPr>
                      <a:r>
                        <a:rPr lang="en-US" sz="1800" b="1">
                          <a:effectLst/>
                          <a:latin typeface="Avenir LT Std 55 Roman" panose="020B0703020203020204"/>
                          <a:ea typeface="Times New Roman" panose="02020603050405020304" pitchFamily="18" charset="0"/>
                          <a:cs typeface="Times New Roman" panose="02020603050405020304" pitchFamily="18" charset="0"/>
                        </a:rPr>
                        <a:t>Age (years), mean (SD)</a:t>
                      </a:r>
                      <a:endParaRPr lang="en-US" sz="1800">
                        <a:effectLst/>
                        <a:latin typeface="Avenir LT Std 55 Roman" panose="020B0703020203020204"/>
                        <a:ea typeface="Times New Roman" panose="02020603050405020304" pitchFamily="18" charset="0"/>
                        <a:cs typeface="Times New Roman" panose="02020603050405020304" pitchFamily="18" charset="0"/>
                      </a:endParaRP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34.6 (12.6)</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32.4 (13.2)</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33.4 (12.9)</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079850"/>
                  </a:ext>
                </a:extLst>
              </a:tr>
              <a:tr h="294895">
                <a:tc>
                  <a:txBody>
                    <a:bodyPr/>
                    <a:lstStyle/>
                    <a:p>
                      <a:pPr marL="0" marR="0">
                        <a:lnSpc>
                          <a:spcPct val="100000"/>
                        </a:lnSpc>
                        <a:tabLst>
                          <a:tab pos="0" algn="l"/>
                        </a:tabLst>
                      </a:pPr>
                      <a:r>
                        <a:rPr lang="en-US" sz="1800" b="1" dirty="0">
                          <a:effectLst/>
                          <a:latin typeface="Avenir LT Std 55 Roman" panose="020B0703020203020204"/>
                          <a:ea typeface="Times New Roman" panose="02020603050405020304" pitchFamily="18" charset="0"/>
                          <a:cs typeface="Times New Roman" panose="02020603050405020304" pitchFamily="18" charset="0"/>
                        </a:rPr>
                        <a:t>Sex at birth</a:t>
                      </a:r>
                      <a:r>
                        <a:rPr lang="en-US" sz="1800" dirty="0">
                          <a:effectLst/>
                          <a:latin typeface="Avenir LT Std 55 Roman" panose="020B0703020203020204"/>
                          <a:ea typeface="Times New Roman" panose="02020603050405020304" pitchFamily="18" charset="0"/>
                          <a:cs typeface="Times New Roman" panose="02020603050405020304" pitchFamily="18" charset="0"/>
                        </a:rPr>
                        <a:t> </a:t>
                      </a:r>
                      <a:r>
                        <a:rPr lang="en-US" sz="1800" b="1" dirty="0">
                          <a:effectLst/>
                          <a:latin typeface="Avenir LT Std 55 Roman" panose="020B0703020203020204"/>
                          <a:ea typeface="Times New Roman" panose="02020603050405020304" pitchFamily="18" charset="0"/>
                          <a:cs typeface="Times New Roman" panose="02020603050405020304" pitchFamily="18" charset="0"/>
                        </a:rPr>
                        <a:t>, n (%)</a:t>
                      </a:r>
                      <a:endParaRPr lang="en-US" sz="1800" dirty="0">
                        <a:effectLst/>
                        <a:latin typeface="Avenir LT Std 55 Roman" panose="020B0703020203020204"/>
                        <a:ea typeface="Times New Roman" panose="02020603050405020304" pitchFamily="18" charset="0"/>
                        <a:cs typeface="Times New Roman" panose="02020603050405020304" pitchFamily="18" charset="0"/>
                      </a:endParaRP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dirty="0">
                          <a:effectLst/>
                          <a:latin typeface="Avenir LT Std 55 Roman" panose="020B0703020203020204"/>
                          <a:ea typeface="Times New Roman" panose="02020603050405020304" pitchFamily="18" charset="0"/>
                          <a:cs typeface="Times New Roman" panose="02020603050405020304" pitchFamily="18" charset="0"/>
                        </a:rPr>
                        <a:t> </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dirty="0">
                          <a:effectLst/>
                          <a:latin typeface="Avenir LT Std 55 Roman" panose="020B0703020203020204"/>
                          <a:ea typeface="Times New Roman" panose="02020603050405020304" pitchFamily="18" charset="0"/>
                          <a:cs typeface="Times New Roman" panose="02020603050405020304" pitchFamily="18" charset="0"/>
                        </a:rPr>
                        <a:t> </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dirty="0">
                          <a:effectLst/>
                          <a:latin typeface="Avenir LT Std 55 Roman" panose="020B0703020203020204"/>
                          <a:ea typeface="Times New Roman" panose="02020603050405020304" pitchFamily="18" charset="0"/>
                          <a:cs typeface="Times New Roman" panose="02020603050405020304" pitchFamily="18" charset="0"/>
                        </a:rPr>
                        <a:t> </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extLst>
                  <a:ext uri="{0D108BD9-81ED-4DB2-BD59-A6C34878D82A}">
                    <a16:rowId xmlns:a16="http://schemas.microsoft.com/office/drawing/2014/main" val="1865240339"/>
                  </a:ext>
                </a:extLst>
              </a:tr>
              <a:tr h="294895">
                <a:tc>
                  <a:txBody>
                    <a:bodyPr/>
                    <a:lstStyle/>
                    <a:p>
                      <a:pPr marL="182880" marR="0">
                        <a:lnSpc>
                          <a:spcPct val="100000"/>
                        </a:lnSpc>
                        <a:tabLst>
                          <a:tab pos="0" algn="l"/>
                        </a:tabLst>
                      </a:pPr>
                      <a:r>
                        <a:rPr lang="en-US" sz="1800" dirty="0">
                          <a:effectLst/>
                          <a:latin typeface="Avenir LT Std 55 Roman" panose="020B0703020203020204"/>
                          <a:ea typeface="Times New Roman" panose="02020603050405020304" pitchFamily="18" charset="0"/>
                          <a:cs typeface="Times New Roman" panose="02020603050405020304" pitchFamily="18" charset="0"/>
                        </a:rPr>
                        <a:t>Male</a:t>
                      </a: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dirty="0">
                          <a:effectLst/>
                          <a:latin typeface="Avenir LT Std 55 Roman" panose="020B0703020203020204"/>
                          <a:ea typeface="Times New Roman" panose="02020603050405020304" pitchFamily="18" charset="0"/>
                          <a:cs typeface="Times New Roman" panose="02020603050405020304" pitchFamily="18" charset="0"/>
                        </a:rPr>
                        <a:t>7 (26.9)</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dirty="0">
                          <a:effectLst/>
                          <a:latin typeface="Avenir LT Std 55 Roman" panose="020B0703020203020204"/>
                          <a:ea typeface="Times New Roman" panose="02020603050405020304" pitchFamily="18" charset="0"/>
                          <a:cs typeface="Times New Roman" panose="02020603050405020304" pitchFamily="18" charset="0"/>
                        </a:rPr>
                        <a:t>8 (27.6)</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dirty="0">
                          <a:effectLst/>
                          <a:latin typeface="Avenir LT Std 55 Roman" panose="020B0703020203020204"/>
                          <a:ea typeface="Times New Roman" panose="02020603050405020304" pitchFamily="18" charset="0"/>
                          <a:cs typeface="Times New Roman" panose="02020603050405020304" pitchFamily="18" charset="0"/>
                        </a:rPr>
                        <a:t> 15 (27.3)</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extLst>
                  <a:ext uri="{0D108BD9-81ED-4DB2-BD59-A6C34878D82A}">
                    <a16:rowId xmlns:a16="http://schemas.microsoft.com/office/drawing/2014/main" val="2267524796"/>
                  </a:ext>
                </a:extLst>
              </a:tr>
              <a:tr h="294895">
                <a:tc>
                  <a:txBody>
                    <a:bodyPr/>
                    <a:lstStyle/>
                    <a:p>
                      <a:pPr marL="182880" marR="0">
                        <a:lnSpc>
                          <a:spcPct val="100000"/>
                        </a:lnSpc>
                        <a:tabLst>
                          <a:tab pos="0" algn="l"/>
                        </a:tabLst>
                      </a:pPr>
                      <a:r>
                        <a:rPr lang="en-US" sz="1800" dirty="0">
                          <a:effectLst/>
                          <a:latin typeface="Avenir LT Std 55 Roman" panose="020B0703020203020204"/>
                          <a:ea typeface="Times New Roman" panose="02020603050405020304" pitchFamily="18" charset="0"/>
                          <a:cs typeface="Times New Roman" panose="02020603050405020304" pitchFamily="18" charset="0"/>
                        </a:rPr>
                        <a:t>Female</a:t>
                      </a: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19 (73.1)</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21 (72.4)</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dirty="0">
                          <a:effectLst/>
                          <a:latin typeface="Avenir LT Std 55 Roman" panose="020B0703020203020204"/>
                          <a:ea typeface="Times New Roman" panose="02020603050405020304" pitchFamily="18" charset="0"/>
                          <a:cs typeface="Times New Roman" panose="02020603050405020304" pitchFamily="18" charset="0"/>
                        </a:rPr>
                        <a:t> 40 (72.7)</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extLst>
                  <a:ext uri="{0D108BD9-81ED-4DB2-BD59-A6C34878D82A}">
                    <a16:rowId xmlns:a16="http://schemas.microsoft.com/office/drawing/2014/main" val="2703927684"/>
                  </a:ext>
                </a:extLst>
              </a:tr>
              <a:tr h="294895">
                <a:tc>
                  <a:txBody>
                    <a:bodyPr/>
                    <a:lstStyle/>
                    <a:p>
                      <a:pPr marL="0" marR="0">
                        <a:lnSpc>
                          <a:spcPct val="100000"/>
                        </a:lnSpc>
                        <a:tabLst>
                          <a:tab pos="0" algn="l"/>
                        </a:tabLst>
                      </a:pPr>
                      <a:r>
                        <a:rPr lang="en-US" sz="1800" b="1">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Race, n (%)</a:t>
                      </a:r>
                      <a:r>
                        <a:rPr lang="en-US" sz="1800" b="1" baseline="3000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b</a:t>
                      </a:r>
                      <a:endParaRPr lang="en-US" sz="1800" baseline="3000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tabLst>
                          <a:tab pos="0" algn="l"/>
                        </a:tabLst>
                      </a:pPr>
                      <a:r>
                        <a:rPr lang="en-US" sz="1800" b="1">
                          <a:solidFill>
                            <a:srgbClr val="000000"/>
                          </a:solidFill>
                          <a:effectLst/>
                          <a:highlight>
                            <a:srgbClr val="00FFFF"/>
                          </a:highlight>
                          <a:latin typeface="Avenir LT Std 55 Roman" panose="020B0703020203020204"/>
                          <a:ea typeface="Times New Roman" panose="02020603050405020304" pitchFamily="18" charset="0"/>
                          <a:cs typeface="Times New Roman" panose="02020603050405020304" pitchFamily="18" charset="0"/>
                        </a:rPr>
                        <a:t> </a:t>
                      </a:r>
                      <a:endParaRPr lang="en-US" sz="1800">
                        <a:effectLst/>
                        <a:latin typeface="Avenir LT Std 55 Roman" panose="020B0703020203020204"/>
                        <a:ea typeface="Times New Roman" panose="02020603050405020304" pitchFamily="18" charset="0"/>
                        <a:cs typeface="Times New Roman" panose="02020603050405020304" pitchFamily="18" charset="0"/>
                      </a:endParaRP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tabLst>
                          <a:tab pos="0" algn="l"/>
                        </a:tabLst>
                      </a:pPr>
                      <a:r>
                        <a:rPr lang="en-US" sz="1800" b="1">
                          <a:solidFill>
                            <a:srgbClr val="000000"/>
                          </a:solidFill>
                          <a:effectLst/>
                          <a:highlight>
                            <a:srgbClr val="00FFFF"/>
                          </a:highlight>
                          <a:latin typeface="Avenir LT Std 55 Roman" panose="020B0703020203020204"/>
                          <a:ea typeface="Times New Roman" panose="02020603050405020304" pitchFamily="18" charset="0"/>
                          <a:cs typeface="Times New Roman" panose="02020603050405020304" pitchFamily="18" charset="0"/>
                        </a:rPr>
                        <a:t> </a:t>
                      </a:r>
                      <a:endParaRPr lang="en-US" sz="1800">
                        <a:effectLst/>
                        <a:latin typeface="Avenir LT Std 55 Roman" panose="020B0703020203020204"/>
                        <a:ea typeface="Times New Roman" panose="02020603050405020304" pitchFamily="18" charset="0"/>
                        <a:cs typeface="Times New Roman" panose="02020603050405020304" pitchFamily="18" charset="0"/>
                      </a:endParaRP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tabLst>
                          <a:tab pos="0" algn="l"/>
                        </a:tabLst>
                      </a:pPr>
                      <a:r>
                        <a:rPr lang="en-US" sz="1800" b="1">
                          <a:solidFill>
                            <a:srgbClr val="000000"/>
                          </a:solidFill>
                          <a:effectLst/>
                          <a:highlight>
                            <a:srgbClr val="00FFFF"/>
                          </a:highlight>
                          <a:latin typeface="Avenir LT Std 55 Roman" panose="020B0703020203020204"/>
                          <a:ea typeface="Times New Roman" panose="02020603050405020304" pitchFamily="18" charset="0"/>
                          <a:cs typeface="Times New Roman" panose="02020603050405020304" pitchFamily="18" charset="0"/>
                        </a:rPr>
                        <a:t> </a:t>
                      </a:r>
                      <a:endParaRPr lang="en-US" sz="1800">
                        <a:effectLst/>
                        <a:latin typeface="Avenir LT Std 55 Roman" panose="020B0703020203020204"/>
                        <a:ea typeface="Times New Roman" panose="02020603050405020304" pitchFamily="18" charset="0"/>
                        <a:cs typeface="Times New Roman" panose="02020603050405020304" pitchFamily="18" charset="0"/>
                      </a:endParaRP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619339"/>
                  </a:ext>
                </a:extLst>
              </a:tr>
              <a:tr h="294895">
                <a:tc>
                  <a:txBody>
                    <a:bodyPr/>
                    <a:lstStyle/>
                    <a:p>
                      <a:pPr marL="182880" marR="0">
                        <a:lnSpc>
                          <a:spcPct val="100000"/>
                        </a:lnSpc>
                        <a:tabLst>
                          <a:tab pos="0" algn="l"/>
                        </a:tabLst>
                      </a:pPr>
                      <a:r>
                        <a:rPr lang="en-US" sz="180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White</a:t>
                      </a: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19 (73.1)</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25 (86.2)</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44 (80.0)</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485019"/>
                  </a:ext>
                </a:extLst>
              </a:tr>
              <a:tr h="294895">
                <a:tc>
                  <a:txBody>
                    <a:bodyPr/>
                    <a:lstStyle/>
                    <a:p>
                      <a:pPr marL="182880" marR="0">
                        <a:lnSpc>
                          <a:spcPct val="100000"/>
                        </a:lnSpc>
                        <a:tabLst>
                          <a:tab pos="0" algn="l"/>
                        </a:tabLst>
                      </a:pPr>
                      <a:r>
                        <a:rPr lang="en-US" sz="180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Black or African American</a:t>
                      </a: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4 (15.4)</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3 (10.3)</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7 (12.7)</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387179"/>
                  </a:ext>
                </a:extLst>
              </a:tr>
              <a:tr h="294895">
                <a:tc>
                  <a:txBody>
                    <a:bodyPr/>
                    <a:lstStyle/>
                    <a:p>
                      <a:pPr marL="182880" marR="0">
                        <a:lnSpc>
                          <a:spcPct val="100000"/>
                        </a:lnSpc>
                        <a:tabLst>
                          <a:tab pos="0" algn="l"/>
                        </a:tabLst>
                      </a:pPr>
                      <a:r>
                        <a:rPr lang="en-US" sz="180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Asian</a:t>
                      </a: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2 (7.7)</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0</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2 (3.6)</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81508"/>
                  </a:ext>
                </a:extLst>
              </a:tr>
              <a:tr h="294895">
                <a:tc>
                  <a:txBody>
                    <a:bodyPr/>
                    <a:lstStyle/>
                    <a:p>
                      <a:pPr marL="0" marR="0" indent="0">
                        <a:lnSpc>
                          <a:spcPct val="100000"/>
                        </a:lnSpc>
                        <a:tabLst>
                          <a:tab pos="0" algn="l"/>
                        </a:tabLst>
                      </a:pPr>
                      <a:r>
                        <a:rPr lang="en-US" sz="1800" b="1" strike="noStrike">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Body mass index (kg/m</a:t>
                      </a:r>
                      <a:r>
                        <a:rPr lang="en-US" sz="1800" b="1" strike="noStrike" baseline="3000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2</a:t>
                      </a:r>
                      <a:r>
                        <a:rPr lang="en-US" sz="1800" b="1" strike="noStrike">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 mean (SD)</a:t>
                      </a: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strike="noStrike">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30.3 (6.9)</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strike="noStrike">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28.7 (6.6)</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tabLst>
                          <a:tab pos="0" algn="l"/>
                        </a:tabLst>
                      </a:pPr>
                      <a:r>
                        <a:rPr lang="en-US" sz="1800" strike="noStrike"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29.5 (6.7)</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extLst>
                  <a:ext uri="{0D108BD9-81ED-4DB2-BD59-A6C34878D82A}">
                    <a16:rowId xmlns:a16="http://schemas.microsoft.com/office/drawing/2014/main" val="2437801713"/>
                  </a:ext>
                </a:extLst>
              </a:tr>
              <a:tr h="294895">
                <a:tc>
                  <a:txBody>
                    <a:bodyPr/>
                    <a:lstStyle/>
                    <a:p>
                      <a:pPr marL="0" marR="0">
                        <a:lnSpc>
                          <a:spcPct val="100000"/>
                        </a:lnSpc>
                        <a:tabLst>
                          <a:tab pos="0" algn="l"/>
                        </a:tabLst>
                      </a:pPr>
                      <a:r>
                        <a:rPr lang="en-US" sz="1800" b="1">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Oxybate type prior </a:t>
                      </a:r>
                      <a:r>
                        <a:rPr lang="en-US" sz="1800" b="1"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to washout, n (%)</a:t>
                      </a:r>
                      <a:endParaRPr lang="en-US" sz="18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0000"/>
                        </a:lnSpc>
                        <a:tabLst>
                          <a:tab pos="0" algn="l"/>
                        </a:tabLst>
                      </a:pPr>
                      <a:r>
                        <a:rPr lang="en-US" sz="1800" b="1">
                          <a:solidFill>
                            <a:srgbClr val="000000"/>
                          </a:solidFill>
                          <a:effectLst/>
                          <a:highlight>
                            <a:srgbClr val="00FFFF"/>
                          </a:highlight>
                          <a:latin typeface="Avenir LT Std 55 Roman" panose="020B0703020203020204"/>
                          <a:ea typeface="Times New Roman" panose="02020603050405020304" pitchFamily="18" charset="0"/>
                          <a:cs typeface="Times New Roman" panose="02020603050405020304" pitchFamily="18" charset="0"/>
                        </a:rPr>
                        <a:t> </a:t>
                      </a:r>
                      <a:endParaRPr lang="en-US" sz="1800">
                        <a:effectLst/>
                        <a:latin typeface="Avenir LT Std 55 Roman" panose="020B0703020203020204"/>
                        <a:ea typeface="Times New Roman" panose="02020603050405020304" pitchFamily="18" charset="0"/>
                        <a:cs typeface="Times New Roman" panose="02020603050405020304" pitchFamily="18" charset="0"/>
                      </a:endParaRP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0000"/>
                        </a:lnSpc>
                        <a:tabLst>
                          <a:tab pos="0" algn="l"/>
                        </a:tabLst>
                      </a:pPr>
                      <a:r>
                        <a:rPr lang="en-US" sz="1800" b="1">
                          <a:solidFill>
                            <a:srgbClr val="000000"/>
                          </a:solidFill>
                          <a:effectLst/>
                          <a:highlight>
                            <a:srgbClr val="00FFFF"/>
                          </a:highlight>
                          <a:latin typeface="Avenir LT Std 55 Roman" panose="020B0703020203020204"/>
                          <a:ea typeface="Times New Roman" panose="02020603050405020304" pitchFamily="18" charset="0"/>
                          <a:cs typeface="Times New Roman" panose="02020603050405020304" pitchFamily="18" charset="0"/>
                        </a:rPr>
                        <a:t> </a:t>
                      </a:r>
                      <a:endParaRPr lang="en-US" sz="1800">
                        <a:effectLst/>
                        <a:latin typeface="Avenir LT Std 55 Roman" panose="020B0703020203020204"/>
                        <a:ea typeface="Times New Roman" panose="02020603050405020304" pitchFamily="18" charset="0"/>
                        <a:cs typeface="Times New Roman" panose="02020603050405020304" pitchFamily="18" charset="0"/>
                      </a:endParaRP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0000"/>
                        </a:lnSpc>
                        <a:tabLst>
                          <a:tab pos="0" algn="l"/>
                        </a:tabLst>
                      </a:pPr>
                      <a:r>
                        <a:rPr lang="en-US" sz="1800" b="1">
                          <a:solidFill>
                            <a:srgbClr val="000000"/>
                          </a:solidFill>
                          <a:effectLst/>
                          <a:highlight>
                            <a:srgbClr val="00FFFF"/>
                          </a:highlight>
                          <a:latin typeface="Avenir LT Std 55 Roman" panose="020B0703020203020204"/>
                          <a:ea typeface="Times New Roman" panose="02020603050405020304" pitchFamily="18" charset="0"/>
                          <a:cs typeface="Times New Roman" panose="02020603050405020304" pitchFamily="18" charset="0"/>
                        </a:rPr>
                        <a:t> </a:t>
                      </a:r>
                      <a:endParaRPr lang="en-US" sz="1800">
                        <a:effectLst/>
                        <a:latin typeface="Avenir LT Std 55 Roman" panose="020B0703020203020204"/>
                        <a:ea typeface="Times New Roman" panose="02020603050405020304" pitchFamily="18" charset="0"/>
                        <a:cs typeface="Times New Roman" panose="02020603050405020304" pitchFamily="18" charset="0"/>
                      </a:endParaRP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7934433"/>
                  </a:ext>
                </a:extLst>
              </a:tr>
              <a:tr h="294895">
                <a:tc>
                  <a:txBody>
                    <a:bodyPr/>
                    <a:lstStyle/>
                    <a:p>
                      <a:pPr marL="182880" marR="0">
                        <a:lnSpc>
                          <a:spcPct val="100000"/>
                        </a:lnSpc>
                        <a:tabLst>
                          <a:tab pos="0" algn="l"/>
                        </a:tabLst>
                      </a:pPr>
                      <a:r>
                        <a:rPr lang="en-US" sz="180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Naive</a:t>
                      </a:r>
                      <a:r>
                        <a:rPr lang="en-US" sz="1800" baseline="3000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c</a:t>
                      </a:r>
                      <a:endParaRPr lang="en-US" sz="180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18 (69.2)</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24 (82.8)</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42 (76.4)</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1166094"/>
                  </a:ext>
                </a:extLst>
              </a:tr>
              <a:tr h="294895">
                <a:tc>
                  <a:txBody>
                    <a:bodyPr/>
                    <a:lstStyle/>
                    <a:p>
                      <a:pPr marL="182880" marR="0">
                        <a:lnSpc>
                          <a:spcPct val="100000"/>
                        </a:lnSpc>
                        <a:tabLst>
                          <a:tab pos="0" algn="l"/>
                        </a:tabLst>
                      </a:pPr>
                      <a:r>
                        <a:rPr lang="en-US" sz="18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Low-sodium oxybate </a:t>
                      </a:r>
                      <a:endParaRPr lang="en-US" sz="1800">
                        <a:effectLst/>
                        <a:latin typeface="Avenir LT Std 55 Roman" panose="020B0703020203020204"/>
                        <a:ea typeface="Times New Roman" panose="02020603050405020304" pitchFamily="18" charset="0"/>
                        <a:cs typeface="Times New Roman" panose="02020603050405020304" pitchFamily="18" charset="0"/>
                      </a:endParaRP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3 (11.5)</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3 (10.3)</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6 (10.9)</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8280815"/>
                  </a:ext>
                </a:extLst>
              </a:tr>
              <a:tr h="294895">
                <a:tc>
                  <a:txBody>
                    <a:bodyPr/>
                    <a:lstStyle/>
                    <a:p>
                      <a:pPr marL="182880" marR="0">
                        <a:lnSpc>
                          <a:spcPct val="100000"/>
                        </a:lnSpc>
                        <a:tabLst>
                          <a:tab pos="0" algn="l"/>
                        </a:tabLst>
                      </a:pPr>
                      <a:r>
                        <a:rPr lang="en-US" sz="18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Sodium oxybate</a:t>
                      </a:r>
                      <a:endParaRPr lang="en-US" sz="1800">
                        <a:effectLst/>
                        <a:latin typeface="Avenir LT Std 55 Roman" panose="020B0703020203020204"/>
                        <a:ea typeface="Times New Roman" panose="02020603050405020304" pitchFamily="18" charset="0"/>
                        <a:cs typeface="Times New Roman" panose="02020603050405020304" pitchFamily="18" charset="0"/>
                      </a:endParaRP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3 (11.5)</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2 (6.9)</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5 (9.1)</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535511"/>
                  </a:ext>
                </a:extLst>
              </a:tr>
              <a:tr h="294895">
                <a:tc>
                  <a:txBody>
                    <a:bodyPr/>
                    <a:lstStyle/>
                    <a:p>
                      <a:pPr marL="182880" marR="0">
                        <a:lnSpc>
                          <a:spcPct val="100000"/>
                        </a:lnSpc>
                        <a:tabLst>
                          <a:tab pos="0" algn="l"/>
                        </a:tabLst>
                      </a:pPr>
                      <a:r>
                        <a:rPr lang="en-US" sz="1800" dirty="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Once-nightly sodium </a:t>
                      </a:r>
                      <a:r>
                        <a:rPr lang="en-US" sz="1800" dirty="0" err="1">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oxybate</a:t>
                      </a:r>
                      <a:endParaRPr lang="en-US" sz="1800" dirty="0">
                        <a:effectLst/>
                        <a:latin typeface="Avenir LT Std 55 Roman" panose="020B0703020203020204"/>
                        <a:ea typeface="Times New Roman" panose="02020603050405020304" pitchFamily="18" charset="0"/>
                        <a:cs typeface="Times New Roman" panose="02020603050405020304" pitchFamily="18" charset="0"/>
                      </a:endParaRPr>
                    </a:p>
                  </a:txBody>
                  <a:tcPr marL="45720" marR="20223" marT="0" marB="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2 (7.7)</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a:effectLst/>
                          <a:latin typeface="Avenir LT Std 55 Roman" panose="020B0703020203020204"/>
                          <a:ea typeface="Times New Roman" panose="02020603050405020304" pitchFamily="18" charset="0"/>
                          <a:cs typeface="Times New Roman" panose="02020603050405020304" pitchFamily="18" charset="0"/>
                        </a:rPr>
                        <a:t>0</a:t>
                      </a:r>
                    </a:p>
                  </a:txBody>
                  <a:tcPr marL="20223" marR="20223"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tabLst>
                          <a:tab pos="0" algn="l"/>
                        </a:tabLst>
                      </a:pPr>
                      <a:r>
                        <a:rPr lang="en-US" sz="1800" dirty="0">
                          <a:effectLst/>
                          <a:latin typeface="Avenir LT Std 55 Roman" panose="020B0703020203020204"/>
                          <a:ea typeface="Times New Roman" panose="02020603050405020304" pitchFamily="18" charset="0"/>
                          <a:cs typeface="Times New Roman" panose="02020603050405020304" pitchFamily="18" charset="0"/>
                        </a:rPr>
                        <a:t>2 (3.6)</a:t>
                      </a:r>
                    </a:p>
                  </a:txBody>
                  <a:tcPr marL="20223" marR="20223"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8950189"/>
                  </a:ext>
                </a:extLst>
              </a:tr>
            </a:tbl>
          </a:graphicData>
        </a:graphic>
      </p:graphicFrame>
      <p:sp>
        <p:nvSpPr>
          <p:cNvPr id="8" name="TextBox 7">
            <a:extLst>
              <a:ext uri="{FF2B5EF4-FFF2-40B4-BE49-F238E27FC236}">
                <a16:creationId xmlns:a16="http://schemas.microsoft.com/office/drawing/2014/main" id="{0DC914E4-7C1D-6931-EAE5-464501148CE2}"/>
              </a:ext>
            </a:extLst>
          </p:cNvPr>
          <p:cNvSpPr txBox="1"/>
          <p:nvPr/>
        </p:nvSpPr>
        <p:spPr>
          <a:xfrm>
            <a:off x="838196" y="6442348"/>
            <a:ext cx="10515600" cy="400110"/>
          </a:xfrm>
          <a:prstGeom prst="rect">
            <a:avLst/>
          </a:prstGeom>
          <a:noFill/>
        </p:spPr>
        <p:txBody>
          <a:bodyPr wrap="square">
            <a:spAutoFit/>
          </a:bodyPr>
          <a:lstStyle/>
          <a:p>
            <a:r>
              <a:rPr lang="en-US" sz="1000" baseline="30000" err="1">
                <a:latin typeface="Avenir LT Std 55 Roman" panose="020B0703020203020204"/>
              </a:rPr>
              <a:t>a</a:t>
            </a:r>
            <a:r>
              <a:rPr lang="en-US" sz="1000" err="1">
                <a:latin typeface="Avenir LT Std 55 Roman" panose="020B0703020203020204"/>
              </a:rPr>
              <a:t>Safety</a:t>
            </a:r>
            <a:r>
              <a:rPr lang="en-US" sz="1000">
                <a:latin typeface="Avenir LT Std 55 Roman" panose="020B0703020203020204"/>
              </a:rPr>
              <a:t> analysis set. </a:t>
            </a:r>
            <a:r>
              <a:rPr lang="en-US" sz="1000" baseline="30000" err="1">
                <a:latin typeface="Avenir LT Std 55 Roman" panose="020B0703020203020204"/>
              </a:rPr>
              <a:t>b</a:t>
            </a:r>
            <a:r>
              <a:rPr lang="en-US" sz="1000" err="1">
                <a:latin typeface="Avenir LT Std 55 Roman" panose="020B0703020203020204"/>
              </a:rPr>
              <a:t>One</a:t>
            </a:r>
            <a:r>
              <a:rPr lang="en-US" sz="1000">
                <a:latin typeface="Avenir LT Std 55 Roman" panose="020B0703020203020204"/>
              </a:rPr>
              <a:t> participant reported &gt;1 race and race was unknown for 1 participant. </a:t>
            </a:r>
            <a:r>
              <a:rPr lang="en-US" sz="1000" baseline="30000" err="1">
                <a:latin typeface="Avenir LT Std 55 Roman" panose="020B0703020203020204"/>
              </a:rPr>
              <a:t>c</a:t>
            </a:r>
            <a:r>
              <a:rPr lang="en-US" sz="1000" err="1">
                <a:latin typeface="Avenir LT Std 55 Roman" panose="020B0703020203020204"/>
              </a:rPr>
              <a:t>No</a:t>
            </a:r>
            <a:r>
              <a:rPr lang="en-US" sz="1000">
                <a:latin typeface="Avenir LT Std 55 Roman" panose="020B0703020203020204"/>
              </a:rPr>
              <a:t> oxybate use within 2 weeks of entering the study.</a:t>
            </a:r>
          </a:p>
          <a:p>
            <a:r>
              <a:rPr lang="en-US" sz="1000">
                <a:latin typeface="Avenir LT Std 55 Roman" panose="020B0703020203020204"/>
              </a:rPr>
              <a:t>NT1, narcolepsy type 1; NT2, narcolepsy type 2; SD, standard deviation. </a:t>
            </a:r>
          </a:p>
        </p:txBody>
      </p:sp>
      <p:pic>
        <p:nvPicPr>
          <p:cNvPr id="4" name="Picture 3" descr="A picture containing font, text, graphics, design&#10;&#10;Description automatically generated">
            <a:extLst>
              <a:ext uri="{FF2B5EF4-FFF2-40B4-BE49-F238E27FC236}">
                <a16:creationId xmlns:a16="http://schemas.microsoft.com/office/drawing/2014/main" id="{61532440-BD0C-2A02-4941-D201B916F0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Tree>
    <p:extLst>
      <p:ext uri="{BB962C8B-B14F-4D97-AF65-F5344CB8AC3E}">
        <p14:creationId xmlns:p14="http://schemas.microsoft.com/office/powerpoint/2010/main" val="240073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40EB0-3F7B-08F8-8812-F8B602C32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EA668-B26B-5A9A-B1F6-438EC503FB77}"/>
              </a:ext>
            </a:extLst>
          </p:cNvPr>
          <p:cNvSpPr>
            <a:spLocks noGrp="1"/>
          </p:cNvSpPr>
          <p:nvPr>
            <p:ph type="title"/>
          </p:nvPr>
        </p:nvSpPr>
        <p:spPr>
          <a:xfrm>
            <a:off x="838200" y="18255"/>
            <a:ext cx="10515600" cy="1325563"/>
          </a:xfrm>
        </p:spPr>
        <p:txBody>
          <a:bodyPr>
            <a:noAutofit/>
          </a:bodyPr>
          <a:lstStyle/>
          <a:p>
            <a:pPr algn="ctr"/>
            <a:r>
              <a:rPr lang="en-US" sz="4000" dirty="0">
                <a:solidFill>
                  <a:schemeClr val="tx1"/>
                </a:solidFill>
              </a:rPr>
              <a:t>Mean Nightly LXB Dosage</a:t>
            </a:r>
          </a:p>
        </p:txBody>
      </p:sp>
      <p:graphicFrame>
        <p:nvGraphicFramePr>
          <p:cNvPr id="5" name="Table 4">
            <a:extLst>
              <a:ext uri="{FF2B5EF4-FFF2-40B4-BE49-F238E27FC236}">
                <a16:creationId xmlns:a16="http://schemas.microsoft.com/office/drawing/2014/main" id="{428CB396-E8EE-D1E1-819D-A84F8755EA0D}"/>
              </a:ext>
            </a:extLst>
          </p:cNvPr>
          <p:cNvGraphicFramePr>
            <a:graphicFrameLocks noGrp="1"/>
          </p:cNvGraphicFramePr>
          <p:nvPr>
            <p:extLst>
              <p:ext uri="{D42A27DB-BD31-4B8C-83A1-F6EECF244321}">
                <p14:modId xmlns:p14="http://schemas.microsoft.com/office/powerpoint/2010/main" val="3270574351"/>
              </p:ext>
            </p:extLst>
          </p:nvPr>
        </p:nvGraphicFramePr>
        <p:xfrm>
          <a:off x="838201" y="1507753"/>
          <a:ext cx="10515597" cy="2225208"/>
        </p:xfrm>
        <a:graphic>
          <a:graphicData uri="http://schemas.openxmlformats.org/drawingml/2006/table">
            <a:tbl>
              <a:tblPr bandRow="1"/>
              <a:tblGrid>
                <a:gridCol w="3548865">
                  <a:extLst>
                    <a:ext uri="{9D8B030D-6E8A-4147-A177-3AD203B41FA5}">
                      <a16:colId xmlns:a16="http://schemas.microsoft.com/office/drawing/2014/main" val="3507427666"/>
                    </a:ext>
                  </a:extLst>
                </a:gridCol>
                <a:gridCol w="2322244">
                  <a:extLst>
                    <a:ext uri="{9D8B030D-6E8A-4147-A177-3AD203B41FA5}">
                      <a16:colId xmlns:a16="http://schemas.microsoft.com/office/drawing/2014/main" val="1548832935"/>
                    </a:ext>
                  </a:extLst>
                </a:gridCol>
                <a:gridCol w="2322244">
                  <a:extLst>
                    <a:ext uri="{9D8B030D-6E8A-4147-A177-3AD203B41FA5}">
                      <a16:colId xmlns:a16="http://schemas.microsoft.com/office/drawing/2014/main" val="3017648074"/>
                    </a:ext>
                  </a:extLst>
                </a:gridCol>
                <a:gridCol w="2322244">
                  <a:extLst>
                    <a:ext uri="{9D8B030D-6E8A-4147-A177-3AD203B41FA5}">
                      <a16:colId xmlns:a16="http://schemas.microsoft.com/office/drawing/2014/main" val="1036668441"/>
                    </a:ext>
                  </a:extLst>
                </a:gridCol>
              </a:tblGrid>
              <a:tr h="812913">
                <a:tc>
                  <a:txBody>
                    <a:bodyPr/>
                    <a:lstStyle/>
                    <a:p>
                      <a:pPr marL="0" marR="0">
                        <a:lnSpc>
                          <a:spcPct val="100000"/>
                        </a:lnSpc>
                        <a:spcBef>
                          <a:spcPts val="0"/>
                        </a:spcBef>
                        <a:spcAft>
                          <a:spcPts val="0"/>
                        </a:spcAft>
                        <a:tabLst>
                          <a:tab pos="0" algn="l"/>
                        </a:tabLst>
                      </a:pPr>
                      <a:r>
                        <a:rPr lang="en-US" sz="2200" b="1">
                          <a:solidFill>
                            <a:schemeClr val="bg1"/>
                          </a:solidFill>
                          <a:effectLst/>
                          <a:latin typeface="Avenir LT Std 55 Roman" panose="020B0703020203020204"/>
                        </a:rPr>
                        <a:t>Mean (SD), grams</a:t>
                      </a:r>
                    </a:p>
                  </a:txBody>
                  <a:tcPr marL="68580" marR="68580" marT="0" marB="0" anchor="b">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tc>
                  <a:txBody>
                    <a:bodyPr/>
                    <a:lstStyle/>
                    <a:p>
                      <a:pPr marL="0" marR="0" algn="ctr">
                        <a:lnSpc>
                          <a:spcPct val="100000"/>
                        </a:lnSpc>
                        <a:tabLst>
                          <a:tab pos="0" algn="l"/>
                        </a:tabLst>
                      </a:pPr>
                      <a:r>
                        <a:rPr lang="en-US" sz="2200" b="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NT1</a:t>
                      </a:r>
                      <a:endParaRPr lang="en-US" sz="220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p>
                      <a:pPr marL="0" marR="0" algn="ctr">
                        <a:lnSpc>
                          <a:spcPct val="100000"/>
                        </a:lnSpc>
                        <a:tabLst>
                          <a:tab pos="0" algn="l"/>
                        </a:tabLst>
                      </a:pPr>
                      <a:r>
                        <a:rPr lang="en-US" sz="2200" b="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(n=16)</a:t>
                      </a:r>
                      <a:endParaRPr lang="en-US" sz="220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tc>
                  <a:txBody>
                    <a:bodyPr/>
                    <a:lstStyle/>
                    <a:p>
                      <a:pPr marL="0" marR="0" algn="ctr">
                        <a:lnSpc>
                          <a:spcPct val="100000"/>
                        </a:lnSpc>
                        <a:tabLst>
                          <a:tab pos="0" algn="l"/>
                        </a:tabLst>
                      </a:pPr>
                      <a:r>
                        <a:rPr lang="en-US" sz="2200" b="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NT2</a:t>
                      </a:r>
                      <a:endParaRPr lang="en-US" sz="220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p>
                      <a:pPr marL="0" marR="0" algn="ctr">
                        <a:lnSpc>
                          <a:spcPct val="100000"/>
                        </a:lnSpc>
                        <a:tabLst>
                          <a:tab pos="0" algn="l"/>
                        </a:tabLst>
                      </a:pPr>
                      <a:r>
                        <a:rPr lang="en-US" sz="2200" b="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(n=20)</a:t>
                      </a:r>
                      <a:endParaRPr lang="en-US" sz="220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68580" marR="6858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tc>
                  <a:txBody>
                    <a:bodyPr/>
                    <a:lstStyle/>
                    <a:p>
                      <a:pPr marL="0" marR="0" algn="ctr">
                        <a:lnSpc>
                          <a:spcPct val="100000"/>
                        </a:lnSpc>
                        <a:tabLst>
                          <a:tab pos="0" algn="l"/>
                        </a:tabLst>
                      </a:pPr>
                      <a:r>
                        <a:rPr lang="en-US" sz="2200" b="1"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Total Narcolepsy Cohort</a:t>
                      </a:r>
                      <a:endParaRPr lang="en-US" sz="220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p>
                      <a:pPr marL="0" marR="0" algn="ctr">
                        <a:lnSpc>
                          <a:spcPct val="100000"/>
                        </a:lnSpc>
                        <a:tabLst>
                          <a:tab pos="0" algn="l"/>
                        </a:tabLst>
                      </a:pPr>
                      <a:r>
                        <a:rPr lang="en-US" sz="2200" b="1"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(N=36</a:t>
                      </a:r>
                      <a:r>
                        <a:rPr lang="en-US" sz="2200" b="1" baseline="3000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a</a:t>
                      </a:r>
                      <a:r>
                        <a:rPr lang="en-US" sz="2200" b="1"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a:t>
                      </a:r>
                      <a:endParaRPr lang="en-US" sz="220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68580" marR="68580" marT="0"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extLst>
                  <a:ext uri="{0D108BD9-81ED-4DB2-BD59-A6C34878D82A}">
                    <a16:rowId xmlns:a16="http://schemas.microsoft.com/office/drawing/2014/main" val="1307816064"/>
                  </a:ext>
                </a:extLst>
              </a:tr>
              <a:tr h="406456">
                <a:tc>
                  <a:txBody>
                    <a:bodyPr/>
                    <a:lstStyle/>
                    <a:p>
                      <a:pPr marL="0" marR="0">
                        <a:lnSpc>
                          <a:spcPct val="100000"/>
                        </a:lnSpc>
                        <a:spcBef>
                          <a:spcPts val="1200"/>
                        </a:spcBef>
                        <a:spcAft>
                          <a:spcPts val="300"/>
                        </a:spcAft>
                        <a:tabLst>
                          <a:tab pos="0" algn="l"/>
                        </a:tabLst>
                      </a:pPr>
                      <a:r>
                        <a:rPr lang="en-US" sz="2200" b="1" kern="1200">
                          <a:solidFill>
                            <a:srgbClr val="000000"/>
                          </a:solidFill>
                          <a:effectLst/>
                          <a:latin typeface="Avenir LT Std 55 Roman" panose="020B0703020203020204"/>
                          <a:ea typeface="MS Mincho" panose="02020609040205080304" pitchFamily="49" charset="-128"/>
                        </a:rPr>
                        <a:t>Total Nightly Dosage</a:t>
                      </a:r>
                      <a:endParaRPr lang="en-US" sz="2200" b="1">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spcBef>
                          <a:spcPts val="1200"/>
                        </a:spcBef>
                        <a:spcAft>
                          <a:spcPts val="300"/>
                        </a:spcAft>
                        <a:tabLst>
                          <a:tab pos="0" algn="l"/>
                        </a:tabLst>
                      </a:pPr>
                      <a:r>
                        <a:rPr lang="en-US" sz="2200" b="0" kern="100">
                          <a:effectLst/>
                          <a:latin typeface="Avenir LT Std 55 Roman" panose="020B0703020203020204"/>
                        </a:rPr>
                        <a:t>7.3 (1.2)</a:t>
                      </a:r>
                      <a:endParaRPr lang="en-US" sz="2200" b="1">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spcBef>
                          <a:spcPts val="1200"/>
                        </a:spcBef>
                        <a:spcAft>
                          <a:spcPts val="300"/>
                        </a:spcAft>
                        <a:tabLst>
                          <a:tab pos="0" algn="l"/>
                        </a:tabLst>
                      </a:pPr>
                      <a:r>
                        <a:rPr lang="en-US" sz="2200" b="0" kern="100">
                          <a:effectLst/>
                          <a:latin typeface="Avenir LT Std 55 Roman" panose="020B0703020203020204"/>
                        </a:rPr>
                        <a:t>6.9 (1.9)</a:t>
                      </a:r>
                      <a:endParaRPr lang="en-US" sz="2200" b="1">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spcBef>
                          <a:spcPts val="1200"/>
                        </a:spcBef>
                        <a:spcAft>
                          <a:spcPts val="300"/>
                        </a:spcAft>
                        <a:tabLst>
                          <a:tab pos="0" algn="l"/>
                        </a:tabLst>
                      </a:pPr>
                      <a:r>
                        <a:rPr lang="en-US" sz="2200" b="0" kern="100" dirty="0">
                          <a:effectLst/>
                          <a:latin typeface="Avenir LT Std 55 Roman" panose="020B0703020203020204"/>
                        </a:rPr>
                        <a:t>7.0 (1.6)</a:t>
                      </a:r>
                      <a:endParaRPr lang="en-US" sz="2200" b="1" dirty="0">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extLst>
                  <a:ext uri="{0D108BD9-81ED-4DB2-BD59-A6C34878D82A}">
                    <a16:rowId xmlns:a16="http://schemas.microsoft.com/office/drawing/2014/main" val="3026079850"/>
                  </a:ext>
                </a:extLst>
              </a:tr>
              <a:tr h="406456">
                <a:tc>
                  <a:txBody>
                    <a:bodyPr/>
                    <a:lstStyle/>
                    <a:p>
                      <a:pPr marL="0" marR="0">
                        <a:lnSpc>
                          <a:spcPct val="100000"/>
                        </a:lnSpc>
                        <a:spcBef>
                          <a:spcPts val="1200"/>
                        </a:spcBef>
                        <a:spcAft>
                          <a:spcPts val="300"/>
                        </a:spcAft>
                        <a:tabLst>
                          <a:tab pos="0" algn="l"/>
                        </a:tabLst>
                      </a:pPr>
                      <a:r>
                        <a:rPr lang="en-US" sz="2200" b="0" kern="1200" dirty="0">
                          <a:solidFill>
                            <a:srgbClr val="000000"/>
                          </a:solidFill>
                          <a:effectLst/>
                          <a:latin typeface="Avenir LT Std 55 Roman" panose="020B0703020203020204"/>
                          <a:ea typeface="MS Mincho" panose="02020609040205080304" pitchFamily="49" charset="-128"/>
                        </a:rPr>
                        <a:t>   First nightly LXB dose</a:t>
                      </a:r>
                      <a:endParaRPr lang="en-US" sz="2200" b="1" dirty="0">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300"/>
                        </a:spcAft>
                        <a:tabLst>
                          <a:tab pos="0" algn="l"/>
                        </a:tabLst>
                      </a:pPr>
                      <a:r>
                        <a:rPr lang="en-US" sz="2200" b="0" kern="100">
                          <a:solidFill>
                            <a:srgbClr val="000000"/>
                          </a:solidFill>
                          <a:effectLst/>
                          <a:latin typeface="Avenir LT Std 55 Roman" panose="020B0703020203020204"/>
                        </a:rPr>
                        <a:t>3.8 (0.7)</a:t>
                      </a:r>
                      <a:endParaRPr lang="en-US" sz="2200" b="1">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300"/>
                        </a:spcAft>
                        <a:tabLst>
                          <a:tab pos="0" algn="l"/>
                        </a:tabLst>
                      </a:pPr>
                      <a:r>
                        <a:rPr lang="en-US" sz="2200" b="0" kern="100">
                          <a:solidFill>
                            <a:srgbClr val="000000"/>
                          </a:solidFill>
                          <a:effectLst/>
                          <a:latin typeface="Avenir LT Std 55 Roman" panose="020B0703020203020204"/>
                        </a:rPr>
                        <a:t>3.6 (1.0)</a:t>
                      </a:r>
                      <a:endParaRPr lang="en-US" sz="2200" b="1">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300"/>
                        </a:spcAft>
                        <a:tabLst>
                          <a:tab pos="0" algn="l"/>
                        </a:tabLst>
                      </a:pPr>
                      <a:r>
                        <a:rPr lang="en-US" sz="2200" b="0" kern="100" dirty="0">
                          <a:solidFill>
                            <a:srgbClr val="000000"/>
                          </a:solidFill>
                          <a:effectLst/>
                          <a:latin typeface="Avenir LT Std 55 Roman" panose="020B0703020203020204"/>
                        </a:rPr>
                        <a:t>3.7 (0.9)</a:t>
                      </a:r>
                      <a:endParaRPr lang="en-US" sz="2200" b="1" dirty="0">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240339"/>
                  </a:ext>
                </a:extLst>
              </a:tr>
              <a:tr h="406456">
                <a:tc>
                  <a:txBody>
                    <a:bodyPr/>
                    <a:lstStyle/>
                    <a:p>
                      <a:pPr marL="0" marR="0">
                        <a:lnSpc>
                          <a:spcPct val="100000"/>
                        </a:lnSpc>
                        <a:spcBef>
                          <a:spcPts val="1200"/>
                        </a:spcBef>
                        <a:spcAft>
                          <a:spcPts val="300"/>
                        </a:spcAft>
                        <a:tabLst>
                          <a:tab pos="0" algn="l"/>
                        </a:tabLst>
                      </a:pPr>
                      <a:r>
                        <a:rPr lang="en-US" sz="2200" b="0" kern="1200" dirty="0">
                          <a:solidFill>
                            <a:srgbClr val="000000"/>
                          </a:solidFill>
                          <a:effectLst/>
                          <a:latin typeface="Avenir LT Std 55 Roman" panose="020B0703020203020204"/>
                          <a:ea typeface="MS Mincho" panose="02020609040205080304" pitchFamily="49" charset="-128"/>
                        </a:rPr>
                        <a:t>   Second nightly LXB dose</a:t>
                      </a:r>
                      <a:endParaRPr lang="en-US" sz="2200" b="1" dirty="0">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spcBef>
                          <a:spcPts val="1200"/>
                        </a:spcBef>
                        <a:spcAft>
                          <a:spcPts val="300"/>
                        </a:spcAft>
                        <a:tabLst>
                          <a:tab pos="0" algn="l"/>
                        </a:tabLst>
                      </a:pPr>
                      <a:r>
                        <a:rPr lang="en-US" sz="2200" b="0" kern="100">
                          <a:solidFill>
                            <a:srgbClr val="000000"/>
                          </a:solidFill>
                          <a:effectLst/>
                          <a:latin typeface="Avenir LT Std 55 Roman" panose="020B0703020203020204"/>
                        </a:rPr>
                        <a:t>3.5 (0.6)</a:t>
                      </a:r>
                      <a:endParaRPr lang="en-US" sz="2200" b="1">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spcBef>
                          <a:spcPts val="1200"/>
                        </a:spcBef>
                        <a:spcAft>
                          <a:spcPts val="300"/>
                        </a:spcAft>
                        <a:tabLst>
                          <a:tab pos="0" algn="l"/>
                        </a:tabLst>
                      </a:pPr>
                      <a:r>
                        <a:rPr lang="en-US" sz="2200" b="0" kern="100">
                          <a:solidFill>
                            <a:srgbClr val="000000"/>
                          </a:solidFill>
                          <a:effectLst/>
                          <a:latin typeface="Avenir LT Std 55 Roman" panose="020B0703020203020204"/>
                        </a:rPr>
                        <a:t>3.3 (1.1)</a:t>
                      </a:r>
                      <a:endParaRPr lang="en-US" sz="2200" b="1">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tc>
                  <a:txBody>
                    <a:bodyPr/>
                    <a:lstStyle/>
                    <a:p>
                      <a:pPr marL="0" marR="0" algn="ctr">
                        <a:lnSpc>
                          <a:spcPct val="100000"/>
                        </a:lnSpc>
                        <a:spcBef>
                          <a:spcPts val="1200"/>
                        </a:spcBef>
                        <a:spcAft>
                          <a:spcPts val="300"/>
                        </a:spcAft>
                        <a:tabLst>
                          <a:tab pos="0" algn="l"/>
                        </a:tabLst>
                      </a:pPr>
                      <a:r>
                        <a:rPr lang="en-US" sz="2200" b="0" kern="100" dirty="0">
                          <a:solidFill>
                            <a:srgbClr val="000000"/>
                          </a:solidFill>
                          <a:effectLst/>
                          <a:latin typeface="Avenir LT Std 55 Roman" panose="020B0703020203020204"/>
                        </a:rPr>
                        <a:t>3.4 (0.9)</a:t>
                      </a:r>
                      <a:endParaRPr lang="en-US" sz="2200" b="1" dirty="0">
                        <a:effectLst/>
                        <a:latin typeface="Avenir LT Std 55 Roman" panose="020B0703020203020204"/>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9804"/>
                      </a:srgbClr>
                    </a:solidFill>
                  </a:tcPr>
                </a:tc>
                <a:extLst>
                  <a:ext uri="{0D108BD9-81ED-4DB2-BD59-A6C34878D82A}">
                    <a16:rowId xmlns:a16="http://schemas.microsoft.com/office/drawing/2014/main" val="2267524796"/>
                  </a:ext>
                </a:extLst>
              </a:tr>
            </a:tbl>
          </a:graphicData>
        </a:graphic>
      </p:graphicFrame>
      <p:sp>
        <p:nvSpPr>
          <p:cNvPr id="8" name="TextBox 7">
            <a:extLst>
              <a:ext uri="{FF2B5EF4-FFF2-40B4-BE49-F238E27FC236}">
                <a16:creationId xmlns:a16="http://schemas.microsoft.com/office/drawing/2014/main" id="{3DCECE86-8EC2-CF3A-54EA-2ACE7C630D15}"/>
              </a:ext>
            </a:extLst>
          </p:cNvPr>
          <p:cNvSpPr txBox="1"/>
          <p:nvPr/>
        </p:nvSpPr>
        <p:spPr>
          <a:xfrm>
            <a:off x="838198" y="6456784"/>
            <a:ext cx="10515600" cy="400110"/>
          </a:xfrm>
          <a:prstGeom prst="rect">
            <a:avLst/>
          </a:prstGeom>
          <a:noFill/>
        </p:spPr>
        <p:txBody>
          <a:bodyPr wrap="square">
            <a:spAutoFit/>
          </a:bodyPr>
          <a:lstStyle/>
          <a:p>
            <a:r>
              <a:rPr lang="en-US" sz="1000" baseline="30000" dirty="0" err="1">
                <a:latin typeface="Avenir LT Std 55 Roman" panose="020B0703020203020204"/>
              </a:rPr>
              <a:t>a</a:t>
            </a:r>
            <a:r>
              <a:rPr lang="en-US" sz="1000" dirty="0" err="1">
                <a:latin typeface="Avenir LT Std 55 Roman" panose="020B0703020203020204"/>
              </a:rPr>
              <a:t>Includes</a:t>
            </a:r>
            <a:r>
              <a:rPr lang="en-US" sz="1000" dirty="0">
                <a:latin typeface="Avenir LT Std 55 Roman" panose="020B0703020203020204"/>
              </a:rPr>
              <a:t> all participants from the safety analysis set who reached the SDP.</a:t>
            </a:r>
          </a:p>
          <a:p>
            <a:r>
              <a:rPr lang="en-US" sz="1000" dirty="0">
                <a:latin typeface="Avenir LT Std 55 Roman" panose="020B0703020203020204"/>
              </a:rPr>
              <a:t>EOT, end of treatment; LXB, low-sodium </a:t>
            </a:r>
            <a:r>
              <a:rPr lang="en-US" sz="1000" dirty="0" err="1">
                <a:latin typeface="Avenir LT Std 55 Roman" panose="020B0703020203020204"/>
              </a:rPr>
              <a:t>oxybate</a:t>
            </a:r>
            <a:r>
              <a:rPr lang="en-US" sz="1000" dirty="0">
                <a:latin typeface="Avenir LT Std 55 Roman" panose="020B0703020203020204"/>
              </a:rPr>
              <a:t>; NT1, narcolepsy type 1; NT2, narcolepsy type 2; SD, standard deviation; SDP, stable-dose period.</a:t>
            </a:r>
          </a:p>
        </p:txBody>
      </p:sp>
      <p:pic>
        <p:nvPicPr>
          <p:cNvPr id="4" name="Picture 3" descr="A picture containing font, text, graphics, design&#10;&#10;Description automatically generated">
            <a:extLst>
              <a:ext uri="{FF2B5EF4-FFF2-40B4-BE49-F238E27FC236}">
                <a16:creationId xmlns:a16="http://schemas.microsoft.com/office/drawing/2014/main" id="{FAEEC680-5F6A-DD10-8471-1E9C8200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4" y="6075576"/>
            <a:ext cx="685198" cy="731520"/>
          </a:xfrm>
          <a:prstGeom prst="rect">
            <a:avLst/>
          </a:prstGeom>
        </p:spPr>
      </p:pic>
      <p:sp>
        <p:nvSpPr>
          <p:cNvPr id="3" name="Content Placeholder 2">
            <a:extLst>
              <a:ext uri="{FF2B5EF4-FFF2-40B4-BE49-F238E27FC236}">
                <a16:creationId xmlns:a16="http://schemas.microsoft.com/office/drawing/2014/main" id="{66361D9E-EF9D-F65E-EA01-13BE031A52B9}"/>
              </a:ext>
            </a:extLst>
          </p:cNvPr>
          <p:cNvSpPr>
            <a:spLocks noGrp="1"/>
          </p:cNvSpPr>
          <p:nvPr>
            <p:ph sz="half" idx="1"/>
          </p:nvPr>
        </p:nvSpPr>
        <p:spPr>
          <a:xfrm>
            <a:off x="838200" y="3887356"/>
            <a:ext cx="10515600" cy="2334335"/>
          </a:xfrm>
        </p:spPr>
        <p:txBody>
          <a:bodyPr>
            <a:noAutofit/>
          </a:bodyPr>
          <a:lstStyle/>
          <a:p>
            <a:pPr>
              <a:spcBef>
                <a:spcPts val="1800"/>
              </a:spcBef>
            </a:pPr>
            <a:r>
              <a:rPr lang="en-US" sz="2400" dirty="0">
                <a:solidFill>
                  <a:schemeClr val="tx1"/>
                </a:solidFill>
              </a:rPr>
              <a:t>Once a participant reached an optimized dosage, they continued this dosage as a stable regimen during the SDP and EOT period </a:t>
            </a:r>
          </a:p>
          <a:p>
            <a:pPr>
              <a:spcBef>
                <a:spcPts val="1800"/>
              </a:spcBef>
            </a:pPr>
            <a:r>
              <a:rPr lang="en-US" sz="2400" dirty="0">
                <a:solidFill>
                  <a:schemeClr val="tx1"/>
                </a:solidFill>
              </a:rPr>
              <a:t>For the total narcolepsy cohort, the average optimized twice-nightly total dosage was 7.0 g/night </a:t>
            </a:r>
          </a:p>
          <a:p>
            <a:pPr>
              <a:spcBef>
                <a:spcPts val="1800"/>
              </a:spcBef>
            </a:pPr>
            <a:r>
              <a:rPr lang="en-US" sz="2400" dirty="0">
                <a:solidFill>
                  <a:schemeClr val="tx1"/>
                </a:solidFill>
              </a:rPr>
              <a:t>Seven (12.7%) participants took LXB 9.0 g/night</a:t>
            </a:r>
          </a:p>
        </p:txBody>
      </p:sp>
    </p:spTree>
    <p:extLst>
      <p:ext uri="{BB962C8B-B14F-4D97-AF65-F5344CB8AC3E}">
        <p14:creationId xmlns:p14="http://schemas.microsoft.com/office/powerpoint/2010/main" val="3958686247"/>
      </p:ext>
    </p:extLst>
  </p:cSld>
  <p:clrMapOvr>
    <a:masterClrMapping/>
  </p:clrMapOvr>
</p:sld>
</file>

<file path=ppt/theme/theme1.xml><?xml version="1.0" encoding="utf-8"?>
<a:theme xmlns:a="http://schemas.openxmlformats.org/drawingml/2006/main" name="Office Theme">
  <a:themeElements>
    <a:clrScheme name="SLEEP 2024">
      <a:dk1>
        <a:sysClr val="windowText" lastClr="000000"/>
      </a:dk1>
      <a:lt1>
        <a:sysClr val="window" lastClr="FFFFFF"/>
      </a:lt1>
      <a:dk2>
        <a:srgbClr val="0A3338"/>
      </a:dk2>
      <a:lt2>
        <a:srgbClr val="FDF5AD"/>
      </a:lt2>
      <a:accent1>
        <a:srgbClr val="33588D"/>
      </a:accent1>
      <a:accent2>
        <a:srgbClr val="289ED8"/>
      </a:accent2>
      <a:accent3>
        <a:srgbClr val="68BC46"/>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38">
    <a:dk1>
      <a:srgbClr val="646464"/>
    </a:dk1>
    <a:lt1>
      <a:srgbClr val="FFFFFF"/>
    </a:lt1>
    <a:dk2>
      <a:srgbClr val="852066"/>
    </a:dk2>
    <a:lt2>
      <a:srgbClr val="FFCE00"/>
    </a:lt2>
    <a:accent1>
      <a:srgbClr val="001C71"/>
    </a:accent1>
    <a:accent2>
      <a:srgbClr val="5075D3"/>
    </a:accent2>
    <a:accent3>
      <a:srgbClr val="D37E00"/>
    </a:accent3>
    <a:accent4>
      <a:srgbClr val="8369AF"/>
    </a:accent4>
    <a:accent5>
      <a:srgbClr val="E08A9E"/>
    </a:accent5>
    <a:accent6>
      <a:srgbClr val="38BB9D"/>
    </a:accent6>
    <a:hlink>
      <a:srgbClr val="0563C1"/>
    </a:hlink>
    <a:folHlink>
      <a:srgbClr val="954F72"/>
    </a:folHlink>
  </a:clrScheme>
  <a:fontScheme name="Arial">
    <a:majorFont>
      <a:latin typeface="Arial Narrow"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Narrow"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2">
    <a:dk1>
      <a:srgbClr val="351E35"/>
    </a:dk1>
    <a:lt1>
      <a:srgbClr val="FFFFFF"/>
    </a:lt1>
    <a:dk2>
      <a:srgbClr val="EEB211"/>
    </a:dk2>
    <a:lt2>
      <a:srgbClr val="7B0C70"/>
    </a:lt2>
    <a:accent1>
      <a:srgbClr val="6BA2B9"/>
    </a:accent1>
    <a:accent2>
      <a:srgbClr val="276092"/>
    </a:accent2>
    <a:accent3>
      <a:srgbClr val="BE3A4A"/>
    </a:accent3>
    <a:accent4>
      <a:srgbClr val="007A60"/>
    </a:accent4>
    <a:accent5>
      <a:srgbClr val="73984A"/>
    </a:accent5>
    <a:accent6>
      <a:srgbClr val="B57F00"/>
    </a:accent6>
    <a:hlink>
      <a:srgbClr val="767676"/>
    </a:hlink>
    <a:folHlink>
      <a:srgbClr val="550C42"/>
    </a:folHlink>
  </a:clrScheme>
  <a:fontScheme name="Blank Presentation">
    <a:majorFont>
      <a:latin typeface="Arial"/>
      <a:ea typeface="ＭＳ Ｐゴシック"/>
      <a:cs typeface="ＭＳ Ｐゴシック"/>
    </a:majorFont>
    <a:minorFont>
      <a:latin typeface="Arial Narrow"/>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32">
    <a:dk1>
      <a:srgbClr val="351E35"/>
    </a:dk1>
    <a:lt1>
      <a:srgbClr val="FFFFFF"/>
    </a:lt1>
    <a:dk2>
      <a:srgbClr val="EEB211"/>
    </a:dk2>
    <a:lt2>
      <a:srgbClr val="7B0C70"/>
    </a:lt2>
    <a:accent1>
      <a:srgbClr val="6BA2B9"/>
    </a:accent1>
    <a:accent2>
      <a:srgbClr val="276092"/>
    </a:accent2>
    <a:accent3>
      <a:srgbClr val="BE3A4A"/>
    </a:accent3>
    <a:accent4>
      <a:srgbClr val="007A60"/>
    </a:accent4>
    <a:accent5>
      <a:srgbClr val="73984A"/>
    </a:accent5>
    <a:accent6>
      <a:srgbClr val="B57F00"/>
    </a:accent6>
    <a:hlink>
      <a:srgbClr val="767676"/>
    </a:hlink>
    <a:folHlink>
      <a:srgbClr val="550C42"/>
    </a:folHlink>
  </a:clrScheme>
  <a:fontScheme name="Blank Presentation">
    <a:majorFont>
      <a:latin typeface="Arial"/>
      <a:ea typeface="ＭＳ Ｐゴシック"/>
      <a:cs typeface="ＭＳ Ｐゴシック"/>
    </a:majorFont>
    <a:minorFont>
      <a:latin typeface="Arial Narrow"/>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32">
    <a:dk1>
      <a:srgbClr val="351E35"/>
    </a:dk1>
    <a:lt1>
      <a:srgbClr val="FFFFFF"/>
    </a:lt1>
    <a:dk2>
      <a:srgbClr val="EEB211"/>
    </a:dk2>
    <a:lt2>
      <a:srgbClr val="7B0C70"/>
    </a:lt2>
    <a:accent1>
      <a:srgbClr val="6BA2B9"/>
    </a:accent1>
    <a:accent2>
      <a:srgbClr val="276092"/>
    </a:accent2>
    <a:accent3>
      <a:srgbClr val="BE3A4A"/>
    </a:accent3>
    <a:accent4>
      <a:srgbClr val="007A60"/>
    </a:accent4>
    <a:accent5>
      <a:srgbClr val="73984A"/>
    </a:accent5>
    <a:accent6>
      <a:srgbClr val="B57F00"/>
    </a:accent6>
    <a:hlink>
      <a:srgbClr val="767676"/>
    </a:hlink>
    <a:folHlink>
      <a:srgbClr val="550C42"/>
    </a:folHlink>
  </a:clrScheme>
  <a:fontScheme name="Blank Presentation">
    <a:majorFont>
      <a:latin typeface="Arial"/>
      <a:ea typeface="ＭＳ Ｐゴシック"/>
      <a:cs typeface="ＭＳ Ｐゴシック"/>
    </a:majorFont>
    <a:minorFont>
      <a:latin typeface="Arial Narrow"/>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32">
    <a:dk1>
      <a:srgbClr val="351E35"/>
    </a:dk1>
    <a:lt1>
      <a:srgbClr val="FFFFFF"/>
    </a:lt1>
    <a:dk2>
      <a:srgbClr val="EEB211"/>
    </a:dk2>
    <a:lt2>
      <a:srgbClr val="7B0C70"/>
    </a:lt2>
    <a:accent1>
      <a:srgbClr val="6BA2B9"/>
    </a:accent1>
    <a:accent2>
      <a:srgbClr val="276092"/>
    </a:accent2>
    <a:accent3>
      <a:srgbClr val="BE3A4A"/>
    </a:accent3>
    <a:accent4>
      <a:srgbClr val="007A60"/>
    </a:accent4>
    <a:accent5>
      <a:srgbClr val="73984A"/>
    </a:accent5>
    <a:accent6>
      <a:srgbClr val="B57F00"/>
    </a:accent6>
    <a:hlink>
      <a:srgbClr val="767676"/>
    </a:hlink>
    <a:folHlink>
      <a:srgbClr val="550C42"/>
    </a:folHlink>
  </a:clrScheme>
  <a:fontScheme name="Blank Presentation">
    <a:majorFont>
      <a:latin typeface="Arial"/>
      <a:ea typeface="ＭＳ Ｐゴシック"/>
      <a:cs typeface="ＭＳ Ｐゴシック"/>
    </a:majorFont>
    <a:minorFont>
      <a:latin typeface="Arial Narrow"/>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3B4E5C7ACF014D9848FB46BC582B4C" ma:contentTypeVersion="14" ma:contentTypeDescription="Create a new document." ma:contentTypeScope="" ma:versionID="b635f04405ee547330129dd745539103">
  <xsd:schema xmlns:xsd="http://www.w3.org/2001/XMLSchema" xmlns:xs="http://www.w3.org/2001/XMLSchema" xmlns:p="http://schemas.microsoft.com/office/2006/metadata/properties" xmlns:ns2="65240a3d-23a8-4d0b-9d67-658ca6b8ff4f" xmlns:ns3="0e1a2891-fcf8-4c18-a1f0-17676fe89feb" targetNamespace="http://schemas.microsoft.com/office/2006/metadata/properties" ma:root="true" ma:fieldsID="38d51633e73876d3678b0f01a75b0c66" ns2:_="" ns3:_="">
    <xsd:import namespace="65240a3d-23a8-4d0b-9d67-658ca6b8ff4f"/>
    <xsd:import namespace="0e1a2891-fcf8-4c18-a1f0-17676fe89fe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240a3d-23a8-4d0b-9d67-658ca6b8f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4d43178-7e78-4f33-b55a-4ef7f7bc406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1a2891-fcf8-4c18-a1f0-17676fe89f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94ef5b3-9d10-4379-801c-6bc45e671ac7}" ma:internalName="TaxCatchAll" ma:showField="CatchAllData" ma:web="0e1a2891-fcf8-4c18-a1f0-17676fe89f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e1a2891-fcf8-4c18-a1f0-17676fe89feb" xsi:nil="true"/>
    <lcf76f155ced4ddcb4097134ff3c332f xmlns="65240a3d-23a8-4d0b-9d67-658ca6b8ff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5AEF2A-E58F-4720-9011-0FE3340500B7}">
  <ds:schemaRefs>
    <ds:schemaRef ds:uri="http://schemas.microsoft.com/sharepoint/v3/contenttype/forms"/>
  </ds:schemaRefs>
</ds:datastoreItem>
</file>

<file path=customXml/itemProps2.xml><?xml version="1.0" encoding="utf-8"?>
<ds:datastoreItem xmlns:ds="http://schemas.openxmlformats.org/officeDocument/2006/customXml" ds:itemID="{B5D44939-0364-4C85-92AA-7BF8F941385A}"/>
</file>

<file path=customXml/itemProps3.xml><?xml version="1.0" encoding="utf-8"?>
<ds:datastoreItem xmlns:ds="http://schemas.openxmlformats.org/officeDocument/2006/customXml" ds:itemID="{ABE592E5-29CD-405A-A46F-66F9E1D6AABE}">
  <ds:schemaRef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http://purl.org/dc/elements/1.1/"/>
    <ds:schemaRef ds:uri="http://schemas.openxmlformats.org/package/2006/metadata/core-properties"/>
    <ds:schemaRef ds:uri="69abae41-b055-47e4-bc29-b5cd5635ccb2"/>
    <ds:schemaRef ds:uri="b2b38bab-528b-421a-80c8-beae312a3248"/>
  </ds:schemaRefs>
</ds:datastoreItem>
</file>

<file path=docMetadata/LabelInfo.xml><?xml version="1.0" encoding="utf-8"?>
<clbl:labelList xmlns:clbl="http://schemas.microsoft.com/office/2020/mipLabelMetadata">
  <clbl:label id="{046ae6d3-d1b0-43e2-8584-ffceeede71d5}" enabled="0" method="" siteId="{046ae6d3-d1b0-43e2-8584-ffceeede71d5}" removed="1"/>
  <clbl:label id="{11372f5f-8e19-4efb-8afe-8eac20a980c4}" enabled="1" method="Standard" siteId="{a25fff9c-3f63-4fb2-9a8a-d9bdd0321f9a}" removed="0"/>
  <clbl:label id="{b98f0765-0764-4153-ac9c-4713ff722c48}" enabled="0" method="" siteId="{b98f0765-0764-4153-ac9c-4713ff722c48}" removed="1"/>
</clbl:labelList>
</file>

<file path=docProps/app.xml><?xml version="1.0" encoding="utf-8"?>
<Properties xmlns="http://schemas.openxmlformats.org/officeDocument/2006/extended-properties" xmlns:vt="http://schemas.openxmlformats.org/officeDocument/2006/docPropsVTypes">
  <TotalTime>508</TotalTime>
  <Words>6580</Words>
  <Application>Microsoft Office PowerPoint</Application>
  <PresentationFormat>Widescreen</PresentationFormat>
  <Paragraphs>669</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Abadi</vt:lpstr>
      <vt:lpstr>Aptos</vt:lpstr>
      <vt:lpstr>Arial</vt:lpstr>
      <vt:lpstr>Arial Narrow</vt:lpstr>
      <vt:lpstr>Avenir LT Std 55 Roman</vt:lpstr>
      <vt:lpstr>Calibri</vt:lpstr>
      <vt:lpstr>Segoe UI</vt:lpstr>
      <vt:lpstr>Symbol</vt:lpstr>
      <vt:lpstr>Times New Roman</vt:lpstr>
      <vt:lpstr>Office Theme</vt:lpstr>
      <vt:lpstr>PowerPoint Presentation</vt:lpstr>
      <vt:lpstr>PowerPoint Presentation</vt:lpstr>
      <vt:lpstr>SLEEP 2025 Photography Policy</vt:lpstr>
      <vt:lpstr>Introduction</vt:lpstr>
      <vt:lpstr>DUET Study Design</vt:lpstr>
      <vt:lpstr>Enrollment Eligibility Criteria</vt:lpstr>
      <vt:lpstr>Study Endpoints  (Vetted by Patients and Expert Advisors)</vt:lpstr>
      <vt:lpstr>Demographics and Baseline  Characteristicsa</vt:lpstr>
      <vt:lpstr>Mean Nightly LXB Dosage</vt:lpstr>
      <vt:lpstr>Improvement in ESS Scoresa</vt:lpstr>
      <vt:lpstr>Reduction in Total Number of Shifts From Deeper to Lighter Sleep Stages</vt:lpstr>
      <vt:lpstr>Increase in Duration of Stage N3 Sleep</vt:lpstr>
      <vt:lpstr>Reduction in Number of Nocturnal Awakenings</vt:lpstr>
      <vt:lpstr>Improved Self-Rated Overall Narcolepsy Experience (PGI-S)a</vt:lpstr>
      <vt:lpstr>Improved Self-Rated Overall Narcolepsy Experience (PGI-C)a</vt:lpstr>
      <vt:lpstr>Treatment-Emergent Adverse Eventsa</vt:lpstr>
      <vt:lpstr>Limitations</vt:lpstr>
      <vt:lpstr>Conclusions</vt:lpstr>
      <vt:lpstr>PowerPoint Presentation</vt:lpstr>
      <vt:lpstr>Decrease in Total Stage Shifts From Deeper to Lighter Sleepa,b</vt:lpstr>
      <vt:lpstr>Increase in Duration of Stage N3 Sleepa</vt:lpstr>
      <vt:lpstr>Decrease in Number of Nocturnal Awakeningsa,b</vt:lpstr>
      <vt:lpstr>Improved Self-Rated Overall Narcolepsy Experience (PGI-S)a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Cardinal</dc:creator>
  <cp:lastModifiedBy>Duprane Young</cp:lastModifiedBy>
  <cp:revision>9</cp:revision>
  <dcterms:created xsi:type="dcterms:W3CDTF">2021-10-15T15:33:18Z</dcterms:created>
  <dcterms:modified xsi:type="dcterms:W3CDTF">2025-06-06T15:29:32Z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0x010100813B4E5C7ACF014D9848FB46BC582B4C</vt:lpwstr>
  </property>
  <property fmtid="{D5CDD505-2E9C-101B-9397-08002B2CF9AE}" pid="3" name="Order">
    <vt:r8>2854200</vt:r8>
  </property>
  <property fmtid="{D5CDD505-2E9C-101B-9397-08002B2CF9AE}" pid="4" name="MediaServiceImageTags">
    <vt:lpwstr/>
  </property>
  <property fmtid="{D5CDD505-2E9C-101B-9397-08002B2CF9AE}" pid="5" name="MSIP_Label_a723fcdf-614d-486a-adad-e9094d65f24d_Enabled">
    <vt:lpwstr>True</vt:lpwstr>
  </property>
  <property fmtid="{D5CDD505-2E9C-101B-9397-08002B2CF9AE}" pid="6" name="MSIP_Label_a723fcdf-614d-486a-adad-e9094d65f24d_SiteId">
    <vt:lpwstr>ee09a3fc-a3f5-4d93-98c6-dac96059eeea</vt:lpwstr>
  </property>
  <property fmtid="{D5CDD505-2E9C-101B-9397-08002B2CF9AE}" pid="7" name="MSIP_Label_a723fcdf-614d-486a-adad-e9094d65f24d_SetDate">
    <vt:lpwstr>2025-06-10T12:27:00Z</vt:lpwstr>
  </property>
  <property fmtid="{D5CDD505-2E9C-101B-9397-08002B2CF9AE}" pid="8" name="MSIP_Label_a723fcdf-614d-486a-adad-e9094d65f24d_Name">
    <vt:lpwstr>Internal Use</vt:lpwstr>
  </property>
  <property fmtid="{D5CDD505-2E9C-101B-9397-08002B2CF9AE}" pid="9" name="MSIP_Label_a723fcdf-614d-486a-adad-e9094d65f24d_ActionId">
    <vt:lpwstr>e85deae9-a9d4-4980-92a4-3a8e668ae34c</vt:lpwstr>
  </property>
  <property fmtid="{D5CDD505-2E9C-101B-9397-08002B2CF9AE}" pid="10" name="MSIP_Label_a723fcdf-614d-486a-adad-e9094d65f24d_Removed">
    <vt:lpwstr>False</vt:lpwstr>
  </property>
  <property fmtid="{D5CDD505-2E9C-101B-9397-08002B2CF9AE}" pid="11" name="MSIP_Label_a723fcdf-614d-486a-adad-e9094d65f24d_Extended_MSFT_Method">
    <vt:lpwstr>Standard</vt:lpwstr>
  </property>
  <property fmtid="{D5CDD505-2E9C-101B-9397-08002B2CF9AE}" pid="12" name="Sensitivity">
    <vt:lpwstr>Internal Use</vt:lpwstr>
  </property>
</Properties>
</file>