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4"/>
  </p:sldMasterIdLst>
  <p:notesMasterIdLst>
    <p:notesMasterId r:id="rId22"/>
  </p:notesMasterIdLst>
  <p:sldIdLst>
    <p:sldId id="261" r:id="rId5"/>
    <p:sldId id="264" r:id="rId6"/>
    <p:sldId id="260" r:id="rId7"/>
    <p:sldId id="350" r:id="rId8"/>
    <p:sldId id="263" r:id="rId9"/>
    <p:sldId id="265" r:id="rId10"/>
    <p:sldId id="342" r:id="rId11"/>
    <p:sldId id="266" r:id="rId12"/>
    <p:sldId id="268" r:id="rId13"/>
    <p:sldId id="344" r:id="rId14"/>
    <p:sldId id="270" r:id="rId15"/>
    <p:sldId id="272" r:id="rId16"/>
    <p:sldId id="357" r:id="rId17"/>
    <p:sldId id="358" r:id="rId18"/>
    <p:sldId id="359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52" userDrawn="1">
          <p15:clr>
            <a:srgbClr val="A4A3A4"/>
          </p15:clr>
        </p15:guide>
        <p15:guide id="2" pos="528" userDrawn="1">
          <p15:clr>
            <a:srgbClr val="A4A3A4"/>
          </p15:clr>
        </p15:guide>
        <p15:guide id="18" orient="horz" pos="3329" userDrawn="1">
          <p15:clr>
            <a:srgbClr val="A4A3A4"/>
          </p15:clr>
        </p15:guide>
        <p15:guide id="20" pos="1680" userDrawn="1">
          <p15:clr>
            <a:srgbClr val="A4A3A4"/>
          </p15:clr>
        </p15:guide>
        <p15:guide id="21" pos="4244" userDrawn="1">
          <p15:clr>
            <a:srgbClr val="A4A3A4"/>
          </p15:clr>
        </p15:guide>
        <p15:guide id="22" pos="7464" userDrawn="1">
          <p15:clr>
            <a:srgbClr val="A4A3A4"/>
          </p15:clr>
        </p15:guide>
        <p15:guide id="23" pos="144" userDrawn="1">
          <p15:clr>
            <a:srgbClr val="A4A3A4"/>
          </p15:clr>
        </p15:guide>
        <p15:guide id="24" pos="432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0E05D02-DB30-42E8-BA23-1A11AFAA9D40}" name="Kalpana Vijayan" initials="KV" userId="S::KalpanaVijayan@OpenHealthGroup.com::2a121e64-3e25-436f-902e-14d37a111a2f" providerId="AD"/>
  <p188:author id="{DA389603-115D-BB8F-E73C-C1DF8D922D8F}" name="Katie Herman" initials="KH" userId="S::KatieHerman@openhealthgroup.com::290fd218-42d8-4685-98c9-3fa033bfb797" providerId="AD"/>
  <p188:author id="{A5613811-896C-B051-BBAB-862707665BDF}" name="Brian Scheckner" initials="BS" userId="Brian Scheckner" providerId="None"/>
  <p188:author id="{663B7624-42F0-C241-4E5B-266299D64757}" name="Kovacs, Richard J." initials="RK" userId="S::rikovacs@iu.edu::18c81279-13da-4945-a7a3-717da44985b2" providerId="AD"/>
  <p188:author id="{EBF8492F-F79D-92D7-054D-02ED72BE23FE}" name="Thomas Measey" initials="TM" userId="S::tmeasey@jazzpharma.com::085f136d-5a28-446c-a40e-90160d3ebe1f" providerId="AD"/>
  <p188:author id="{0D17B946-0AC9-6C4E-92E1-C32F278F8633}" name="Jessica Alexander" initials="JA" userId="S::jalexander1@jazzpharma.com::549779fc-2505-41dc-b0bf-c6f39554868a" providerId="AD"/>
  <p188:author id="{9FC79474-3771-51DD-3FDC-E7712EE06670}" name="Jill Sebra" initials="JS" userId="S::JillSebra@openhealthgroup.com::f5335604-df4b-4655-bf53-d1d0c5d75ea1" providerId="AD"/>
  <p188:author id="{A544C685-5633-9681-63B7-4FCBD328B2BC}" name="Kim Chesky" initials="KC" userId="S::KimChesky@openhealthgroup.com::286ccfc7-decb-4bc9-a7a5-924a69a2507c" providerId="AD"/>
  <p188:author id="{5E358893-0F71-2257-6BC7-17C6C2F00D9E}" name="Gerhardt Pohl" initials="GP" userId="S::gpohl@jazzpharma.com::6eca2035-4447-41d4-b5ec-f9195d38244f" providerId="AD"/>
  <p188:author id="{94FC5895-6D19-BD4D-9DDF-7BD6163BE6BD}" name="Mat Davis" initials="MD" userId="S::mdavis1@jazzpharma.com::fd02cb12-0e0b-4efd-8b96-039e984a6705" providerId="AD"/>
  <p188:author id="{51C28EE7-9EB1-A873-19F6-A9DD4BC536EE}" name="Stephanie Phan" initials="SP" userId="S::StephaniePhan@openhealthgroup.com::0a02dd85-aafc-47bd-86bb-a646124aac58" providerId="AD"/>
  <p188:author id="{02FE06FD-D2A0-7DEB-EF01-35AFD8B0AE8C}" name="Marisa Whalen" initials="MW" userId="S::mtorsiello@jazzpharma.com::0581e288-e034-44a8-bc0f-30cdecdad6e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89F9"/>
    <a:srgbClr val="292566"/>
    <a:srgbClr val="5673B8"/>
    <a:srgbClr val="292567"/>
    <a:srgbClr val="852066"/>
    <a:srgbClr val="5075D3"/>
    <a:srgbClr val="852064"/>
    <a:srgbClr val="D37E00"/>
    <a:srgbClr val="FFC001"/>
    <a:srgbClr val="DBD8E3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4B2C3E-2233-4371-8386-A533CF155B06}" v="47" dt="2025-06-06T20:50:48.459"/>
    <p1510:client id="{FE6BA8D1-3AE3-4BDB-B898-5D5108851F48}" v="12" dt="2025-06-06T20:39:11.5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20"/>
      </p:cViewPr>
      <p:guideLst>
        <p:guide orient="horz" pos="1152"/>
        <p:guide pos="528"/>
        <p:guide orient="horz" pos="3329"/>
        <p:guide pos="1680"/>
        <p:guide pos="4244"/>
        <p:guide pos="7464"/>
        <p:guide pos="144"/>
        <p:guide pos="432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anie Phan" userId="0a02dd85-aafc-47bd-86bb-a646124aac58" providerId="ADAL" clId="{CC4B2C3E-2233-4371-8386-A533CF155B06}"/>
    <pc:docChg chg="undo custSel modSld">
      <pc:chgData name="Stephanie Phan" userId="0a02dd85-aafc-47bd-86bb-a646124aac58" providerId="ADAL" clId="{CC4B2C3E-2233-4371-8386-A533CF155B06}" dt="2025-06-06T20:51:41.069" v="296" actId="14100"/>
      <pc:docMkLst>
        <pc:docMk/>
      </pc:docMkLst>
      <pc:sldChg chg="addSp modSp mod">
        <pc:chgData name="Stephanie Phan" userId="0a02dd85-aafc-47bd-86bb-a646124aac58" providerId="ADAL" clId="{CC4B2C3E-2233-4371-8386-A533CF155B06}" dt="2025-06-06T20:21:37.911" v="269" actId="115"/>
        <pc:sldMkLst>
          <pc:docMk/>
          <pc:sldMk cId="3706002005" sldId="260"/>
        </pc:sldMkLst>
        <pc:spChg chg="add mod">
          <ac:chgData name="Stephanie Phan" userId="0a02dd85-aafc-47bd-86bb-a646124aac58" providerId="ADAL" clId="{CC4B2C3E-2233-4371-8386-A533CF155B06}" dt="2025-06-06T20:21:28.167" v="268" actId="14100"/>
          <ac:spMkLst>
            <pc:docMk/>
            <pc:sldMk cId="3706002005" sldId="260"/>
            <ac:spMk id="2" creationId="{52434723-C91F-F9B8-83E6-6FC0DE8B5815}"/>
          </ac:spMkLst>
        </pc:spChg>
        <pc:spChg chg="mod">
          <ac:chgData name="Stephanie Phan" userId="0a02dd85-aafc-47bd-86bb-a646124aac58" providerId="ADAL" clId="{CC4B2C3E-2233-4371-8386-A533CF155B06}" dt="2025-06-06T20:21:37.911" v="269" actId="115"/>
          <ac:spMkLst>
            <pc:docMk/>
            <pc:sldMk cId="3706002005" sldId="260"/>
            <ac:spMk id="11" creationId="{13DD5B7F-8C65-67AF-5A93-5DCB9EA74D5D}"/>
          </ac:spMkLst>
        </pc:spChg>
      </pc:sldChg>
      <pc:sldChg chg="modSp mod modNotesTx">
        <pc:chgData name="Stephanie Phan" userId="0a02dd85-aafc-47bd-86bb-a646124aac58" providerId="ADAL" clId="{CC4B2C3E-2233-4371-8386-A533CF155B06}" dt="2025-06-06T20:50:11.018" v="293" actId="114"/>
        <pc:sldMkLst>
          <pc:docMk/>
          <pc:sldMk cId="3235196620" sldId="263"/>
        </pc:sldMkLst>
        <pc:spChg chg="mod">
          <ac:chgData name="Stephanie Phan" userId="0a02dd85-aafc-47bd-86bb-a646124aac58" providerId="ADAL" clId="{CC4B2C3E-2233-4371-8386-A533CF155B06}" dt="2025-06-06T19:40:48.726" v="217" actId="1037"/>
          <ac:spMkLst>
            <pc:docMk/>
            <pc:sldMk cId="3235196620" sldId="263"/>
            <ac:spMk id="9" creationId="{1FC21309-57A5-143B-41BB-AB46D2EAACC5}"/>
          </ac:spMkLst>
        </pc:spChg>
        <pc:spChg chg="mod">
          <ac:chgData name="Stephanie Phan" userId="0a02dd85-aafc-47bd-86bb-a646124aac58" providerId="ADAL" clId="{CC4B2C3E-2233-4371-8386-A533CF155B06}" dt="2025-06-06T19:40:40.676" v="198" actId="14100"/>
          <ac:spMkLst>
            <pc:docMk/>
            <pc:sldMk cId="3235196620" sldId="263"/>
            <ac:spMk id="16" creationId="{5F0F021E-6C4B-E77D-EC57-C18963A693D5}"/>
          </ac:spMkLst>
        </pc:spChg>
        <pc:spChg chg="mod">
          <ac:chgData name="Stephanie Phan" userId="0a02dd85-aafc-47bd-86bb-a646124aac58" providerId="ADAL" clId="{CC4B2C3E-2233-4371-8386-A533CF155B06}" dt="2025-06-06T20:50:11.018" v="293" actId="114"/>
          <ac:spMkLst>
            <pc:docMk/>
            <pc:sldMk cId="3235196620" sldId="263"/>
            <ac:spMk id="17" creationId="{4A1B697A-C96A-36D5-E171-F5F1EEE44057}"/>
          </ac:spMkLst>
        </pc:spChg>
        <pc:graphicFrameChg chg="mod modGraphic">
          <ac:chgData name="Stephanie Phan" userId="0a02dd85-aafc-47bd-86bb-a646124aac58" providerId="ADAL" clId="{CC4B2C3E-2233-4371-8386-A533CF155B06}" dt="2025-06-06T19:40:48.726" v="217" actId="1037"/>
          <ac:graphicFrameMkLst>
            <pc:docMk/>
            <pc:sldMk cId="3235196620" sldId="263"/>
            <ac:graphicFrameMk id="8" creationId="{2364E8E5-5690-D644-87B9-DC47D744D193}"/>
          </ac:graphicFrameMkLst>
        </pc:graphicFrameChg>
      </pc:sldChg>
      <pc:sldChg chg="modSp mod">
        <pc:chgData name="Stephanie Phan" userId="0a02dd85-aafc-47bd-86bb-a646124aac58" providerId="ADAL" clId="{CC4B2C3E-2233-4371-8386-A533CF155B06}" dt="2025-06-06T20:27:43.194" v="285" actId="255"/>
        <pc:sldMkLst>
          <pc:docMk/>
          <pc:sldMk cId="1845475524" sldId="270"/>
        </pc:sldMkLst>
        <pc:spChg chg="mod">
          <ac:chgData name="Stephanie Phan" userId="0a02dd85-aafc-47bd-86bb-a646124aac58" providerId="ADAL" clId="{CC4B2C3E-2233-4371-8386-A533CF155B06}" dt="2025-06-06T20:27:42.707" v="284" actId="1036"/>
          <ac:spMkLst>
            <pc:docMk/>
            <pc:sldMk cId="1845475524" sldId="270"/>
            <ac:spMk id="10" creationId="{8A80B693-BBBE-5BCD-45D0-40CBA4EB1E35}"/>
          </ac:spMkLst>
        </pc:spChg>
        <pc:graphicFrameChg chg="modGraphic">
          <ac:chgData name="Stephanie Phan" userId="0a02dd85-aafc-47bd-86bb-a646124aac58" providerId="ADAL" clId="{CC4B2C3E-2233-4371-8386-A533CF155B06}" dt="2025-06-06T20:27:43.194" v="285" actId="255"/>
          <ac:graphicFrameMkLst>
            <pc:docMk/>
            <pc:sldMk cId="1845475524" sldId="270"/>
            <ac:graphicFrameMk id="5" creationId="{98748E9B-6F9E-3514-C178-A396D260FC5C}"/>
          </ac:graphicFrameMkLst>
        </pc:graphicFrameChg>
      </pc:sldChg>
      <pc:sldChg chg="modSp mod">
        <pc:chgData name="Stephanie Phan" userId="0a02dd85-aafc-47bd-86bb-a646124aac58" providerId="ADAL" clId="{CC4B2C3E-2233-4371-8386-A533CF155B06}" dt="2025-06-06T20:51:41.069" v="296" actId="14100"/>
        <pc:sldMkLst>
          <pc:docMk/>
          <pc:sldMk cId="715584137" sldId="272"/>
        </pc:sldMkLst>
        <pc:spChg chg="mod">
          <ac:chgData name="Stephanie Phan" userId="0a02dd85-aafc-47bd-86bb-a646124aac58" providerId="ADAL" clId="{CC4B2C3E-2233-4371-8386-A533CF155B06}" dt="2025-06-06T19:39:09.571" v="197" actId="1038"/>
          <ac:spMkLst>
            <pc:docMk/>
            <pc:sldMk cId="715584137" sldId="272"/>
            <ac:spMk id="17" creationId="{C9B5C9E4-4E2E-3FC4-CD53-90C300345E1D}"/>
          </ac:spMkLst>
        </pc:spChg>
        <pc:graphicFrameChg chg="mod">
          <ac:chgData name="Stephanie Phan" userId="0a02dd85-aafc-47bd-86bb-a646124aac58" providerId="ADAL" clId="{CC4B2C3E-2233-4371-8386-A533CF155B06}" dt="2025-06-06T19:28:39.346" v="18" actId="2711"/>
          <ac:graphicFrameMkLst>
            <pc:docMk/>
            <pc:sldMk cId="715584137" sldId="272"/>
            <ac:graphicFrameMk id="15" creationId="{26C5D169-1800-09C0-6E8D-ED02BAB7F5EF}"/>
          </ac:graphicFrameMkLst>
        </pc:graphicFrameChg>
        <pc:graphicFrameChg chg="mod modGraphic">
          <ac:chgData name="Stephanie Phan" userId="0a02dd85-aafc-47bd-86bb-a646124aac58" providerId="ADAL" clId="{CC4B2C3E-2233-4371-8386-A533CF155B06}" dt="2025-06-06T20:51:41.069" v="296" actId="14100"/>
          <ac:graphicFrameMkLst>
            <pc:docMk/>
            <pc:sldMk cId="715584137" sldId="272"/>
            <ac:graphicFrameMk id="16" creationId="{57AE3945-6215-49E6-799A-812569894C2C}"/>
          </ac:graphicFrameMkLst>
        </pc:graphicFrameChg>
      </pc:sldChg>
      <pc:sldChg chg="modSp mod">
        <pc:chgData name="Stephanie Phan" userId="0a02dd85-aafc-47bd-86bb-a646124aac58" providerId="ADAL" clId="{CC4B2C3E-2233-4371-8386-A533CF155B06}" dt="2025-06-06T19:30:20.804" v="26" actId="2711"/>
        <pc:sldMkLst>
          <pc:docMk/>
          <pc:sldMk cId="4068305518" sldId="273"/>
        </pc:sldMkLst>
        <pc:spChg chg="mod">
          <ac:chgData name="Stephanie Phan" userId="0a02dd85-aafc-47bd-86bb-a646124aac58" providerId="ADAL" clId="{CC4B2C3E-2233-4371-8386-A533CF155B06}" dt="2025-06-06T19:26:07.088" v="6" actId="948"/>
          <ac:spMkLst>
            <pc:docMk/>
            <pc:sldMk cId="4068305518" sldId="273"/>
            <ac:spMk id="11" creationId="{CE632F68-1B31-5EEC-0476-24A11F8FDFA7}"/>
          </ac:spMkLst>
        </pc:spChg>
        <pc:graphicFrameChg chg="modGraphic">
          <ac:chgData name="Stephanie Phan" userId="0a02dd85-aafc-47bd-86bb-a646124aac58" providerId="ADAL" clId="{CC4B2C3E-2233-4371-8386-A533CF155B06}" dt="2025-06-06T19:30:20.804" v="26" actId="2711"/>
          <ac:graphicFrameMkLst>
            <pc:docMk/>
            <pc:sldMk cId="4068305518" sldId="273"/>
            <ac:graphicFrameMk id="5" creationId="{CF65025A-A4A8-109C-B9F4-9908ABB2C400}"/>
          </ac:graphicFrameMkLst>
        </pc:graphicFrameChg>
      </pc:sldChg>
      <pc:sldChg chg="modSp mod">
        <pc:chgData name="Stephanie Phan" userId="0a02dd85-aafc-47bd-86bb-a646124aac58" providerId="ADAL" clId="{CC4B2C3E-2233-4371-8386-A533CF155B06}" dt="2025-06-06T20:26:23.496" v="274" actId="20577"/>
        <pc:sldMkLst>
          <pc:docMk/>
          <pc:sldMk cId="1952386499" sldId="274"/>
        </pc:sldMkLst>
        <pc:spChg chg="mod">
          <ac:chgData name="Stephanie Phan" userId="0a02dd85-aafc-47bd-86bb-a646124aac58" providerId="ADAL" clId="{CC4B2C3E-2233-4371-8386-A533CF155B06}" dt="2025-06-06T20:26:23.496" v="274" actId="20577"/>
          <ac:spMkLst>
            <pc:docMk/>
            <pc:sldMk cId="1952386499" sldId="274"/>
            <ac:spMk id="8" creationId="{A45E33D2-8193-9D84-635D-F187E2478CEB}"/>
          </ac:spMkLst>
        </pc:spChg>
        <pc:spChg chg="mod">
          <ac:chgData name="Stephanie Phan" userId="0a02dd85-aafc-47bd-86bb-a646124aac58" providerId="ADAL" clId="{CC4B2C3E-2233-4371-8386-A533CF155B06}" dt="2025-06-06T19:26:26.896" v="9" actId="948"/>
          <ac:spMkLst>
            <pc:docMk/>
            <pc:sldMk cId="1952386499" sldId="274"/>
            <ac:spMk id="12" creationId="{96EAB384-4C2D-6F2D-64E6-9AED43296D4C}"/>
          </ac:spMkLst>
        </pc:spChg>
      </pc:sldChg>
      <pc:sldChg chg="modSp mod">
        <pc:chgData name="Stephanie Phan" userId="0a02dd85-aafc-47bd-86bb-a646124aac58" providerId="ADAL" clId="{CC4B2C3E-2233-4371-8386-A533CF155B06}" dt="2025-06-06T19:25:37.956" v="3" actId="948"/>
        <pc:sldMkLst>
          <pc:docMk/>
          <pc:sldMk cId="3583968890" sldId="344"/>
        </pc:sldMkLst>
        <pc:spChg chg="mod">
          <ac:chgData name="Stephanie Phan" userId="0a02dd85-aafc-47bd-86bb-a646124aac58" providerId="ADAL" clId="{CC4B2C3E-2233-4371-8386-A533CF155B06}" dt="2025-06-06T19:25:37.956" v="3" actId="948"/>
          <ac:spMkLst>
            <pc:docMk/>
            <pc:sldMk cId="3583968890" sldId="344"/>
            <ac:spMk id="10" creationId="{7F2EE82A-76DF-BA7C-7F50-010CE81647AD}"/>
          </ac:spMkLst>
        </pc:spChg>
      </pc:sldChg>
      <pc:sldChg chg="modSp mod modNotesTx">
        <pc:chgData name="Stephanie Phan" userId="0a02dd85-aafc-47bd-86bb-a646124aac58" providerId="ADAL" clId="{CC4B2C3E-2233-4371-8386-A533CF155B06}" dt="2025-06-06T20:50:52.609" v="295" actId="20577"/>
        <pc:sldMkLst>
          <pc:docMk/>
          <pc:sldMk cId="1068423724" sldId="350"/>
        </pc:sldMkLst>
        <pc:spChg chg="mod">
          <ac:chgData name="Stephanie Phan" userId="0a02dd85-aafc-47bd-86bb-a646124aac58" providerId="ADAL" clId="{CC4B2C3E-2233-4371-8386-A533CF155B06}" dt="2025-06-06T19:27:49.736" v="15" actId="255"/>
          <ac:spMkLst>
            <pc:docMk/>
            <pc:sldMk cId="1068423724" sldId="350"/>
            <ac:spMk id="18" creationId="{935B4956-0DA0-80D6-0BBA-197B169FBAA1}"/>
          </ac:spMkLst>
        </pc:spChg>
        <pc:spChg chg="mod">
          <ac:chgData name="Stephanie Phan" userId="0a02dd85-aafc-47bd-86bb-a646124aac58" providerId="ADAL" clId="{CC4B2C3E-2233-4371-8386-A533CF155B06}" dt="2025-06-06T20:49:58.219" v="291" actId="114"/>
          <ac:spMkLst>
            <pc:docMk/>
            <pc:sldMk cId="1068423724" sldId="350"/>
            <ac:spMk id="29" creationId="{C7D69BED-8120-4A0A-2BA1-3F9143FF11A7}"/>
          </ac:spMkLst>
        </pc:spChg>
      </pc:sldChg>
      <pc:sldChg chg="modSp mod modNotes">
        <pc:chgData name="Stephanie Phan" userId="0a02dd85-aafc-47bd-86bb-a646124aac58" providerId="ADAL" clId="{CC4B2C3E-2233-4371-8386-A533CF155B06}" dt="2025-06-06T20:50:34.257" v="294"/>
        <pc:sldMkLst>
          <pc:docMk/>
          <pc:sldMk cId="3346916488" sldId="357"/>
        </pc:sldMkLst>
        <pc:graphicFrameChg chg="modGraphic">
          <ac:chgData name="Stephanie Phan" userId="0a02dd85-aafc-47bd-86bb-a646124aac58" providerId="ADAL" clId="{CC4B2C3E-2233-4371-8386-A533CF155B06}" dt="2025-06-06T19:29:45.383" v="23" actId="2711"/>
          <ac:graphicFrameMkLst>
            <pc:docMk/>
            <pc:sldMk cId="3346916488" sldId="357"/>
            <ac:graphicFrameMk id="46" creationId="{B2D34E74-6A7E-91EA-F335-3708ED509E41}"/>
          </ac:graphicFrameMkLst>
        </pc:graphicFrameChg>
        <pc:graphicFrameChg chg="modGraphic">
          <ac:chgData name="Stephanie Phan" userId="0a02dd85-aafc-47bd-86bb-a646124aac58" providerId="ADAL" clId="{CC4B2C3E-2233-4371-8386-A533CF155B06}" dt="2025-06-06T19:29:10.181" v="20" actId="2711"/>
          <ac:graphicFrameMkLst>
            <pc:docMk/>
            <pc:sldMk cId="3346916488" sldId="357"/>
            <ac:graphicFrameMk id="47" creationId="{9D33BD66-A1D2-630F-FD44-5F8066A4DF52}"/>
          </ac:graphicFrameMkLst>
        </pc:graphicFrameChg>
      </pc:sldChg>
      <pc:sldChg chg="modSp mod modNotes">
        <pc:chgData name="Stephanie Phan" userId="0a02dd85-aafc-47bd-86bb-a646124aac58" providerId="ADAL" clId="{CC4B2C3E-2233-4371-8386-A533CF155B06}" dt="2025-06-06T20:50:34.257" v="294"/>
        <pc:sldMkLst>
          <pc:docMk/>
          <pc:sldMk cId="83479650" sldId="358"/>
        </pc:sldMkLst>
        <pc:spChg chg="mod">
          <ac:chgData name="Stephanie Phan" userId="0a02dd85-aafc-47bd-86bb-a646124aac58" providerId="ADAL" clId="{CC4B2C3E-2233-4371-8386-A533CF155B06}" dt="2025-06-06T20:24:12.571" v="270" actId="1037"/>
          <ac:spMkLst>
            <pc:docMk/>
            <pc:sldMk cId="83479650" sldId="358"/>
            <ac:spMk id="7" creationId="{387B8C36-B037-A554-31FE-04535051FE2B}"/>
          </ac:spMkLst>
        </pc:spChg>
        <pc:graphicFrameChg chg="modGraphic">
          <ac:chgData name="Stephanie Phan" userId="0a02dd85-aafc-47bd-86bb-a646124aac58" providerId="ADAL" clId="{CC4B2C3E-2233-4371-8386-A533CF155B06}" dt="2025-06-06T19:29:28.823" v="22" actId="2711"/>
          <ac:graphicFrameMkLst>
            <pc:docMk/>
            <pc:sldMk cId="83479650" sldId="358"/>
            <ac:graphicFrameMk id="68" creationId="{0394CD98-3A03-F71B-0CBE-36A4D3E6921E}"/>
          </ac:graphicFrameMkLst>
        </pc:graphicFrameChg>
        <pc:graphicFrameChg chg="modGraphic">
          <ac:chgData name="Stephanie Phan" userId="0a02dd85-aafc-47bd-86bb-a646124aac58" providerId="ADAL" clId="{CC4B2C3E-2233-4371-8386-A533CF155B06}" dt="2025-06-06T19:29:19.502" v="21" actId="2711"/>
          <ac:graphicFrameMkLst>
            <pc:docMk/>
            <pc:sldMk cId="83479650" sldId="358"/>
            <ac:graphicFrameMk id="69" creationId="{1AE0BC51-5A57-FC39-7918-5AC1BAA0AA52}"/>
          </ac:graphicFrameMkLst>
        </pc:graphicFrameChg>
      </pc:sldChg>
      <pc:sldChg chg="modSp mod modNotes">
        <pc:chgData name="Stephanie Phan" userId="0a02dd85-aafc-47bd-86bb-a646124aac58" providerId="ADAL" clId="{CC4B2C3E-2233-4371-8386-A533CF155B06}" dt="2025-06-06T20:50:34.257" v="294"/>
        <pc:sldMkLst>
          <pc:docMk/>
          <pc:sldMk cId="1176278163" sldId="359"/>
        </pc:sldMkLst>
        <pc:graphicFrameChg chg="modGraphic">
          <ac:chgData name="Stephanie Phan" userId="0a02dd85-aafc-47bd-86bb-a646124aac58" providerId="ADAL" clId="{CC4B2C3E-2233-4371-8386-A533CF155B06}" dt="2025-06-06T19:30:05.661" v="25" actId="2711"/>
          <ac:graphicFrameMkLst>
            <pc:docMk/>
            <pc:sldMk cId="1176278163" sldId="359"/>
            <ac:graphicFrameMk id="69" creationId="{A405C9CF-1A39-850E-156B-25CBBF863C4F}"/>
          </ac:graphicFrameMkLst>
        </pc:graphicFrameChg>
        <pc:graphicFrameChg chg="modGraphic">
          <ac:chgData name="Stephanie Phan" userId="0a02dd85-aafc-47bd-86bb-a646124aac58" providerId="ADAL" clId="{CC4B2C3E-2233-4371-8386-A533CF155B06}" dt="2025-06-06T19:30:00.256" v="24" actId="2711"/>
          <ac:graphicFrameMkLst>
            <pc:docMk/>
            <pc:sldMk cId="1176278163" sldId="359"/>
            <ac:graphicFrameMk id="70" creationId="{4629E7AC-6865-7439-C1B7-EE46FD394F13}"/>
          </ac:graphicFrameMkLst>
        </pc:graphicFrameChg>
      </pc:sldChg>
    </pc:docChg>
  </pc:docChgLst>
  <pc:docChgLst>
    <pc:chgData name="Kim Chesky" userId="286ccfc7-decb-4bc9-a7a5-924a69a2507c" providerId="ADAL" clId="{FE6BA8D1-3AE3-4BDB-B898-5D5108851F48}"/>
    <pc:docChg chg="undo custSel modSld">
      <pc:chgData name="Kim Chesky" userId="286ccfc7-decb-4bc9-a7a5-924a69a2507c" providerId="ADAL" clId="{FE6BA8D1-3AE3-4BDB-B898-5D5108851F48}" dt="2025-06-06T20:39:11.543" v="8" actId="13926"/>
      <pc:docMkLst>
        <pc:docMk/>
      </pc:docMkLst>
      <pc:sldChg chg="modSp mod modNotesTx">
        <pc:chgData name="Kim Chesky" userId="286ccfc7-decb-4bc9-a7a5-924a69a2507c" providerId="ADAL" clId="{FE6BA8D1-3AE3-4BDB-B898-5D5108851F48}" dt="2025-06-06T20:39:11.543" v="8" actId="13926"/>
        <pc:sldMkLst>
          <pc:docMk/>
          <pc:sldMk cId="3235196620" sldId="263"/>
        </pc:sldMkLst>
        <pc:spChg chg="mod">
          <ac:chgData name="Kim Chesky" userId="286ccfc7-decb-4bc9-a7a5-924a69a2507c" providerId="ADAL" clId="{FE6BA8D1-3AE3-4BDB-B898-5D5108851F48}" dt="2025-06-06T20:39:11.543" v="8" actId="13926"/>
          <ac:spMkLst>
            <pc:docMk/>
            <pc:sldMk cId="3235196620" sldId="263"/>
            <ac:spMk id="17" creationId="{4A1B697A-C96A-36D5-E171-F5F1EEE44057}"/>
          </ac:spMkLst>
        </pc:spChg>
        <pc:graphicFrameChg chg="modGraphic">
          <ac:chgData name="Kim Chesky" userId="286ccfc7-decb-4bc9-a7a5-924a69a2507c" providerId="ADAL" clId="{FE6BA8D1-3AE3-4BDB-B898-5D5108851F48}" dt="2025-06-06T20:39:04.710" v="7" actId="13926"/>
          <ac:graphicFrameMkLst>
            <pc:docMk/>
            <pc:sldMk cId="3235196620" sldId="263"/>
            <ac:graphicFrameMk id="8" creationId="{2364E8E5-5690-D644-87B9-DC47D744D193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530595717551082"/>
          <c:y val="4.7282032539092224E-2"/>
          <c:w val="0.75971005663624935"/>
          <c:h val="0.7294442556447544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Sodium Intake, mg/d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852066"/>
              </a:solidFill>
            </c:spPr>
            <c:extLst>
              <c:ext xmlns:c16="http://schemas.microsoft.com/office/drawing/2014/chart" uri="{C3380CC4-5D6E-409C-BE32-E72D297353CC}">
                <c16:uniqueId val="{00000001-8BF8-4060-9215-4E2B1C9E1915}"/>
              </c:ext>
            </c:extLst>
          </c:dPt>
          <c:dPt>
            <c:idx val="1"/>
            <c:invertIfNegative val="0"/>
            <c:bubble3D val="0"/>
            <c:spPr>
              <a:solidFill>
                <a:srgbClr val="292566"/>
              </a:solidFill>
            </c:spPr>
            <c:extLst>
              <c:ext xmlns:c16="http://schemas.microsoft.com/office/drawing/2014/chart" uri="{C3380CC4-5D6E-409C-BE32-E72D297353CC}">
                <c16:uniqueId val="{00000003-8BF8-4060-9215-4E2B1C9E1915}"/>
              </c:ext>
            </c:extLst>
          </c:dPt>
          <c:dPt>
            <c:idx val="3"/>
            <c:invertIfNegative val="0"/>
            <c:bubble3D val="0"/>
            <c:spPr>
              <a:solidFill>
                <a:srgbClr val="5673B8"/>
              </a:solidFill>
            </c:spPr>
            <c:extLst>
              <c:ext xmlns:c16="http://schemas.microsoft.com/office/drawing/2014/chart" uri="{C3380CC4-5D6E-409C-BE32-E72D297353CC}">
                <c16:uniqueId val="{00000004-E5D7-4530-9FF2-D284457B8C3F}"/>
              </c:ext>
            </c:extLst>
          </c:dPt>
          <c:dPt>
            <c:idx val="4"/>
            <c:invertIfNegative val="0"/>
            <c:bubble3D val="0"/>
            <c:spPr>
              <a:solidFill>
                <a:srgbClr val="5673B8"/>
              </a:solidFill>
            </c:spPr>
            <c:extLst>
              <c:ext xmlns:c16="http://schemas.microsoft.com/office/drawing/2014/chart" uri="{C3380CC4-5D6E-409C-BE32-E72D297353CC}">
                <c16:uniqueId val="{00000005-E5D7-4530-9FF2-D284457B8C3F}"/>
              </c:ext>
            </c:extLst>
          </c:dPt>
          <c:dPt>
            <c:idx val="5"/>
            <c:invertIfNegative val="0"/>
            <c:bubble3D val="0"/>
            <c:spPr>
              <a:solidFill>
                <a:srgbClr val="5673B8"/>
              </a:solidFill>
            </c:spPr>
            <c:extLst>
              <c:ext xmlns:c16="http://schemas.microsoft.com/office/drawing/2014/chart" uri="{C3380CC4-5D6E-409C-BE32-E72D297353CC}">
                <c16:uniqueId val="{00000006-E5D7-4530-9FF2-D284457B8C3F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Ideal
sodium intake</c:v>
                </c:pt>
                <c:pt idx="1">
                  <c:v>Sodium upper limit</c:v>
                </c:pt>
                <c:pt idx="3">
                  <c:v>Age
14–18 y</c:v>
                </c:pt>
                <c:pt idx="4">
                  <c:v>Age
19–50 y</c:v>
                </c:pt>
                <c:pt idx="5">
                  <c:v>Age
≥51 y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1500</c:v>
                </c:pt>
                <c:pt idx="1">
                  <c:v>2300</c:v>
                </c:pt>
                <c:pt idx="3">
                  <c:v>3538</c:v>
                </c:pt>
                <c:pt idx="4">
                  <c:v>3744</c:v>
                </c:pt>
                <c:pt idx="5">
                  <c:v>3293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BF8-4060-9215-4E2B1C9E19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65816960"/>
        <c:axId val="165818752"/>
      </c:barChart>
      <c:catAx>
        <c:axId val="1658169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65818752"/>
        <c:crosses val="autoZero"/>
        <c:auto val="1"/>
        <c:lblAlgn val="ctr"/>
        <c:lblOffset val="100"/>
        <c:noMultiLvlLbl val="0"/>
      </c:catAx>
      <c:valAx>
        <c:axId val="165818752"/>
        <c:scaling>
          <c:orientation val="minMax"/>
          <c:max val="40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800" b="1" i="0">
                    <a:latin typeface="Avenir Heavy" panose="02000503020000020003" pitchFamily="2" charset="0"/>
                  </a:defRPr>
                </a:pPr>
                <a:r>
                  <a:rPr lang="en-US" sz="800" b="1" i="0" dirty="0">
                    <a:latin typeface="Avenir Heavy" panose="02000503020000020003" pitchFamily="2" charset="0"/>
                  </a:rPr>
                  <a:t>Sodium Intake, mg/day</a:t>
                </a:r>
              </a:p>
            </c:rich>
          </c:tx>
          <c:layout>
            <c:manualLayout>
              <c:xMode val="edge"/>
              <c:yMode val="edge"/>
              <c:x val="9.1984985299603597E-2"/>
              <c:y val="7.6137850076361827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65816960"/>
        <c:crosses val="autoZero"/>
        <c:crossBetween val="between"/>
        <c:majorUnit val="500"/>
      </c:valAx>
    </c:plotArea>
    <c:plotVisOnly val="1"/>
    <c:dispBlanksAs val="gap"/>
    <c:showDLblsOverMax val="0"/>
  </c:chart>
  <c:txPr>
    <a:bodyPr/>
    <a:lstStyle/>
    <a:p>
      <a:pPr>
        <a:defRPr sz="700" b="0" i="0">
          <a:solidFill>
            <a:schemeClr val="tx1"/>
          </a:solidFill>
          <a:latin typeface="Avenir" panose="02000503020000020003" pitchFamily="2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62544123575189"/>
          <c:y val="5.6022330049757076E-2"/>
          <c:w val="0.74321264045993163"/>
          <c:h val="0.765416675559070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Median</c:v>
                </c:pt>
              </c:strCache>
            </c:strRef>
          </c:tx>
          <c:spPr>
            <a:ln w="28575" cap="rnd">
              <a:solidFill>
                <a:srgbClr val="5075D3"/>
              </a:solidFill>
              <a:round/>
            </a:ln>
            <a:effectLst/>
          </c:spPr>
          <c:marker>
            <c:symbol val="diamond"/>
            <c:size val="10"/>
            <c:spPr>
              <a:solidFill>
                <a:srgbClr val="852064"/>
              </a:solidFill>
              <a:ln w="9525">
                <a:solidFill>
                  <a:srgbClr val="852064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2347674350963187"/>
                  <c:y val="-6.7310577841972363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100" b="0" i="0" u="none" strike="noStrike" kern="1200" baseline="0">
                        <a:solidFill>
                          <a:schemeClr val="tx1"/>
                        </a:solidFill>
                        <a:latin typeface="Avenir LT Std 55 Roman" panose="020B0703020203020204"/>
                        <a:ea typeface="+mn-ea"/>
                        <a:cs typeface="+mn-cs"/>
                      </a:defRPr>
                    </a:pPr>
                    <a:fld id="{27B7C8D3-AE78-44B3-930C-8E0E03AAB289}" type="VALUE">
                      <a:rPr lang="en-US" sz="1100" smtClean="0">
                        <a:latin typeface="Avenir LT Std 55 Roman" panose="020B0703020203020204"/>
                      </a:rPr>
                      <a:pPr>
                        <a:defRPr sz="1100">
                          <a:latin typeface="Avenir LT Std 55 Roman" panose="020B0703020203020204"/>
                        </a:defRPr>
                      </a:pPr>
                      <a:t>[VALUE]</a:t>
                    </a:fld>
                    <a:endParaRPr lang="en-US" sz="1100" dirty="0">
                      <a:latin typeface="Avenir LT Std 55 Roman" panose="020B0703020203020204"/>
                    </a:endParaRPr>
                  </a:p>
                  <a:p>
                    <a:pPr>
                      <a:defRPr sz="1100">
                        <a:latin typeface="Avenir LT Std 55 Roman" panose="020B0703020203020204"/>
                      </a:defRPr>
                    </a:pPr>
                    <a:r>
                      <a:rPr lang="en-US" sz="1100" b="0" i="0" u="none" strike="noStrike" baseline="0" dirty="0">
                        <a:latin typeface="Avenir LT Std 55 Roman" panose="020B0703020203020204"/>
                      </a:rPr>
                      <a:t>(2852.0, 5819.0)</a:t>
                    </a:r>
                    <a:r>
                      <a:rPr lang="en-US" sz="1100" dirty="0">
                        <a:latin typeface="Avenir LT Std 55 Roman" panose="020B0703020203020204"/>
                      </a:rPr>
                      <a:t> </a:t>
                    </a:r>
                  </a:p>
                </c:rich>
              </c:tx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chemeClr val="tx1"/>
                      </a:solidFill>
                      <a:latin typeface="Avenir LT Std 55 Roman" panose="020B0703020203020204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517906184539461"/>
                      <c:h val="0.1221766213060991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216-4C12-8EE2-B7A66B538773}"/>
                </c:ext>
              </c:extLst>
            </c:dLbl>
            <c:dLbl>
              <c:idx val="1"/>
              <c:layout>
                <c:manualLayout>
                  <c:x val="-0.1085377224624566"/>
                  <c:y val="-0.16482326331021824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100" b="0" i="0" u="none" strike="noStrike" kern="1200" baseline="0">
                        <a:solidFill>
                          <a:schemeClr val="tx1"/>
                        </a:solidFill>
                        <a:latin typeface="Avenir LT Std 55 Roman" panose="020B0703020203020204"/>
                        <a:ea typeface="+mn-ea"/>
                        <a:cs typeface="+mn-cs"/>
                      </a:defRPr>
                    </a:pPr>
                    <a:fld id="{CC66A9A5-27F9-4135-B655-DCC99094658F}" type="VALUE">
                      <a:rPr lang="en-US" sz="1100" smtClean="0">
                        <a:latin typeface="Avenir LT Std 55 Roman" panose="020B0703020203020204"/>
                      </a:rPr>
                      <a:pPr>
                        <a:defRPr sz="1100">
                          <a:latin typeface="Avenir LT Std 55 Roman" panose="020B0703020203020204"/>
                        </a:defRPr>
                      </a:pPr>
                      <a:t>[VALUE]</a:t>
                    </a:fld>
                    <a:endParaRPr lang="en-US" sz="1100" dirty="0">
                      <a:latin typeface="Avenir LT Std 55 Roman" panose="020B0703020203020204"/>
                    </a:endParaRPr>
                  </a:p>
                  <a:p>
                    <a:pPr>
                      <a:defRPr sz="1100">
                        <a:latin typeface="Avenir LT Std 55 Roman" panose="020B0703020203020204"/>
                      </a:defRPr>
                    </a:pPr>
                    <a:r>
                      <a:rPr lang="en-US" sz="1100" b="0" i="0" u="none" strike="noStrike" baseline="0" dirty="0">
                        <a:latin typeface="Avenir LT Std 55 Roman" panose="020B0703020203020204"/>
                      </a:rPr>
                      <a:t>(2254.0, 3358.0)</a:t>
                    </a:r>
                  </a:p>
                </c:rich>
              </c:tx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chemeClr val="tx1"/>
                      </a:solidFill>
                      <a:latin typeface="Avenir LT Std 55 Roman" panose="020B0703020203020204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229599078323029"/>
                      <c:h val="0.1305303019353346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2216-4C12-8EE2-B7A66B538773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venir LT Std 55 Roman" panose="020B0703020203020204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Dir val="y"/>
            <c:errBarType val="both"/>
            <c:errValType val="cust"/>
            <c:noEndCap val="0"/>
            <c:plus>
              <c:numRef>
                <c:f>Sheet1!$H$2:$H$3</c:f>
                <c:numCache>
                  <c:formatCode>General</c:formatCode>
                  <c:ptCount val="2"/>
                  <c:pt idx="0">
                    <c:v>1587</c:v>
                  </c:pt>
                  <c:pt idx="1">
                    <c:v>655.5</c:v>
                  </c:pt>
                </c:numCache>
              </c:numRef>
            </c:plus>
            <c:minus>
              <c:numRef>
                <c:f>Sheet1!$G$2:$G$3</c:f>
                <c:numCache>
                  <c:formatCode>General</c:formatCode>
                  <c:ptCount val="2"/>
                  <c:pt idx="0">
                    <c:v>1380</c:v>
                  </c:pt>
                  <c:pt idx="1">
                    <c:v>448.5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Sheet1!$A$2:$A$3</c:f>
              <c:strCache>
                <c:ptCount val="2"/>
                <c:pt idx="0">
                  <c:v>Baseline (SXB)
(n=41)</c:v>
                </c:pt>
                <c:pt idx="1">
                  <c:v>EOT (LXB)
(n=38)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 formatCode="0.0">
                  <c:v>4232</c:v>
                </c:pt>
                <c:pt idx="1">
                  <c:v>2702.5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216-4C12-8EE2-B7A66B538773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12345679"/>
        <c:axId val="112346159"/>
      </c:lineChart>
      <c:catAx>
        <c:axId val="1123456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Avenir Heavy" panose="02000503020000020003" pitchFamily="2" charset="0"/>
                <a:ea typeface="+mn-ea"/>
                <a:cs typeface="+mn-cs"/>
              </a:defRPr>
            </a:pPr>
            <a:endParaRPr lang="en-US"/>
          </a:p>
        </c:txPr>
        <c:crossAx val="112346159"/>
        <c:crosses val="autoZero"/>
        <c:auto val="1"/>
        <c:lblAlgn val="ctr"/>
        <c:lblOffset val="100"/>
        <c:noMultiLvlLbl val="0"/>
      </c:catAx>
      <c:valAx>
        <c:axId val="112346159"/>
        <c:scaling>
          <c:orientation val="minMax"/>
          <c:max val="6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venir Heavy" panose="02000503020000020003" pitchFamily="2" charset="0"/>
                    <a:ea typeface="+mn-ea"/>
                    <a:cs typeface="+mn-cs"/>
                  </a:defRPr>
                </a:pPr>
                <a:r>
                  <a:rPr lang="en-US" sz="1600" b="1" i="0" dirty="0">
                    <a:solidFill>
                      <a:schemeClr val="tx1"/>
                    </a:solidFill>
                    <a:latin typeface="Avenir Heavy" panose="02000503020000020003" pitchFamily="2" charset="0"/>
                  </a:rPr>
                  <a:t>Median (IQR) 24-hour urinary sodium, mg/day</a:t>
                </a:r>
              </a:p>
            </c:rich>
          </c:tx>
          <c:layout>
            <c:manualLayout>
              <c:xMode val="edge"/>
              <c:yMode val="edge"/>
              <c:x val="8.7639849076673951E-3"/>
              <c:y val="9.6091865837561893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Avenir Heavy" panose="02000503020000020003" pitchFamily="2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venir LT Std 55 Roman" panose="020B0703020203020204"/>
                <a:ea typeface="+mn-ea"/>
                <a:cs typeface="+mn-cs"/>
              </a:defRPr>
            </a:pPr>
            <a:endParaRPr lang="en-US"/>
          </a:p>
        </c:txPr>
        <c:crossAx val="1123456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0" i="0">
          <a:solidFill>
            <a:schemeClr val="tx1"/>
          </a:solidFill>
          <a:latin typeface="Avenir" panose="02000503020000020003" pitchFamily="2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94A55-25B0-479E-8D9E-F6854BDB112C}" type="datetimeFigureOut">
              <a:rPr lang="en-US" smtClean="0"/>
              <a:t>6/6/2025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8ED03D-B91D-479A-A4F2-379D7ABF21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771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ED03D-B91D-479A-A4F2-379D7ABF21C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9661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200000"/>
              </a:lnSpc>
              <a:buNone/>
              <a:tabLst>
                <a:tab pos="0" algn="l"/>
              </a:tabLst>
            </a:pPr>
            <a:r>
              <a:rPr lang="en-US" b="1" dirty="0"/>
              <a:t>Table: </a:t>
            </a:r>
            <a:r>
              <a:rPr lang="en-US" b="0" dirty="0"/>
              <a:t>^</a:t>
            </a:r>
            <a:r>
              <a:rPr lang="en-US" sz="12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t-9-01-03-02 </a:t>
            </a:r>
            <a:r>
              <a:rPr lang="en-US" sz="12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Table 9.1.3.2 Demographics and Baseline Characteristics (Completer Analysis Set)</a:t>
            </a:r>
            <a:r>
              <a:rPr lang="en-US" sz="12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p6A</a:t>
            </a:r>
          </a:p>
          <a:p>
            <a:pPr marL="0" marR="0">
              <a:lnSpc>
                <a:spcPct val="200000"/>
              </a:lnSpc>
              <a:buNone/>
              <a:tabLst>
                <a:tab pos="0" algn="l"/>
              </a:tabLst>
            </a:pPr>
            <a:r>
              <a:rPr lang="en-US" sz="12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^t-9-01-06-02-ia Table 9.1.6.2 Summary of Study Intervention (XYWAV) Exposure (Completer Analysis Set) p1A,</a:t>
            </a:r>
          </a:p>
          <a:p>
            <a:pPr algn="l"/>
            <a:r>
              <a:rPr lang="en-US" b="1" dirty="0"/>
              <a:t>t-2-ia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Table 2.ia Summary of Sodium Amount in XREM and XWAV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(Completer Analysis Set) </a:t>
            </a:r>
            <a:r>
              <a:rPr lang="en-US" b="0" dirty="0"/>
              <a:t>p1A, p2A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(sodium content and </a:t>
            </a:r>
            <a:r>
              <a:rPr lang="en-US" sz="12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b="0" dirty="0"/>
              <a:t>ifference in sodium content)</a:t>
            </a:r>
          </a:p>
          <a:p>
            <a:pPr algn="l"/>
            <a:r>
              <a:rPr lang="en-US" sz="12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^t-9-02-06-01-ia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Table 9.2.6.1.ia Summary of 24-hour Urine Sodium - in mg/day (Completer Analysis Set) p2C</a:t>
            </a:r>
            <a:endParaRPr lang="en-US" sz="1200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200000"/>
              </a:lnSpc>
              <a:buNone/>
              <a:tabLst>
                <a:tab pos="0" algn="l"/>
              </a:tabLst>
            </a:pPr>
            <a:r>
              <a:rPr lang="en-US" sz="1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Figure: </a:t>
            </a:r>
            <a:r>
              <a:rPr lang="en-US" sz="12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^t-9-02-06-01-ia</a:t>
            </a:r>
            <a:r>
              <a:rPr lang="en-US" sz="12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Table 9.2.6.1.ia Summary of 24-hour Urine Sodium - in mg/day (Completer Analysis Set) </a:t>
            </a:r>
            <a:r>
              <a:rPr lang="en-US" sz="12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p1A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p2A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lang="en-US" sz="1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Footnote:</a:t>
            </a:r>
            <a:r>
              <a:rPr lang="en-US" sz="12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^</a:t>
            </a:r>
            <a:r>
              <a:rPr lang="en-US" sz="1200" b="0" dirty="0">
                <a:effectLst/>
                <a:latin typeface="Segoe UI" panose="020B0502040204020203" pitchFamily="34" charset="0"/>
              </a:rPr>
              <a:t>t-9-01-03-02 Table 9.1.3.2 Demographics and Baseline Characteristics (Completer Analysis Set) p1E </a:t>
            </a:r>
            <a:endParaRPr lang="en-US" sz="1200" b="0" dirty="0">
              <a:effectLst/>
              <a:latin typeface="Arial" panose="020B0604020202020204" pitchFamily="34" charset="0"/>
            </a:endParaRPr>
          </a:p>
          <a:p>
            <a:pPr marL="0" marR="0">
              <a:lnSpc>
                <a:spcPct val="200000"/>
              </a:lnSpc>
              <a:buNone/>
              <a:tabLst>
                <a:tab pos="0" algn="l"/>
              </a:tabLst>
            </a:pPr>
            <a:endParaRPr lang="en-US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200000"/>
              </a:lnSpc>
              <a:tabLst>
                <a:tab pos="0" algn="l"/>
              </a:tabLst>
            </a:pP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solidFill>
                <a:schemeClr val="tx1"/>
              </a:solidFill>
              <a:effectLst/>
              <a:latin typeface="Avenir LT Std 55 Roman" panose="020B0703020203020204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200000"/>
              </a:lnSpc>
              <a:buNone/>
              <a:tabLst>
                <a:tab pos="0" algn="l"/>
              </a:tabLst>
            </a:pPr>
            <a:endParaRPr lang="en-US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200000"/>
              </a:lnSpc>
              <a:buNone/>
              <a:tabLst>
                <a:tab pos="0" algn="l"/>
              </a:tabLst>
            </a:pP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ED03D-B91D-479A-A4F2-379D7ABF21C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9276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9F8640-67CE-EE93-1C23-98889D198F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B69DD9-5266-89C6-9E3B-39BF877074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F29963-FC43-9367-650A-DBDFB72102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sz="105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900" dirty="0">
                <a:effectLst/>
                <a:latin typeface="Segoe UI" panose="020B0502040204020203" pitchFamily="34" charset="0"/>
              </a:rPr>
              <a:t>^24 hour ambulatory: t-9-02-03-01-01 </a:t>
            </a:r>
            <a:r>
              <a:rPr lang="en-US" sz="900" b="1" dirty="0">
                <a:effectLst/>
                <a:latin typeface="Segoe UI" panose="020B0502040204020203" pitchFamily="34" charset="0"/>
              </a:rPr>
              <a:t>Table 9.2.3.1.1 Summary of 24-hour Ambulatory SBP (Completer Analysis Set)</a:t>
            </a:r>
            <a:r>
              <a:rPr lang="en-US" sz="900" dirty="0">
                <a:effectLst/>
                <a:latin typeface="Segoe UI" panose="020B0502040204020203" pitchFamily="34" charset="0"/>
              </a:rPr>
              <a:t> p2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900" dirty="0">
                <a:effectLst/>
                <a:latin typeface="Segoe UI" panose="020B0502040204020203" pitchFamily="34" charset="0"/>
              </a:rPr>
              <a:t>^P value: t-9-02-03-01-01 </a:t>
            </a:r>
            <a:r>
              <a:rPr lang="en-US" sz="900" b="1" dirty="0">
                <a:effectLst/>
                <a:latin typeface="Segoe UI" panose="020B0502040204020203" pitchFamily="34" charset="0"/>
              </a:rPr>
              <a:t>Table 9.2.3.1.1 Summary of 24-hour Ambulatory SBP (Completer Analysis Set)</a:t>
            </a:r>
            <a:r>
              <a:rPr lang="en-US" sz="900" dirty="0">
                <a:effectLst/>
                <a:latin typeface="Segoe UI" panose="020B0502040204020203" pitchFamily="34" charset="0"/>
              </a:rPr>
              <a:t>1sided p2A</a:t>
            </a:r>
            <a:endParaRPr lang="en-US" sz="1000" dirty="0">
              <a:effectLst/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sz="900" dirty="0">
                <a:effectLst/>
                <a:latin typeface="Segoe UI" panose="020B0502040204020203" pitchFamily="34" charset="0"/>
              </a:rPr>
              <a:t>^Daytime: t-9-02-03-02-01-02 </a:t>
            </a:r>
            <a:r>
              <a:rPr lang="en-US" sz="900" b="1" dirty="0">
                <a:effectLst/>
                <a:latin typeface="Segoe UI" panose="020B0502040204020203" pitchFamily="34" charset="0"/>
              </a:rPr>
              <a:t>Table 9.2.3.2.1.2 Summary of Daytime Ambulatory SBP (Fixed-Window) (Completer Analysis Set)</a:t>
            </a:r>
            <a:r>
              <a:rPr lang="en-US" sz="900" dirty="0">
                <a:effectLst/>
                <a:latin typeface="Segoe UI" panose="020B0502040204020203" pitchFamily="34" charset="0"/>
              </a:rPr>
              <a:t> p2, ^P value: t-9-02-03-02-01-02 </a:t>
            </a:r>
            <a:r>
              <a:rPr lang="en-US" sz="900" b="1" dirty="0">
                <a:effectLst/>
                <a:latin typeface="Segoe UI" panose="020B0502040204020203" pitchFamily="34" charset="0"/>
              </a:rPr>
              <a:t>Table 9.2.3.2.1.2 Summary of Daytime Ambulatory SBP (Fixed-Window) (Completer Analysis Set) </a:t>
            </a:r>
            <a:r>
              <a:rPr lang="en-US" sz="900" dirty="0">
                <a:effectLst/>
                <a:latin typeface="Segoe UI" panose="020B0502040204020203" pitchFamily="34" charset="0"/>
              </a:rPr>
              <a:t>1sided, p2A</a:t>
            </a:r>
            <a:endParaRPr lang="en-US" sz="1000" dirty="0">
              <a:effectLst/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sz="900" dirty="0">
                <a:effectLst/>
                <a:latin typeface="Segoe UI" panose="020B0502040204020203" pitchFamily="34" charset="0"/>
              </a:rPr>
              <a:t>^Seated resting: t-9-02-03-03-01 </a:t>
            </a:r>
            <a:r>
              <a:rPr lang="en-US" sz="900" b="1" dirty="0">
                <a:effectLst/>
                <a:latin typeface="Segoe UI" panose="020B0502040204020203" pitchFamily="34" charset="0"/>
              </a:rPr>
              <a:t>Table 9.2.3.3.1 Summary of Seated Resting SBP (Completer Analysis Set)</a:t>
            </a:r>
            <a:r>
              <a:rPr lang="en-US" sz="900" dirty="0">
                <a:effectLst/>
                <a:latin typeface="Segoe UI" panose="020B0502040204020203" pitchFamily="34" charset="0"/>
              </a:rPr>
              <a:t> p5 </a:t>
            </a:r>
            <a:endParaRPr lang="en-US" sz="1000" dirty="0">
              <a:effectLst/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sz="900" dirty="0">
                <a:effectLst/>
                <a:latin typeface="Segoe UI" panose="020B0502040204020203" pitchFamily="34" charset="0"/>
              </a:rPr>
              <a:t>^P value: t-9-02-03-03-01 </a:t>
            </a:r>
            <a:r>
              <a:rPr lang="en-US" sz="900" b="1" dirty="0">
                <a:effectLst/>
                <a:latin typeface="Segoe UI" panose="020B0502040204020203" pitchFamily="34" charset="0"/>
              </a:rPr>
              <a:t>Table 9.2.3.3.1</a:t>
            </a:r>
            <a:r>
              <a:rPr lang="en-US" sz="900" dirty="0">
                <a:effectLst/>
                <a:latin typeface="Segoe UI" panose="020B0502040204020203" pitchFamily="34" charset="0"/>
              </a:rPr>
              <a:t> </a:t>
            </a:r>
            <a:r>
              <a:rPr lang="en-US" sz="900" b="1" dirty="0">
                <a:effectLst/>
                <a:latin typeface="Segoe UI" panose="020B0502040204020203" pitchFamily="34" charset="0"/>
              </a:rPr>
              <a:t>Summary of Seated Resting SBP (Completer Analysis Set)</a:t>
            </a:r>
            <a:r>
              <a:rPr lang="en-US" sz="900" dirty="0">
                <a:effectLst/>
                <a:latin typeface="Segoe UI" panose="020B0502040204020203" pitchFamily="34" charset="0"/>
              </a:rPr>
              <a:t> 1sided, p5A</a:t>
            </a:r>
            <a:endParaRPr lang="en-US" sz="1000" dirty="0">
              <a:effectLst/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sz="900" dirty="0">
                <a:effectLst/>
                <a:latin typeface="Segoe UI" panose="020B0502040204020203" pitchFamily="34" charset="0"/>
              </a:rPr>
              <a:t>^Nighttime: t-9-02-03-04-01-02 </a:t>
            </a:r>
            <a:r>
              <a:rPr lang="en-US" sz="900" b="1" dirty="0">
                <a:effectLst/>
                <a:latin typeface="Segoe UI" panose="020B0502040204020203" pitchFamily="34" charset="0"/>
              </a:rPr>
              <a:t>Table 9.2.3.4.1.2 Summary of Nighttime Ambulatory SBP (Fixed-Window) (Completer Analysis Set)</a:t>
            </a:r>
            <a:r>
              <a:rPr lang="en-US" sz="900" dirty="0">
                <a:effectLst/>
                <a:latin typeface="Segoe UI" panose="020B0502040204020203" pitchFamily="34" charset="0"/>
              </a:rPr>
              <a:t> p2 ^P value: t-9-02-03-04-01-02 </a:t>
            </a:r>
            <a:r>
              <a:rPr lang="en-US" sz="900" b="1" dirty="0">
                <a:effectLst/>
                <a:latin typeface="Segoe UI" panose="020B0502040204020203" pitchFamily="34" charset="0"/>
              </a:rPr>
              <a:t>Table 9.2.3.4.1.2 Summary of Nighttime Ambulatory SBP (Fixed-Window) (Completer Analysis Set) </a:t>
            </a:r>
            <a:r>
              <a:rPr lang="en-US" sz="900" dirty="0">
                <a:effectLst/>
                <a:latin typeface="Segoe UI" panose="020B0502040204020203" pitchFamily="34" charset="0"/>
              </a:rPr>
              <a:t>1sided, p2A</a:t>
            </a:r>
          </a:p>
          <a:p>
            <a:r>
              <a:rPr lang="en-US" sz="1400" dirty="0"/>
              <a:t>^24 hour ambulatory DBP: t-9-02-04-01-01 Table 9.2.4.1.1 Summary of 24-hour Ambulatory DBP (Completer Analysis Set)</a:t>
            </a:r>
          </a:p>
          <a:p>
            <a:r>
              <a:rPr lang="en-US" sz="1400" dirty="0"/>
              <a:t>^Daytime DBP: t-9-02-04-02-01-02 Table 9.2.4.2.1.2 Summary of Daytime Ambulatory DBP (Fixed-Window) (Completer Analysis Set)</a:t>
            </a:r>
          </a:p>
          <a:p>
            <a:r>
              <a:rPr lang="en-US" sz="1400" dirty="0"/>
              <a:t>^Seated resting DBP: </a:t>
            </a:r>
            <a:r>
              <a:rPr lang="en-US" sz="900" b="0" dirty="0"/>
              <a:t>t-9-02-04-03-01 Table 9.2.4.3.1 Summary of Seated Resting DBP (Completer Analysis Set)</a:t>
            </a:r>
            <a:endParaRPr lang="en-US" sz="1400" dirty="0"/>
          </a:p>
          <a:p>
            <a:r>
              <a:rPr lang="en-US" sz="1400" dirty="0"/>
              <a:t>^Nighttime DBP: </a:t>
            </a:r>
            <a:r>
              <a:rPr lang="en-US" sz="900" b="0" dirty="0"/>
              <a:t>t-9-02-04-04-01-02 Table 9.2.4.4.1.2 Summary of Nighttime Ambulatory DBP (Fixed-Window) (Completer Analysis Set)</a:t>
            </a:r>
            <a:endParaRPr lang="en-US" sz="900" dirty="0">
              <a:effectLst/>
              <a:latin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900" b="1" dirty="0">
                <a:effectLst/>
                <a:latin typeface="Segoe UI" panose="020B0502040204020203" pitchFamily="34" charset="0"/>
              </a:rPr>
              <a:t>Footnote a: </a:t>
            </a:r>
            <a:r>
              <a:rPr lang="en-US" sz="1800" dirty="0">
                <a:effectLst/>
                <a:latin typeface="Segoe UI" panose="020B0502040204020203" pitchFamily="34" charset="0"/>
              </a:rPr>
              <a:t>^footnote of respective source tables listed above for each endpoint</a:t>
            </a:r>
            <a:endParaRPr lang="en-US" sz="1800" dirty="0">
              <a:effectLst/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sz="2000" b="1" dirty="0">
                <a:effectLst/>
                <a:latin typeface="Segoe UI" panose="020B0502040204020203" pitchFamily="34" charset="0"/>
              </a:rPr>
              <a:t>Footnote b: </a:t>
            </a:r>
            <a:r>
              <a:rPr lang="en-US" sz="1800" dirty="0">
                <a:effectLst/>
                <a:latin typeface="Segoe UI" panose="020B0502040204020203" pitchFamily="34" charset="0"/>
              </a:rPr>
              <a:t>^25XYRN017 FN APSS 2015 XYLO LB ABS-FINAL WITH ANNOS methods section (nominal P value)</a:t>
            </a:r>
            <a:endParaRPr lang="en-US" sz="2000" dirty="0">
              <a:solidFill>
                <a:schemeClr val="tx1"/>
              </a:solidFill>
              <a:effectLst/>
              <a:latin typeface="Avenir LT Std 55 Roman" panose="020B0703020203020204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200000"/>
              </a:lnSpc>
              <a:buNone/>
              <a:tabLst>
                <a:tab pos="0" algn="l"/>
              </a:tabLst>
            </a:pPr>
            <a:endParaRPr lang="en-US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200000"/>
              </a:lnSpc>
              <a:buNone/>
              <a:tabLst>
                <a:tab pos="0" algn="l"/>
              </a:tabLst>
            </a:pPr>
            <a:endParaRPr lang="en-US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4950" indent="-234950">
              <a:lnSpc>
                <a:spcPct val="100000"/>
              </a:lnSpc>
              <a:spcBef>
                <a:spcPts val="0"/>
              </a:spcBef>
              <a:tabLst>
                <a:tab pos="290513" algn="l"/>
              </a:tabLst>
            </a:pPr>
            <a:r>
              <a:rPr lang="en-US" sz="1050" dirty="0">
                <a:effectLst/>
                <a:latin typeface="Avenir LT Std 55 Roman" panose="020B0703020203020204"/>
              </a:rPr>
              <a:t> </a:t>
            </a:r>
            <a:r>
              <a:rPr lang="en-US" sz="1050" dirty="0">
                <a:effectLst/>
                <a:latin typeface="Avenir LT Std 55 Roman" panose="020B0703020203020204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050" dirty="0">
              <a:latin typeface="Avenir LT Std 55 Roman" panose="020B0703020203020204"/>
            </a:endParaRPr>
          </a:p>
          <a:p>
            <a:pPr marL="0" marR="0">
              <a:lnSpc>
                <a:spcPct val="200000"/>
              </a:lnSpc>
              <a:buNone/>
              <a:tabLst>
                <a:tab pos="0" algn="l"/>
              </a:tabLst>
            </a:pPr>
            <a:endParaRPr lang="en-US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6D7BEA-38F8-7D4A-5CBC-439DE57BC0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ED03D-B91D-479A-A4F2-379D7ABF21C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7865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3CA1E6-89B0-2A8B-EF84-D4E779E166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B1D134-5654-E6D7-0F02-40F7A15033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98D4F2-A213-B9CE-2D0C-F0F29B2C59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sz="105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900" dirty="0">
                <a:effectLst/>
                <a:latin typeface="Segoe UI" panose="020B0502040204020203" pitchFamily="34" charset="0"/>
              </a:rPr>
              <a:t>^24 hour ambulatory: t-9-02-03-01-01 </a:t>
            </a:r>
            <a:r>
              <a:rPr lang="en-US" sz="900" b="1" dirty="0">
                <a:effectLst/>
                <a:latin typeface="Segoe UI" panose="020B0502040204020203" pitchFamily="34" charset="0"/>
              </a:rPr>
              <a:t>Table 9.2.3.1.1 Summary of 24-hour Ambulatory SBP (Completer Analysis Set)</a:t>
            </a:r>
            <a:r>
              <a:rPr lang="en-US" sz="900" dirty="0">
                <a:effectLst/>
                <a:latin typeface="Segoe UI" panose="020B0502040204020203" pitchFamily="34" charset="0"/>
              </a:rPr>
              <a:t> p2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900" dirty="0">
                <a:effectLst/>
                <a:latin typeface="Segoe UI" panose="020B0502040204020203" pitchFamily="34" charset="0"/>
              </a:rPr>
              <a:t>^P value: t-9-02-03-01-01 </a:t>
            </a:r>
            <a:r>
              <a:rPr lang="en-US" sz="900" b="1" dirty="0">
                <a:effectLst/>
                <a:latin typeface="Segoe UI" panose="020B0502040204020203" pitchFamily="34" charset="0"/>
              </a:rPr>
              <a:t>Table 9.2.3.1.1 Summary of 24-hour Ambulatory SBP (Completer Analysis Set)</a:t>
            </a:r>
            <a:r>
              <a:rPr lang="en-US" sz="900" dirty="0">
                <a:effectLst/>
                <a:latin typeface="Segoe UI" panose="020B0502040204020203" pitchFamily="34" charset="0"/>
              </a:rPr>
              <a:t>1sided p2A</a:t>
            </a:r>
            <a:endParaRPr lang="en-US" sz="1000" dirty="0">
              <a:effectLst/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sz="900" dirty="0">
                <a:effectLst/>
                <a:latin typeface="Segoe UI" panose="020B0502040204020203" pitchFamily="34" charset="0"/>
              </a:rPr>
              <a:t>^Daytime: t-9-02-03-02-01-02 </a:t>
            </a:r>
            <a:r>
              <a:rPr lang="en-US" sz="900" b="1" dirty="0">
                <a:effectLst/>
                <a:latin typeface="Segoe UI" panose="020B0502040204020203" pitchFamily="34" charset="0"/>
              </a:rPr>
              <a:t>Table 9.2.3.2.1.2 Summary of Daytime Ambulatory SBP (Fixed-Window) (Completer Analysis Set)</a:t>
            </a:r>
            <a:r>
              <a:rPr lang="en-US" sz="900" dirty="0">
                <a:effectLst/>
                <a:latin typeface="Segoe UI" panose="020B0502040204020203" pitchFamily="34" charset="0"/>
              </a:rPr>
              <a:t> p2, ^P value: t-9-02-03-02-01-02 </a:t>
            </a:r>
            <a:r>
              <a:rPr lang="en-US" sz="900" b="1" dirty="0">
                <a:effectLst/>
                <a:latin typeface="Segoe UI" panose="020B0502040204020203" pitchFamily="34" charset="0"/>
              </a:rPr>
              <a:t>Table 9.2.3.2.1.2 Summary of Daytime Ambulatory SBP (Fixed-Window) (Completer Analysis Set) </a:t>
            </a:r>
            <a:r>
              <a:rPr lang="en-US" sz="900" dirty="0">
                <a:effectLst/>
                <a:latin typeface="Segoe UI" panose="020B0502040204020203" pitchFamily="34" charset="0"/>
              </a:rPr>
              <a:t>1sided, p2A</a:t>
            </a:r>
            <a:endParaRPr lang="en-US" sz="1000" dirty="0">
              <a:effectLst/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sz="900" dirty="0">
                <a:effectLst/>
                <a:latin typeface="Segoe UI" panose="020B0502040204020203" pitchFamily="34" charset="0"/>
              </a:rPr>
              <a:t>^Seated resting: t-9-02-03-03-01 </a:t>
            </a:r>
            <a:r>
              <a:rPr lang="en-US" sz="900" b="1" dirty="0">
                <a:effectLst/>
                <a:latin typeface="Segoe UI" panose="020B0502040204020203" pitchFamily="34" charset="0"/>
              </a:rPr>
              <a:t>Table 9.2.3.3.1 Summary of Seated Resting SBP (Completer Analysis Set)</a:t>
            </a:r>
            <a:r>
              <a:rPr lang="en-US" sz="900" dirty="0">
                <a:effectLst/>
                <a:latin typeface="Segoe UI" panose="020B0502040204020203" pitchFamily="34" charset="0"/>
              </a:rPr>
              <a:t> p5 </a:t>
            </a:r>
            <a:endParaRPr lang="en-US" sz="1000" dirty="0">
              <a:effectLst/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sz="900" dirty="0">
                <a:effectLst/>
                <a:latin typeface="Segoe UI" panose="020B0502040204020203" pitchFamily="34" charset="0"/>
              </a:rPr>
              <a:t>^P value: t-9-02-03-03-01 </a:t>
            </a:r>
            <a:r>
              <a:rPr lang="en-US" sz="900" b="1" dirty="0">
                <a:effectLst/>
                <a:latin typeface="Segoe UI" panose="020B0502040204020203" pitchFamily="34" charset="0"/>
              </a:rPr>
              <a:t>Table 9.2.3.3.1</a:t>
            </a:r>
            <a:r>
              <a:rPr lang="en-US" sz="900" dirty="0">
                <a:effectLst/>
                <a:latin typeface="Segoe UI" panose="020B0502040204020203" pitchFamily="34" charset="0"/>
              </a:rPr>
              <a:t> </a:t>
            </a:r>
            <a:r>
              <a:rPr lang="en-US" sz="900" b="1" dirty="0">
                <a:effectLst/>
                <a:latin typeface="Segoe UI" panose="020B0502040204020203" pitchFamily="34" charset="0"/>
              </a:rPr>
              <a:t>Summary of Seated Resting SBP (Completer Analysis Set)</a:t>
            </a:r>
            <a:r>
              <a:rPr lang="en-US" sz="900" dirty="0">
                <a:effectLst/>
                <a:latin typeface="Segoe UI" panose="020B0502040204020203" pitchFamily="34" charset="0"/>
              </a:rPr>
              <a:t> 1sided, p5A</a:t>
            </a:r>
            <a:endParaRPr lang="en-US" sz="1000" dirty="0">
              <a:effectLst/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sz="900" dirty="0">
                <a:effectLst/>
                <a:latin typeface="Segoe UI" panose="020B0502040204020203" pitchFamily="34" charset="0"/>
              </a:rPr>
              <a:t>^Nighttime: t-9-02-03-04-01-02 </a:t>
            </a:r>
            <a:r>
              <a:rPr lang="en-US" sz="900" b="1" dirty="0">
                <a:effectLst/>
                <a:latin typeface="Segoe UI" panose="020B0502040204020203" pitchFamily="34" charset="0"/>
              </a:rPr>
              <a:t>Table 9.2.3.4.1.2 Summary of Nighttime Ambulatory SBP (Fixed-Window) (Completer Analysis Set)</a:t>
            </a:r>
            <a:r>
              <a:rPr lang="en-US" sz="900" dirty="0">
                <a:effectLst/>
                <a:latin typeface="Segoe UI" panose="020B0502040204020203" pitchFamily="34" charset="0"/>
              </a:rPr>
              <a:t> p2 ^P value: t-9-02-03-04-01-02 </a:t>
            </a:r>
            <a:r>
              <a:rPr lang="en-US" sz="900" b="1" dirty="0">
                <a:effectLst/>
                <a:latin typeface="Segoe UI" panose="020B0502040204020203" pitchFamily="34" charset="0"/>
              </a:rPr>
              <a:t>Table 9.2.3.4.1.2 Summary of Nighttime Ambulatory SBP (Fixed-Window) (Completer Analysis Set) </a:t>
            </a:r>
            <a:r>
              <a:rPr lang="en-US" sz="900" dirty="0">
                <a:effectLst/>
                <a:latin typeface="Segoe UI" panose="020B0502040204020203" pitchFamily="34" charset="0"/>
              </a:rPr>
              <a:t>1sided, p2A</a:t>
            </a:r>
          </a:p>
          <a:p>
            <a:r>
              <a:rPr lang="en-US" sz="1400" dirty="0"/>
              <a:t>^24 hour ambulatory DBP: t-9-02-04-01-01 Table 9.2.4.1.1 Summary of 24-hour Ambulatory DBP (Completer Analysis Set)</a:t>
            </a:r>
          </a:p>
          <a:p>
            <a:r>
              <a:rPr lang="en-US" sz="1400" dirty="0"/>
              <a:t>^Daytime DBP: t-9-02-04-02-01-02 Table 9.2.4.2.1.2 Summary of Daytime Ambulatory DBP (Fixed-Window) (Completer Analysis Set)</a:t>
            </a:r>
          </a:p>
          <a:p>
            <a:r>
              <a:rPr lang="en-US" sz="1400" dirty="0"/>
              <a:t>^Seated resting DBP: </a:t>
            </a:r>
            <a:r>
              <a:rPr lang="en-US" sz="900" b="0" dirty="0"/>
              <a:t>t-9-02-04-03-01 Table 9.2.4.3.1 Summary of Seated Resting DBP (Completer Analysis Set)</a:t>
            </a:r>
            <a:endParaRPr lang="en-US" sz="1400" dirty="0"/>
          </a:p>
          <a:p>
            <a:r>
              <a:rPr lang="en-US" sz="1400" dirty="0"/>
              <a:t>^Nighttime DBP: </a:t>
            </a:r>
            <a:r>
              <a:rPr lang="en-US" sz="900" b="0" dirty="0"/>
              <a:t>t-9-02-04-04-01-02 Table 9.2.4.4.1.2 Summary of Nighttime Ambulatory DBP (Fixed-Window) (Completer Analysis Set)</a:t>
            </a:r>
            <a:endParaRPr lang="en-US" sz="900" dirty="0">
              <a:effectLst/>
              <a:latin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900" b="1" dirty="0">
                <a:effectLst/>
                <a:latin typeface="Segoe UI" panose="020B0502040204020203" pitchFamily="34" charset="0"/>
              </a:rPr>
              <a:t>Footnote a: </a:t>
            </a:r>
            <a:r>
              <a:rPr lang="en-US" sz="1800" dirty="0">
                <a:effectLst/>
                <a:latin typeface="Segoe UI" panose="020B0502040204020203" pitchFamily="34" charset="0"/>
              </a:rPr>
              <a:t>^footnote of respective source tables listed above for each endpoint</a:t>
            </a:r>
            <a:endParaRPr lang="en-US" sz="1800" dirty="0">
              <a:effectLst/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sz="2000" b="1" dirty="0">
                <a:effectLst/>
                <a:latin typeface="Segoe UI" panose="020B0502040204020203" pitchFamily="34" charset="0"/>
              </a:rPr>
              <a:t>Footnote b: </a:t>
            </a:r>
            <a:r>
              <a:rPr lang="en-US" sz="1800" dirty="0">
                <a:effectLst/>
                <a:latin typeface="Segoe UI" panose="020B0502040204020203" pitchFamily="34" charset="0"/>
              </a:rPr>
              <a:t>^25XYRN017 FN APSS 2015 XYLO LB ABS-FINAL WITH ANNOS methods section (nominal P value)</a:t>
            </a:r>
            <a:endParaRPr lang="en-US" sz="2000" dirty="0">
              <a:solidFill>
                <a:schemeClr val="tx1"/>
              </a:solidFill>
              <a:effectLst/>
              <a:latin typeface="Avenir LT Std 55 Roman" panose="020B0703020203020204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200000"/>
              </a:lnSpc>
              <a:buNone/>
              <a:tabLst>
                <a:tab pos="0" algn="l"/>
              </a:tabLst>
            </a:pPr>
            <a:endParaRPr lang="en-US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200000"/>
              </a:lnSpc>
              <a:buNone/>
              <a:tabLst>
                <a:tab pos="0" algn="l"/>
              </a:tabLst>
            </a:pPr>
            <a:endParaRPr lang="en-US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4950" indent="-234950">
              <a:lnSpc>
                <a:spcPct val="100000"/>
              </a:lnSpc>
              <a:spcBef>
                <a:spcPts val="0"/>
              </a:spcBef>
              <a:tabLst>
                <a:tab pos="290513" algn="l"/>
              </a:tabLst>
            </a:pPr>
            <a:r>
              <a:rPr lang="en-US" sz="1050" dirty="0">
                <a:effectLst/>
                <a:latin typeface="Avenir LT Std 55 Roman" panose="020B0703020203020204"/>
              </a:rPr>
              <a:t> </a:t>
            </a:r>
            <a:r>
              <a:rPr lang="en-US" sz="1050" dirty="0">
                <a:effectLst/>
                <a:latin typeface="Avenir LT Std 55 Roman" panose="020B0703020203020204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050" dirty="0">
              <a:latin typeface="Avenir LT Std 55 Roman" panose="020B0703020203020204"/>
            </a:endParaRPr>
          </a:p>
          <a:p>
            <a:pPr marL="0" marR="0">
              <a:lnSpc>
                <a:spcPct val="200000"/>
              </a:lnSpc>
              <a:buNone/>
              <a:tabLst>
                <a:tab pos="0" algn="l"/>
              </a:tabLst>
            </a:pPr>
            <a:endParaRPr lang="en-US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47CD95-F1BF-1CD2-CE22-F25C2D52B6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ED03D-B91D-479A-A4F2-379D7ABF21C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0620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CB875B-6E8D-B1E7-291A-F486B12F42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4DCAC1-60C5-7794-1555-11C836CC18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0B8455-F3E2-862A-1D7C-1E08E400F0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sz="105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900" dirty="0">
                <a:effectLst/>
                <a:latin typeface="Segoe UI" panose="020B0502040204020203" pitchFamily="34" charset="0"/>
              </a:rPr>
              <a:t>^24 hour ambulatory: t-9-02-03-01-01 </a:t>
            </a:r>
            <a:r>
              <a:rPr lang="en-US" sz="900" b="1" dirty="0">
                <a:effectLst/>
                <a:latin typeface="Segoe UI" panose="020B0502040204020203" pitchFamily="34" charset="0"/>
              </a:rPr>
              <a:t>Table 9.2.3.1.1 Summary of 24-hour Ambulatory SBP (Completer Analysis Set)</a:t>
            </a:r>
            <a:r>
              <a:rPr lang="en-US" sz="900" dirty="0">
                <a:effectLst/>
                <a:latin typeface="Segoe UI" panose="020B0502040204020203" pitchFamily="34" charset="0"/>
              </a:rPr>
              <a:t> p2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900" dirty="0">
                <a:effectLst/>
                <a:latin typeface="Segoe UI" panose="020B0502040204020203" pitchFamily="34" charset="0"/>
              </a:rPr>
              <a:t>^P value: t-9-02-03-01-01 </a:t>
            </a:r>
            <a:r>
              <a:rPr lang="en-US" sz="900" b="1" dirty="0">
                <a:effectLst/>
                <a:latin typeface="Segoe UI" panose="020B0502040204020203" pitchFamily="34" charset="0"/>
              </a:rPr>
              <a:t>Table 9.2.3.1.1 Summary of 24-hour Ambulatory SBP (Completer Analysis Set)</a:t>
            </a:r>
            <a:r>
              <a:rPr lang="en-US" sz="900" dirty="0">
                <a:effectLst/>
                <a:latin typeface="Segoe UI" panose="020B0502040204020203" pitchFamily="34" charset="0"/>
              </a:rPr>
              <a:t>1sided p2A</a:t>
            </a:r>
            <a:endParaRPr lang="en-US" sz="1000" dirty="0">
              <a:effectLst/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sz="900" dirty="0">
                <a:effectLst/>
                <a:latin typeface="Segoe UI" panose="020B0502040204020203" pitchFamily="34" charset="0"/>
              </a:rPr>
              <a:t>^Daytime: t-9-02-03-02-01-02 </a:t>
            </a:r>
            <a:r>
              <a:rPr lang="en-US" sz="900" b="1" dirty="0">
                <a:effectLst/>
                <a:latin typeface="Segoe UI" panose="020B0502040204020203" pitchFamily="34" charset="0"/>
              </a:rPr>
              <a:t>Table 9.2.3.2.1.2 Summary of Daytime Ambulatory SBP (Fixed-Window) (Completer Analysis Set)</a:t>
            </a:r>
            <a:r>
              <a:rPr lang="en-US" sz="900" dirty="0">
                <a:effectLst/>
                <a:latin typeface="Segoe UI" panose="020B0502040204020203" pitchFamily="34" charset="0"/>
              </a:rPr>
              <a:t> p2, ^P value: t-9-02-03-02-01-02 </a:t>
            </a:r>
            <a:r>
              <a:rPr lang="en-US" sz="900" b="1" dirty="0">
                <a:effectLst/>
                <a:latin typeface="Segoe UI" panose="020B0502040204020203" pitchFamily="34" charset="0"/>
              </a:rPr>
              <a:t>Table 9.2.3.2.1.2 Summary of Daytime Ambulatory SBP (Fixed-Window) (Completer Analysis Set) </a:t>
            </a:r>
            <a:r>
              <a:rPr lang="en-US" sz="900" dirty="0">
                <a:effectLst/>
                <a:latin typeface="Segoe UI" panose="020B0502040204020203" pitchFamily="34" charset="0"/>
              </a:rPr>
              <a:t>1sided, p2A</a:t>
            </a:r>
            <a:endParaRPr lang="en-US" sz="1000" dirty="0">
              <a:effectLst/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sz="900" dirty="0">
                <a:effectLst/>
                <a:latin typeface="Segoe UI" panose="020B0502040204020203" pitchFamily="34" charset="0"/>
              </a:rPr>
              <a:t>^Seated resting: t-9-02-03-03-01 </a:t>
            </a:r>
            <a:r>
              <a:rPr lang="en-US" sz="900" b="1" dirty="0">
                <a:effectLst/>
                <a:latin typeface="Segoe UI" panose="020B0502040204020203" pitchFamily="34" charset="0"/>
              </a:rPr>
              <a:t>Table 9.2.3.3.1 Summary of Seated Resting SBP (Completer Analysis Set)</a:t>
            </a:r>
            <a:r>
              <a:rPr lang="en-US" sz="900" dirty="0">
                <a:effectLst/>
                <a:latin typeface="Segoe UI" panose="020B0502040204020203" pitchFamily="34" charset="0"/>
              </a:rPr>
              <a:t> p5 </a:t>
            </a:r>
            <a:endParaRPr lang="en-US" sz="1000" dirty="0">
              <a:effectLst/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sz="900" dirty="0">
                <a:effectLst/>
                <a:latin typeface="Segoe UI" panose="020B0502040204020203" pitchFamily="34" charset="0"/>
              </a:rPr>
              <a:t>^P value: t-9-02-03-03-01 </a:t>
            </a:r>
            <a:r>
              <a:rPr lang="en-US" sz="900" b="1" dirty="0">
                <a:effectLst/>
                <a:latin typeface="Segoe UI" panose="020B0502040204020203" pitchFamily="34" charset="0"/>
              </a:rPr>
              <a:t>Table 9.2.3.3.1</a:t>
            </a:r>
            <a:r>
              <a:rPr lang="en-US" sz="900" dirty="0">
                <a:effectLst/>
                <a:latin typeface="Segoe UI" panose="020B0502040204020203" pitchFamily="34" charset="0"/>
              </a:rPr>
              <a:t> </a:t>
            </a:r>
            <a:r>
              <a:rPr lang="en-US" sz="900" b="1" dirty="0">
                <a:effectLst/>
                <a:latin typeface="Segoe UI" panose="020B0502040204020203" pitchFamily="34" charset="0"/>
              </a:rPr>
              <a:t>Summary of Seated Resting SBP (Completer Analysis Set)</a:t>
            </a:r>
            <a:r>
              <a:rPr lang="en-US" sz="900" dirty="0">
                <a:effectLst/>
                <a:latin typeface="Segoe UI" panose="020B0502040204020203" pitchFamily="34" charset="0"/>
              </a:rPr>
              <a:t> 1sided, p5A</a:t>
            </a:r>
            <a:endParaRPr lang="en-US" sz="1000" dirty="0">
              <a:effectLst/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sz="900" dirty="0">
                <a:effectLst/>
                <a:latin typeface="Segoe UI" panose="020B0502040204020203" pitchFamily="34" charset="0"/>
              </a:rPr>
              <a:t>^Nighttime: t-9-02-03-04-01-02 </a:t>
            </a:r>
            <a:r>
              <a:rPr lang="en-US" sz="900" b="1" dirty="0">
                <a:effectLst/>
                <a:latin typeface="Segoe UI" panose="020B0502040204020203" pitchFamily="34" charset="0"/>
              </a:rPr>
              <a:t>Table 9.2.3.4.1.2 Summary of Nighttime Ambulatory SBP (Fixed-Window) (Completer Analysis Set)</a:t>
            </a:r>
            <a:r>
              <a:rPr lang="en-US" sz="900" dirty="0">
                <a:effectLst/>
                <a:latin typeface="Segoe UI" panose="020B0502040204020203" pitchFamily="34" charset="0"/>
              </a:rPr>
              <a:t> p2 ^P value: t-9-02-03-04-01-02 </a:t>
            </a:r>
            <a:r>
              <a:rPr lang="en-US" sz="900" b="1" dirty="0">
                <a:effectLst/>
                <a:latin typeface="Segoe UI" panose="020B0502040204020203" pitchFamily="34" charset="0"/>
              </a:rPr>
              <a:t>Table 9.2.3.4.1.2 Summary of Nighttime Ambulatory SBP (Fixed-Window) (Completer Analysis Set) </a:t>
            </a:r>
            <a:r>
              <a:rPr lang="en-US" sz="900" dirty="0">
                <a:effectLst/>
                <a:latin typeface="Segoe UI" panose="020B0502040204020203" pitchFamily="34" charset="0"/>
              </a:rPr>
              <a:t>1sided, p2A</a:t>
            </a:r>
          </a:p>
          <a:p>
            <a:r>
              <a:rPr lang="en-US" sz="1400" dirty="0"/>
              <a:t>^24 hour ambulatory DBP: t-9-02-04-01-01 Table 9.2.4.1.1 Summary of 24-hour Ambulatory DBP (Completer Analysis Set)</a:t>
            </a:r>
          </a:p>
          <a:p>
            <a:r>
              <a:rPr lang="en-US" sz="1400" dirty="0"/>
              <a:t>^Daytime DBP: t-9-02-04-02-01-02 Table 9.2.4.2.1.2 Summary of Daytime Ambulatory DBP (Fixed-Window) (Completer Analysis Set)</a:t>
            </a:r>
          </a:p>
          <a:p>
            <a:r>
              <a:rPr lang="en-US" sz="1400" dirty="0"/>
              <a:t>^Seated resting DBP: </a:t>
            </a:r>
            <a:r>
              <a:rPr lang="en-US" sz="900" b="0" dirty="0"/>
              <a:t>t-9-02-04-03-01 Table 9.2.4.3.1 Summary of Seated Resting DBP (Completer Analysis Set)</a:t>
            </a:r>
            <a:endParaRPr lang="en-US" sz="1400" dirty="0"/>
          </a:p>
          <a:p>
            <a:r>
              <a:rPr lang="en-US" sz="1400" dirty="0"/>
              <a:t>^Nighttime DBP: </a:t>
            </a:r>
            <a:r>
              <a:rPr lang="en-US" sz="900" b="0" dirty="0"/>
              <a:t>t-9-02-04-04-01-02 Table 9.2.4.4.1.2 Summary of Nighttime Ambulatory DBP (Fixed-Window) (Completer Analysis Set)</a:t>
            </a:r>
            <a:endParaRPr lang="en-US" sz="900" dirty="0">
              <a:effectLst/>
              <a:latin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900" b="1" dirty="0">
                <a:effectLst/>
                <a:latin typeface="Segoe UI" panose="020B0502040204020203" pitchFamily="34" charset="0"/>
              </a:rPr>
              <a:t>Footnote a: </a:t>
            </a:r>
            <a:r>
              <a:rPr lang="en-US" sz="1800" dirty="0">
                <a:effectLst/>
                <a:latin typeface="Segoe UI" panose="020B0502040204020203" pitchFamily="34" charset="0"/>
              </a:rPr>
              <a:t>^footnote of respective source tables listed above for each endpoint</a:t>
            </a:r>
            <a:endParaRPr lang="en-US" sz="1800" dirty="0">
              <a:effectLst/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sz="2000" b="1" dirty="0">
                <a:effectLst/>
                <a:latin typeface="Segoe UI" panose="020B0502040204020203" pitchFamily="34" charset="0"/>
              </a:rPr>
              <a:t>Footnote b: </a:t>
            </a:r>
            <a:r>
              <a:rPr lang="en-US" sz="1800" dirty="0">
                <a:effectLst/>
                <a:latin typeface="Segoe UI" panose="020B0502040204020203" pitchFamily="34" charset="0"/>
              </a:rPr>
              <a:t>^25XYRN017 FN APSS 2015 XYLO LB ABS-FINAL WITH ANNOS methods section (nominal P value)</a:t>
            </a:r>
            <a:endParaRPr lang="en-US" sz="2000" dirty="0">
              <a:solidFill>
                <a:schemeClr val="tx1"/>
              </a:solidFill>
              <a:effectLst/>
              <a:latin typeface="Avenir LT Std 55 Roman" panose="020B0703020203020204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200000"/>
              </a:lnSpc>
              <a:buNone/>
              <a:tabLst>
                <a:tab pos="0" algn="l"/>
              </a:tabLst>
            </a:pPr>
            <a:endParaRPr lang="en-US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200000"/>
              </a:lnSpc>
              <a:buNone/>
              <a:tabLst>
                <a:tab pos="0" algn="l"/>
              </a:tabLst>
            </a:pPr>
            <a:endParaRPr lang="en-US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4950" indent="-234950">
              <a:lnSpc>
                <a:spcPct val="100000"/>
              </a:lnSpc>
              <a:spcBef>
                <a:spcPts val="0"/>
              </a:spcBef>
              <a:tabLst>
                <a:tab pos="290513" algn="l"/>
              </a:tabLst>
            </a:pPr>
            <a:r>
              <a:rPr lang="en-US" sz="1050" dirty="0">
                <a:effectLst/>
                <a:latin typeface="Avenir LT Std 55 Roman" panose="020B0703020203020204"/>
              </a:rPr>
              <a:t> </a:t>
            </a:r>
            <a:r>
              <a:rPr lang="en-US" sz="1050" dirty="0">
                <a:effectLst/>
                <a:latin typeface="Avenir LT Std 55 Roman" panose="020B0703020203020204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050" dirty="0">
              <a:latin typeface="Avenir LT Std 55 Roman" panose="020B0703020203020204"/>
            </a:endParaRPr>
          </a:p>
          <a:p>
            <a:pPr marL="0" marR="0">
              <a:lnSpc>
                <a:spcPct val="200000"/>
              </a:lnSpc>
              <a:buNone/>
              <a:tabLst>
                <a:tab pos="0" algn="l"/>
              </a:tabLst>
            </a:pPr>
            <a:endParaRPr lang="en-US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767B7D-5F09-3A8B-B592-0D809F6BD3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ED03D-B91D-479A-A4F2-379D7ABF21C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8680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lang="en-US" sz="1200" b="0" i="0" u="none" strike="noStrike" baseline="0" dirty="0">
                <a:latin typeface="Times New Roman" panose="02020603050405020304" pitchFamily="18" charset="0"/>
              </a:rPr>
              <a:t>A treatment-emergent adverse event (TEAE) was defined as any untoward medical occurrence in a clinical study participant, temporally associated with the use of study intervention, whether or not considered related to the study intervention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200000"/>
              </a:lnSpc>
              <a:buNone/>
              <a:tabLst>
                <a:tab pos="0" algn="l"/>
              </a:tabLst>
            </a:pPr>
            <a:endParaRPr lang="en-US" b="1" dirty="0"/>
          </a:p>
          <a:p>
            <a:pPr marL="0" marR="0">
              <a:lnSpc>
                <a:spcPct val="200000"/>
              </a:lnSpc>
              <a:buNone/>
              <a:tabLst>
                <a:tab pos="0" algn="l"/>
              </a:tabLst>
            </a:pPr>
            <a:r>
              <a:rPr lang="en-US" b="1" dirty="0"/>
              <a:t>Poster:</a:t>
            </a: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0" algn="l"/>
              </a:tabLst>
            </a:pPr>
            <a:r>
              <a:rPr lang="en-US" sz="1600" kern="1600" dirty="0">
                <a:solidFill>
                  <a:srgbClr val="000000"/>
                </a:solidFill>
                <a:effectLst/>
                <a:latin typeface="Avenir LT Std 55 Roman" panose="020B0703020203020204"/>
                <a:ea typeface="Times New Roman" panose="02020603050405020304" pitchFamily="18" charset="0"/>
                <a:cs typeface="Arial" panose="020B0604020202020204" pitchFamily="34" charset="0"/>
              </a:rPr>
              <a:t>Adverse events occurred in 32.8%</a:t>
            </a:r>
            <a:r>
              <a:rPr lang="en-US" sz="1600" dirty="0">
                <a:effectLst/>
                <a:latin typeface="Avenir LT Std 55 Roman" panose="020B0703020203020204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600" kern="1600" dirty="0">
                <a:solidFill>
                  <a:srgbClr val="000000"/>
                </a:solidFill>
                <a:effectLst/>
                <a:latin typeface="Avenir LT Std 55 Roman" panose="020B0703020203020204"/>
                <a:ea typeface="Times New Roman" panose="02020603050405020304" pitchFamily="18" charset="0"/>
                <a:cs typeface="Arial" panose="020B0604020202020204" pitchFamily="34" charset="0"/>
              </a:rPr>
              <a:t>of participants in the safety population at the time of the interim analysis (data cutoff date: 16 December, 2024)</a:t>
            </a:r>
          </a:p>
          <a:p>
            <a:pPr marL="800100" lvl="1" indent="-342900">
              <a:lnSpc>
                <a:spcPct val="100000"/>
              </a:lnSpc>
              <a:spcBef>
                <a:spcPts val="400"/>
              </a:spcBef>
              <a:buFont typeface="Symbol" panose="05050102010706020507" pitchFamily="18" charset="2"/>
              <a:buChar char=""/>
              <a:tabLst>
                <a:tab pos="0" algn="l"/>
              </a:tabLst>
            </a:pPr>
            <a:r>
              <a:rPr lang="en-US" sz="1400" kern="1600" dirty="0">
                <a:solidFill>
                  <a:srgbClr val="000000"/>
                </a:solidFill>
                <a:effectLst/>
                <a:latin typeface="Avenir LT Std 55 Roman" panose="020B0703020203020204"/>
                <a:ea typeface="Times New Roman" panose="02020603050405020304" pitchFamily="18" charset="0"/>
                <a:cs typeface="Arial" panose="020B0604020202020204" pitchFamily="34" charset="0"/>
              </a:rPr>
              <a:t>All adverse events were mild or moderate</a:t>
            </a:r>
            <a:r>
              <a:rPr lang="en-US" sz="1400" dirty="0">
                <a:effectLst/>
                <a:latin typeface="Avenir LT Std 55 Roman" panose="020B0703020203020204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400" kern="1600" dirty="0">
                <a:solidFill>
                  <a:srgbClr val="000000"/>
                </a:solidFill>
                <a:effectLst/>
                <a:latin typeface="Avenir LT Std 55 Roman" panose="020B0703020203020204"/>
                <a:ea typeface="Times New Roman" panose="02020603050405020304" pitchFamily="18" charset="0"/>
                <a:cs typeface="Arial" panose="020B0604020202020204" pitchFamily="34" charset="0"/>
              </a:rPr>
              <a:t>in severity; all adverse events considered related to the study drug were mild in maximum severity</a:t>
            </a:r>
          </a:p>
          <a:p>
            <a:pPr marL="800100" lvl="1" indent="-342900">
              <a:lnSpc>
                <a:spcPct val="100000"/>
              </a:lnSpc>
              <a:spcBef>
                <a:spcPts val="400"/>
              </a:spcBef>
              <a:buFont typeface="Symbol" panose="05050102010706020507" pitchFamily="18" charset="2"/>
              <a:buChar char=""/>
              <a:tabLst>
                <a:tab pos="0" algn="l"/>
              </a:tabLst>
            </a:pPr>
            <a:r>
              <a:rPr lang="en-US" sz="1400" kern="1600" dirty="0">
                <a:solidFill>
                  <a:srgbClr val="000000"/>
                </a:solidFill>
                <a:effectLst/>
                <a:latin typeface="Avenir LT Std 55 Roman" panose="020B0703020203020204"/>
                <a:ea typeface="Times New Roman" panose="02020603050405020304" pitchFamily="18" charset="0"/>
                <a:cs typeface="Arial" panose="020B0604020202020204" pitchFamily="34" charset="0"/>
              </a:rPr>
              <a:t>No serious adverse events occurred</a:t>
            </a:r>
            <a:endParaRPr lang="en-US" b="1" dirty="0"/>
          </a:p>
          <a:p>
            <a:pPr marL="0" marR="0">
              <a:lnSpc>
                <a:spcPct val="200000"/>
              </a:lnSpc>
              <a:buNone/>
              <a:tabLst>
                <a:tab pos="0" algn="l"/>
              </a:tabLst>
            </a:pPr>
            <a:endParaRPr lang="en-US" b="1" dirty="0"/>
          </a:p>
          <a:p>
            <a:pPr algn="l"/>
            <a:r>
              <a:rPr lang="en-US" b="1" dirty="0"/>
              <a:t>Bullet 1: </a:t>
            </a:r>
            <a:r>
              <a:rPr lang="de-DE" sz="12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^t-9-03-01-01_011725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Table 9.3.1.1 Overall TEAE Summary (Safety Analysis Set) </a:t>
            </a:r>
            <a:r>
              <a:rPr lang="de-DE" sz="12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p1AB, 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^t-9-03-01-01_011725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Table 9.3.1.1 Overall TEAE Summary (Safety Analysis Set) 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p1C</a:t>
            </a:r>
          </a:p>
          <a:p>
            <a:pPr algn="l"/>
            <a:r>
              <a:rPr lang="en-US" sz="1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Bullet 2: </a:t>
            </a:r>
            <a:r>
              <a:rPr lang="en-US" sz="12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^</a:t>
            </a:r>
            <a:r>
              <a:rPr lang="de-DE" sz="1200" b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t-9-03-01-01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Table 9.3.1.1 Overall TEAE Summary (Safety Analysis Set) </a:t>
            </a:r>
            <a:r>
              <a:rPr lang="de-DE" sz="1200" b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p1B</a:t>
            </a:r>
            <a:endParaRPr lang="en-US" sz="1200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b="1" strike="sngStrike" dirty="0"/>
              <a:t>Sub-bullet 1: </a:t>
            </a:r>
            <a:r>
              <a:rPr lang="de-DE" sz="1200" strike="sngStrike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^t-9-03-01-01_011725 p1D</a:t>
            </a:r>
            <a:r>
              <a:rPr lang="en-US" sz="1200" strike="sng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^t-9-03-01-01 p1 (highlighted)</a:t>
            </a:r>
          </a:p>
          <a:p>
            <a:pPr marL="0" marR="0">
              <a:lnSpc>
                <a:spcPct val="200000"/>
              </a:lnSpc>
              <a:buNone/>
              <a:tabLst>
                <a:tab pos="0" algn="l"/>
              </a:tabLst>
            </a:pPr>
            <a:r>
              <a:rPr lang="en-US" sz="1200" b="1" strike="sngStrike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Sub-bullet 2: </a:t>
            </a:r>
            <a:r>
              <a:rPr lang="de-DE" sz="1200" strike="sngStrike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^t-9-03-01-01_011725 p1AB</a:t>
            </a:r>
            <a:r>
              <a:rPr lang="en-US" sz="1200" strike="sng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^t-9-03-01-01 p1 (highlighted)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Footnote a: 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^t-9-03-01-01 p1DE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Table: </a:t>
            </a:r>
            <a:r>
              <a:rPr lang="de-DE" sz="12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^t-9-03-01-01_011725 p1ABCD, p2A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12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^t-9-03-01-03_011725 p1A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ED03D-B91D-479A-A4F2-379D7ABF21C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7276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1" dirty="0"/>
              <a:t>Bullet 1: ^</a:t>
            </a:r>
            <a:r>
              <a:rPr lang="en-US" b="0" dirty="0"/>
              <a:t>t-2-ia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Table 2.ia Summary of Sodium Amount in XREM and XWAV (Completer Analysis Set) </a:t>
            </a:r>
            <a:r>
              <a:rPr lang="en-US" b="0" dirty="0"/>
              <a:t>p2A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en-US" sz="12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b="0" dirty="0"/>
              <a:t>ifference in sodium content)</a:t>
            </a:r>
            <a:endParaRPr lang="en-US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Bullet 2: 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^JZP258-406-04 Protocol Amendment p17B</a:t>
            </a:r>
          </a:p>
          <a:p>
            <a:pPr>
              <a:buNone/>
            </a:pPr>
            <a:r>
              <a:rPr lang="en-US" sz="1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Bullet 3: ^</a:t>
            </a:r>
            <a:r>
              <a:rPr lang="en-US" sz="12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Whelton 2018 Hypertension p18AB, </a:t>
            </a:r>
            <a:r>
              <a:rPr lang="en-US" sz="1200" b="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NAP 2019_DRIs VV-MED-63561 p192A</a:t>
            </a:r>
            <a:r>
              <a:rPr lang="en-US" sz="12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Strazullo 2009 BMJ p3AB, Ma 2022 NEJM p2A, Filippini 2021 Circulation p1562AB, Mozaffarian 2014 NEJM p625A, Benitez-Camps 2018 J Hypertens p2A, Ubeda 2009 Pharmacoepidemiol p417A</a:t>
            </a:r>
          </a:p>
          <a:p>
            <a:pPr>
              <a:buNone/>
            </a:pPr>
            <a:r>
              <a:rPr lang="en-US" sz="1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Bullet 4: ^</a:t>
            </a:r>
            <a:r>
              <a:rPr lang="en-US" sz="12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Bogan 2021 Sleep 2021 p2E, Black 2017 Sleep p16A, p17A; Ben-Joseph 2023 Sleep p4A, p5A; Bosco 2018 Sleep pe481A, Jennum 2021 Sleep Med Rev p4A, p5A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ED03D-B91D-479A-A4F2-379D7ABF21C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048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Bullet 1: </a:t>
            </a:r>
            <a:r>
              <a:rPr lang="en-US" sz="1200" dirty="0">
                <a:effectLst/>
                <a:latin typeface="Segoe UI" panose="020B0502040204020203" pitchFamily="34" charset="0"/>
              </a:rPr>
              <a:t>^Dietary Guidelines for Americans, 2020-2025 p13A</a:t>
            </a:r>
            <a:r>
              <a:rPr lang="en-US" sz="1200" dirty="0">
                <a:effectLst/>
                <a:latin typeface="Arial" panose="020B0604020202020204" pitchFamily="34" charset="0"/>
              </a:rPr>
              <a:t>, </a:t>
            </a:r>
            <a:r>
              <a:rPr lang="en-US" sz="1200" dirty="0">
                <a:effectLst/>
                <a:latin typeface="Segoe UI" panose="020B0502040204020203" pitchFamily="34" charset="0"/>
              </a:rPr>
              <a:t>^</a:t>
            </a:r>
            <a:r>
              <a:rPr lang="en-US" b="0" dirty="0"/>
              <a:t>FDA 2021 Sodium Reduction p2A, </a:t>
            </a:r>
            <a:r>
              <a:rPr lang="en-US" sz="1200" dirty="0">
                <a:effectLst/>
                <a:latin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Segoe UI" panose="020B0502040204020203" pitchFamily="34" charset="0"/>
              </a:rPr>
              <a:t>^Whelton 2018 Hypertension_VV-MED-61568 p27A</a:t>
            </a:r>
          </a:p>
          <a:p>
            <a:r>
              <a:rPr lang="en-US" sz="1200" dirty="0">
                <a:effectLst/>
                <a:latin typeface="Segoe UI" panose="020B0502040204020203" pitchFamily="34" charset="0"/>
              </a:rPr>
              <a:t>Bullet 1, sub-bullet 1: ^Sodium Reduction in the Food Supply_FDA p3A, ^</a:t>
            </a:r>
            <a:r>
              <a:rPr lang="en-US" b="0" dirty="0"/>
              <a:t>FDA 2021 Sodium Reduction p2A</a:t>
            </a:r>
            <a:endParaRPr lang="en-US" sz="1200" dirty="0">
              <a:effectLst/>
              <a:latin typeface="Segoe UI" panose="020B0502040204020203" pitchFamily="34" charset="0"/>
            </a:endParaRPr>
          </a:p>
          <a:p>
            <a:r>
              <a:rPr lang="en-US" sz="1200" dirty="0">
                <a:effectLst/>
                <a:latin typeface="Segoe UI" panose="020B0502040204020203" pitchFamily="34" charset="0"/>
              </a:rPr>
              <a:t>Bullet 1, sub-bullet 2: ^</a:t>
            </a:r>
            <a:r>
              <a:rPr lang="en-US" b="0" dirty="0"/>
              <a:t>Whelton 2018 Hypertension p18A, </a:t>
            </a:r>
            <a:r>
              <a:rPr lang="en-US" sz="1200" dirty="0">
                <a:effectLst/>
                <a:latin typeface="Segoe UI" panose="020B0502040204020203" pitchFamily="34" charset="0"/>
              </a:rPr>
              <a:t>^</a:t>
            </a:r>
            <a:r>
              <a:rPr lang="en-US" b="0" dirty="0"/>
              <a:t>FDA 2021 Sodium Reduction p2A, </a:t>
            </a:r>
            <a:r>
              <a:rPr lang="en-US" sz="1200" dirty="0">
                <a:effectLst/>
                <a:latin typeface="Segoe UI" panose="020B0502040204020203" pitchFamily="34" charset="0"/>
              </a:rPr>
              <a:t>^</a:t>
            </a:r>
            <a:r>
              <a:rPr lang="en-US" b="0" dirty="0"/>
              <a:t>NAP 2019_DRIs VV-MED-63561 p256A, p284A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Segoe UI" panose="020B0502040204020203" pitchFamily="34" charset="0"/>
              </a:rPr>
              <a:t>Bullet 1, sub-bullet 3: ^</a:t>
            </a:r>
            <a:r>
              <a:rPr lang="en-US" b="0" dirty="0"/>
              <a:t>Ma 2022 N Engl J Med p7A</a:t>
            </a:r>
          </a:p>
          <a:p>
            <a:r>
              <a:rPr lang="en-US" b="0" dirty="0"/>
              <a:t>Bullet 2: </a:t>
            </a:r>
            <a:r>
              <a:rPr lang="en-US" sz="1200" dirty="0">
                <a:effectLst/>
                <a:latin typeface="Segoe UI" panose="020B0502040204020203" pitchFamily="34" charset="0"/>
              </a:rPr>
              <a:t>^</a:t>
            </a:r>
            <a:r>
              <a:rPr lang="en-US" b="0" dirty="0"/>
              <a:t>NAP 2019_DRIs VV-MED-63561 p192A, </a:t>
            </a:r>
            <a:r>
              <a:rPr lang="en-US" sz="1200" dirty="0">
                <a:effectLst/>
                <a:latin typeface="Segoe UI" panose="020B0502040204020203" pitchFamily="34" charset="0"/>
              </a:rPr>
              <a:t>^</a:t>
            </a:r>
            <a:r>
              <a:rPr lang="en-US" b="0" dirty="0"/>
              <a:t>Ma 2022 N Engl J Med p11A</a:t>
            </a:r>
          </a:p>
          <a:p>
            <a:r>
              <a:rPr lang="en-US" b="0" dirty="0"/>
              <a:t>Bullet 3: </a:t>
            </a:r>
            <a:r>
              <a:rPr lang="en-US" sz="1200" dirty="0">
                <a:effectLst/>
                <a:latin typeface="Segoe UI" panose="020B0502040204020203" pitchFamily="34" charset="0"/>
              </a:rPr>
              <a:t>^</a:t>
            </a:r>
            <a:r>
              <a:rPr lang="en-US" b="0" dirty="0"/>
              <a:t>NAP 2019_DRIs VV-MED-63561 p284A</a:t>
            </a:r>
          </a:p>
          <a:p>
            <a:r>
              <a:rPr lang="en-US" b="0" dirty="0"/>
              <a:t>Bullet 3, sub-bullet 1: </a:t>
            </a:r>
            <a:r>
              <a:rPr lang="en-US" sz="1200" dirty="0">
                <a:effectLst/>
                <a:latin typeface="Segoe UI" panose="020B0502040204020203" pitchFamily="34" charset="0"/>
              </a:rPr>
              <a:t>^</a:t>
            </a:r>
            <a:r>
              <a:rPr lang="en-US" b="0" dirty="0"/>
              <a:t>Whelton 2018 Hypertension p27A, </a:t>
            </a:r>
            <a:r>
              <a:rPr lang="en-US" sz="1200" dirty="0">
                <a:effectLst/>
                <a:latin typeface="Segoe UI" panose="020B0502040204020203" pitchFamily="34" charset="0"/>
              </a:rPr>
              <a:t>^</a:t>
            </a:r>
            <a:r>
              <a:rPr lang="en-US" b="0" dirty="0"/>
              <a:t>NAP 2019_DRIs VV-MED-63561 p286AB, p287A</a:t>
            </a:r>
          </a:p>
          <a:p>
            <a:r>
              <a:rPr lang="en-US" b="0" dirty="0"/>
              <a:t>Bullet 4: ^Black 2017 Sleep Med p16A, p17A, ^Ben-Joseph 2023 Sleep p7A</a:t>
            </a:r>
          </a:p>
          <a:p>
            <a:r>
              <a:rPr lang="en-US" b="0" dirty="0"/>
              <a:t>Top figure: </a:t>
            </a:r>
            <a:r>
              <a:rPr lang="en-US" sz="1200" dirty="0">
                <a:effectLst/>
                <a:latin typeface="Segoe UI" panose="020B0502040204020203" pitchFamily="34" charset="0"/>
              </a:rPr>
              <a:t>^</a:t>
            </a:r>
            <a:r>
              <a:rPr lang="en-US" b="0" dirty="0"/>
              <a:t>Whelton 2018 Hypertension p27A, </a:t>
            </a:r>
            <a:r>
              <a:rPr lang="en-US" sz="1200" dirty="0">
                <a:effectLst/>
                <a:latin typeface="Segoe UI" panose="020B0502040204020203" pitchFamily="34" charset="0"/>
              </a:rPr>
              <a:t>^</a:t>
            </a:r>
            <a:r>
              <a:rPr lang="en-US" b="0" dirty="0"/>
              <a:t>FDA 2021 Sodium Reduction p2A, ^Jackson SL 2016 MMWR p1395A, p1396AB </a:t>
            </a:r>
          </a:p>
          <a:p>
            <a:r>
              <a:rPr lang="en-US" b="0" dirty="0"/>
              <a:t>Bottom Figure: ^Filippini 2021 Circulation p1560A</a:t>
            </a:r>
          </a:p>
          <a:p>
            <a:r>
              <a:rPr lang="en-US" b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ED03D-B91D-479A-A4F2-379D7ABF21C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573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sz="1800" b="1" dirty="0">
                <a:effectLst/>
                <a:latin typeface="Segoe UI" panose="020B0502040204020203" pitchFamily="34" charset="0"/>
              </a:rPr>
              <a:t>Bullet 1: </a:t>
            </a:r>
            <a:r>
              <a:rPr lang="pt-BR" sz="1800" dirty="0">
                <a:effectLst/>
                <a:latin typeface="Segoe UI" panose="020B0502040204020203" pitchFamily="34" charset="0"/>
              </a:rPr>
              <a:t>^Xywav PI 2023 Apr p1B</a:t>
            </a:r>
            <a:r>
              <a:rPr lang="pt-BR" sz="1800" dirty="0">
                <a:effectLst/>
                <a:latin typeface="Arial" panose="020B0604020202020204" pitchFamily="34" charset="0"/>
              </a:rPr>
              <a:t>, </a:t>
            </a:r>
            <a:r>
              <a:rPr lang="pt-BR" sz="1800" dirty="0">
                <a:effectLst/>
                <a:latin typeface="Segoe UI" panose="020B0502040204020203" pitchFamily="34" charset="0"/>
              </a:rPr>
              <a:t>^Xyrem PI 2023 Apr p1A</a:t>
            </a:r>
          </a:p>
          <a:p>
            <a:pPr>
              <a:buNone/>
            </a:pPr>
            <a:r>
              <a:rPr lang="pt-BR" sz="1800" b="1" dirty="0">
                <a:effectLst/>
                <a:latin typeface="Arial" panose="020B0604020202020204" pitchFamily="34" charset="0"/>
              </a:rPr>
              <a:t>Bullet 2: </a:t>
            </a:r>
            <a:r>
              <a:rPr lang="pt-BR" sz="1800" dirty="0">
                <a:effectLst/>
                <a:latin typeface="Segoe UI" panose="020B0502040204020203" pitchFamily="34" charset="0"/>
              </a:rPr>
              <a:t>^Xywav PI 2023 Apr p1B</a:t>
            </a:r>
            <a:endParaRPr lang="pt-BR" sz="1800" b="1" dirty="0"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effectLst/>
                <a:latin typeface="Segoe UI" panose="020B0502040204020203" pitchFamily="34" charset="0"/>
              </a:rPr>
              <a:t>Bullet 3: </a:t>
            </a:r>
            <a:r>
              <a:rPr lang="en-US" sz="1800" dirty="0">
                <a:effectLst/>
                <a:latin typeface="Segoe UI" panose="020B0502040204020203" pitchFamily="34" charset="0"/>
              </a:rPr>
              <a:t>Standard Jazz references for low sodium and high sodium:</a:t>
            </a:r>
            <a:r>
              <a:rPr lang="en-US" sz="1800" dirty="0">
                <a:effectLst/>
                <a:latin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Segoe UI" panose="020B0502040204020203" pitchFamily="34" charset="0"/>
              </a:rPr>
              <a:t>^Szarfman 1995 N Engl J Med, p1291A,B (original split into low and high sodium; exceeds 140-mg proposed rule for sodium warning), ^FDA 2012 NDA Clin Rev Binosto, p36A (warning for sodium &gt;140 mg)</a:t>
            </a:r>
            <a:r>
              <a:rPr lang="en-US" sz="1800" dirty="0">
                <a:effectLst/>
                <a:latin typeface="Arial" panose="020B0604020202020204" pitchFamily="34" charset="0"/>
              </a:rPr>
              <a:t>, </a:t>
            </a:r>
            <a:r>
              <a:rPr lang="en-US" sz="1800" dirty="0">
                <a:effectLst/>
                <a:latin typeface="Segoe UI" panose="020B0502040204020203" pitchFamily="34" charset="0"/>
              </a:rPr>
              <a:t>^FDA 2022 Guidance for Industry Quantitative labeling of Sodium, p3A (requirement to label if sodium ≥5 mg per dose)</a:t>
            </a:r>
            <a:r>
              <a:rPr lang="en-US" sz="1800" dirty="0">
                <a:effectLst/>
                <a:latin typeface="Arial" panose="020B0604020202020204" pitchFamily="34" charset="0"/>
              </a:rPr>
              <a:t>, </a:t>
            </a:r>
            <a:r>
              <a:rPr lang="en-US" sz="1800" dirty="0">
                <a:effectLst/>
                <a:latin typeface="Segoe UI" panose="020B0502040204020203" pitchFamily="34" charset="0"/>
              </a:rPr>
              <a:t>^Xyrem PI 2023 Apr p1A (indication) and p1C (high sodium content)</a:t>
            </a:r>
            <a:r>
              <a:rPr lang="en-US" sz="1800" dirty="0">
                <a:effectLst/>
                <a:latin typeface="Arial" panose="020B0604020202020204" pitchFamily="34" charset="0"/>
              </a:rPr>
              <a:t>, </a:t>
            </a:r>
            <a:r>
              <a:rPr lang="pt-BR" sz="1800" dirty="0">
                <a:effectLst/>
                <a:latin typeface="Segoe UI" panose="020B0502040204020203" pitchFamily="34" charset="0"/>
              </a:rPr>
              <a:t>^</a:t>
            </a:r>
            <a:r>
              <a:rPr lang="en-US" sz="1800" dirty="0">
                <a:effectLst/>
                <a:latin typeface="Segoe UI" panose="020B0502040204020203" pitchFamily="34" charset="0"/>
              </a:rPr>
              <a:t>Chen 2021 Clin Transl Sci p2A</a:t>
            </a:r>
          </a:p>
          <a:p>
            <a:pPr>
              <a:buNone/>
            </a:pPr>
            <a:endParaRPr lang="en-US" sz="1800" strike="sngStrike" dirty="0">
              <a:effectLst/>
              <a:latin typeface="Arial" panose="020B0604020202020204" pitchFamily="34" charset="0"/>
            </a:endParaRPr>
          </a:p>
          <a:p>
            <a:pPr>
              <a:buNone/>
            </a:pPr>
            <a:endParaRPr lang="en-US" sz="1800" dirty="0">
              <a:effectLst/>
              <a:latin typeface="Arial" panose="020B0604020202020204" pitchFamily="34" charset="0"/>
            </a:endParaRPr>
          </a:p>
          <a:p>
            <a:pPr>
              <a:buNone/>
            </a:pPr>
            <a:r>
              <a:rPr lang="en-US" sz="1800" dirty="0">
                <a:effectLst/>
                <a:latin typeface="Arial" panose="020B0604020202020204" pitchFamily="34" charset="0"/>
              </a:rPr>
              <a:t>Table: </a:t>
            </a:r>
          </a:p>
          <a:p>
            <a:pPr marL="284163" marR="0" lvl="0" indent="-284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34950" algn="l"/>
              </a:tabLst>
              <a:defRPr/>
            </a:pPr>
            <a:r>
              <a:rPr lang="pt-BR" sz="1800" dirty="0">
                <a:effectLst/>
                <a:latin typeface="Segoe UI" panose="020B0502040204020203" pitchFamily="34" charset="0"/>
              </a:rPr>
              <a:t>^Xyrem PI 2023 Apr p8A</a:t>
            </a:r>
            <a:endParaRPr lang="pt-BR" sz="1800" dirty="0">
              <a:effectLst/>
              <a:latin typeface="Arial" panose="020B0604020202020204" pitchFamily="34" charset="0"/>
            </a:endParaRPr>
          </a:p>
          <a:p>
            <a:pPr marL="284163" marR="0" lvl="0" indent="-284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34950" algn="l"/>
              </a:tabLst>
              <a:defRPr/>
            </a:pPr>
            <a:r>
              <a:rPr lang="pt-BR" sz="1800" dirty="0">
                <a:effectLst/>
                <a:latin typeface="Segoe UI" panose="020B0502040204020203" pitchFamily="34" charset="0"/>
              </a:rPr>
              <a:t>^</a:t>
            </a:r>
            <a:r>
              <a:rPr lang="en-US" sz="1800" dirty="0">
                <a:effectLst/>
                <a:latin typeface="Segoe UI" panose="020B0502040204020203" pitchFamily="34" charset="0"/>
              </a:rPr>
              <a:t>Bogan 2021 Sleep p2A</a:t>
            </a:r>
          </a:p>
          <a:p>
            <a:pPr marL="284163" marR="0" lvl="0" indent="-284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34950" algn="l"/>
              </a:tabLst>
              <a:defRPr/>
            </a:pPr>
            <a:r>
              <a:rPr lang="pt-BR" sz="1800" dirty="0">
                <a:effectLst/>
                <a:latin typeface="Segoe UI" panose="020B0502040204020203" pitchFamily="34" charset="0"/>
              </a:rPr>
              <a:t>^</a:t>
            </a:r>
            <a:r>
              <a:rPr lang="en-US" sz="1800" dirty="0">
                <a:effectLst/>
                <a:latin typeface="Segoe UI" panose="020B0502040204020203" pitchFamily="34" charset="0"/>
              </a:rPr>
              <a:t>Chen 2021 Clin Transl Sci p2A</a:t>
            </a:r>
          </a:p>
          <a:p>
            <a:pPr marL="284163" marR="0" lvl="0" indent="-284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34950" algn="l"/>
              </a:tabLst>
              <a:defRPr/>
            </a:pPr>
            <a:r>
              <a:rPr lang="pt-BR" sz="1800" dirty="0">
                <a:effectLst/>
                <a:latin typeface="Segoe UI" panose="020B0502040204020203" pitchFamily="34" charset="0"/>
              </a:rPr>
              <a:t>^</a:t>
            </a:r>
            <a:r>
              <a:rPr lang="en-US" sz="1800" dirty="0">
                <a:effectLst/>
                <a:latin typeface="Segoe UI" panose="020B0502040204020203" pitchFamily="34" charset="0"/>
              </a:rPr>
              <a:t>Xywav PI 2023 p1D</a:t>
            </a:r>
          </a:p>
          <a:p>
            <a:pPr marL="284163" marR="0" lvl="0" indent="-284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34950" algn="l"/>
              </a:tabLst>
              <a:defRPr/>
            </a:pPr>
            <a:r>
              <a:rPr lang="en-US" sz="1800" dirty="0">
                <a:effectLst/>
                <a:latin typeface="Segoe UI" panose="020B0502040204020203" pitchFamily="34" charset="0"/>
              </a:rPr>
              <a:t>^RDI: Dietary Guidelines for Americans, 2020-2025 p13A; </a:t>
            </a:r>
          </a:p>
          <a:p>
            <a:pPr marL="284163" marR="0" lvl="0" indent="-284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34950" algn="l"/>
              </a:tabLst>
              <a:defRPr/>
            </a:pPr>
            <a:r>
              <a:rPr lang="en-US" sz="1800" dirty="0">
                <a:effectLst/>
                <a:latin typeface="Segoe UI" panose="020B0502040204020203" pitchFamily="34" charset="0"/>
              </a:rPr>
              <a:t>^48% = 1100/2300 = 48%</a:t>
            </a:r>
          </a:p>
          <a:p>
            <a:pPr marL="284163" marR="0" lvl="0" indent="-284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34950" algn="l"/>
              </a:tabLst>
              <a:defRPr/>
            </a:pPr>
            <a:r>
              <a:rPr lang="en-US" sz="1800" dirty="0">
                <a:effectLst/>
                <a:latin typeface="Segoe UI" panose="020B0502040204020203" pitchFamily="34" charset="0"/>
              </a:rPr>
              <a:t>^71% = 1640/2300 = 71%</a:t>
            </a:r>
          </a:p>
          <a:p>
            <a:pPr marL="284163" marR="0" lvl="0" indent="-284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34950" algn="l"/>
              </a:tabLst>
              <a:defRPr/>
            </a:pPr>
            <a:r>
              <a:rPr lang="en-US" sz="1800" dirty="0">
                <a:effectLst/>
                <a:latin typeface="Segoe UI" panose="020B0502040204020203" pitchFamily="34" charset="0"/>
              </a:rPr>
              <a:t>^4% = 87/2300 = 4%</a:t>
            </a:r>
          </a:p>
          <a:p>
            <a:pPr marL="284163" marR="0" lvl="0" indent="-284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34950" algn="l"/>
              </a:tabLst>
              <a:defRPr/>
            </a:pPr>
            <a:r>
              <a:rPr lang="en-US" sz="1800" dirty="0">
                <a:effectLst/>
                <a:latin typeface="Segoe UI" panose="020B0502040204020203" pitchFamily="34" charset="0"/>
              </a:rPr>
              <a:t>^6% = 131/2300 = 6%</a:t>
            </a:r>
            <a:endParaRPr lang="en-US" sz="1800" dirty="0">
              <a:effectLst/>
              <a:latin typeface="Arial" panose="020B0604020202020204" pitchFamily="34" charset="0"/>
            </a:endParaRPr>
          </a:p>
          <a:p>
            <a:pPr marL="284163" indent="-284163">
              <a:lnSpc>
                <a:spcPct val="100000"/>
              </a:lnSpc>
              <a:spcBef>
                <a:spcPts val="0"/>
              </a:spcBef>
              <a:tabLst>
                <a:tab pos="234950" algn="l"/>
              </a:tabLst>
            </a:pPr>
            <a:endParaRPr lang="en-US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200000"/>
              </a:lnSpc>
              <a:buNone/>
              <a:tabLst>
                <a:tab pos="0" algn="l"/>
              </a:tabLst>
            </a:pPr>
            <a:endParaRPr lang="en-US" sz="12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ED03D-B91D-479A-A4F2-379D7ABF21C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608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4025" indent="-454025">
              <a:lnSpc>
                <a:spcPct val="200000"/>
              </a:lnSpc>
              <a:tabLst>
                <a:tab pos="463550" algn="l"/>
              </a:tabLst>
            </a:pPr>
            <a:r>
              <a:rPr lang="en-US" b="1" dirty="0"/>
              <a:t>Bullet: 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^NCT05869773.pdf p1A, ^JZP258-406-04 Protocol Amendment, p30B,C, ^JZP258-406-04 Protocol Amendment p17A, ^JZP258-406-04 Protocol Amendment p14A (trial registration in US and EU), p17D, ^JZP258-406-04 Protocol Amendment p17BC</a:t>
            </a:r>
          </a:p>
          <a:p>
            <a:pPr marL="454025" indent="-454025">
              <a:lnSpc>
                <a:spcPct val="200000"/>
              </a:lnSpc>
              <a:tabLst>
                <a:tab pos="463550" algn="l"/>
              </a:tabLst>
            </a:pPr>
            <a:endParaRPr lang="en-US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ED03D-B91D-479A-A4F2-379D7ABF21C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147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60165B-F1BE-F6FF-E46D-1653D3176D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336AF0-41B4-A0D1-CA7F-95A86ED830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37866C-0B7B-AF09-E154-F434D084D2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200000"/>
              </a:lnSpc>
              <a:buNone/>
              <a:tabLst>
                <a:tab pos="0" algn="l"/>
              </a:tabLst>
            </a:pPr>
            <a:r>
              <a:rPr lang="en-US" b="1" dirty="0"/>
              <a:t>From Poster:</a:t>
            </a:r>
          </a:p>
          <a:p>
            <a:pPr marL="341313" indent="-341313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338138" algn="l"/>
              </a:tabLst>
            </a:pPr>
            <a:r>
              <a:rPr lang="en-US" sz="1200" dirty="0">
                <a:effectLst/>
                <a:latin typeface="Avenir LT Std 55 Roman" panose="020B0703020203020204"/>
                <a:ea typeface="Times New Roman" panose="02020603050405020304" pitchFamily="18" charset="0"/>
                <a:cs typeface="Times New Roman" panose="02020603050405020304" pitchFamily="18" charset="0"/>
              </a:rPr>
              <a:t>A hybrid study design allowed enrollment either at an investigational site (on-site participation) or virtually (decentralized/at-home participation)</a:t>
            </a:r>
          </a:p>
          <a:p>
            <a:pPr marL="341313" indent="-341313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338138" algn="l"/>
              </a:tabLst>
            </a:pPr>
            <a:r>
              <a:rPr lang="en-US" sz="1200" dirty="0">
                <a:effectLst/>
                <a:latin typeface="Avenir LT Std 55 Roman" panose="020B0703020203020204"/>
                <a:ea typeface="Times New Roman" panose="02020603050405020304" pitchFamily="18" charset="0"/>
                <a:cs typeface="Times New Roman" panose="02020603050405020304" pitchFamily="18" charset="0"/>
              </a:rPr>
              <a:t>Following a screening/baseline period (up to 3 weeks), participants switched to LXB (same dosage/regimen) for ≈6 weeks</a:t>
            </a:r>
            <a:r>
              <a:rPr lang="en-US" sz="1200" dirty="0">
                <a:effectLst/>
                <a:latin typeface="Avenir LT Std 55 Roman" panose="020B0703020203020204"/>
                <a:ea typeface="Times New Roman" panose="02020603050405020304" pitchFamily="18" charset="0"/>
              </a:rPr>
              <a:t> </a:t>
            </a:r>
            <a:r>
              <a:rPr lang="en-US" sz="1200" dirty="0">
                <a:effectLst/>
                <a:latin typeface="Avenir LT Std 55 Roman" panose="020B0703020203020204"/>
                <a:ea typeface="Times New Roman" panose="02020603050405020304" pitchFamily="18" charset="0"/>
                <a:cs typeface="Times New Roman" panose="02020603050405020304" pitchFamily="18" charset="0"/>
              </a:rPr>
              <a:t>and subsequently completed an end-of-treatment (EOT) visit and a safety follow-up visit (</a:t>
            </a:r>
            <a:r>
              <a:rPr lang="en-US" sz="1200" dirty="0">
                <a:effectLst/>
                <a:latin typeface="Avenir LT Std 55 Roman" panose="020B0703020203020204"/>
                <a:ea typeface="Times New Roman" panose="02020603050405020304" pitchFamily="18" charset="0"/>
              </a:rPr>
              <a:t>≥</a:t>
            </a:r>
            <a:r>
              <a:rPr lang="en-US" sz="1200" dirty="0">
                <a:effectLst/>
                <a:latin typeface="Avenir LT Std 55 Roman" panose="020B0703020203020204"/>
                <a:ea typeface="Times New Roman" panose="02020603050405020304" pitchFamily="18" charset="0"/>
                <a:cs typeface="Times New Roman" panose="02020603050405020304" pitchFamily="18" charset="0"/>
              </a:rPr>
              <a:t>14 days after the last dose of LXB); the total study duration was approximately 11 weeks for each participant</a:t>
            </a:r>
          </a:p>
          <a:p>
            <a:pPr marL="0" marR="0">
              <a:lnSpc>
                <a:spcPct val="200000"/>
              </a:lnSpc>
              <a:buNone/>
              <a:tabLst>
                <a:tab pos="0" algn="l"/>
              </a:tabLst>
            </a:pPr>
            <a:endParaRPr lang="en-US" b="1" dirty="0"/>
          </a:p>
          <a:p>
            <a:pPr marL="0" marR="0">
              <a:lnSpc>
                <a:spcPct val="200000"/>
              </a:lnSpc>
              <a:buNone/>
              <a:tabLst>
                <a:tab pos="0" algn="l"/>
              </a:tabLst>
            </a:pPr>
            <a:r>
              <a:rPr lang="en-US" b="1" dirty="0"/>
              <a:t>Figure</a:t>
            </a:r>
          </a:p>
          <a:p>
            <a:pPr marL="0" marR="0">
              <a:lnSpc>
                <a:spcPct val="200000"/>
              </a:lnSpc>
              <a:buNone/>
              <a:tabLst>
                <a:tab pos="0" algn="l"/>
              </a:tabLst>
            </a:pP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^JZP258-406-04 Protocol Amendment p19A (note about hybrid design below figure was from the poster)</a:t>
            </a:r>
          </a:p>
          <a:p>
            <a:pPr marL="0" marR="0">
              <a:lnSpc>
                <a:spcPct val="200000"/>
              </a:lnSpc>
              <a:buNone/>
              <a:tabLst>
                <a:tab pos="0" algn="l"/>
              </a:tabLst>
            </a:pPr>
            <a:endParaRPr lang="en-US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lang="en-US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200000"/>
              </a:lnSpc>
              <a:buNone/>
              <a:tabLst>
                <a:tab pos="0" algn="l"/>
              </a:tabLst>
            </a:pPr>
            <a:endParaRPr lang="en-US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8BF765-0250-859E-0F6A-30BECA60F1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ED03D-B91D-479A-A4F2-379D7ABF21C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800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200000"/>
              </a:lnSpc>
              <a:buNone/>
              <a:tabLst>
                <a:tab pos="0" algn="l"/>
              </a:tabLst>
            </a:pPr>
            <a:r>
              <a:rPr lang="en-US" b="1" dirty="0"/>
              <a:t>From Poster:</a:t>
            </a:r>
          </a:p>
          <a:p>
            <a:pPr marL="341313" indent="-341313">
              <a:lnSpc>
                <a:spcPct val="120000"/>
              </a:lnSpc>
              <a:spcBef>
                <a:spcPts val="400"/>
              </a:spcBef>
              <a:tabLst>
                <a:tab pos="338138" algn="l"/>
              </a:tabLst>
            </a:pPr>
            <a:r>
              <a:rPr lang="en-US" sz="1200" dirty="0">
                <a:effectLst/>
                <a:latin typeface="Avenir LT Std 55 Roman" panose="020B0703020203020204"/>
                <a:ea typeface="Times New Roman" panose="02020603050405020304" pitchFamily="18" charset="0"/>
                <a:cs typeface="Times New Roman" panose="02020603050405020304" pitchFamily="18" charset="0"/>
              </a:rPr>
              <a:t>A hybrid study design allowed enrollment either at an investigational site or virtually</a:t>
            </a:r>
          </a:p>
          <a:p>
            <a:pPr marL="341313" indent="-341313">
              <a:lnSpc>
                <a:spcPct val="120000"/>
              </a:lnSpc>
              <a:spcBef>
                <a:spcPts val="400"/>
              </a:spcBef>
              <a:tabLst>
                <a:tab pos="338138" algn="l"/>
              </a:tabLst>
            </a:pPr>
            <a:r>
              <a:rPr lang="en-US" sz="1200" dirty="0">
                <a:effectLst/>
                <a:latin typeface="Avenir LT Std 55 Roman" panose="020B0703020203020204"/>
                <a:ea typeface="Times New Roman" panose="02020603050405020304" pitchFamily="18" charset="0"/>
                <a:cs typeface="Times New Roman" panose="02020603050405020304" pitchFamily="18" charset="0"/>
              </a:rPr>
              <a:t>Following a screening/baseline period (up to 3 weeks), participants switched to LXB (same dosage/regimen) for ≈6 weeks</a:t>
            </a:r>
            <a:r>
              <a:rPr lang="en-US" sz="1200" dirty="0">
                <a:effectLst/>
                <a:latin typeface="Avenir LT Std 55 Roman" panose="020B0703020203020204"/>
                <a:ea typeface="Times New Roman" panose="02020603050405020304" pitchFamily="18" charset="0"/>
              </a:rPr>
              <a:t> </a:t>
            </a:r>
            <a:r>
              <a:rPr lang="en-US" sz="1200" dirty="0">
                <a:effectLst/>
                <a:latin typeface="Avenir LT Std 55 Roman" panose="020B0703020203020204"/>
                <a:ea typeface="Times New Roman" panose="02020603050405020304" pitchFamily="18" charset="0"/>
                <a:cs typeface="Times New Roman" panose="02020603050405020304" pitchFamily="18" charset="0"/>
              </a:rPr>
              <a:t>and subsequently completed an end-of-treatment (EOT) visit and a safety follow-up visit (</a:t>
            </a:r>
            <a:r>
              <a:rPr lang="en-US" sz="1200" dirty="0">
                <a:effectLst/>
                <a:latin typeface="Avenir LT Std 55 Roman" panose="020B0703020203020204"/>
                <a:ea typeface="Times New Roman" panose="02020603050405020304" pitchFamily="18" charset="0"/>
              </a:rPr>
              <a:t>≥</a:t>
            </a:r>
            <a:r>
              <a:rPr lang="en-US" sz="1200" dirty="0">
                <a:effectLst/>
                <a:latin typeface="Avenir LT Std 55 Roman" panose="020B0703020203020204"/>
                <a:ea typeface="Times New Roman" panose="02020603050405020304" pitchFamily="18" charset="0"/>
                <a:cs typeface="Times New Roman" panose="02020603050405020304" pitchFamily="18" charset="0"/>
              </a:rPr>
              <a:t>14 days after the last dose of LXB); the total study duration was approximately 11 weeks for each participant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lang="en-US" sz="105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Inclusion criteria: </a:t>
            </a:r>
            <a:r>
              <a:rPr lang="en-US" sz="10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^JZP258-406-04 Protocol Amendment p36B, 51A, p17BCD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lang="en-US" sz="105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Exclusion criteria: 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^JZP258-406-04 Protocol Amendment p38A, ^JZP258-406-04 Protocol Amendment p38B, ^JZP258-406-04 Protocol Amendment p37A</a:t>
            </a:r>
          </a:p>
          <a:p>
            <a:pPr marL="0" marR="0">
              <a:lnSpc>
                <a:spcPct val="200000"/>
              </a:lnSpc>
              <a:buNone/>
              <a:tabLst>
                <a:tab pos="0" algn="l"/>
              </a:tabLst>
            </a:pPr>
            <a:endParaRPr lang="en-US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200000"/>
              </a:lnSpc>
              <a:buNone/>
              <a:tabLst>
                <a:tab pos="0" algn="l"/>
              </a:tabLst>
            </a:pPr>
            <a:endParaRPr lang="en-US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lang="en-US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200000"/>
              </a:lnSpc>
              <a:buNone/>
              <a:tabLst>
                <a:tab pos="0" algn="l"/>
              </a:tabLst>
            </a:pPr>
            <a:endParaRPr lang="en-US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ED03D-B91D-479A-A4F2-379D7ABF21C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15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Primary endpoint: </a:t>
            </a:r>
            <a:r>
              <a:rPr lang="en-US" sz="1800" dirty="0">
                <a:effectLst/>
                <a:latin typeface="Segoe UI" panose="020B0502040204020203" pitchFamily="34" charset="0"/>
              </a:rPr>
              <a:t>^JZP258-406-04 Protocol Amendment p30A</a:t>
            </a:r>
            <a:endParaRPr lang="en-US" dirty="0"/>
          </a:p>
          <a:p>
            <a:r>
              <a:rPr lang="en-US" b="1" dirty="0"/>
              <a:t>Secondary endpoints: </a:t>
            </a:r>
            <a:r>
              <a:rPr lang="en-US" sz="1200" dirty="0">
                <a:effectLst/>
                <a:latin typeface="Segoe UI" panose="020B0502040204020203" pitchFamily="34" charset="0"/>
              </a:rPr>
              <a:t>^JZP258-406-04 Protocol Amendment p30B, p31AB</a:t>
            </a:r>
            <a:endParaRPr lang="en-US" dirty="0"/>
          </a:p>
          <a:p>
            <a:r>
              <a:rPr lang="en-US" b="1" dirty="0"/>
              <a:t>Exploratory endpoints: </a:t>
            </a:r>
            <a:r>
              <a:rPr lang="en-US" sz="1200" dirty="0">
                <a:effectLst/>
                <a:latin typeface="Segoe UI" panose="020B0502040204020203" pitchFamily="34" charset="0"/>
              </a:rPr>
              <a:t>^JZP258-406-04 Protocol Amendment p31C, p32AB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lang="en-US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lang="en-US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lang="en-US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200000"/>
              </a:lnSpc>
              <a:buNone/>
              <a:tabLst>
                <a:tab pos="0" algn="l"/>
              </a:tabLst>
            </a:pPr>
            <a:endParaRPr lang="en-US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ED03D-B91D-479A-A4F2-379D7ABF21C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306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0" i="0" u="none" strike="noStrike" baseline="0" dirty="0">
                <a:solidFill>
                  <a:srgbClr val="862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800" b="0" i="0" u="none" strike="noStrike" baseline="0" dirty="0">
                <a:solidFill>
                  <a:srgbClr val="862065"/>
                </a:solidFill>
                <a:latin typeface="HelveticaNeueLTStd-Lt"/>
              </a:rPr>
              <a:t>Calculation of the O’Brien-Fleming one-sided alpha level of 0.00998 for statistical significance during the interim analysis </a:t>
            </a:r>
            <a:r>
              <a:rPr lang="en-US" sz="1800" dirty="0">
                <a:effectLst/>
                <a:latin typeface="Segoe UI" panose="020B0502040204020203" pitchFamily="34" charset="0"/>
              </a:rPr>
              <a:t>is a standard method used control for false positive conclusions when obtaining multiple views of the data over time </a:t>
            </a:r>
          </a:p>
          <a:p>
            <a:pPr algn="l"/>
            <a:r>
              <a:rPr lang="en-US" sz="1800" b="0" i="0" u="none" strike="noStrike" baseline="0" dirty="0">
                <a:solidFill>
                  <a:srgbClr val="862065"/>
                </a:solidFill>
                <a:latin typeface="HelveticaNeueLTStd-Lt"/>
              </a:rPr>
              <a:t>–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HelveticaNeueLTStd-LtCn"/>
              </a:rPr>
              <a:t>One-sided </a:t>
            </a:r>
            <a:r>
              <a:rPr lang="en-US" sz="1800" b="0" i="1" u="none" strike="noStrike" baseline="0" dirty="0">
                <a:solidFill>
                  <a:srgbClr val="000000"/>
                </a:solidFill>
                <a:latin typeface="HelveticaNeueLTStd-LtCnO"/>
              </a:rPr>
              <a:t>P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HelveticaNeueLTStd-LtCn"/>
              </a:rPr>
              <a:t>values were reported for baseline-adjusted SBP LSM (95% CI) changes</a:t>
            </a:r>
          </a:p>
          <a:p>
            <a:pPr algn="l"/>
            <a:r>
              <a:rPr lang="en-US" sz="1800" b="0" i="0" u="none" strike="noStrike" baseline="0" dirty="0">
                <a:solidFill>
                  <a:srgbClr val="862065"/>
                </a:solidFill>
                <a:latin typeface="HelveticaNeueLTStd-Lt"/>
              </a:rPr>
              <a:t>–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HelveticaNeueLTStd-LtCn"/>
              </a:rPr>
              <a:t>Two-sided </a:t>
            </a:r>
            <a:r>
              <a:rPr lang="en-US" sz="1800" b="0" i="1" u="none" strike="noStrike" baseline="0" dirty="0">
                <a:solidFill>
                  <a:srgbClr val="000000"/>
                </a:solidFill>
                <a:latin typeface="HelveticaNeueLTStd-LtCnO"/>
              </a:rPr>
              <a:t>P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HelveticaNeueLTStd-LtCn"/>
              </a:rPr>
              <a:t>values were reported for baseline-adjusted DBP and 24-hour urinary sodium LSM (95% CI) changes (Two-sided </a:t>
            </a:r>
            <a:r>
              <a:rPr lang="en-US" sz="1800" b="0" i="1" u="none" strike="noStrike" baseline="0" dirty="0">
                <a:solidFill>
                  <a:srgbClr val="000000"/>
                </a:solidFill>
                <a:latin typeface="HelveticaNeueLTStd-LtCn"/>
              </a:rPr>
              <a:t>P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HelveticaNeueLTStd-LtCn"/>
              </a:rPr>
              <a:t> values are also shown for SBP endpoints for consistency)</a:t>
            </a: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Bullet 1: 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^JZP258-406-04 Protocol Amendment p60A, p62A, p63A</a:t>
            </a:r>
          </a:p>
          <a:p>
            <a:pPr marL="0" marR="0">
              <a:lnSpc>
                <a:spcPct val="200000"/>
              </a:lnSpc>
              <a:buNone/>
              <a:tabLst>
                <a:tab pos="0" algn="l"/>
              </a:tabLst>
            </a:pPr>
            <a:r>
              <a:rPr lang="en-US" sz="1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Bullet 2: 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^JZP258-406___v3.0_10 Dec 2024_Statistical Analysis Plan_ p17A, ^JZP258-406-04 Protocol Amendment p60A p57A, ^JZP258-406-04 Protocol Amendment p60A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lang="en-US" sz="1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Bullet 3: 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^JZP258-406-04 Protocol Amendment p57AB, p58A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lang="en-US" sz="1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Bullet 4: 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^</a:t>
            </a:r>
            <a:r>
              <a:rPr lang="en-US" sz="12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JZP258-406___v3.0_10 Dec 2024_Statistical Analysis Plan p17B, p18AB, p19D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lang="en-US" sz="1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Bullet 5: 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^</a:t>
            </a:r>
            <a:r>
              <a:rPr lang="en-US" sz="12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JZP258-406___v3.0_10 Dec 2024_Statistical Analysis Plan p12A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ED03D-B91D-479A-A4F2-379D7ABF21C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5156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From poster: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66688" algn="l"/>
              </a:tabLst>
            </a:pPr>
            <a:r>
              <a:rPr lang="en-US" sz="1200" kern="1600" dirty="0">
                <a:solidFill>
                  <a:srgbClr val="000000"/>
                </a:solidFill>
                <a:effectLst/>
                <a:latin typeface="Avenir LT Std 55 Roman" panose="020B0703020203020204"/>
                <a:ea typeface="Times New Roman" panose="02020603050405020304" pitchFamily="18" charset="0"/>
              </a:rPr>
              <a:t>As prespecified, 43 participants with valid EOT 24-hour ambulatory SBP recordings were analyzed</a:t>
            </a:r>
          </a:p>
          <a:p>
            <a:pPr marL="171450" indent="-17145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166688" algn="l"/>
              </a:tabLst>
            </a:pPr>
            <a:r>
              <a:rPr lang="en-US" sz="1200" kern="1600" dirty="0">
                <a:solidFill>
                  <a:srgbClr val="000000"/>
                </a:solidFill>
                <a:latin typeface="Avenir LT Std 55 Roman" panose="020B0703020203020204"/>
                <a:ea typeface="Times New Roman" panose="02020603050405020304" pitchFamily="18" charset="0"/>
              </a:rPr>
              <a:t>M</a:t>
            </a:r>
            <a:r>
              <a:rPr lang="en-US" sz="1200" kern="1600" dirty="0">
                <a:solidFill>
                  <a:srgbClr val="000000"/>
                </a:solidFill>
                <a:effectLst/>
                <a:latin typeface="Avenir LT Std 55 Roman" panose="020B0703020203020204"/>
                <a:ea typeface="Times New Roman" panose="02020603050405020304" pitchFamily="18" charset="0"/>
              </a:rPr>
              <a:t>ean age was 45 years, 65% were female, 86% were White, and 33% were on stable antihypertensives</a:t>
            </a:r>
            <a:r>
              <a:rPr lang="en-US" sz="1200" dirty="0">
                <a:effectLst/>
                <a:latin typeface="Avenir LT Std 55 Roman" panose="020B0703020203020204"/>
              </a:rPr>
              <a:t> </a:t>
            </a:r>
            <a:r>
              <a:rPr lang="en-US" sz="1200" dirty="0">
                <a:effectLst/>
                <a:latin typeface="Avenir LT Std 55 Roman" panose="020B0703020203020204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Table: </a:t>
            </a:r>
            <a:r>
              <a:rPr lang="en-US" sz="1800" dirty="0">
                <a:effectLst/>
                <a:latin typeface="Segoe UI" panose="020B0502040204020203" pitchFamily="34" charset="0"/>
              </a:rPr>
              <a:t>^t-9-01-03-02 </a:t>
            </a:r>
            <a:r>
              <a:rPr lang="en-US" sz="1800" b="1" dirty="0">
                <a:effectLst/>
                <a:latin typeface="Segoe UI" panose="020B0502040204020203" pitchFamily="34" charset="0"/>
              </a:rPr>
              <a:t>Table 9.1.3.2 Demographics and Baseline Characteristics (Completer Analysis Set)</a:t>
            </a:r>
            <a:r>
              <a:rPr lang="en-US" sz="1800" dirty="0">
                <a:effectLst/>
                <a:latin typeface="Segoe UI" panose="020B0502040204020203" pitchFamily="34" charset="0"/>
              </a:rPr>
              <a:t> p1ABC, 2A, 3A, 4AB, 5AB; ^JZP258-406-04 Protocol Amendment p23A (office)</a:t>
            </a:r>
            <a:endParaRPr lang="en-US" dirty="0"/>
          </a:p>
          <a:p>
            <a:pPr marL="0" marR="0">
              <a:lnSpc>
                <a:spcPct val="200000"/>
              </a:lnSpc>
              <a:buNone/>
              <a:tabLst>
                <a:tab pos="0" algn="l"/>
              </a:tabLst>
            </a:pPr>
            <a:r>
              <a:rPr lang="en-US" sz="1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Footnotes: 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^t-9-01-03-02 </a:t>
            </a:r>
            <a:r>
              <a:rPr lang="de-DE" sz="12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Table 9.1.3.2 Demographics and Baseline Characteristics (Completer Analysis Set) 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p1E, ^t-9-01-03-02 </a:t>
            </a:r>
            <a:r>
              <a:rPr lang="de-DE" sz="12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Table 9.1.3.2 Demographics and Baseline Characteristics (Completer Analysis Set)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p4A</a:t>
            </a:r>
          </a:p>
          <a:p>
            <a:pPr marL="0" marR="0">
              <a:lnSpc>
                <a:spcPct val="200000"/>
              </a:lnSpc>
              <a:tabLst>
                <a:tab pos="0" algn="l"/>
              </a:tabLst>
            </a:pPr>
            <a:endParaRPr lang="en-US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ED03D-B91D-479A-A4F2-379D7ABF21C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367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2012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DC4AE-669F-409A-BB59-B0C71C13D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F3319-897C-467F-93A4-DDE34D52D4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DBA321-74E6-48D8-9572-0F7FDA39BA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FE2EAE43-CF81-4EAB-9F79-5E728FFAA9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789" y="324182"/>
            <a:ext cx="1172021" cy="64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481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D8ED99-747E-442F-98A0-974D35D76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C71165-B529-41CA-B1B9-21D6DD34D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2145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Avenir LT Std 55 Roman" panose="020B07030202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4D4D4D"/>
          </a:solidFill>
          <a:latin typeface="Avenir LT Std 55 Roman" panose="020B0703020203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4D4D4D"/>
          </a:solidFill>
          <a:latin typeface="Avenir LT Std 55 Roman" panose="020B0703020203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D4D4D"/>
          </a:solidFill>
          <a:latin typeface="Avenir LT Std 55 Roman" panose="020B0703020203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D4D4D"/>
          </a:solidFill>
          <a:latin typeface="Avenir LT Std 55 Roman" panose="020B0703020203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D4D4D"/>
          </a:solidFill>
          <a:latin typeface="Avenir LT Std 55 Roman" panose="020B0703020203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7226/25353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da.gov/food/nutrition-food-labeling-and-critical-foods/sodium-reduction-food-supply" TargetMode="External"/><Relationship Id="rId5" Type="http://schemas.openxmlformats.org/officeDocument/2006/relationships/hyperlink" Target="https://www.fda.gov/food/food-additives-petitions/sodium-reduction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cessdata.fda.gov/drugsatfda_docs/nda/2012/202344Orig1s000MedR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dietaryguidelines.gov/sites/default/files/2021-03/Dietary_Guidelines_for_Americans-2020-2025.pdf" TargetMode="External"/><Relationship Id="rId4" Type="http://schemas.openxmlformats.org/officeDocument/2006/relationships/hyperlink" Target="https://www.fda.gov/regulatory-information/search-fda-guidance-documents/quantitative-labeling-sodium-potassium-and-phosphorus-human-over-counter-and-prescription-dru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F3386-0A0A-6174-0D95-5B4EFCE26CCE}"/>
              </a:ext>
            </a:extLst>
          </p:cNvPr>
          <p:cNvSpPr txBox="1">
            <a:spLocks/>
          </p:cNvSpPr>
          <p:nvPr/>
        </p:nvSpPr>
        <p:spPr>
          <a:xfrm>
            <a:off x="6024080" y="1004439"/>
            <a:ext cx="5709007" cy="13478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F8983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000" dirty="0">
                <a:solidFill>
                  <a:schemeClr val="bg1"/>
                </a:solidFill>
                <a:latin typeface="Avenir LT Std 55 Roman" panose="020B0703020203020204" pitchFamily="34" charset="0"/>
              </a:rPr>
              <a:t>Impact of Switching From High- to Low-Sodium Oxybate on Ambulatory Blood Pressure in Patients With Narcolepsy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622EC03-F518-260B-2656-EE63F8B5FF5E}"/>
              </a:ext>
            </a:extLst>
          </p:cNvPr>
          <p:cNvSpPr txBox="1">
            <a:spLocks/>
          </p:cNvSpPr>
          <p:nvPr/>
        </p:nvSpPr>
        <p:spPr>
          <a:xfrm>
            <a:off x="6234652" y="4505728"/>
            <a:ext cx="5287861" cy="83695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Avenir LT Std 55 Roman" panose="020B07030202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Virend K. Somers, MD, PhD</a:t>
            </a:r>
          </a:p>
        </p:txBody>
      </p:sp>
    </p:spTree>
    <p:extLst>
      <p:ext uri="{BB962C8B-B14F-4D97-AF65-F5344CB8AC3E}">
        <p14:creationId xmlns:p14="http://schemas.microsoft.com/office/powerpoint/2010/main" val="1188147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629EEE9-B071-3E39-EEE7-D478799D7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144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2B89F9"/>
                </a:solidFill>
              </a:rPr>
              <a:t>Statistical Analyses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F2EE82A-76DF-BA7C-7F50-010CE81647AD}"/>
              </a:ext>
            </a:extLst>
          </p:cNvPr>
          <p:cNvSpPr txBox="1">
            <a:spLocks/>
          </p:cNvSpPr>
          <p:nvPr/>
        </p:nvSpPr>
        <p:spPr>
          <a:xfrm>
            <a:off x="838199" y="1487985"/>
            <a:ext cx="10634222" cy="352917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D4D4D"/>
                </a:solidFill>
                <a:latin typeface="Avenir LT Std 55 Roman" panose="020B0703020203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D"/>
                </a:solidFill>
                <a:latin typeface="Avenir LT Std 55 Roman" panose="020B0703020203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D"/>
                </a:solidFill>
                <a:latin typeface="Avenir LT Std 55 Roman" panose="020B0703020203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D"/>
                </a:solidFill>
                <a:latin typeface="Avenir LT Std 55 Roman" panose="020B0703020203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D"/>
                </a:solidFill>
                <a:latin typeface="Avenir LT Std 55 Roman" panose="020B0703020203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>
                <a:solidFill>
                  <a:schemeClr val="tx1"/>
                </a:solidFill>
              </a:rPr>
              <a:t>A 2-stage group sequential design with an adaptive sample size was used, targeting </a:t>
            </a:r>
            <a:r>
              <a:rPr lang="en-US" sz="2000" b="1" dirty="0">
                <a:solidFill>
                  <a:schemeClr val="tx1"/>
                </a:solidFill>
              </a:rPr>
              <a:t>57 completers for 90% power to detect a mean decrease in 24-hour SBP of 3.5 mmHg </a:t>
            </a:r>
            <a:r>
              <a:rPr lang="en-US" sz="2000" dirty="0">
                <a:solidFill>
                  <a:schemeClr val="tx1"/>
                </a:solidFill>
              </a:rPr>
              <a:t>with a standard deviation of 8.0 mmHg from baseline to EOT</a:t>
            </a:r>
          </a:p>
          <a:p>
            <a:pPr>
              <a:lnSpc>
                <a:spcPct val="100000"/>
              </a:lnSpc>
              <a:spcBef>
                <a:spcPts val="1400"/>
              </a:spcBef>
            </a:pPr>
            <a:r>
              <a:rPr lang="en-US" sz="2000" b="1" dirty="0">
                <a:solidFill>
                  <a:schemeClr val="tx1"/>
                </a:solidFill>
              </a:rPr>
              <a:t>An interim analysis was planned after 43 (75%) participants completed a valid 24-hour ambulatory SBP recording at the EOT visit after 6 weeks of LXB treatment </a:t>
            </a:r>
            <a:r>
              <a:rPr lang="en-US" sz="2000" dirty="0">
                <a:solidFill>
                  <a:schemeClr val="tx1"/>
                </a:solidFill>
              </a:rPr>
              <a:t>(completer population); study recruitment would end if the primary endpoint significance level (O’Brien-Fleming one-sided alpha level of 0.00998) was met </a:t>
            </a:r>
          </a:p>
          <a:p>
            <a:pPr>
              <a:lnSpc>
                <a:spcPct val="100000"/>
              </a:lnSpc>
              <a:spcBef>
                <a:spcPts val="1400"/>
              </a:spcBef>
            </a:pPr>
            <a:r>
              <a:rPr lang="en-US" sz="2000" dirty="0">
                <a:solidFill>
                  <a:schemeClr val="tx1"/>
                </a:solidFill>
              </a:rPr>
              <a:t>To account for multiplicity secondary to multiple endpoints, a fixed hierarchical testing method was prespecified and tested sequentially for change in 24-hour SBP, daytime SBP, office SBP, and nighttime SBP</a:t>
            </a:r>
          </a:p>
        </p:txBody>
      </p:sp>
    </p:spTree>
    <p:extLst>
      <p:ext uri="{BB962C8B-B14F-4D97-AF65-F5344CB8AC3E}">
        <p14:creationId xmlns:p14="http://schemas.microsoft.com/office/powerpoint/2010/main" val="3583968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8748E9B-6F9E-3514-C178-A396D260FC5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45278029"/>
              </p:ext>
            </p:extLst>
          </p:nvPr>
        </p:nvGraphicFramePr>
        <p:xfrm>
          <a:off x="838200" y="1438476"/>
          <a:ext cx="10515600" cy="416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5306">
                  <a:extLst>
                    <a:ext uri="{9D8B030D-6E8A-4147-A177-3AD203B41FA5}">
                      <a16:colId xmlns:a16="http://schemas.microsoft.com/office/drawing/2014/main" val="1381286040"/>
                    </a:ext>
                  </a:extLst>
                </a:gridCol>
                <a:gridCol w="5472953">
                  <a:extLst>
                    <a:ext uri="{9D8B030D-6E8A-4147-A177-3AD203B41FA5}">
                      <a16:colId xmlns:a16="http://schemas.microsoft.com/office/drawing/2014/main" val="4084274191"/>
                    </a:ext>
                  </a:extLst>
                </a:gridCol>
                <a:gridCol w="2707341">
                  <a:extLst>
                    <a:ext uri="{9D8B030D-6E8A-4147-A177-3AD203B41FA5}">
                      <a16:colId xmlns:a16="http://schemas.microsoft.com/office/drawing/2014/main" val="671925366"/>
                    </a:ext>
                  </a:extLst>
                </a:gridCol>
              </a:tblGrid>
              <a:tr h="247321">
                <a:tc gridSpan="2">
                  <a:txBody>
                    <a:bodyPr/>
                    <a:lstStyle/>
                    <a:p>
                      <a:r>
                        <a:rPr lang="en-US" sz="1500" b="1" i="0" dirty="0">
                          <a:latin typeface="Avenir Heavy" panose="02000503020000020003" pitchFamily="2" charset="0"/>
                        </a:rPr>
                        <a:t>Parameter</a:t>
                      </a:r>
                      <a:endParaRPr lang="en-US" sz="1500" b="1" i="0" baseline="30000" dirty="0">
                        <a:highlight>
                          <a:srgbClr val="00FF00"/>
                        </a:highlight>
                        <a:latin typeface="Avenir Heavy" panose="0200050302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75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i="0" dirty="0">
                          <a:latin typeface="Avenir Heavy" panose="02000503020000020003" pitchFamily="2" charset="0"/>
                        </a:rPr>
                        <a:t>Overall (N=43)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75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4815964"/>
                  </a:ext>
                </a:extLst>
              </a:tr>
              <a:tr h="247321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500" b="0" i="0" dirty="0">
                          <a:effectLst/>
                          <a:latin typeface="Avenir" panose="02000503020000020003" pitchFamily="2" charset="0"/>
                          <a:cs typeface="Times New Roman" panose="02020603050405020304" pitchFamily="18" charset="0"/>
                        </a:rPr>
                        <a:t>Age, years, mean (SD)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75D3">
                        <a:alpha val="1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500" b="0" i="0" dirty="0">
                          <a:effectLst/>
                          <a:latin typeface="Avenir" panose="02000503020000020003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45.0 (11.3)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75D3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4319783"/>
                  </a:ext>
                </a:extLst>
              </a:tr>
              <a:tr h="247321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500" b="0" i="0" dirty="0">
                          <a:effectLst/>
                          <a:latin typeface="Avenir" panose="02000503020000020003" pitchFamily="2" charset="0"/>
                          <a:cs typeface="Times New Roman" panose="02020603050405020304" pitchFamily="18" charset="0"/>
                        </a:rPr>
                        <a:t>Female, n (%)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500" b="0" i="0" dirty="0">
                          <a:effectLst/>
                          <a:latin typeface="Avenir" panose="02000503020000020003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 (65.1)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133150"/>
                  </a:ext>
                </a:extLst>
              </a:tr>
              <a:tr h="247321">
                <a:tc rowSpan="4"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500" b="0" i="0" dirty="0">
                          <a:effectLst/>
                          <a:latin typeface="Avenir" panose="02000503020000020003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Race, n (%)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75D3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2880" marR="0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500" b="0" i="0" dirty="0">
                          <a:effectLst/>
                          <a:latin typeface="Avenir" panose="02000503020000020003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White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75D3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500" b="0" i="0" dirty="0">
                          <a:effectLst/>
                          <a:latin typeface="Avenir" panose="02000503020000020003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 (86.0)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75D3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127692"/>
                  </a:ext>
                </a:extLst>
              </a:tr>
              <a:tr h="247321">
                <a:tc vMerge="1">
                  <a:txBody>
                    <a:bodyPr/>
                    <a:lstStyle/>
                    <a:p>
                      <a:pPr marL="182880" marR="0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endParaRPr lang="en-US" sz="1400">
                        <a:effectLst/>
                        <a:latin typeface="Avenir LT Std 55 Roman" panose="020B07030202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2880" marR="0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500" b="0" i="0" dirty="0">
                          <a:effectLst/>
                          <a:latin typeface="Avenir" panose="02000503020000020003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Black or African-American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75D3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500" b="0" i="0" dirty="0">
                          <a:effectLst/>
                          <a:latin typeface="Avenir" panose="02000503020000020003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(7.0)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75D3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93622"/>
                  </a:ext>
                </a:extLst>
              </a:tr>
              <a:tr h="247321">
                <a:tc vMerge="1">
                  <a:txBody>
                    <a:bodyPr/>
                    <a:lstStyle/>
                    <a:p>
                      <a:pPr marL="182880" marR="0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endParaRPr lang="en-US" sz="1400">
                        <a:effectLst/>
                        <a:latin typeface="Avenir LT Std 55 Roman" panose="020B07030202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2880" marR="0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500" b="0" i="0" dirty="0">
                          <a:effectLst/>
                          <a:latin typeface="Avenir" panose="02000503020000020003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Asian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75D3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500" b="0" i="0" dirty="0">
                          <a:effectLst/>
                          <a:latin typeface="Avenir" panose="02000503020000020003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(2.3)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75D3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812619"/>
                  </a:ext>
                </a:extLst>
              </a:tr>
              <a:tr h="247321">
                <a:tc vMerge="1">
                  <a:txBody>
                    <a:bodyPr/>
                    <a:lstStyle/>
                    <a:p>
                      <a:pPr marL="182880" marR="0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endParaRPr lang="en-US" sz="1400">
                        <a:effectLst/>
                        <a:latin typeface="Avenir LT Std 55 Roman" panose="020B07030202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2880" marR="0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500" b="0" i="0" dirty="0">
                          <a:effectLst/>
                          <a:latin typeface="Avenir" panose="02000503020000020003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Unknown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75D3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500" b="0" i="0" dirty="0">
                          <a:effectLst/>
                          <a:latin typeface="Avenir" panose="02000503020000020003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(4.7)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75D3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1413869"/>
                  </a:ext>
                </a:extLst>
              </a:tr>
              <a:tr h="247321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500" b="0" i="0" dirty="0">
                          <a:effectLst/>
                          <a:latin typeface="Avenir" panose="02000503020000020003" pitchFamily="2" charset="0"/>
                          <a:cs typeface="Times New Roman" panose="02020603050405020304" pitchFamily="18" charset="0"/>
                        </a:rPr>
                        <a:t>BMI,</a:t>
                      </a:r>
                      <a:r>
                        <a:rPr lang="en-US" sz="1500" b="0" i="0" baseline="30000" dirty="0">
                          <a:effectLst/>
                          <a:latin typeface="Avenir" panose="02000503020000020003" pitchFamily="2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500" b="0" i="0" dirty="0">
                          <a:effectLst/>
                          <a:latin typeface="Avenir" panose="02000503020000020003" pitchFamily="2" charset="0"/>
                          <a:cs typeface="Times New Roman" panose="02020603050405020304" pitchFamily="18" charset="0"/>
                        </a:rPr>
                        <a:t> kg/m</a:t>
                      </a:r>
                      <a:r>
                        <a:rPr lang="en-US" sz="1500" b="0" i="0" baseline="30000" dirty="0">
                          <a:effectLst/>
                          <a:latin typeface="Avenir" panose="02000503020000020003" pitchFamily="2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500" b="0" i="0" dirty="0">
                          <a:effectLst/>
                          <a:latin typeface="Avenir" panose="02000503020000020003" pitchFamily="2" charset="0"/>
                          <a:cs typeface="Times New Roman" panose="02020603050405020304" pitchFamily="18" charset="0"/>
                        </a:rPr>
                        <a:t>, mean (SD)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500" b="0" i="0" dirty="0">
                          <a:effectLst/>
                          <a:latin typeface="Avenir" panose="02000503020000020003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30.3 (7.5)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552859"/>
                  </a:ext>
                </a:extLst>
              </a:tr>
              <a:tr h="247321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500" b="0" i="0" strike="noStrike" dirty="0">
                          <a:effectLst/>
                          <a:latin typeface="Avenir" panose="02000503020000020003" pitchFamily="2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1500" b="0" i="0" dirty="0">
                          <a:effectLst/>
                          <a:latin typeface="Avenir" panose="02000503020000020003" pitchFamily="2" charset="0"/>
                          <a:cs typeface="Times New Roman" panose="02020603050405020304" pitchFamily="18" charset="0"/>
                        </a:rPr>
                        <a:t>ffice</a:t>
                      </a:r>
                      <a:r>
                        <a:rPr lang="en-US" sz="1500" b="0" i="0" baseline="30000" dirty="0">
                          <a:effectLst/>
                          <a:latin typeface="Avenir" panose="02000503020000020003" pitchFamily="2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1500" b="0" i="0" dirty="0">
                          <a:effectLst/>
                          <a:latin typeface="Avenir" panose="02000503020000020003" pitchFamily="2" charset="0"/>
                          <a:cs typeface="Times New Roman" panose="02020603050405020304" pitchFamily="18" charset="0"/>
                        </a:rPr>
                        <a:t> SBP</a:t>
                      </a:r>
                      <a:r>
                        <a:rPr lang="en-US" sz="1500" b="0" i="0" strike="noStrike" dirty="0">
                          <a:effectLst/>
                          <a:latin typeface="Avenir" panose="02000503020000020003" pitchFamily="2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500" b="0" i="0" dirty="0">
                          <a:effectLst/>
                          <a:latin typeface="Avenir" panose="02000503020000020003" pitchFamily="2" charset="0"/>
                          <a:cs typeface="Times New Roman" panose="02020603050405020304" pitchFamily="18" charset="0"/>
                        </a:rPr>
                        <a:t>mmHg, mean (SD)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75D3">
                        <a:alpha val="1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500" b="0" i="0" kern="1200" dirty="0">
                          <a:solidFill>
                            <a:schemeClr val="dk1"/>
                          </a:solidFill>
                          <a:effectLst/>
                          <a:latin typeface="Avenir" panose="02000503020000020003" pitchFamily="2" charset="0"/>
                          <a:ea typeface="+mn-ea"/>
                          <a:cs typeface="Times New Roman" panose="02020603050405020304" pitchFamily="18" charset="0"/>
                        </a:rPr>
                        <a:t>138.0 (5.7)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75D3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765526"/>
                  </a:ext>
                </a:extLst>
              </a:tr>
              <a:tr h="247321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500" b="0" i="0" dirty="0">
                          <a:effectLst/>
                          <a:latin typeface="Avenir" panose="02000503020000020003" pitchFamily="2" charset="0"/>
                          <a:cs typeface="Times New Roman" panose="02020603050405020304" pitchFamily="18" charset="0"/>
                        </a:rPr>
                        <a:t>Office</a:t>
                      </a:r>
                      <a:r>
                        <a:rPr lang="en-US" sz="1500" b="0" i="0" baseline="30000" dirty="0">
                          <a:effectLst/>
                          <a:latin typeface="Avenir" panose="02000503020000020003" pitchFamily="2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1500" b="0" i="0" dirty="0">
                          <a:effectLst/>
                          <a:latin typeface="Avenir" panose="02000503020000020003" pitchFamily="2" charset="0"/>
                          <a:cs typeface="Times New Roman" panose="02020603050405020304" pitchFamily="18" charset="0"/>
                        </a:rPr>
                        <a:t> DBP, mmHg, mean (SD)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500" b="0" i="0" kern="1200" dirty="0">
                          <a:solidFill>
                            <a:schemeClr val="dk1"/>
                          </a:solidFill>
                          <a:effectLst/>
                          <a:latin typeface="Avenir" panose="02000503020000020003" pitchFamily="2" charset="0"/>
                          <a:ea typeface="+mn-ea"/>
                          <a:cs typeface="Times New Roman" panose="02020603050405020304" pitchFamily="18" charset="0"/>
                        </a:rPr>
                        <a:t>85.2 (6.6)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773674"/>
                  </a:ext>
                </a:extLst>
              </a:tr>
              <a:tr h="247321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500" b="0" i="0" dirty="0">
                          <a:effectLst/>
                          <a:latin typeface="Avenir" panose="02000503020000020003" pitchFamily="2" charset="0"/>
                          <a:cs typeface="Times New Roman" panose="02020603050405020304" pitchFamily="18" charset="0"/>
                        </a:rPr>
                        <a:t>Use of antihypertensive medications, n (%)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75D3">
                        <a:alpha val="1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500" b="0" i="0" dirty="0">
                          <a:effectLst/>
                          <a:latin typeface="Avenir" panose="02000503020000020003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 (32.6)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75D3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875122"/>
                  </a:ext>
                </a:extLst>
              </a:tr>
              <a:tr h="247321">
                <a:tc rowSpan="2"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buNone/>
                        <a:tabLst>
                          <a:tab pos="0" algn="l"/>
                          <a:tab pos="457200" algn="l"/>
                        </a:tabLst>
                      </a:pPr>
                      <a:r>
                        <a:rPr lang="en-US" sz="1500" b="0" i="0" dirty="0">
                          <a:effectLst/>
                          <a:latin typeface="Avenir" panose="02000503020000020003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Narcolepsy type, n (%)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075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09550" marR="0">
                        <a:lnSpc>
                          <a:spcPct val="100000"/>
                        </a:lnSpc>
                        <a:buNone/>
                        <a:tabLst>
                          <a:tab pos="0" algn="l"/>
                          <a:tab pos="457200" algn="l"/>
                        </a:tabLst>
                      </a:pPr>
                      <a:r>
                        <a:rPr lang="en-US" sz="1500" b="0" i="0" dirty="0">
                          <a:effectLst/>
                          <a:latin typeface="Avenir" panose="02000503020000020003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Type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500" b="0" i="0" dirty="0">
                          <a:effectLst/>
                          <a:latin typeface="Avenir" panose="02000503020000020003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 (48.8)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659118"/>
                  </a:ext>
                </a:extLst>
              </a:tr>
              <a:tr h="247321">
                <a:tc vMerge="1">
                  <a:txBody>
                    <a:bodyPr/>
                    <a:lstStyle/>
                    <a:p>
                      <a:pPr marL="209550" marR="0">
                        <a:lnSpc>
                          <a:spcPct val="100000"/>
                        </a:lnSpc>
                        <a:buNone/>
                        <a:tabLst>
                          <a:tab pos="0" algn="l"/>
                          <a:tab pos="457200" algn="l"/>
                        </a:tabLst>
                      </a:pPr>
                      <a:endParaRPr lang="en-US" sz="1200">
                        <a:effectLst/>
                        <a:latin typeface="Avenir LT Std 55 Roman" panose="020B07030202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09550" marR="0">
                        <a:lnSpc>
                          <a:spcPct val="100000"/>
                        </a:lnSpc>
                        <a:buNone/>
                        <a:tabLst>
                          <a:tab pos="0" algn="l"/>
                          <a:tab pos="457200" algn="l"/>
                        </a:tabLst>
                      </a:pPr>
                      <a:r>
                        <a:rPr lang="en-US" sz="1500" b="0" i="0" dirty="0">
                          <a:effectLst/>
                          <a:latin typeface="Avenir" panose="02000503020000020003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Type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075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500" b="0" i="0" dirty="0">
                          <a:effectLst/>
                          <a:latin typeface="Avenir" panose="02000503020000020003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 (51.2)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075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864730"/>
                  </a:ext>
                </a:extLst>
              </a:tr>
            </a:tbl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BE7F39BD-339A-AF63-D7FD-C90619E4B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88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2B89F9"/>
                </a:solidFill>
              </a:rPr>
              <a:t>Demographics and </a:t>
            </a:r>
            <a:br>
              <a:rPr lang="en-US" dirty="0">
                <a:solidFill>
                  <a:srgbClr val="2B89F9"/>
                </a:solidFill>
              </a:rPr>
            </a:br>
            <a:r>
              <a:rPr lang="en-US" dirty="0">
                <a:solidFill>
                  <a:srgbClr val="2B89F9"/>
                </a:solidFill>
              </a:rPr>
              <a:t>Baseline Characteristics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855024-F830-6BA3-20FA-752F99C720C2}"/>
              </a:ext>
            </a:extLst>
          </p:cNvPr>
          <p:cNvSpPr txBox="1"/>
          <p:nvPr/>
        </p:nvSpPr>
        <p:spPr>
          <a:xfrm>
            <a:off x="838200" y="6455524"/>
            <a:ext cx="10515600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000" dirty="0">
                <a:latin typeface="Avenir LT Std 55 Roman" panose="020B0703020203020204"/>
              </a:rPr>
              <a:t>Analyzed in the completer population. </a:t>
            </a:r>
            <a:r>
              <a:rPr lang="en-US" sz="1000" baseline="30000" dirty="0">
                <a:latin typeface="Avenir LT Std 55 Roman" panose="020B0703020203020204"/>
              </a:rPr>
              <a:t>a</a:t>
            </a:r>
            <a:r>
              <a:rPr lang="en-US" sz="1000" dirty="0">
                <a:latin typeface="Avenir LT Std 55 Roman" panose="020B0703020203020204"/>
              </a:rPr>
              <a:t>BMI data are from 41 participants. </a:t>
            </a:r>
            <a:r>
              <a:rPr lang="en-US" sz="1000" baseline="30000" dirty="0">
                <a:latin typeface="Avenir LT Std 55 Roman" panose="020B0703020203020204"/>
              </a:rPr>
              <a:t>b</a:t>
            </a:r>
            <a:r>
              <a:rPr lang="en-US" sz="1000" dirty="0">
                <a:latin typeface="Avenir LT Std 55 Roman" panose="020B0703020203020204"/>
              </a:rPr>
              <a:t>Indicates seated resting blood pressure.</a:t>
            </a:r>
          </a:p>
          <a:p>
            <a:r>
              <a:rPr lang="en-US" sz="1000" dirty="0">
                <a:latin typeface="Avenir LT Std 55 Roman" panose="020B0703020203020204"/>
              </a:rPr>
              <a:t>BMI, body mass index; DBP, diastolic blood pressure; EOT, end of treatment; SBP, systolic blood pressure; SD, standard deviation.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A80B693-BBBE-5BCD-45D0-40CBA4EB1E35}"/>
              </a:ext>
            </a:extLst>
          </p:cNvPr>
          <p:cNvSpPr txBox="1">
            <a:spLocks/>
          </p:cNvSpPr>
          <p:nvPr/>
        </p:nvSpPr>
        <p:spPr>
          <a:xfrm>
            <a:off x="838199" y="5700707"/>
            <a:ext cx="10009473" cy="646331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D4D4D"/>
                </a:solidFill>
                <a:latin typeface="Avenir LT Std 55 Roman" panose="020B0703020203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D"/>
                </a:solidFill>
                <a:latin typeface="Avenir LT Std 55 Roman" panose="020B0703020203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D"/>
                </a:solidFill>
                <a:latin typeface="Avenir LT Std 55 Roman" panose="020B0703020203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D"/>
                </a:solidFill>
                <a:latin typeface="Avenir LT Std 55 Roman" panose="020B0703020203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D"/>
                </a:solidFill>
                <a:latin typeface="Avenir LT Std 55 Roman" panose="020B0703020203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solidFill>
                  <a:schemeClr val="tx1"/>
                </a:solidFill>
              </a:rPr>
              <a:t>Per the prespecified study design, 43 participants with valid EOT 24-hour ambulatory SBP recordings were analyzed</a:t>
            </a:r>
          </a:p>
        </p:txBody>
      </p:sp>
    </p:spTree>
    <p:extLst>
      <p:ext uri="{BB962C8B-B14F-4D97-AF65-F5344CB8AC3E}">
        <p14:creationId xmlns:p14="http://schemas.microsoft.com/office/powerpoint/2010/main" val="1845475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CD3F0-9D69-A257-6505-02A22828EAA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342900" marR="0" lvl="0" indent="-342900">
              <a:lnSpc>
                <a:spcPct val="120000"/>
              </a:lnSpc>
              <a:spcBef>
                <a:spcPts val="600"/>
              </a:spcBef>
              <a:buFont typeface="Symbol" panose="05050102010706020507" pitchFamily="18" charset="2"/>
              <a:buChar char=""/>
              <a:tabLst>
                <a:tab pos="0" algn="l"/>
              </a:tabLst>
            </a:pPr>
            <a:endParaRPr lang="en-US" sz="3400" kern="1600" dirty="0">
              <a:solidFill>
                <a:schemeClr val="tx1"/>
              </a:solidFill>
              <a:effectLst/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20000"/>
              </a:lnSpc>
              <a:spcBef>
                <a:spcPts val="600"/>
              </a:spcBef>
              <a:buFont typeface="Symbol" panose="05050102010706020507" pitchFamily="18" charset="2"/>
              <a:buChar char=""/>
              <a:tabLst>
                <a:tab pos="0" algn="l"/>
              </a:tabLst>
            </a:pPr>
            <a:endParaRPr lang="en-US" sz="3400" baseline="30000" dirty="0">
              <a:solidFill>
                <a:schemeClr val="tx1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20000"/>
              </a:lnSpc>
              <a:spcBef>
                <a:spcPts val="600"/>
              </a:spcBef>
              <a:buNone/>
              <a:tabLst>
                <a:tab pos="0" algn="l"/>
              </a:tabLst>
            </a:pPr>
            <a:r>
              <a:rPr lang="en-US" sz="18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26C5D169-1800-09C0-6E8D-ED02BAB7F5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158650"/>
              </p:ext>
            </p:extLst>
          </p:nvPr>
        </p:nvGraphicFramePr>
        <p:xfrm>
          <a:off x="6292084" y="1888494"/>
          <a:ext cx="5380627" cy="4082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57AE3945-6215-49E6-799A-812569894C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2393541"/>
              </p:ext>
            </p:extLst>
          </p:nvPr>
        </p:nvGraphicFramePr>
        <p:xfrm>
          <a:off x="565916" y="1965960"/>
          <a:ext cx="5318004" cy="3291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502">
                  <a:extLst>
                    <a:ext uri="{9D8B030D-6E8A-4147-A177-3AD203B41FA5}">
                      <a16:colId xmlns:a16="http://schemas.microsoft.com/office/drawing/2014/main" val="41976522"/>
                    </a:ext>
                  </a:extLst>
                </a:gridCol>
                <a:gridCol w="1515751">
                  <a:extLst>
                    <a:ext uri="{9D8B030D-6E8A-4147-A177-3AD203B41FA5}">
                      <a16:colId xmlns:a16="http://schemas.microsoft.com/office/drawing/2014/main" val="1044561605"/>
                    </a:ext>
                  </a:extLst>
                </a:gridCol>
                <a:gridCol w="1515751">
                  <a:extLst>
                    <a:ext uri="{9D8B030D-6E8A-4147-A177-3AD203B41FA5}">
                      <a16:colId xmlns:a16="http://schemas.microsoft.com/office/drawing/2014/main" val="1629379390"/>
                    </a:ext>
                  </a:extLst>
                </a:gridCol>
              </a:tblGrid>
              <a:tr h="641001">
                <a:tc>
                  <a:txBody>
                    <a:bodyPr/>
                    <a:lstStyle/>
                    <a:p>
                      <a:r>
                        <a:rPr lang="en-US" sz="1600" b="1" i="0" dirty="0">
                          <a:solidFill>
                            <a:schemeClr val="bg1"/>
                          </a:solidFill>
                          <a:latin typeface="Avenir LT Std 55 Roman" panose="020B0703020203020204"/>
                        </a:rPr>
                        <a:t>Parameter</a:t>
                      </a:r>
                    </a:p>
                  </a:txBody>
                  <a:tcPr marT="137160" marB="137160" anchor="b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75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chemeClr val="bg1"/>
                          </a:solidFill>
                          <a:latin typeface="Avenir LT Std 55 Roman" panose="020B0703020203020204"/>
                        </a:rPr>
                        <a:t>Baseline </a:t>
                      </a:r>
                    </a:p>
                    <a:p>
                      <a:pPr algn="ctr"/>
                      <a:r>
                        <a:rPr lang="en-US" sz="1600" b="1" i="0" dirty="0">
                          <a:solidFill>
                            <a:schemeClr val="bg1"/>
                          </a:solidFill>
                          <a:latin typeface="Avenir LT Std 55 Roman" panose="020B0703020203020204"/>
                        </a:rPr>
                        <a:t>(SXB)</a:t>
                      </a:r>
                    </a:p>
                    <a:p>
                      <a:pPr algn="ctr"/>
                      <a:r>
                        <a:rPr lang="en-US" sz="1600" b="1" i="0" dirty="0">
                          <a:solidFill>
                            <a:schemeClr val="bg1"/>
                          </a:solidFill>
                          <a:latin typeface="Avenir LT Std 55 Roman" panose="020B0703020203020204"/>
                        </a:rPr>
                        <a:t>(N=43)</a:t>
                      </a:r>
                    </a:p>
                  </a:txBody>
                  <a:tcPr marT="137160" marB="1371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75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chemeClr val="bg1"/>
                          </a:solidFill>
                          <a:latin typeface="Avenir LT Std 55 Roman" panose="020B0703020203020204"/>
                        </a:rPr>
                        <a:t>EOT </a:t>
                      </a:r>
                    </a:p>
                    <a:p>
                      <a:pPr algn="ctr"/>
                      <a:r>
                        <a:rPr lang="en-US" sz="1600" b="1" i="0" dirty="0">
                          <a:solidFill>
                            <a:schemeClr val="bg1"/>
                          </a:solidFill>
                          <a:latin typeface="Avenir LT Std 55 Roman" panose="020B0703020203020204"/>
                        </a:rPr>
                        <a:t>(LXB)</a:t>
                      </a:r>
                    </a:p>
                    <a:p>
                      <a:pPr algn="ctr"/>
                      <a:r>
                        <a:rPr lang="en-US" sz="1600" b="1" i="0" dirty="0">
                          <a:solidFill>
                            <a:schemeClr val="bg1"/>
                          </a:solidFill>
                          <a:latin typeface="Avenir LT Std 55 Roman" panose="020B0703020203020204"/>
                        </a:rPr>
                        <a:t>(N=43)</a:t>
                      </a:r>
                    </a:p>
                  </a:txBody>
                  <a:tcPr marT="137160" marB="1371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75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904164"/>
                  </a:ext>
                </a:extLst>
              </a:tr>
              <a:tr h="470068"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latin typeface="Avenir LT Std 55 Roman" panose="020B0703020203020204"/>
                        </a:rPr>
                        <a:t>Dosage, g/night, </a:t>
                      </a:r>
                    </a:p>
                    <a:p>
                      <a:r>
                        <a:rPr lang="en-US" sz="1600" b="0" i="0" dirty="0">
                          <a:latin typeface="Avenir LT Std 55 Roman" panose="020B0703020203020204"/>
                        </a:rPr>
                        <a:t>mean (SD)</a:t>
                      </a:r>
                    </a:p>
                  </a:txBody>
                  <a:tcPr marT="137160" marB="137160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75D3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Avenir LT Std 55 Roman" panose="020B0703020203020204"/>
                        </a:rPr>
                        <a:t>8.0 (1.1)</a:t>
                      </a:r>
                    </a:p>
                  </a:txBody>
                  <a:tcPr marT="137160" marB="1371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75D3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Avenir LT Std 55 Roman" panose="020B0703020203020204"/>
                        </a:rPr>
                        <a:t>8.1 (1.1)</a:t>
                      </a:r>
                    </a:p>
                  </a:txBody>
                  <a:tcPr marT="137160" marB="1371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75D3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9003296"/>
                  </a:ext>
                </a:extLst>
              </a:tr>
              <a:tr h="470068"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latin typeface="Avenir LT Std 55 Roman" panose="020B0703020203020204"/>
                        </a:rPr>
                        <a:t>Sodium content, mg,</a:t>
                      </a:r>
                    </a:p>
                    <a:p>
                      <a:r>
                        <a:rPr lang="en-US" sz="1600" b="0" i="0" dirty="0">
                          <a:latin typeface="Avenir LT Std 55 Roman" panose="020B0703020203020204"/>
                        </a:rPr>
                        <a:t>mean (SD)</a:t>
                      </a:r>
                    </a:p>
                  </a:txBody>
                  <a:tcPr marT="137160" marB="137160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Avenir LT Std 55 Roman" panose="020B0703020203020204"/>
                        </a:rPr>
                        <a:t>145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latin typeface="Avenir LT Std 55 Roman" panose="020B0703020203020204"/>
                          <a:ea typeface="+mn-ea"/>
                          <a:cs typeface="+mn-cs"/>
                        </a:rPr>
                        <a:t>6.5</a:t>
                      </a:r>
                      <a:r>
                        <a:rPr lang="en-US" sz="1600" b="0" i="0" dirty="0">
                          <a:latin typeface="Avenir LT Std 55 Roman" panose="020B0703020203020204"/>
                        </a:rPr>
                        <a:t> (206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latin typeface="Avenir LT Std 55 Roman" panose="020B0703020203020204"/>
                          <a:ea typeface="+mn-ea"/>
                          <a:cs typeface="+mn-cs"/>
                        </a:rPr>
                        <a:t>.2</a:t>
                      </a:r>
                      <a:r>
                        <a:rPr lang="en-US" sz="1600" b="0" i="0" dirty="0">
                          <a:latin typeface="Avenir LT Std 55 Roman" panose="020B0703020203020204"/>
                        </a:rPr>
                        <a:t>)</a:t>
                      </a:r>
                    </a:p>
                  </a:txBody>
                  <a:tcPr marT="137160" marB="1371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Avenir LT Std 55 Roman" panose="020B0703020203020204"/>
                        </a:rPr>
                        <a:t>11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latin typeface="Avenir LT Std 55 Roman" panose="020B0703020203020204"/>
                          <a:ea typeface="+mn-ea"/>
                          <a:cs typeface="+mn-cs"/>
                        </a:rPr>
                        <a:t>7.8 (16.3)</a:t>
                      </a:r>
                    </a:p>
                  </a:txBody>
                  <a:tcPr marT="137160" marB="1371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6388282"/>
                  </a:ext>
                </a:extLst>
              </a:tr>
              <a:tr h="470068"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latin typeface="Avenir LT Std 55 Roman" panose="020B0703020203020204"/>
                        </a:rPr>
                        <a:t>Difference in sodium content, mg, mean (SD)</a:t>
                      </a:r>
                    </a:p>
                  </a:txBody>
                  <a:tcPr marT="137160" marB="137160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075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75D3">
                        <a:alpha val="1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Avenir LT Std 55 Roman" panose="020B0703020203020204"/>
                        </a:rPr>
                        <a:t>133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latin typeface="Avenir LT Std 55 Roman" panose="020B0703020203020204"/>
                          <a:ea typeface="+mn-ea"/>
                          <a:cs typeface="+mn-cs"/>
                        </a:rPr>
                        <a:t>8.8</a:t>
                      </a:r>
                      <a:r>
                        <a:rPr lang="en-US" sz="1600" b="0" i="0" dirty="0">
                          <a:latin typeface="Avenir LT Std 55 Roman" panose="020B0703020203020204"/>
                        </a:rPr>
                        <a:t> (19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latin typeface="Avenir LT Std 55 Roman" panose="020B0703020203020204"/>
                          <a:ea typeface="+mn-ea"/>
                          <a:cs typeface="+mn-cs"/>
                        </a:rPr>
                        <a:t>0.7</a:t>
                      </a:r>
                      <a:r>
                        <a:rPr lang="en-US" sz="1600" b="0" i="0" dirty="0">
                          <a:latin typeface="Avenir LT Std 55 Roman" panose="020B0703020203020204"/>
                        </a:rPr>
                        <a:t>)</a:t>
                      </a:r>
                    </a:p>
                  </a:txBody>
                  <a:tcPr marT="137160" marB="1371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075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75D3">
                        <a:alpha val="1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7665812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C9B5C9E4-4E2E-3FC4-CD53-90C300345E1D}"/>
              </a:ext>
            </a:extLst>
          </p:cNvPr>
          <p:cNvSpPr txBox="1"/>
          <p:nvPr/>
        </p:nvSpPr>
        <p:spPr>
          <a:xfrm>
            <a:off x="7849350" y="4116609"/>
            <a:ext cx="361875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venir LT Std 55 Roman" panose="020B0703020203020204"/>
              </a:rPr>
              <a:t>LSM </a:t>
            </a:r>
            <a:r>
              <a:rPr lang="el-GR" sz="1600">
                <a:latin typeface="Avenir" panose="02000503020000020003" pitchFamily="2" charset="0"/>
              </a:rPr>
              <a:t>Δ</a:t>
            </a:r>
            <a:r>
              <a:rPr lang="en-US" sz="1600" dirty="0">
                <a:latin typeface="Avenir LT Std 55 Roman" panose="020B0703020203020204"/>
              </a:rPr>
              <a:t> (95% CI):</a:t>
            </a:r>
            <a:r>
              <a:rPr lang="en-US" sz="1600" baseline="30000" dirty="0">
                <a:latin typeface="Avenir LT Std 55 Roman" panose="020B0703020203020204"/>
              </a:rPr>
              <a:t>a</a:t>
            </a:r>
            <a:endParaRPr lang="en-US" sz="1600" dirty="0">
              <a:latin typeface="Avenir LT Std 55 Roman" panose="020B0703020203020204"/>
            </a:endParaRPr>
          </a:p>
          <a:p>
            <a:pPr algn="ctr"/>
            <a:r>
              <a:rPr lang="en-US" sz="1600" dirty="0">
                <a:latin typeface="Avenir LT Std 55 Roman" panose="020B0703020203020204"/>
              </a:rPr>
              <a:t>−1938.7 (−2363.6, −1513.8) mg/day</a:t>
            </a:r>
          </a:p>
          <a:p>
            <a:pPr algn="ctr"/>
            <a:r>
              <a:rPr lang="en-US" sz="1600" i="1" dirty="0">
                <a:latin typeface="Avenir LT Std 55 Roman" panose="020B0703020203020204"/>
              </a:rPr>
              <a:t>P</a:t>
            </a:r>
            <a:r>
              <a:rPr lang="en-US" sz="1600" dirty="0">
                <a:latin typeface="Avenir LT Std 55 Roman" panose="020B0703020203020204"/>
              </a:rPr>
              <a:t> value (2-sided) &lt;0.0001</a:t>
            </a:r>
            <a:r>
              <a:rPr lang="en-US" sz="1600" baseline="30000" dirty="0">
                <a:solidFill>
                  <a:schemeClr val="tx1"/>
                </a:solidFill>
                <a:latin typeface="Avenir LT Std 55 Roman" panose="020B0703020203020204"/>
                <a:cs typeface="Arial Narrow" panose="020B0604020202020204" pitchFamily="34" charset="0"/>
              </a:rPr>
              <a:t>b</a:t>
            </a:r>
            <a:endParaRPr lang="en-US" sz="1600" dirty="0">
              <a:latin typeface="Avenir LT Std 55 Roman" panose="020B0703020203020204"/>
            </a:endParaRPr>
          </a:p>
          <a:p>
            <a:pPr algn="ctr"/>
            <a:r>
              <a:rPr lang="en-US" sz="1600" dirty="0">
                <a:latin typeface="Avenir LT Std 55 Roman" panose="020B0703020203020204"/>
              </a:rPr>
              <a:t>Median </a:t>
            </a:r>
            <a:r>
              <a:rPr lang="el-GR" sz="1600">
                <a:latin typeface="Avenir" panose="02000503020000020003" pitchFamily="2" charset="0"/>
                <a:cs typeface="Arial" panose="020B0604020202020204" pitchFamily="34" charset="0"/>
              </a:rPr>
              <a:t>Δ</a:t>
            </a:r>
            <a:r>
              <a:rPr lang="en-US" sz="1600" dirty="0">
                <a:latin typeface="Avenir LT Std 55 Roman" panose="020B0703020203020204"/>
              </a:rPr>
              <a:t> from baseline: −1288.0 mg/day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1B4F6FB-4850-E1B2-693F-7F89406A43A8}"/>
              </a:ext>
            </a:extLst>
          </p:cNvPr>
          <p:cNvCxnSpPr>
            <a:cxnSpLocks/>
          </p:cNvCxnSpPr>
          <p:nvPr/>
        </p:nvCxnSpPr>
        <p:spPr>
          <a:xfrm>
            <a:off x="6096000" y="1521071"/>
            <a:ext cx="0" cy="40888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0B9B5ABE-0BEF-CF39-E8B1-59AB48ED2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88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2B89F9"/>
                </a:solidFill>
              </a:rPr>
              <a:t>Sodium Intake and Excretion </a:t>
            </a:r>
            <a:br>
              <a:rPr lang="en-US" dirty="0">
                <a:solidFill>
                  <a:srgbClr val="2B89F9"/>
                </a:solidFill>
              </a:rPr>
            </a:br>
            <a:r>
              <a:rPr lang="en-US" dirty="0">
                <a:solidFill>
                  <a:srgbClr val="2B89F9"/>
                </a:solidFill>
              </a:rPr>
              <a:t>Reductions Paralleled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6F883C-F46C-F41C-F23B-A3EB810D9C12}"/>
              </a:ext>
            </a:extLst>
          </p:cNvPr>
          <p:cNvSpPr txBox="1"/>
          <p:nvPr/>
        </p:nvSpPr>
        <p:spPr>
          <a:xfrm>
            <a:off x="838200" y="6455524"/>
            <a:ext cx="10515600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000" dirty="0">
                <a:latin typeface="Avenir LT Std 55 Roman" panose="020B0703020203020204"/>
              </a:rPr>
              <a:t>The marker is the median and the error bars represent IQR (figure). Analyzed in the completer population. </a:t>
            </a:r>
            <a:r>
              <a:rPr lang="en-US" sz="1000" baseline="30000" dirty="0">
                <a:latin typeface="Avenir LT Std 55 Roman" panose="020B0703020203020204"/>
              </a:rPr>
              <a:t>a</a:t>
            </a:r>
            <a:r>
              <a:rPr lang="en-US" sz="1000" dirty="0">
                <a:latin typeface="Avenir LT Std 55 Roman" panose="020B0703020203020204"/>
              </a:rPr>
              <a:t>Baseline-adjusted change from baseline (on SXB) to EOT (on LXB). </a:t>
            </a:r>
            <a:r>
              <a:rPr lang="en-US" sz="1000" baseline="30000" dirty="0">
                <a:latin typeface="Avenir LT Std 55 Roman" panose="020B0703020203020204"/>
              </a:rPr>
              <a:t>b</a:t>
            </a:r>
            <a:r>
              <a:rPr lang="en-US" sz="1000" i="1" dirty="0">
                <a:latin typeface="Avenir LT Std 55 Roman" panose="020B0703020203020204"/>
              </a:rPr>
              <a:t>P</a:t>
            </a:r>
            <a:r>
              <a:rPr lang="en-US" sz="1000" dirty="0">
                <a:latin typeface="Avenir LT Std 55 Roman" panose="020B0703020203020204"/>
              </a:rPr>
              <a:t> value is nominal. </a:t>
            </a:r>
          </a:p>
          <a:p>
            <a:r>
              <a:rPr lang="en-US" sz="1000" dirty="0">
                <a:latin typeface="Avenir LT Std 55 Roman" panose="020B0703020203020204"/>
              </a:rPr>
              <a:t>BP, blood pressure; CI, confidence interval; EOT, end of treatment; IQR, interquartile range; LSM, least squares mean; LXB, low-sodium oxybate; SD, standard deviation; SXB, high-sodium oxybate.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3B1F0A-DDF5-9123-5696-3448574CD996}"/>
              </a:ext>
            </a:extLst>
          </p:cNvPr>
          <p:cNvSpPr txBox="1"/>
          <p:nvPr/>
        </p:nvSpPr>
        <p:spPr>
          <a:xfrm>
            <a:off x="691216" y="1521071"/>
            <a:ext cx="351555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i="1" dirty="0">
                <a:effectLst/>
                <a:latin typeface="Avenir Heavy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Sodium Intake From Medication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7E3114-2461-11DA-797B-7DF5FB3C73B2}"/>
              </a:ext>
            </a:extLst>
          </p:cNvPr>
          <p:cNvSpPr txBox="1"/>
          <p:nvPr/>
        </p:nvSpPr>
        <p:spPr>
          <a:xfrm>
            <a:off x="6648497" y="1521071"/>
            <a:ext cx="214674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i="1" dirty="0">
                <a:effectLst/>
                <a:latin typeface="Avenir Heavy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Sodium Excretion</a:t>
            </a:r>
          </a:p>
        </p:txBody>
      </p:sp>
    </p:spTree>
    <p:extLst>
      <p:ext uri="{BB962C8B-B14F-4D97-AF65-F5344CB8AC3E}">
        <p14:creationId xmlns:p14="http://schemas.microsoft.com/office/powerpoint/2010/main" val="715584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0BCF54-69B8-405C-A7D6-EE2719B700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509E5B2-E780-6362-4E57-A892EC06F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320" y="18288"/>
            <a:ext cx="10958495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2B89F9"/>
                </a:solidFill>
              </a:rPr>
              <a:t>Blood Pressure Reductions Following the Switch From High- to Low-Sodium Oxybate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47C5E9-6134-7791-1EF3-31EA99D6DB8E}"/>
              </a:ext>
            </a:extLst>
          </p:cNvPr>
          <p:cNvSpPr txBox="1"/>
          <p:nvPr/>
        </p:nvSpPr>
        <p:spPr>
          <a:xfrm>
            <a:off x="838200" y="6301636"/>
            <a:ext cx="10515600" cy="5539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000" dirty="0">
                <a:latin typeface="Avenir LT Std 55 Roman" panose="020B0703020203020204"/>
              </a:rPr>
              <a:t>Error bars indicate 95% CI. Analyzed in the completer population. </a:t>
            </a:r>
            <a:r>
              <a:rPr lang="en-US" sz="1000" baseline="30000" dirty="0">
                <a:latin typeface="Avenir LT Std 55 Roman" panose="020B0703020203020204"/>
              </a:rPr>
              <a:t>a</a:t>
            </a:r>
            <a:r>
              <a:rPr lang="en-US" sz="1000" dirty="0">
                <a:latin typeface="Avenir LT Std 55 Roman" panose="020B0703020203020204"/>
              </a:rPr>
              <a:t>Baseline-adjusted change in BP from BL (on SXB) to EOT (on LXB). </a:t>
            </a:r>
            <a:r>
              <a:rPr lang="en-US" sz="1000" baseline="30000" dirty="0">
                <a:latin typeface="Avenir LT Std 55 Roman" panose="020B0703020203020204"/>
              </a:rPr>
              <a:t>b</a:t>
            </a:r>
            <a:r>
              <a:rPr lang="en-US" sz="1000" i="1" dirty="0">
                <a:latin typeface="Avenir LT Std 55 Roman" panose="020B0703020203020204"/>
              </a:rPr>
              <a:t>P</a:t>
            </a:r>
            <a:r>
              <a:rPr lang="en-US" sz="1000" dirty="0">
                <a:latin typeface="Avenir LT Std 55 Roman" panose="020B0703020203020204"/>
              </a:rPr>
              <a:t> values are nominal. *Indicates statistical significance.</a:t>
            </a:r>
          </a:p>
          <a:p>
            <a:r>
              <a:rPr lang="en-US" sz="1000" dirty="0">
                <a:latin typeface="Avenir LT Std 55 Roman" panose="020B0703020203020204"/>
              </a:rPr>
              <a:t>BL, baseline; BP, blood pressure; CI, confidence interval; DBP, diastolic blood pressure; EOT, end of treatment; LSM, least squares mean; LXB, low-sodium oxybate; SBP, systolic blood pressure; </a:t>
            </a:r>
            <a:br>
              <a:rPr lang="en-US" sz="1000" dirty="0">
                <a:latin typeface="Avenir LT Std 55 Roman" panose="020B0703020203020204"/>
              </a:rPr>
            </a:br>
            <a:r>
              <a:rPr lang="en-US" sz="1000" dirty="0">
                <a:latin typeface="Avenir LT Std 55 Roman" panose="020B0703020203020204"/>
              </a:rPr>
              <a:t>SE, standard error; SXB, high-sodium oxybate.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47932C0-5B32-88E3-95AB-6194F61CC9BA}"/>
              </a:ext>
            </a:extLst>
          </p:cNvPr>
          <p:cNvGrpSpPr/>
          <p:nvPr/>
        </p:nvGrpSpPr>
        <p:grpSpPr>
          <a:xfrm>
            <a:off x="2801140" y="1878937"/>
            <a:ext cx="2809395" cy="1566130"/>
            <a:chOff x="2801140" y="1878937"/>
            <a:chExt cx="2809395" cy="1566130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0BA6ECBD-9E44-A2F2-5EEC-B859E5E0B7D0}"/>
                </a:ext>
              </a:extLst>
            </p:cNvPr>
            <p:cNvSpPr>
              <a:spLocks/>
            </p:cNvSpPr>
            <p:nvPr/>
          </p:nvSpPr>
          <p:spPr>
            <a:xfrm>
              <a:off x="2801140" y="3091084"/>
              <a:ext cx="2204741" cy="353983"/>
            </a:xfrm>
            <a:custGeom>
              <a:avLst/>
              <a:gdLst>
                <a:gd name="connsiteX0" fmla="*/ 3665567 w 3665567"/>
                <a:gd name="connsiteY0" fmla="*/ 88548 h 353983"/>
                <a:gd name="connsiteX1" fmla="*/ 220831 w 3665567"/>
                <a:gd name="connsiteY1" fmla="*/ 88496 h 353983"/>
                <a:gd name="connsiteX2" fmla="*/ 220831 w 3665567"/>
                <a:gd name="connsiteY2" fmla="*/ 0 h 353983"/>
                <a:gd name="connsiteX3" fmla="*/ 0 w 3665567"/>
                <a:gd name="connsiteY3" fmla="*/ 177005 h 353983"/>
                <a:gd name="connsiteX4" fmla="*/ 220831 w 3665567"/>
                <a:gd name="connsiteY4" fmla="*/ 353984 h 353983"/>
                <a:gd name="connsiteX5" fmla="*/ 220831 w 3665567"/>
                <a:gd name="connsiteY5" fmla="*/ 265488 h 353983"/>
                <a:gd name="connsiteX6" fmla="*/ 3665567 w 3665567"/>
                <a:gd name="connsiteY6" fmla="*/ 265435 h 353983"/>
                <a:gd name="connsiteX7" fmla="*/ 3665567 w 3665567"/>
                <a:gd name="connsiteY7" fmla="*/ 88548 h 353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65567" h="353983">
                  <a:moveTo>
                    <a:pt x="3665567" y="88548"/>
                  </a:moveTo>
                  <a:lnTo>
                    <a:pt x="220831" y="88496"/>
                  </a:lnTo>
                  <a:lnTo>
                    <a:pt x="220831" y="0"/>
                  </a:lnTo>
                  <a:lnTo>
                    <a:pt x="0" y="177005"/>
                  </a:lnTo>
                  <a:lnTo>
                    <a:pt x="220831" y="353984"/>
                  </a:lnTo>
                  <a:lnTo>
                    <a:pt x="220831" y="265488"/>
                  </a:lnTo>
                  <a:lnTo>
                    <a:pt x="3665567" y="265435"/>
                  </a:lnTo>
                  <a:lnTo>
                    <a:pt x="3665567" y="88548"/>
                  </a:lnTo>
                  <a:close/>
                </a:path>
              </a:pathLst>
            </a:custGeom>
            <a:solidFill>
              <a:srgbClr val="D37E00"/>
            </a:solidFill>
            <a:ln w="1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Avenir" panose="02000503020000020003" pitchFamily="2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205301A-DBF3-9D65-85CC-4C2213D79EC8}"/>
                </a:ext>
              </a:extLst>
            </p:cNvPr>
            <p:cNvSpPr txBox="1"/>
            <p:nvPr/>
          </p:nvSpPr>
          <p:spPr>
            <a:xfrm>
              <a:off x="2829529" y="3199682"/>
              <a:ext cx="2204741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tabLst>
                  <a:tab pos="0" algn="l"/>
                </a:tabLst>
              </a:pPr>
              <a:r>
                <a:rPr lang="en-US" sz="1000" b="1" dirty="0">
                  <a:solidFill>
                    <a:schemeClr val="bg1"/>
                  </a:solidFill>
                  <a:effectLst/>
                  <a:latin typeface="Avenir Heavy" panose="02000503020000020003" pitchFamily="2" charset="0"/>
                  <a:ea typeface="Times New Roman" panose="02020603050405020304" pitchFamily="18" charset="0"/>
                  <a:cs typeface="Arial Narrow" panose="020B0604020202020204" pitchFamily="34" charset="0"/>
                </a:rPr>
                <a:t>Greater Blood Pressure Reduction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4D62A07-7326-6661-884C-6790C9C4119E}"/>
                </a:ext>
              </a:extLst>
            </p:cNvPr>
            <p:cNvSpPr txBox="1"/>
            <p:nvPr/>
          </p:nvSpPr>
          <p:spPr>
            <a:xfrm>
              <a:off x="3518619" y="2988868"/>
              <a:ext cx="1521833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tabLst>
                  <a:tab pos="0" algn="l"/>
                </a:tabLst>
              </a:pPr>
              <a:r>
                <a:rPr lang="en-US" sz="1000" b="1" dirty="0">
                  <a:latin typeface="Avenir Heavy" panose="02000503020000020003" pitchFamily="2" charset="0"/>
                  <a:ea typeface="Times New Roman" panose="02020603050405020304" pitchFamily="18" charset="0"/>
                  <a:cs typeface="Arial Narrow" panose="020B0604020202020204" pitchFamily="34" charset="0"/>
                </a:rPr>
                <a:t>LSM </a:t>
              </a:r>
              <a:r>
                <a:rPr lang="el-GR" sz="1000" b="1">
                  <a:latin typeface="Avenir Heavy" panose="02000503020000020003" pitchFamily="2" charset="0"/>
                  <a:ea typeface="Times New Roman" panose="02020603050405020304" pitchFamily="18" charset="0"/>
                  <a:cs typeface="Arial Narrow" panose="020B0604020202020204" pitchFamily="34" charset="0"/>
                </a:rPr>
                <a:t>Δ</a:t>
              </a:r>
              <a:r>
                <a:rPr lang="en-US" sz="1000" b="1" dirty="0">
                  <a:latin typeface="Avenir Heavy" panose="02000503020000020003" pitchFamily="2" charset="0"/>
                  <a:ea typeface="Times New Roman" panose="02020603050405020304" pitchFamily="18" charset="0"/>
                  <a:cs typeface="Arial Narrow" panose="020B0604020202020204" pitchFamily="34" charset="0"/>
                </a:rPr>
                <a:t> (95% CI), mmHg</a:t>
              </a:r>
              <a:endParaRPr lang="el-GR" sz="1000" b="1">
                <a:latin typeface="Avenir Heavy" panose="02000503020000020003" pitchFamily="2" charset="0"/>
                <a:ea typeface="Times New Roman" panose="02020603050405020304" pitchFamily="18" charset="0"/>
                <a:cs typeface="Arial Narrow" panose="020B0604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41D19F5-0E38-3B18-3542-8BDE01B75BCE}"/>
                </a:ext>
              </a:extLst>
            </p:cNvPr>
            <p:cNvSpPr txBox="1"/>
            <p:nvPr/>
          </p:nvSpPr>
          <p:spPr>
            <a:xfrm>
              <a:off x="5559807" y="2801448"/>
              <a:ext cx="50728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>
                <a:tabLst>
                  <a:tab pos="0" algn="l"/>
                </a:tabLst>
              </a:pPr>
              <a:r>
                <a:rPr lang="en-US" sz="1000" dirty="0">
                  <a:latin typeface="Avenir" panose="02000503020000020003" pitchFamily="2" charset="0"/>
                  <a:ea typeface="Times New Roman" panose="02020603050405020304" pitchFamily="18" charset="0"/>
                  <a:cs typeface="Arial Narrow" panose="020B0604020202020204" pitchFamily="34" charset="0"/>
                </a:rPr>
                <a:t>4</a:t>
              </a:r>
              <a:endParaRPr lang="el-GR" sz="1000">
                <a:latin typeface="Avenir" panose="02000503020000020003" pitchFamily="2" charset="0"/>
                <a:ea typeface="Times New Roman" panose="02020603050405020304" pitchFamily="18" charset="0"/>
                <a:cs typeface="Arial Narrow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26A51E1-9BC5-43D2-6075-EBFC6D57C8BC}"/>
                </a:ext>
              </a:extLst>
            </p:cNvPr>
            <p:cNvSpPr txBox="1"/>
            <p:nvPr/>
          </p:nvSpPr>
          <p:spPr>
            <a:xfrm>
              <a:off x="5273392" y="2801448"/>
              <a:ext cx="50728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>
                <a:tabLst>
                  <a:tab pos="0" algn="l"/>
                </a:tabLst>
              </a:pPr>
              <a:r>
                <a:rPr lang="en-US" sz="1000" dirty="0">
                  <a:latin typeface="Avenir" panose="02000503020000020003" pitchFamily="2" charset="0"/>
                  <a:ea typeface="Times New Roman" panose="02020603050405020304" pitchFamily="18" charset="0"/>
                  <a:cs typeface="Arial Narrow" panose="020B0604020202020204" pitchFamily="34" charset="0"/>
                </a:rPr>
                <a:t>2</a:t>
              </a:r>
              <a:endParaRPr lang="el-GR" sz="1000">
                <a:latin typeface="Avenir" panose="02000503020000020003" pitchFamily="2" charset="0"/>
                <a:ea typeface="Times New Roman" panose="02020603050405020304" pitchFamily="18" charset="0"/>
                <a:cs typeface="Arial Narrow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4F95C01-DAD5-FE02-2B6D-C0733414A7EE}"/>
                </a:ext>
              </a:extLst>
            </p:cNvPr>
            <p:cNvSpPr txBox="1"/>
            <p:nvPr/>
          </p:nvSpPr>
          <p:spPr>
            <a:xfrm>
              <a:off x="4981249" y="2801448"/>
              <a:ext cx="50728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>
                <a:tabLst>
                  <a:tab pos="0" algn="l"/>
                </a:tabLst>
              </a:pPr>
              <a:r>
                <a:rPr lang="en-US" sz="1000" dirty="0">
                  <a:latin typeface="Avenir" panose="02000503020000020003" pitchFamily="2" charset="0"/>
                  <a:ea typeface="Times New Roman" panose="02020603050405020304" pitchFamily="18" charset="0"/>
                  <a:cs typeface="Arial Narrow" panose="020B0604020202020204" pitchFamily="34" charset="0"/>
                </a:rPr>
                <a:t>0</a:t>
              </a:r>
              <a:endParaRPr lang="el-GR" sz="1000">
                <a:latin typeface="Avenir" panose="02000503020000020003" pitchFamily="2" charset="0"/>
                <a:ea typeface="Times New Roman" panose="02020603050405020304" pitchFamily="18" charset="0"/>
                <a:cs typeface="Arial Narrow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79759BD-F5CE-F316-951D-083CCCBC3F41}"/>
                </a:ext>
              </a:extLst>
            </p:cNvPr>
            <p:cNvSpPr txBox="1"/>
            <p:nvPr/>
          </p:nvSpPr>
          <p:spPr>
            <a:xfrm>
              <a:off x="4691159" y="2801448"/>
              <a:ext cx="50728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>
                <a:tabLst>
                  <a:tab pos="0" algn="l"/>
                </a:tabLst>
              </a:pPr>
              <a:r>
                <a:rPr lang="en-US" sz="1000" dirty="0">
                  <a:latin typeface="Avenir" panose="02000503020000020003" pitchFamily="2" charset="0"/>
                  <a:ea typeface="Times New Roman" panose="02020603050405020304" pitchFamily="18" charset="0"/>
                  <a:cs typeface="Arial Narrow" panose="020B0604020202020204" pitchFamily="34" charset="0"/>
                </a:rPr>
                <a:t>–2</a:t>
              </a:r>
              <a:endParaRPr lang="el-GR" sz="1000">
                <a:latin typeface="Avenir" panose="02000503020000020003" pitchFamily="2" charset="0"/>
                <a:ea typeface="Times New Roman" panose="02020603050405020304" pitchFamily="18" charset="0"/>
                <a:cs typeface="Arial Narrow" panose="020B0604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928E46F-BCFC-320D-C2BC-E3BC190396C9}"/>
                </a:ext>
              </a:extLst>
            </p:cNvPr>
            <p:cNvSpPr txBox="1"/>
            <p:nvPr/>
          </p:nvSpPr>
          <p:spPr>
            <a:xfrm>
              <a:off x="4399615" y="2801448"/>
              <a:ext cx="50728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>
                <a:tabLst>
                  <a:tab pos="0" algn="l"/>
                </a:tabLst>
              </a:pPr>
              <a:r>
                <a:rPr lang="en-US" sz="1000" dirty="0">
                  <a:latin typeface="Avenir" panose="02000503020000020003" pitchFamily="2" charset="0"/>
                  <a:ea typeface="Times New Roman" panose="02020603050405020304" pitchFamily="18" charset="0"/>
                  <a:cs typeface="Arial Narrow" panose="020B0604020202020204" pitchFamily="34" charset="0"/>
                </a:rPr>
                <a:t>–4</a:t>
              </a:r>
              <a:endParaRPr lang="el-GR" sz="1000">
                <a:latin typeface="Avenir" panose="02000503020000020003" pitchFamily="2" charset="0"/>
                <a:ea typeface="Times New Roman" panose="02020603050405020304" pitchFamily="18" charset="0"/>
                <a:cs typeface="Arial Narrow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9A10E60-E55C-4DEE-B4AF-E82C91DC5769}"/>
                </a:ext>
              </a:extLst>
            </p:cNvPr>
            <p:cNvSpPr txBox="1"/>
            <p:nvPr/>
          </p:nvSpPr>
          <p:spPr>
            <a:xfrm>
              <a:off x="4110893" y="2801448"/>
              <a:ext cx="50728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>
                <a:tabLst>
                  <a:tab pos="0" algn="l"/>
                </a:tabLst>
              </a:pPr>
              <a:r>
                <a:rPr lang="en-US" sz="1000" dirty="0">
                  <a:latin typeface="Avenir" panose="02000503020000020003" pitchFamily="2" charset="0"/>
                  <a:ea typeface="Times New Roman" panose="02020603050405020304" pitchFamily="18" charset="0"/>
                  <a:cs typeface="Arial Narrow" panose="020B0604020202020204" pitchFamily="34" charset="0"/>
                </a:rPr>
                <a:t>–6</a:t>
              </a:r>
              <a:endParaRPr lang="el-GR" sz="1000">
                <a:latin typeface="Avenir" panose="02000503020000020003" pitchFamily="2" charset="0"/>
                <a:ea typeface="Times New Roman" panose="02020603050405020304" pitchFamily="18" charset="0"/>
                <a:cs typeface="Arial Narrow" panose="020B0604020202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EBE6337-00D7-D464-5D78-87A1CFA6CCB5}"/>
                </a:ext>
              </a:extLst>
            </p:cNvPr>
            <p:cNvSpPr txBox="1"/>
            <p:nvPr/>
          </p:nvSpPr>
          <p:spPr>
            <a:xfrm>
              <a:off x="3818712" y="2801448"/>
              <a:ext cx="50728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>
                <a:tabLst>
                  <a:tab pos="0" algn="l"/>
                </a:tabLst>
              </a:pPr>
              <a:r>
                <a:rPr lang="en-US" sz="1000" dirty="0">
                  <a:latin typeface="Avenir" panose="02000503020000020003" pitchFamily="2" charset="0"/>
                  <a:ea typeface="Times New Roman" panose="02020603050405020304" pitchFamily="18" charset="0"/>
                  <a:cs typeface="Arial Narrow" panose="020B0604020202020204" pitchFamily="34" charset="0"/>
                </a:rPr>
                <a:t>–8</a:t>
              </a:r>
              <a:endParaRPr lang="el-GR" sz="1000">
                <a:latin typeface="Avenir" panose="02000503020000020003" pitchFamily="2" charset="0"/>
                <a:ea typeface="Times New Roman" panose="02020603050405020304" pitchFamily="18" charset="0"/>
                <a:cs typeface="Arial Narrow" panose="020B0604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A68F63F-859E-B1B5-CE37-6893DD58DA19}"/>
                </a:ext>
              </a:extLst>
            </p:cNvPr>
            <p:cNvSpPr txBox="1"/>
            <p:nvPr/>
          </p:nvSpPr>
          <p:spPr>
            <a:xfrm>
              <a:off x="3525340" y="2801448"/>
              <a:ext cx="50728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>
                <a:tabLst>
                  <a:tab pos="0" algn="l"/>
                </a:tabLst>
              </a:pPr>
              <a:r>
                <a:rPr lang="en-US" sz="1000" dirty="0">
                  <a:latin typeface="Avenir" panose="02000503020000020003" pitchFamily="2" charset="0"/>
                  <a:ea typeface="Times New Roman" panose="02020603050405020304" pitchFamily="18" charset="0"/>
                  <a:cs typeface="Arial Narrow" panose="020B0604020202020204" pitchFamily="34" charset="0"/>
                </a:rPr>
                <a:t>–10</a:t>
              </a:r>
              <a:endParaRPr lang="el-GR" sz="1000">
                <a:latin typeface="Avenir" panose="02000503020000020003" pitchFamily="2" charset="0"/>
                <a:ea typeface="Times New Roman" panose="02020603050405020304" pitchFamily="18" charset="0"/>
                <a:cs typeface="Arial Narrow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BEF447D-252F-2028-62A1-360E69B54BA3}"/>
                </a:ext>
              </a:extLst>
            </p:cNvPr>
            <p:cNvSpPr txBox="1"/>
            <p:nvPr/>
          </p:nvSpPr>
          <p:spPr>
            <a:xfrm>
              <a:off x="3236473" y="2801448"/>
              <a:ext cx="50728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>
                <a:tabLst>
                  <a:tab pos="0" algn="l"/>
                </a:tabLst>
              </a:pPr>
              <a:r>
                <a:rPr lang="en-US" sz="1000" dirty="0">
                  <a:latin typeface="Avenir" panose="02000503020000020003" pitchFamily="2" charset="0"/>
                  <a:ea typeface="Times New Roman" panose="02020603050405020304" pitchFamily="18" charset="0"/>
                  <a:cs typeface="Arial Narrow" panose="020B0604020202020204" pitchFamily="34" charset="0"/>
                </a:rPr>
                <a:t>–12</a:t>
              </a:r>
              <a:endParaRPr lang="el-GR" sz="1000">
                <a:latin typeface="Avenir" panose="02000503020000020003" pitchFamily="2" charset="0"/>
                <a:ea typeface="Times New Roman" panose="02020603050405020304" pitchFamily="18" charset="0"/>
                <a:cs typeface="Arial Narrow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EEA9AB8-5B31-1EED-9492-59E73A84FF6C}"/>
                </a:ext>
              </a:extLst>
            </p:cNvPr>
            <p:cNvSpPr txBox="1"/>
            <p:nvPr/>
          </p:nvSpPr>
          <p:spPr>
            <a:xfrm>
              <a:off x="2947607" y="2801448"/>
              <a:ext cx="50728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>
                <a:tabLst>
                  <a:tab pos="0" algn="l"/>
                </a:tabLst>
              </a:pPr>
              <a:r>
                <a:rPr lang="en-US" sz="1000" dirty="0">
                  <a:latin typeface="Avenir" panose="02000503020000020003" pitchFamily="2" charset="0"/>
                  <a:ea typeface="Times New Roman" panose="02020603050405020304" pitchFamily="18" charset="0"/>
                  <a:cs typeface="Arial Narrow" panose="020B0604020202020204" pitchFamily="34" charset="0"/>
                </a:rPr>
                <a:t>–14</a:t>
              </a:r>
              <a:endParaRPr lang="el-GR" sz="1000">
                <a:latin typeface="Avenir" panose="02000503020000020003" pitchFamily="2" charset="0"/>
                <a:ea typeface="Times New Roman" panose="02020603050405020304" pitchFamily="18" charset="0"/>
                <a:cs typeface="Arial Narrow" panose="020B0604020202020204" pitchFamily="34" charset="0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C61DE8CD-718C-7C39-2D5A-F7503EC49437}"/>
                </a:ext>
              </a:extLst>
            </p:cNvPr>
            <p:cNvSpPr>
              <a:spLocks/>
            </p:cNvSpPr>
            <p:nvPr/>
          </p:nvSpPr>
          <p:spPr>
            <a:xfrm>
              <a:off x="2972321" y="1878937"/>
              <a:ext cx="2614611" cy="863172"/>
            </a:xfrm>
            <a:custGeom>
              <a:avLst/>
              <a:gdLst>
                <a:gd name="connsiteX0" fmla="*/ 4713002 w 4713001"/>
                <a:gd name="connsiteY0" fmla="*/ 0 h 3375128"/>
                <a:gd name="connsiteX1" fmla="*/ 4713002 w 4713001"/>
                <a:gd name="connsiteY1" fmla="*/ 3375128 h 3375128"/>
                <a:gd name="connsiteX2" fmla="*/ 4191074 w 4713001"/>
                <a:gd name="connsiteY2" fmla="*/ 0 h 3375128"/>
                <a:gd name="connsiteX3" fmla="*/ 4191074 w 4713001"/>
                <a:gd name="connsiteY3" fmla="*/ 3375128 h 3375128"/>
                <a:gd name="connsiteX4" fmla="*/ 3143614 w 4713001"/>
                <a:gd name="connsiteY4" fmla="*/ 0 h 3375128"/>
                <a:gd name="connsiteX5" fmla="*/ 3143614 w 4713001"/>
                <a:gd name="connsiteY5" fmla="*/ 3375128 h 3375128"/>
                <a:gd name="connsiteX6" fmla="*/ 2618094 w 4713001"/>
                <a:gd name="connsiteY6" fmla="*/ 0 h 3375128"/>
                <a:gd name="connsiteX7" fmla="*/ 2618094 w 4713001"/>
                <a:gd name="connsiteY7" fmla="*/ 3375128 h 3375128"/>
                <a:gd name="connsiteX8" fmla="*/ 2096166 w 4713001"/>
                <a:gd name="connsiteY8" fmla="*/ 0 h 3375128"/>
                <a:gd name="connsiteX9" fmla="*/ 2096166 w 4713001"/>
                <a:gd name="connsiteY9" fmla="*/ 3375128 h 3375128"/>
                <a:gd name="connsiteX10" fmla="*/ 1570633 w 4713001"/>
                <a:gd name="connsiteY10" fmla="*/ 0 h 3375128"/>
                <a:gd name="connsiteX11" fmla="*/ 1570633 w 4713001"/>
                <a:gd name="connsiteY11" fmla="*/ 3375128 h 3375128"/>
                <a:gd name="connsiteX12" fmla="*/ 1048706 w 4713001"/>
                <a:gd name="connsiteY12" fmla="*/ 0 h 3375128"/>
                <a:gd name="connsiteX13" fmla="*/ 1048706 w 4713001"/>
                <a:gd name="connsiteY13" fmla="*/ 3375128 h 3375128"/>
                <a:gd name="connsiteX14" fmla="*/ 523186 w 4713001"/>
                <a:gd name="connsiteY14" fmla="*/ 0 h 3375128"/>
                <a:gd name="connsiteX15" fmla="*/ 523186 w 4713001"/>
                <a:gd name="connsiteY15" fmla="*/ 3375128 h 3375128"/>
                <a:gd name="connsiteX16" fmla="*/ 0 w 4713001"/>
                <a:gd name="connsiteY16" fmla="*/ 0 h 3375128"/>
                <a:gd name="connsiteX17" fmla="*/ 0 w 4713001"/>
                <a:gd name="connsiteY17" fmla="*/ 3375128 h 3375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713001" h="3375128">
                  <a:moveTo>
                    <a:pt x="4713002" y="0"/>
                  </a:moveTo>
                  <a:lnTo>
                    <a:pt x="4713002" y="3375128"/>
                  </a:lnTo>
                  <a:moveTo>
                    <a:pt x="4191074" y="0"/>
                  </a:moveTo>
                  <a:lnTo>
                    <a:pt x="4191074" y="3375128"/>
                  </a:lnTo>
                  <a:moveTo>
                    <a:pt x="3143614" y="0"/>
                  </a:moveTo>
                  <a:lnTo>
                    <a:pt x="3143614" y="3375128"/>
                  </a:lnTo>
                  <a:moveTo>
                    <a:pt x="2618094" y="0"/>
                  </a:moveTo>
                  <a:lnTo>
                    <a:pt x="2618094" y="3375128"/>
                  </a:lnTo>
                  <a:moveTo>
                    <a:pt x="2096166" y="0"/>
                  </a:moveTo>
                  <a:lnTo>
                    <a:pt x="2096166" y="3375128"/>
                  </a:lnTo>
                  <a:moveTo>
                    <a:pt x="1570633" y="0"/>
                  </a:moveTo>
                  <a:lnTo>
                    <a:pt x="1570633" y="3375128"/>
                  </a:lnTo>
                  <a:moveTo>
                    <a:pt x="1048706" y="0"/>
                  </a:moveTo>
                  <a:lnTo>
                    <a:pt x="1048706" y="3375128"/>
                  </a:lnTo>
                  <a:moveTo>
                    <a:pt x="523186" y="0"/>
                  </a:moveTo>
                  <a:lnTo>
                    <a:pt x="523186" y="3375128"/>
                  </a:lnTo>
                  <a:moveTo>
                    <a:pt x="0" y="0"/>
                  </a:moveTo>
                  <a:lnTo>
                    <a:pt x="0" y="3375128"/>
                  </a:lnTo>
                </a:path>
              </a:pathLst>
            </a:custGeom>
            <a:noFill/>
            <a:ln w="13104" cap="flat">
              <a:solidFill>
                <a:srgbClr val="E8E8E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Avenir" panose="02000503020000020003" pitchFamily="2" charset="0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A177683A-6EB7-CD29-187D-0ECEC5242BCE}"/>
                </a:ext>
              </a:extLst>
            </p:cNvPr>
            <p:cNvSpPr>
              <a:spLocks/>
            </p:cNvSpPr>
            <p:nvPr/>
          </p:nvSpPr>
          <p:spPr>
            <a:xfrm>
              <a:off x="2972328" y="2742109"/>
              <a:ext cx="2618022" cy="43670"/>
            </a:xfrm>
            <a:custGeom>
              <a:avLst/>
              <a:gdLst>
                <a:gd name="connsiteX0" fmla="*/ 4712976 w 4719149"/>
                <a:gd name="connsiteY0" fmla="*/ 26 h 43670"/>
                <a:gd name="connsiteX1" fmla="*/ 4712963 w 4719149"/>
                <a:gd name="connsiteY1" fmla="*/ 43671 h 43670"/>
                <a:gd name="connsiteX2" fmla="*/ 4191061 w 4719149"/>
                <a:gd name="connsiteY2" fmla="*/ 26 h 43670"/>
                <a:gd name="connsiteX3" fmla="*/ 4191061 w 4719149"/>
                <a:gd name="connsiteY3" fmla="*/ 43671 h 43670"/>
                <a:gd name="connsiteX4" fmla="*/ 3665528 w 4719149"/>
                <a:gd name="connsiteY4" fmla="*/ 26 h 43670"/>
                <a:gd name="connsiteX5" fmla="*/ 3665554 w 4719149"/>
                <a:gd name="connsiteY5" fmla="*/ 43671 h 43670"/>
                <a:gd name="connsiteX6" fmla="*/ 3143600 w 4719149"/>
                <a:gd name="connsiteY6" fmla="*/ 26 h 43670"/>
                <a:gd name="connsiteX7" fmla="*/ 3143600 w 4719149"/>
                <a:gd name="connsiteY7" fmla="*/ 43671 h 43670"/>
                <a:gd name="connsiteX8" fmla="*/ 2618081 w 4719149"/>
                <a:gd name="connsiteY8" fmla="*/ 26 h 43670"/>
                <a:gd name="connsiteX9" fmla="*/ 2618081 w 4719149"/>
                <a:gd name="connsiteY9" fmla="*/ 43671 h 43670"/>
                <a:gd name="connsiteX10" fmla="*/ 2096153 w 4719149"/>
                <a:gd name="connsiteY10" fmla="*/ 26 h 43670"/>
                <a:gd name="connsiteX11" fmla="*/ 2096153 w 4719149"/>
                <a:gd name="connsiteY11" fmla="*/ 43671 h 43670"/>
                <a:gd name="connsiteX12" fmla="*/ 1570633 w 4719149"/>
                <a:gd name="connsiteY12" fmla="*/ 26 h 43670"/>
                <a:gd name="connsiteX13" fmla="*/ 1570633 w 4719149"/>
                <a:gd name="connsiteY13" fmla="*/ 43671 h 43670"/>
                <a:gd name="connsiteX14" fmla="*/ 1048706 w 4719149"/>
                <a:gd name="connsiteY14" fmla="*/ 26 h 43670"/>
                <a:gd name="connsiteX15" fmla="*/ 1048706 w 4719149"/>
                <a:gd name="connsiteY15" fmla="*/ 43671 h 43670"/>
                <a:gd name="connsiteX16" fmla="*/ 523186 w 4719149"/>
                <a:gd name="connsiteY16" fmla="*/ 26 h 43670"/>
                <a:gd name="connsiteX17" fmla="*/ 523186 w 4719149"/>
                <a:gd name="connsiteY17" fmla="*/ 43671 h 43670"/>
                <a:gd name="connsiteX18" fmla="*/ 0 w 4719149"/>
                <a:gd name="connsiteY18" fmla="*/ 43671 h 43670"/>
                <a:gd name="connsiteX19" fmla="*/ 0 w 4719149"/>
                <a:gd name="connsiteY19" fmla="*/ 26 h 43670"/>
                <a:gd name="connsiteX20" fmla="*/ 4719150 w 4719149"/>
                <a:gd name="connsiteY20" fmla="*/ 0 h 43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719149" h="43670">
                  <a:moveTo>
                    <a:pt x="4712976" y="26"/>
                  </a:moveTo>
                  <a:lnTo>
                    <a:pt x="4712963" y="43671"/>
                  </a:lnTo>
                  <a:moveTo>
                    <a:pt x="4191061" y="26"/>
                  </a:moveTo>
                  <a:lnTo>
                    <a:pt x="4191061" y="43671"/>
                  </a:lnTo>
                  <a:moveTo>
                    <a:pt x="3665528" y="26"/>
                  </a:moveTo>
                  <a:lnTo>
                    <a:pt x="3665554" y="43671"/>
                  </a:lnTo>
                  <a:moveTo>
                    <a:pt x="3143600" y="26"/>
                  </a:moveTo>
                  <a:lnTo>
                    <a:pt x="3143600" y="43671"/>
                  </a:lnTo>
                  <a:moveTo>
                    <a:pt x="2618081" y="26"/>
                  </a:moveTo>
                  <a:lnTo>
                    <a:pt x="2618081" y="43671"/>
                  </a:lnTo>
                  <a:moveTo>
                    <a:pt x="2096153" y="26"/>
                  </a:moveTo>
                  <a:lnTo>
                    <a:pt x="2096153" y="43671"/>
                  </a:lnTo>
                  <a:moveTo>
                    <a:pt x="1570633" y="26"/>
                  </a:moveTo>
                  <a:lnTo>
                    <a:pt x="1570633" y="43671"/>
                  </a:lnTo>
                  <a:moveTo>
                    <a:pt x="1048706" y="26"/>
                  </a:moveTo>
                  <a:lnTo>
                    <a:pt x="1048706" y="43671"/>
                  </a:lnTo>
                  <a:moveTo>
                    <a:pt x="523186" y="26"/>
                  </a:moveTo>
                  <a:lnTo>
                    <a:pt x="523186" y="43671"/>
                  </a:lnTo>
                  <a:moveTo>
                    <a:pt x="0" y="43671"/>
                  </a:moveTo>
                  <a:lnTo>
                    <a:pt x="0" y="26"/>
                  </a:lnTo>
                  <a:lnTo>
                    <a:pt x="4719150" y="0"/>
                  </a:lnTo>
                </a:path>
              </a:pathLst>
            </a:custGeom>
            <a:noFill/>
            <a:ln w="13104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Avenir" panose="02000503020000020003" pitchFamily="2" charset="0"/>
              </a:endParaRP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5ACBE05-180C-89A8-ECA4-0BA5E7C37A44}"/>
                </a:ext>
              </a:extLst>
            </p:cNvPr>
            <p:cNvSpPr>
              <a:spLocks/>
            </p:cNvSpPr>
            <p:nvPr/>
          </p:nvSpPr>
          <p:spPr>
            <a:xfrm>
              <a:off x="5005830" y="1878937"/>
              <a:ext cx="7272" cy="862568"/>
            </a:xfrm>
            <a:custGeom>
              <a:avLst/>
              <a:gdLst>
                <a:gd name="connsiteX0" fmla="*/ 0 w 13108"/>
                <a:gd name="connsiteY0" fmla="*/ 0 h 3372768"/>
                <a:gd name="connsiteX1" fmla="*/ 0 w 13108"/>
                <a:gd name="connsiteY1" fmla="*/ 3372768 h 3372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108" h="3372768">
                  <a:moveTo>
                    <a:pt x="0" y="0"/>
                  </a:moveTo>
                  <a:lnTo>
                    <a:pt x="0" y="3372768"/>
                  </a:lnTo>
                </a:path>
              </a:pathLst>
            </a:custGeom>
            <a:ln w="1310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Avenir" panose="02000503020000020003" pitchFamily="2" charset="0"/>
              </a:endParaRP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3F6C95EB-1D14-0F95-E620-5DB82894F280}"/>
                </a:ext>
              </a:extLst>
            </p:cNvPr>
            <p:cNvSpPr/>
            <p:nvPr/>
          </p:nvSpPr>
          <p:spPr>
            <a:xfrm>
              <a:off x="4799929" y="2488992"/>
              <a:ext cx="7272" cy="95911"/>
            </a:xfrm>
            <a:custGeom>
              <a:avLst/>
              <a:gdLst>
                <a:gd name="connsiteX0" fmla="*/ 0 w 13108"/>
                <a:gd name="connsiteY0" fmla="*/ 0 h 94395"/>
                <a:gd name="connsiteX1" fmla="*/ 0 w 13108"/>
                <a:gd name="connsiteY1" fmla="*/ 94396 h 94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108" h="94395">
                  <a:moveTo>
                    <a:pt x="0" y="0"/>
                  </a:moveTo>
                  <a:lnTo>
                    <a:pt x="0" y="94396"/>
                  </a:lnTo>
                </a:path>
              </a:pathLst>
            </a:custGeom>
            <a:ln w="26207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Avenir" panose="02000503020000020003" pitchFamily="2" charset="0"/>
              </a:endParaRP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D1562174-A3AD-69EA-CA21-F66C3875F3E9}"/>
                </a:ext>
              </a:extLst>
            </p:cNvPr>
            <p:cNvSpPr/>
            <p:nvPr/>
          </p:nvSpPr>
          <p:spPr>
            <a:xfrm>
              <a:off x="4009616" y="2488992"/>
              <a:ext cx="7272" cy="95911"/>
            </a:xfrm>
            <a:custGeom>
              <a:avLst/>
              <a:gdLst>
                <a:gd name="connsiteX0" fmla="*/ 0 w 13108"/>
                <a:gd name="connsiteY0" fmla="*/ 0 h 94395"/>
                <a:gd name="connsiteX1" fmla="*/ 0 w 13108"/>
                <a:gd name="connsiteY1" fmla="*/ 94396 h 94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108" h="94395">
                  <a:moveTo>
                    <a:pt x="0" y="0"/>
                  </a:moveTo>
                  <a:lnTo>
                    <a:pt x="0" y="94396"/>
                  </a:lnTo>
                </a:path>
              </a:pathLst>
            </a:custGeom>
            <a:ln w="26207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Avenir" panose="02000503020000020003" pitchFamily="2" charset="0"/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27F08051-DE1B-0F01-EC08-8F1F9FBF7B37}"/>
                </a:ext>
              </a:extLst>
            </p:cNvPr>
            <p:cNvSpPr/>
            <p:nvPr/>
          </p:nvSpPr>
          <p:spPr>
            <a:xfrm>
              <a:off x="4404773" y="2536948"/>
              <a:ext cx="395156" cy="13321"/>
            </a:xfrm>
            <a:custGeom>
              <a:avLst/>
              <a:gdLst>
                <a:gd name="connsiteX0" fmla="*/ 0 w 712294"/>
                <a:gd name="connsiteY0" fmla="*/ 0 h 13110"/>
                <a:gd name="connsiteX1" fmla="*/ 712294 w 712294"/>
                <a:gd name="connsiteY1" fmla="*/ 0 h 13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2294" h="13110">
                  <a:moveTo>
                    <a:pt x="0" y="0"/>
                  </a:moveTo>
                  <a:lnTo>
                    <a:pt x="712294" y="0"/>
                  </a:lnTo>
                </a:path>
              </a:pathLst>
            </a:custGeom>
            <a:ln w="26207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Avenir" panose="02000503020000020003" pitchFamily="2" charset="0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6BED0383-174E-A97A-9DC2-76BEE1C3E2B8}"/>
                </a:ext>
              </a:extLst>
            </p:cNvPr>
            <p:cNvSpPr/>
            <p:nvPr/>
          </p:nvSpPr>
          <p:spPr>
            <a:xfrm>
              <a:off x="4009616" y="2536948"/>
              <a:ext cx="395156" cy="13321"/>
            </a:xfrm>
            <a:custGeom>
              <a:avLst/>
              <a:gdLst>
                <a:gd name="connsiteX0" fmla="*/ 712294 w 712294"/>
                <a:gd name="connsiteY0" fmla="*/ 0 h 13110"/>
                <a:gd name="connsiteX1" fmla="*/ 0 w 712294"/>
                <a:gd name="connsiteY1" fmla="*/ 0 h 13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2294" h="13110">
                  <a:moveTo>
                    <a:pt x="712294" y="0"/>
                  </a:moveTo>
                  <a:lnTo>
                    <a:pt x="0" y="0"/>
                  </a:lnTo>
                </a:path>
              </a:pathLst>
            </a:custGeom>
            <a:ln w="26207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Avenir" panose="02000503020000020003" pitchFamily="2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1D61382-A94B-967B-FACD-C1190FAAAC71}"/>
                </a:ext>
              </a:extLst>
            </p:cNvPr>
            <p:cNvSpPr/>
            <p:nvPr/>
          </p:nvSpPr>
          <p:spPr>
            <a:xfrm>
              <a:off x="4363473" y="2497024"/>
              <a:ext cx="83463" cy="83463"/>
            </a:xfrm>
            <a:prstGeom prst="rect">
              <a:avLst/>
            </a:prstGeom>
            <a:solidFill>
              <a:srgbClr val="85206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venir" panose="02000503020000020003" pitchFamily="2" charset="0"/>
              </a:endParaRPr>
            </a:p>
          </p:txBody>
        </p:sp>
      </p:grp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B2D34E74-6A7E-91EA-F335-3708ED509E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429246"/>
              </p:ext>
            </p:extLst>
          </p:nvPr>
        </p:nvGraphicFramePr>
        <p:xfrm>
          <a:off x="5777250" y="1645918"/>
          <a:ext cx="6055262" cy="10331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7941">
                  <a:extLst>
                    <a:ext uri="{9D8B030D-6E8A-4147-A177-3AD203B41FA5}">
                      <a16:colId xmlns:a16="http://schemas.microsoft.com/office/drawing/2014/main" val="1783700270"/>
                    </a:ext>
                  </a:extLst>
                </a:gridCol>
                <a:gridCol w="1127941">
                  <a:extLst>
                    <a:ext uri="{9D8B030D-6E8A-4147-A177-3AD203B41FA5}">
                      <a16:colId xmlns:a16="http://schemas.microsoft.com/office/drawing/2014/main" val="2539175377"/>
                    </a:ext>
                  </a:extLst>
                </a:gridCol>
                <a:gridCol w="1543498">
                  <a:extLst>
                    <a:ext uri="{9D8B030D-6E8A-4147-A177-3AD203B41FA5}">
                      <a16:colId xmlns:a16="http://schemas.microsoft.com/office/drawing/2014/main" val="1155457209"/>
                    </a:ext>
                  </a:extLst>
                </a:gridCol>
                <a:gridCol w="1127941">
                  <a:extLst>
                    <a:ext uri="{9D8B030D-6E8A-4147-A177-3AD203B41FA5}">
                      <a16:colId xmlns:a16="http://schemas.microsoft.com/office/drawing/2014/main" val="1432665608"/>
                    </a:ext>
                  </a:extLst>
                </a:gridCol>
                <a:gridCol w="1127941">
                  <a:extLst>
                    <a:ext uri="{9D8B030D-6E8A-4147-A177-3AD203B41FA5}">
                      <a16:colId xmlns:a16="http://schemas.microsoft.com/office/drawing/2014/main" val="4232144172"/>
                    </a:ext>
                  </a:extLst>
                </a:gridCol>
              </a:tblGrid>
              <a:tr h="478467"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lang="en-US" sz="1400" b="1" i="0" dirty="0">
                          <a:solidFill>
                            <a:schemeClr val="tx1"/>
                          </a:solidFill>
                          <a:latin typeface="Avenir LT Std 55 Roman" panose="020B0703020203020204"/>
                          <a:cs typeface="Arial Narrow" panose="020B0604020202020204" pitchFamily="34" charset="0"/>
                        </a:rPr>
                        <a:t>BL (SXB)</a:t>
                      </a:r>
                      <a:br>
                        <a:rPr lang="en-US" sz="1400" b="1" i="0" dirty="0">
                          <a:solidFill>
                            <a:schemeClr val="tx1"/>
                          </a:solidFill>
                          <a:latin typeface="Avenir LT Std 55 Roman" panose="020B0703020203020204"/>
                          <a:cs typeface="Arial Narrow" panose="020B0604020202020204" pitchFamily="34" charset="0"/>
                        </a:rPr>
                      </a:br>
                      <a:r>
                        <a:rPr lang="en-US" sz="1400" b="1" i="0" dirty="0">
                          <a:solidFill>
                            <a:schemeClr val="tx1"/>
                          </a:solidFill>
                          <a:latin typeface="Avenir LT Std 55 Roman" panose="020B0703020203020204"/>
                          <a:cs typeface="Arial Narrow" panose="020B0604020202020204" pitchFamily="34" charset="0"/>
                        </a:rPr>
                        <a:t>N=43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lang="en-US" sz="1400" b="1" i="0" dirty="0">
                          <a:solidFill>
                            <a:schemeClr val="tx1"/>
                          </a:solidFill>
                          <a:latin typeface="Avenir LT Std 55 Roman" panose="020B0703020203020204"/>
                          <a:cs typeface="Arial Narrow" panose="020B0604020202020204" pitchFamily="34" charset="0"/>
                        </a:rPr>
                        <a:t>EOT (LXB)</a:t>
                      </a:r>
                      <a:br>
                        <a:rPr lang="en-US" sz="1400" b="1" i="0" dirty="0">
                          <a:solidFill>
                            <a:schemeClr val="tx1"/>
                          </a:solidFill>
                          <a:latin typeface="Avenir LT Std 55 Roman" panose="020B0703020203020204"/>
                          <a:cs typeface="Arial Narrow" panose="020B0604020202020204" pitchFamily="34" charset="0"/>
                        </a:rPr>
                      </a:br>
                      <a:r>
                        <a:rPr lang="en-US" sz="1400" b="1" i="0" dirty="0">
                          <a:solidFill>
                            <a:schemeClr val="tx1"/>
                          </a:solidFill>
                          <a:latin typeface="Avenir LT Std 55 Roman" panose="020B0703020203020204"/>
                          <a:cs typeface="Arial Narrow" panose="020B0604020202020204" pitchFamily="34" charset="0"/>
                        </a:rPr>
                        <a:t>(N=43)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lang="en-US" sz="1400" b="1" i="0" dirty="0">
                          <a:solidFill>
                            <a:schemeClr val="tx1"/>
                          </a:solidFill>
                          <a:latin typeface="Avenir LT Std 55 Roman" panose="020B0703020203020204"/>
                          <a:cs typeface="Arial Narrow" panose="020B0604020202020204" pitchFamily="34" charset="0"/>
                        </a:rPr>
                        <a:t>LSM </a:t>
                      </a:r>
                      <a:r>
                        <a:rPr lang="el-GR" sz="1400" b="1" i="0">
                          <a:solidFill>
                            <a:schemeClr val="tx1"/>
                          </a:solidFill>
                          <a:latin typeface="Avenir Heavy" panose="02000503020000020003" pitchFamily="2" charset="0"/>
                          <a:cs typeface="Arial Narrow" panose="020B0604020202020204" pitchFamily="34" charset="0"/>
                        </a:rPr>
                        <a:t>Δ</a:t>
                      </a:r>
                      <a:br>
                        <a:rPr lang="en-US" sz="1400" b="1" i="0" baseline="0" dirty="0">
                          <a:solidFill>
                            <a:schemeClr val="tx1"/>
                          </a:solidFill>
                          <a:latin typeface="Avenir LT Std 55 Roman" panose="020B0703020203020204"/>
                          <a:cs typeface="Arial Narrow" panose="020B0604020202020204" pitchFamily="34" charset="0"/>
                        </a:rPr>
                      </a:br>
                      <a:r>
                        <a:rPr lang="en-US" sz="1400" b="1" i="0" baseline="0" dirty="0">
                          <a:solidFill>
                            <a:schemeClr val="tx1"/>
                          </a:solidFill>
                          <a:latin typeface="Avenir LT Std 55 Roman" panose="020B0703020203020204"/>
                          <a:cs typeface="Arial Narrow" panose="020B0604020202020204" pitchFamily="34" charset="0"/>
                        </a:rPr>
                        <a:t>(95% CI),</a:t>
                      </a:r>
                      <a:r>
                        <a:rPr lang="en-US" sz="1400" b="1" i="0" baseline="30000" dirty="0">
                          <a:solidFill>
                            <a:schemeClr val="tx1"/>
                          </a:solidFill>
                          <a:latin typeface="Avenir LT Std 55 Roman" panose="020B0703020203020204"/>
                          <a:cs typeface="Arial Narrow" panose="020B0604020202020204" pitchFamily="34" charset="0"/>
                        </a:rPr>
                        <a:t> a</a:t>
                      </a:r>
                      <a:br>
                        <a:rPr lang="en-US" sz="1400" b="1" i="0" baseline="0" dirty="0">
                          <a:solidFill>
                            <a:schemeClr val="tx1"/>
                          </a:solidFill>
                          <a:latin typeface="Avenir LT Std 55 Roman" panose="020B0703020203020204"/>
                          <a:cs typeface="Arial Narrow" panose="020B0604020202020204" pitchFamily="34" charset="0"/>
                        </a:rPr>
                      </a:br>
                      <a:r>
                        <a:rPr lang="en-US" sz="1400" b="1" i="0" baseline="0" dirty="0">
                          <a:solidFill>
                            <a:schemeClr val="tx1"/>
                          </a:solidFill>
                          <a:latin typeface="Avenir LT Std 55 Roman" panose="020B0703020203020204"/>
                          <a:cs typeface="Arial Narrow" panose="020B0604020202020204" pitchFamily="34" charset="0"/>
                        </a:rPr>
                        <a:t>mmHg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lang="en-US" sz="1400" b="1" i="1" dirty="0">
                          <a:solidFill>
                            <a:schemeClr val="tx1"/>
                          </a:solidFill>
                          <a:latin typeface="Avenir LT Std 55 Roman" panose="020B0703020203020204"/>
                          <a:cs typeface="Arial Narrow" panose="020B0604020202020204" pitchFamily="34" charset="0"/>
                        </a:rPr>
                        <a:t>P</a:t>
                      </a:r>
                      <a:r>
                        <a:rPr lang="en-US" sz="1400" b="1" i="0" dirty="0">
                          <a:solidFill>
                            <a:schemeClr val="tx1"/>
                          </a:solidFill>
                          <a:latin typeface="Avenir LT Std 55 Roman" panose="020B0703020203020204"/>
                          <a:cs typeface="Arial Narrow" panose="020B0604020202020204" pitchFamily="34" charset="0"/>
                        </a:rPr>
                        <a:t> value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0" i="0">
                        <a:solidFill>
                          <a:schemeClr val="tx1"/>
                        </a:solidFill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121218"/>
                  </a:ext>
                </a:extLst>
              </a:tr>
              <a:tr h="277337">
                <a:tc gridSpan="2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lang="en-US" sz="1400" b="1" i="0" dirty="0">
                          <a:solidFill>
                            <a:schemeClr val="tx1"/>
                          </a:solidFill>
                          <a:latin typeface="Avenir LT Std 55 Roman" panose="020B0703020203020204"/>
                          <a:cs typeface="Arial Narrow" panose="020B0604020202020204" pitchFamily="34" charset="0"/>
                        </a:rPr>
                        <a:t>Mean (SE), mmHg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>
                        <a:solidFill>
                          <a:schemeClr val="tx1"/>
                        </a:solidFill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1" i="0">
                        <a:solidFill>
                          <a:schemeClr val="tx1"/>
                        </a:solidFill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lang="en-US" sz="1400" b="1" i="0" dirty="0">
                          <a:solidFill>
                            <a:schemeClr val="tx1"/>
                          </a:solidFill>
                          <a:latin typeface="Avenir LT Std 55 Roman" panose="020B0703020203020204"/>
                          <a:cs typeface="Arial Narrow" panose="020B0604020202020204" pitchFamily="34" charset="0"/>
                        </a:rPr>
                        <a:t>1-sided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lang="en-US" sz="1400" b="1" i="0" dirty="0">
                          <a:solidFill>
                            <a:schemeClr val="tx1"/>
                          </a:solidFill>
                          <a:latin typeface="Avenir LT Std 55 Roman" panose="020B0703020203020204"/>
                          <a:cs typeface="Arial Narrow" panose="020B0604020202020204" pitchFamily="34" charset="0"/>
                        </a:rPr>
                        <a:t>2-sided</a:t>
                      </a:r>
                      <a:endParaRPr lang="en-US" sz="1400" b="1" i="0" baseline="30000" dirty="0">
                        <a:solidFill>
                          <a:schemeClr val="tx1"/>
                        </a:solidFill>
                        <a:latin typeface="Avenir LT Std 55 Roman" panose="020B0703020203020204"/>
                        <a:cs typeface="Arial Narrow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9034736"/>
                  </a:ext>
                </a:extLst>
              </a:tr>
              <a:tr h="277337"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Avenir LT Std 55 Roman" panose="020B0703020203020204"/>
                          <a:cs typeface="Arial Narrow" panose="020B0604020202020204" pitchFamily="34" charset="0"/>
                        </a:rPr>
                        <a:t>132.3 (1.8)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Avenir LT Std 55 Roman" panose="020B0703020203020204"/>
                          <a:cs typeface="Arial Narrow" panose="020B0604020202020204" pitchFamily="34" charset="0"/>
                        </a:rPr>
                        <a:t>128.2 (1.8)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Avenir LT Std 55 Roman" panose="020B0703020203020204"/>
                          <a:cs typeface="Arial Narrow" panose="020B0604020202020204" pitchFamily="34" charset="0"/>
                        </a:rPr>
                        <a:t>−4.1 (−6.9, −1.4)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Avenir LT Std 55 Roman" panose="020B0703020203020204"/>
                          <a:cs typeface="Arial Narrow" panose="020B0604020202020204" pitchFamily="34" charset="0"/>
                        </a:rPr>
                        <a:t>0.0019*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Avenir LT Std 55 Roman" panose="020B0703020203020204"/>
                          <a:cs typeface="Arial Narrow" panose="020B0604020202020204" pitchFamily="34" charset="0"/>
                        </a:rPr>
                        <a:t>0.0038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86093"/>
                  </a:ext>
                </a:extLst>
              </a:tr>
            </a:tbl>
          </a:graphicData>
        </a:graphic>
      </p:graphicFrame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9D33BD66-A1D2-630F-FD44-5F8066A4DF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612811"/>
              </p:ext>
            </p:extLst>
          </p:nvPr>
        </p:nvGraphicFramePr>
        <p:xfrm>
          <a:off x="395305" y="2102267"/>
          <a:ext cx="2503352" cy="566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3352">
                  <a:extLst>
                    <a:ext uri="{9D8B030D-6E8A-4147-A177-3AD203B41FA5}">
                      <a16:colId xmlns:a16="http://schemas.microsoft.com/office/drawing/2014/main" val="1783700270"/>
                    </a:ext>
                  </a:extLst>
                </a:gridCol>
              </a:tblGrid>
              <a:tr h="283464">
                <a:tc>
                  <a:txBody>
                    <a:bodyPr/>
                    <a:lstStyle/>
                    <a:p>
                      <a:pPr algn="l">
                        <a:lnSpc>
                          <a:spcPts val="1820"/>
                        </a:lnSpc>
                      </a:pPr>
                      <a:r>
                        <a:rPr lang="en-US" sz="1400" b="1" i="0" dirty="0">
                          <a:solidFill>
                            <a:schemeClr val="tx1"/>
                          </a:solidFill>
                          <a:latin typeface="Avenir LT Std 55 Roman" panose="020B0703020203020204"/>
                          <a:cs typeface="Arial Narrow" panose="020B0604020202020204" pitchFamily="34" charset="0"/>
                        </a:rPr>
                        <a:t>Primary Endpoint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9034736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marL="137160" algn="l">
                        <a:lnSpc>
                          <a:spcPts val="1820"/>
                        </a:lnSpc>
                      </a:pPr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Avenir LT Std 55 Roman" panose="020B0703020203020204"/>
                          <a:cs typeface="Arial Narrow" panose="020B0604020202020204" pitchFamily="34" charset="0"/>
                        </a:rPr>
                        <a:t>24-hour ambulatory SBP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860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6916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82EBF4-2A6E-9715-EE38-DB3928AC99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87B8C36-B037-A554-31FE-04535051F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308" y="18288"/>
            <a:ext cx="10958495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2B89F9"/>
                </a:solidFill>
              </a:rPr>
              <a:t>Blood Pressure Reductions Following the Switch From High- to Low-Sodium Oxybate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BD2D9D-BA58-B752-0180-22CF2E0089F4}"/>
              </a:ext>
            </a:extLst>
          </p:cNvPr>
          <p:cNvSpPr txBox="1"/>
          <p:nvPr/>
        </p:nvSpPr>
        <p:spPr>
          <a:xfrm>
            <a:off x="838200" y="6301636"/>
            <a:ext cx="10515600" cy="5539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000" dirty="0">
                <a:latin typeface="Avenir LT Std 55 Roman" panose="020B0703020203020204"/>
              </a:rPr>
              <a:t>Error bars indicate 95% CI. Analyzed in the completer population. </a:t>
            </a:r>
            <a:r>
              <a:rPr lang="en-US" sz="1000" baseline="30000" dirty="0">
                <a:latin typeface="Avenir LT Std 55 Roman" panose="020B0703020203020204"/>
              </a:rPr>
              <a:t>a</a:t>
            </a:r>
            <a:r>
              <a:rPr lang="en-US" sz="1000" dirty="0">
                <a:latin typeface="Avenir LT Std 55 Roman" panose="020B0703020203020204"/>
              </a:rPr>
              <a:t>Baseline-adjusted change in BP from BL (on SXB) to EOT (on LXB). </a:t>
            </a:r>
            <a:r>
              <a:rPr lang="en-US" sz="1000" baseline="30000" dirty="0">
                <a:latin typeface="Avenir LT Std 55 Roman" panose="020B0703020203020204"/>
              </a:rPr>
              <a:t>b</a:t>
            </a:r>
            <a:r>
              <a:rPr lang="en-US" sz="1000" i="1" dirty="0">
                <a:latin typeface="Avenir LT Std 55 Roman" panose="020B0703020203020204"/>
              </a:rPr>
              <a:t>P</a:t>
            </a:r>
            <a:r>
              <a:rPr lang="en-US" sz="1000" dirty="0">
                <a:latin typeface="Avenir LT Std 55 Roman" panose="020B0703020203020204"/>
              </a:rPr>
              <a:t> values are nominal. *Indicates statistical significance.</a:t>
            </a:r>
          </a:p>
          <a:p>
            <a:r>
              <a:rPr lang="en-US" sz="1000" dirty="0">
                <a:latin typeface="Avenir LT Std 55 Roman" panose="020B0703020203020204"/>
              </a:rPr>
              <a:t>BL, baseline; BP, blood pressure; CI, confidence interval; DBP, diastolic blood pressure; EOT, end of treatment; LSM, least squares mean; LXB, low-sodium oxybate; SBP, systolic blood pressure; </a:t>
            </a:r>
            <a:br>
              <a:rPr lang="en-US" sz="1000" dirty="0">
                <a:latin typeface="Avenir LT Std 55 Roman" panose="020B0703020203020204"/>
              </a:rPr>
            </a:br>
            <a:r>
              <a:rPr lang="en-US" sz="1000" dirty="0">
                <a:latin typeface="Avenir LT Std 55 Roman" panose="020B0703020203020204"/>
              </a:rPr>
              <a:t>SE, standard error; SXB, high-sodium oxybate.</a:t>
            </a:r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72D42FA7-44CE-3110-E5A2-C26C1054A67C}"/>
              </a:ext>
            </a:extLst>
          </p:cNvPr>
          <p:cNvGrpSpPr/>
          <p:nvPr/>
        </p:nvGrpSpPr>
        <p:grpSpPr>
          <a:xfrm>
            <a:off x="2801140" y="1878937"/>
            <a:ext cx="2809395" cy="2764716"/>
            <a:chOff x="2801140" y="1878937"/>
            <a:chExt cx="2809395" cy="2764716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E23E906-51D6-BB41-3699-E6111D71CB03}"/>
                </a:ext>
              </a:extLst>
            </p:cNvPr>
            <p:cNvSpPr>
              <a:spLocks/>
            </p:cNvSpPr>
            <p:nvPr/>
          </p:nvSpPr>
          <p:spPr>
            <a:xfrm>
              <a:off x="2801140" y="4289670"/>
              <a:ext cx="2204741" cy="353983"/>
            </a:xfrm>
            <a:custGeom>
              <a:avLst/>
              <a:gdLst>
                <a:gd name="connsiteX0" fmla="*/ 3665567 w 3665567"/>
                <a:gd name="connsiteY0" fmla="*/ 88548 h 353983"/>
                <a:gd name="connsiteX1" fmla="*/ 220831 w 3665567"/>
                <a:gd name="connsiteY1" fmla="*/ 88496 h 353983"/>
                <a:gd name="connsiteX2" fmla="*/ 220831 w 3665567"/>
                <a:gd name="connsiteY2" fmla="*/ 0 h 353983"/>
                <a:gd name="connsiteX3" fmla="*/ 0 w 3665567"/>
                <a:gd name="connsiteY3" fmla="*/ 177005 h 353983"/>
                <a:gd name="connsiteX4" fmla="*/ 220831 w 3665567"/>
                <a:gd name="connsiteY4" fmla="*/ 353984 h 353983"/>
                <a:gd name="connsiteX5" fmla="*/ 220831 w 3665567"/>
                <a:gd name="connsiteY5" fmla="*/ 265488 h 353983"/>
                <a:gd name="connsiteX6" fmla="*/ 3665567 w 3665567"/>
                <a:gd name="connsiteY6" fmla="*/ 265435 h 353983"/>
                <a:gd name="connsiteX7" fmla="*/ 3665567 w 3665567"/>
                <a:gd name="connsiteY7" fmla="*/ 88548 h 353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65567" h="353983">
                  <a:moveTo>
                    <a:pt x="3665567" y="88548"/>
                  </a:moveTo>
                  <a:lnTo>
                    <a:pt x="220831" y="88496"/>
                  </a:lnTo>
                  <a:lnTo>
                    <a:pt x="220831" y="0"/>
                  </a:lnTo>
                  <a:lnTo>
                    <a:pt x="0" y="177005"/>
                  </a:lnTo>
                  <a:lnTo>
                    <a:pt x="220831" y="353984"/>
                  </a:lnTo>
                  <a:lnTo>
                    <a:pt x="220831" y="265488"/>
                  </a:lnTo>
                  <a:lnTo>
                    <a:pt x="3665567" y="265435"/>
                  </a:lnTo>
                  <a:lnTo>
                    <a:pt x="3665567" y="88548"/>
                  </a:lnTo>
                  <a:close/>
                </a:path>
              </a:pathLst>
            </a:custGeom>
            <a:solidFill>
              <a:srgbClr val="D37E00"/>
            </a:solidFill>
            <a:ln w="1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Avenir" panose="02000503020000020003" pitchFamily="2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D0CE382-325A-B520-13B0-A455C52E7200}"/>
                </a:ext>
              </a:extLst>
            </p:cNvPr>
            <p:cNvSpPr txBox="1"/>
            <p:nvPr/>
          </p:nvSpPr>
          <p:spPr>
            <a:xfrm>
              <a:off x="2829529" y="4398268"/>
              <a:ext cx="2204741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tabLst>
                  <a:tab pos="0" algn="l"/>
                </a:tabLst>
              </a:pPr>
              <a:r>
                <a:rPr lang="en-US" sz="1000" b="1" dirty="0">
                  <a:solidFill>
                    <a:schemeClr val="bg1"/>
                  </a:solidFill>
                  <a:effectLst/>
                  <a:latin typeface="Avenir Heavy" panose="02000503020000020003" pitchFamily="2" charset="0"/>
                  <a:ea typeface="Times New Roman" panose="02020603050405020304" pitchFamily="18" charset="0"/>
                  <a:cs typeface="Arial Narrow" panose="020B0604020202020204" pitchFamily="34" charset="0"/>
                </a:rPr>
                <a:t>Greater Blood Pressure Reduction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D34E6F9-800C-B7A5-B3C1-F0A3624B9817}"/>
                </a:ext>
              </a:extLst>
            </p:cNvPr>
            <p:cNvSpPr txBox="1"/>
            <p:nvPr/>
          </p:nvSpPr>
          <p:spPr>
            <a:xfrm>
              <a:off x="3518619" y="4187454"/>
              <a:ext cx="1521833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tabLst>
                  <a:tab pos="0" algn="l"/>
                </a:tabLst>
              </a:pPr>
              <a:r>
                <a:rPr lang="en-US" sz="1000" b="1" dirty="0">
                  <a:latin typeface="Avenir Heavy" panose="02000503020000020003" pitchFamily="2" charset="0"/>
                  <a:ea typeface="Times New Roman" panose="02020603050405020304" pitchFamily="18" charset="0"/>
                  <a:cs typeface="Arial Narrow" panose="020B0604020202020204" pitchFamily="34" charset="0"/>
                </a:rPr>
                <a:t>LSM </a:t>
              </a:r>
              <a:r>
                <a:rPr lang="el-GR" sz="1000" b="1">
                  <a:latin typeface="Avenir Heavy" panose="02000503020000020003" pitchFamily="2" charset="0"/>
                  <a:ea typeface="Times New Roman" panose="02020603050405020304" pitchFamily="18" charset="0"/>
                  <a:cs typeface="Arial Narrow" panose="020B0604020202020204" pitchFamily="34" charset="0"/>
                </a:rPr>
                <a:t>Δ</a:t>
              </a:r>
              <a:r>
                <a:rPr lang="en-US" sz="1000" b="1" dirty="0">
                  <a:latin typeface="Avenir Heavy" panose="02000503020000020003" pitchFamily="2" charset="0"/>
                  <a:ea typeface="Times New Roman" panose="02020603050405020304" pitchFamily="18" charset="0"/>
                  <a:cs typeface="Arial Narrow" panose="020B0604020202020204" pitchFamily="34" charset="0"/>
                </a:rPr>
                <a:t> (95% CI), mmHg</a:t>
              </a:r>
              <a:endParaRPr lang="el-GR" sz="1000" b="1">
                <a:latin typeface="Avenir Heavy" panose="02000503020000020003" pitchFamily="2" charset="0"/>
                <a:ea typeface="Times New Roman" panose="02020603050405020304" pitchFamily="18" charset="0"/>
                <a:cs typeface="Arial Narrow" panose="020B0604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A0084CC-A2BC-AF7B-218F-B5B8CE531AAB}"/>
                </a:ext>
              </a:extLst>
            </p:cNvPr>
            <p:cNvSpPr txBox="1"/>
            <p:nvPr/>
          </p:nvSpPr>
          <p:spPr>
            <a:xfrm>
              <a:off x="5559807" y="4000034"/>
              <a:ext cx="50728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>
                <a:tabLst>
                  <a:tab pos="0" algn="l"/>
                </a:tabLst>
              </a:pPr>
              <a:r>
                <a:rPr lang="en-US" sz="1000" dirty="0">
                  <a:latin typeface="Avenir" panose="02000503020000020003" pitchFamily="2" charset="0"/>
                  <a:ea typeface="Times New Roman" panose="02020603050405020304" pitchFamily="18" charset="0"/>
                  <a:cs typeface="Arial Narrow" panose="020B0604020202020204" pitchFamily="34" charset="0"/>
                </a:rPr>
                <a:t>4</a:t>
              </a:r>
              <a:endParaRPr lang="el-GR" sz="1000">
                <a:latin typeface="Avenir" panose="02000503020000020003" pitchFamily="2" charset="0"/>
                <a:ea typeface="Times New Roman" panose="02020603050405020304" pitchFamily="18" charset="0"/>
                <a:cs typeface="Arial Narrow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D64E01C-EFBA-48B2-F7A1-F016ACE805B1}"/>
                </a:ext>
              </a:extLst>
            </p:cNvPr>
            <p:cNvSpPr txBox="1"/>
            <p:nvPr/>
          </p:nvSpPr>
          <p:spPr>
            <a:xfrm>
              <a:off x="5273392" y="4000034"/>
              <a:ext cx="50728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>
                <a:tabLst>
                  <a:tab pos="0" algn="l"/>
                </a:tabLst>
              </a:pPr>
              <a:r>
                <a:rPr lang="en-US" sz="1000" dirty="0">
                  <a:latin typeface="Avenir" panose="02000503020000020003" pitchFamily="2" charset="0"/>
                  <a:ea typeface="Times New Roman" panose="02020603050405020304" pitchFamily="18" charset="0"/>
                  <a:cs typeface="Arial Narrow" panose="020B0604020202020204" pitchFamily="34" charset="0"/>
                </a:rPr>
                <a:t>2</a:t>
              </a:r>
              <a:endParaRPr lang="el-GR" sz="1000">
                <a:latin typeface="Avenir" panose="02000503020000020003" pitchFamily="2" charset="0"/>
                <a:ea typeface="Times New Roman" panose="02020603050405020304" pitchFamily="18" charset="0"/>
                <a:cs typeface="Arial Narrow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F2AE179-8692-1E2C-274D-DE4CCD782DBA}"/>
                </a:ext>
              </a:extLst>
            </p:cNvPr>
            <p:cNvSpPr txBox="1"/>
            <p:nvPr/>
          </p:nvSpPr>
          <p:spPr>
            <a:xfrm>
              <a:off x="4981249" y="4000034"/>
              <a:ext cx="50728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>
                <a:tabLst>
                  <a:tab pos="0" algn="l"/>
                </a:tabLst>
              </a:pPr>
              <a:r>
                <a:rPr lang="en-US" sz="1000" dirty="0">
                  <a:latin typeface="Avenir" panose="02000503020000020003" pitchFamily="2" charset="0"/>
                  <a:ea typeface="Times New Roman" panose="02020603050405020304" pitchFamily="18" charset="0"/>
                  <a:cs typeface="Arial Narrow" panose="020B0604020202020204" pitchFamily="34" charset="0"/>
                </a:rPr>
                <a:t>0</a:t>
              </a:r>
              <a:endParaRPr lang="el-GR" sz="1000">
                <a:latin typeface="Avenir" panose="02000503020000020003" pitchFamily="2" charset="0"/>
                <a:ea typeface="Times New Roman" panose="02020603050405020304" pitchFamily="18" charset="0"/>
                <a:cs typeface="Arial Narrow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6393741-8074-57A7-E596-09DB55C1C871}"/>
                </a:ext>
              </a:extLst>
            </p:cNvPr>
            <p:cNvSpPr txBox="1"/>
            <p:nvPr/>
          </p:nvSpPr>
          <p:spPr>
            <a:xfrm>
              <a:off x="4691159" y="4000034"/>
              <a:ext cx="50728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>
                <a:tabLst>
                  <a:tab pos="0" algn="l"/>
                </a:tabLst>
              </a:pPr>
              <a:r>
                <a:rPr lang="en-US" sz="1000" dirty="0">
                  <a:latin typeface="Avenir" panose="02000503020000020003" pitchFamily="2" charset="0"/>
                  <a:ea typeface="Times New Roman" panose="02020603050405020304" pitchFamily="18" charset="0"/>
                  <a:cs typeface="Arial Narrow" panose="020B0604020202020204" pitchFamily="34" charset="0"/>
                </a:rPr>
                <a:t>–2</a:t>
              </a:r>
              <a:endParaRPr lang="el-GR" sz="1000">
                <a:latin typeface="Avenir" panose="02000503020000020003" pitchFamily="2" charset="0"/>
                <a:ea typeface="Times New Roman" panose="02020603050405020304" pitchFamily="18" charset="0"/>
                <a:cs typeface="Arial Narrow" panose="020B0604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19220B4-C0CF-778D-6601-B1FE365EC48F}"/>
                </a:ext>
              </a:extLst>
            </p:cNvPr>
            <p:cNvSpPr txBox="1"/>
            <p:nvPr/>
          </p:nvSpPr>
          <p:spPr>
            <a:xfrm>
              <a:off x="4399615" y="4000034"/>
              <a:ext cx="50728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>
                <a:tabLst>
                  <a:tab pos="0" algn="l"/>
                </a:tabLst>
              </a:pPr>
              <a:r>
                <a:rPr lang="en-US" sz="1000" dirty="0">
                  <a:latin typeface="Avenir" panose="02000503020000020003" pitchFamily="2" charset="0"/>
                  <a:ea typeface="Times New Roman" panose="02020603050405020304" pitchFamily="18" charset="0"/>
                  <a:cs typeface="Arial Narrow" panose="020B0604020202020204" pitchFamily="34" charset="0"/>
                </a:rPr>
                <a:t>–4</a:t>
              </a:r>
              <a:endParaRPr lang="el-GR" sz="1000">
                <a:latin typeface="Avenir" panose="02000503020000020003" pitchFamily="2" charset="0"/>
                <a:ea typeface="Times New Roman" panose="02020603050405020304" pitchFamily="18" charset="0"/>
                <a:cs typeface="Arial Narrow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1EAD228-8762-161D-9946-34D460D7A81C}"/>
                </a:ext>
              </a:extLst>
            </p:cNvPr>
            <p:cNvSpPr txBox="1"/>
            <p:nvPr/>
          </p:nvSpPr>
          <p:spPr>
            <a:xfrm>
              <a:off x="4110893" y="4000034"/>
              <a:ext cx="50728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>
                <a:tabLst>
                  <a:tab pos="0" algn="l"/>
                </a:tabLst>
              </a:pPr>
              <a:r>
                <a:rPr lang="en-US" sz="1000" dirty="0">
                  <a:latin typeface="Avenir" panose="02000503020000020003" pitchFamily="2" charset="0"/>
                  <a:ea typeface="Times New Roman" panose="02020603050405020304" pitchFamily="18" charset="0"/>
                  <a:cs typeface="Arial Narrow" panose="020B0604020202020204" pitchFamily="34" charset="0"/>
                </a:rPr>
                <a:t>–6</a:t>
              </a:r>
              <a:endParaRPr lang="el-GR" sz="1000">
                <a:latin typeface="Avenir" panose="02000503020000020003" pitchFamily="2" charset="0"/>
                <a:ea typeface="Times New Roman" panose="02020603050405020304" pitchFamily="18" charset="0"/>
                <a:cs typeface="Arial Narrow" panose="020B0604020202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98AA038-317A-9142-7349-5BAE662A3515}"/>
                </a:ext>
              </a:extLst>
            </p:cNvPr>
            <p:cNvSpPr txBox="1"/>
            <p:nvPr/>
          </p:nvSpPr>
          <p:spPr>
            <a:xfrm>
              <a:off x="3818712" y="4000034"/>
              <a:ext cx="50728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>
                <a:tabLst>
                  <a:tab pos="0" algn="l"/>
                </a:tabLst>
              </a:pPr>
              <a:r>
                <a:rPr lang="en-US" sz="1000" dirty="0">
                  <a:latin typeface="Avenir" panose="02000503020000020003" pitchFamily="2" charset="0"/>
                  <a:ea typeface="Times New Roman" panose="02020603050405020304" pitchFamily="18" charset="0"/>
                  <a:cs typeface="Arial Narrow" panose="020B0604020202020204" pitchFamily="34" charset="0"/>
                </a:rPr>
                <a:t>–8</a:t>
              </a:r>
              <a:endParaRPr lang="el-GR" sz="1000">
                <a:latin typeface="Avenir" panose="02000503020000020003" pitchFamily="2" charset="0"/>
                <a:ea typeface="Times New Roman" panose="02020603050405020304" pitchFamily="18" charset="0"/>
                <a:cs typeface="Arial Narrow" panose="020B0604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9824422-DA20-8530-390C-670AC5FDFA4C}"/>
                </a:ext>
              </a:extLst>
            </p:cNvPr>
            <p:cNvSpPr txBox="1"/>
            <p:nvPr/>
          </p:nvSpPr>
          <p:spPr>
            <a:xfrm>
              <a:off x="3525340" y="4000034"/>
              <a:ext cx="50728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>
                <a:tabLst>
                  <a:tab pos="0" algn="l"/>
                </a:tabLst>
              </a:pPr>
              <a:r>
                <a:rPr lang="en-US" sz="1000" dirty="0">
                  <a:latin typeface="Avenir" panose="02000503020000020003" pitchFamily="2" charset="0"/>
                  <a:ea typeface="Times New Roman" panose="02020603050405020304" pitchFamily="18" charset="0"/>
                  <a:cs typeface="Arial Narrow" panose="020B0604020202020204" pitchFamily="34" charset="0"/>
                </a:rPr>
                <a:t>–10</a:t>
              </a:r>
              <a:endParaRPr lang="el-GR" sz="1000">
                <a:latin typeface="Avenir" panose="02000503020000020003" pitchFamily="2" charset="0"/>
                <a:ea typeface="Times New Roman" panose="02020603050405020304" pitchFamily="18" charset="0"/>
                <a:cs typeface="Arial Narrow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DB1A7EC-1EB4-6A05-F5B6-54ED3E62697F}"/>
                </a:ext>
              </a:extLst>
            </p:cNvPr>
            <p:cNvSpPr txBox="1"/>
            <p:nvPr/>
          </p:nvSpPr>
          <p:spPr>
            <a:xfrm>
              <a:off x="3236473" y="4000034"/>
              <a:ext cx="50728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>
                <a:tabLst>
                  <a:tab pos="0" algn="l"/>
                </a:tabLst>
              </a:pPr>
              <a:r>
                <a:rPr lang="en-US" sz="1000" dirty="0">
                  <a:latin typeface="Avenir" panose="02000503020000020003" pitchFamily="2" charset="0"/>
                  <a:ea typeface="Times New Roman" panose="02020603050405020304" pitchFamily="18" charset="0"/>
                  <a:cs typeface="Arial Narrow" panose="020B0604020202020204" pitchFamily="34" charset="0"/>
                </a:rPr>
                <a:t>–12</a:t>
              </a:r>
              <a:endParaRPr lang="el-GR" sz="1000">
                <a:latin typeface="Avenir" panose="02000503020000020003" pitchFamily="2" charset="0"/>
                <a:ea typeface="Times New Roman" panose="02020603050405020304" pitchFamily="18" charset="0"/>
                <a:cs typeface="Arial Narrow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7A1AA99-FE4F-BB20-E9DD-C486C959C887}"/>
                </a:ext>
              </a:extLst>
            </p:cNvPr>
            <p:cNvSpPr txBox="1"/>
            <p:nvPr/>
          </p:nvSpPr>
          <p:spPr>
            <a:xfrm>
              <a:off x="2947607" y="4000034"/>
              <a:ext cx="50728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>
                <a:tabLst>
                  <a:tab pos="0" algn="l"/>
                </a:tabLst>
              </a:pPr>
              <a:r>
                <a:rPr lang="en-US" sz="1000" dirty="0">
                  <a:latin typeface="Avenir" panose="02000503020000020003" pitchFamily="2" charset="0"/>
                  <a:ea typeface="Times New Roman" panose="02020603050405020304" pitchFamily="18" charset="0"/>
                  <a:cs typeface="Arial Narrow" panose="020B0604020202020204" pitchFamily="34" charset="0"/>
                </a:rPr>
                <a:t>–14</a:t>
              </a:r>
              <a:endParaRPr lang="el-GR" sz="1000">
                <a:latin typeface="Avenir" panose="02000503020000020003" pitchFamily="2" charset="0"/>
                <a:ea typeface="Times New Roman" panose="02020603050405020304" pitchFamily="18" charset="0"/>
                <a:cs typeface="Arial Narrow" panose="020B0604020202020204" pitchFamily="34" charset="0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90D1D567-91FC-3A46-046B-A80E99493D11}"/>
                </a:ext>
              </a:extLst>
            </p:cNvPr>
            <p:cNvSpPr>
              <a:spLocks/>
            </p:cNvSpPr>
            <p:nvPr/>
          </p:nvSpPr>
          <p:spPr>
            <a:xfrm>
              <a:off x="2972321" y="1878937"/>
              <a:ext cx="2614611" cy="2061758"/>
            </a:xfrm>
            <a:custGeom>
              <a:avLst/>
              <a:gdLst>
                <a:gd name="connsiteX0" fmla="*/ 4713002 w 4713001"/>
                <a:gd name="connsiteY0" fmla="*/ 0 h 3375128"/>
                <a:gd name="connsiteX1" fmla="*/ 4713002 w 4713001"/>
                <a:gd name="connsiteY1" fmla="*/ 3375128 h 3375128"/>
                <a:gd name="connsiteX2" fmla="*/ 4191074 w 4713001"/>
                <a:gd name="connsiteY2" fmla="*/ 0 h 3375128"/>
                <a:gd name="connsiteX3" fmla="*/ 4191074 w 4713001"/>
                <a:gd name="connsiteY3" fmla="*/ 3375128 h 3375128"/>
                <a:gd name="connsiteX4" fmla="*/ 3143614 w 4713001"/>
                <a:gd name="connsiteY4" fmla="*/ 0 h 3375128"/>
                <a:gd name="connsiteX5" fmla="*/ 3143614 w 4713001"/>
                <a:gd name="connsiteY5" fmla="*/ 3375128 h 3375128"/>
                <a:gd name="connsiteX6" fmla="*/ 2618094 w 4713001"/>
                <a:gd name="connsiteY6" fmla="*/ 0 h 3375128"/>
                <a:gd name="connsiteX7" fmla="*/ 2618094 w 4713001"/>
                <a:gd name="connsiteY7" fmla="*/ 3375128 h 3375128"/>
                <a:gd name="connsiteX8" fmla="*/ 2096166 w 4713001"/>
                <a:gd name="connsiteY8" fmla="*/ 0 h 3375128"/>
                <a:gd name="connsiteX9" fmla="*/ 2096166 w 4713001"/>
                <a:gd name="connsiteY9" fmla="*/ 3375128 h 3375128"/>
                <a:gd name="connsiteX10" fmla="*/ 1570633 w 4713001"/>
                <a:gd name="connsiteY10" fmla="*/ 0 h 3375128"/>
                <a:gd name="connsiteX11" fmla="*/ 1570633 w 4713001"/>
                <a:gd name="connsiteY11" fmla="*/ 3375128 h 3375128"/>
                <a:gd name="connsiteX12" fmla="*/ 1048706 w 4713001"/>
                <a:gd name="connsiteY12" fmla="*/ 0 h 3375128"/>
                <a:gd name="connsiteX13" fmla="*/ 1048706 w 4713001"/>
                <a:gd name="connsiteY13" fmla="*/ 3375128 h 3375128"/>
                <a:gd name="connsiteX14" fmla="*/ 523186 w 4713001"/>
                <a:gd name="connsiteY14" fmla="*/ 0 h 3375128"/>
                <a:gd name="connsiteX15" fmla="*/ 523186 w 4713001"/>
                <a:gd name="connsiteY15" fmla="*/ 3375128 h 3375128"/>
                <a:gd name="connsiteX16" fmla="*/ 0 w 4713001"/>
                <a:gd name="connsiteY16" fmla="*/ 0 h 3375128"/>
                <a:gd name="connsiteX17" fmla="*/ 0 w 4713001"/>
                <a:gd name="connsiteY17" fmla="*/ 3375128 h 3375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713001" h="3375128">
                  <a:moveTo>
                    <a:pt x="4713002" y="0"/>
                  </a:moveTo>
                  <a:lnTo>
                    <a:pt x="4713002" y="3375128"/>
                  </a:lnTo>
                  <a:moveTo>
                    <a:pt x="4191074" y="0"/>
                  </a:moveTo>
                  <a:lnTo>
                    <a:pt x="4191074" y="3375128"/>
                  </a:lnTo>
                  <a:moveTo>
                    <a:pt x="3143614" y="0"/>
                  </a:moveTo>
                  <a:lnTo>
                    <a:pt x="3143614" y="3375128"/>
                  </a:lnTo>
                  <a:moveTo>
                    <a:pt x="2618094" y="0"/>
                  </a:moveTo>
                  <a:lnTo>
                    <a:pt x="2618094" y="3375128"/>
                  </a:lnTo>
                  <a:moveTo>
                    <a:pt x="2096166" y="0"/>
                  </a:moveTo>
                  <a:lnTo>
                    <a:pt x="2096166" y="3375128"/>
                  </a:lnTo>
                  <a:moveTo>
                    <a:pt x="1570633" y="0"/>
                  </a:moveTo>
                  <a:lnTo>
                    <a:pt x="1570633" y="3375128"/>
                  </a:lnTo>
                  <a:moveTo>
                    <a:pt x="1048706" y="0"/>
                  </a:moveTo>
                  <a:lnTo>
                    <a:pt x="1048706" y="3375128"/>
                  </a:lnTo>
                  <a:moveTo>
                    <a:pt x="523186" y="0"/>
                  </a:moveTo>
                  <a:lnTo>
                    <a:pt x="523186" y="3375128"/>
                  </a:lnTo>
                  <a:moveTo>
                    <a:pt x="0" y="0"/>
                  </a:moveTo>
                  <a:lnTo>
                    <a:pt x="0" y="3375128"/>
                  </a:lnTo>
                </a:path>
              </a:pathLst>
            </a:custGeom>
            <a:noFill/>
            <a:ln w="13104" cap="flat">
              <a:solidFill>
                <a:srgbClr val="E8E8E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Avenir" panose="02000503020000020003" pitchFamily="2" charset="0"/>
              </a:endParaRP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C9DA0DE5-1793-0FDD-FE01-ABFD5C7855CC}"/>
                </a:ext>
              </a:extLst>
            </p:cNvPr>
            <p:cNvSpPr>
              <a:spLocks/>
            </p:cNvSpPr>
            <p:nvPr/>
          </p:nvSpPr>
          <p:spPr>
            <a:xfrm>
              <a:off x="2972328" y="3940695"/>
              <a:ext cx="2618022" cy="43670"/>
            </a:xfrm>
            <a:custGeom>
              <a:avLst/>
              <a:gdLst>
                <a:gd name="connsiteX0" fmla="*/ 4712976 w 4719149"/>
                <a:gd name="connsiteY0" fmla="*/ 26 h 43670"/>
                <a:gd name="connsiteX1" fmla="*/ 4712963 w 4719149"/>
                <a:gd name="connsiteY1" fmla="*/ 43671 h 43670"/>
                <a:gd name="connsiteX2" fmla="*/ 4191061 w 4719149"/>
                <a:gd name="connsiteY2" fmla="*/ 26 h 43670"/>
                <a:gd name="connsiteX3" fmla="*/ 4191061 w 4719149"/>
                <a:gd name="connsiteY3" fmla="*/ 43671 h 43670"/>
                <a:gd name="connsiteX4" fmla="*/ 3665528 w 4719149"/>
                <a:gd name="connsiteY4" fmla="*/ 26 h 43670"/>
                <a:gd name="connsiteX5" fmla="*/ 3665554 w 4719149"/>
                <a:gd name="connsiteY5" fmla="*/ 43671 h 43670"/>
                <a:gd name="connsiteX6" fmla="*/ 3143600 w 4719149"/>
                <a:gd name="connsiteY6" fmla="*/ 26 h 43670"/>
                <a:gd name="connsiteX7" fmla="*/ 3143600 w 4719149"/>
                <a:gd name="connsiteY7" fmla="*/ 43671 h 43670"/>
                <a:gd name="connsiteX8" fmla="*/ 2618081 w 4719149"/>
                <a:gd name="connsiteY8" fmla="*/ 26 h 43670"/>
                <a:gd name="connsiteX9" fmla="*/ 2618081 w 4719149"/>
                <a:gd name="connsiteY9" fmla="*/ 43671 h 43670"/>
                <a:gd name="connsiteX10" fmla="*/ 2096153 w 4719149"/>
                <a:gd name="connsiteY10" fmla="*/ 26 h 43670"/>
                <a:gd name="connsiteX11" fmla="*/ 2096153 w 4719149"/>
                <a:gd name="connsiteY11" fmla="*/ 43671 h 43670"/>
                <a:gd name="connsiteX12" fmla="*/ 1570633 w 4719149"/>
                <a:gd name="connsiteY12" fmla="*/ 26 h 43670"/>
                <a:gd name="connsiteX13" fmla="*/ 1570633 w 4719149"/>
                <a:gd name="connsiteY13" fmla="*/ 43671 h 43670"/>
                <a:gd name="connsiteX14" fmla="*/ 1048706 w 4719149"/>
                <a:gd name="connsiteY14" fmla="*/ 26 h 43670"/>
                <a:gd name="connsiteX15" fmla="*/ 1048706 w 4719149"/>
                <a:gd name="connsiteY15" fmla="*/ 43671 h 43670"/>
                <a:gd name="connsiteX16" fmla="*/ 523186 w 4719149"/>
                <a:gd name="connsiteY16" fmla="*/ 26 h 43670"/>
                <a:gd name="connsiteX17" fmla="*/ 523186 w 4719149"/>
                <a:gd name="connsiteY17" fmla="*/ 43671 h 43670"/>
                <a:gd name="connsiteX18" fmla="*/ 0 w 4719149"/>
                <a:gd name="connsiteY18" fmla="*/ 43671 h 43670"/>
                <a:gd name="connsiteX19" fmla="*/ 0 w 4719149"/>
                <a:gd name="connsiteY19" fmla="*/ 26 h 43670"/>
                <a:gd name="connsiteX20" fmla="*/ 4719150 w 4719149"/>
                <a:gd name="connsiteY20" fmla="*/ 0 h 43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719149" h="43670">
                  <a:moveTo>
                    <a:pt x="4712976" y="26"/>
                  </a:moveTo>
                  <a:lnTo>
                    <a:pt x="4712963" y="43671"/>
                  </a:lnTo>
                  <a:moveTo>
                    <a:pt x="4191061" y="26"/>
                  </a:moveTo>
                  <a:lnTo>
                    <a:pt x="4191061" y="43671"/>
                  </a:lnTo>
                  <a:moveTo>
                    <a:pt x="3665528" y="26"/>
                  </a:moveTo>
                  <a:lnTo>
                    <a:pt x="3665554" y="43671"/>
                  </a:lnTo>
                  <a:moveTo>
                    <a:pt x="3143600" y="26"/>
                  </a:moveTo>
                  <a:lnTo>
                    <a:pt x="3143600" y="43671"/>
                  </a:lnTo>
                  <a:moveTo>
                    <a:pt x="2618081" y="26"/>
                  </a:moveTo>
                  <a:lnTo>
                    <a:pt x="2618081" y="43671"/>
                  </a:lnTo>
                  <a:moveTo>
                    <a:pt x="2096153" y="26"/>
                  </a:moveTo>
                  <a:lnTo>
                    <a:pt x="2096153" y="43671"/>
                  </a:lnTo>
                  <a:moveTo>
                    <a:pt x="1570633" y="26"/>
                  </a:moveTo>
                  <a:lnTo>
                    <a:pt x="1570633" y="43671"/>
                  </a:lnTo>
                  <a:moveTo>
                    <a:pt x="1048706" y="26"/>
                  </a:moveTo>
                  <a:lnTo>
                    <a:pt x="1048706" y="43671"/>
                  </a:lnTo>
                  <a:moveTo>
                    <a:pt x="523186" y="26"/>
                  </a:moveTo>
                  <a:lnTo>
                    <a:pt x="523186" y="43671"/>
                  </a:lnTo>
                  <a:moveTo>
                    <a:pt x="0" y="43671"/>
                  </a:moveTo>
                  <a:lnTo>
                    <a:pt x="0" y="26"/>
                  </a:lnTo>
                  <a:lnTo>
                    <a:pt x="4719150" y="0"/>
                  </a:lnTo>
                </a:path>
              </a:pathLst>
            </a:custGeom>
            <a:noFill/>
            <a:ln w="13104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Avenir" panose="02000503020000020003" pitchFamily="2" charset="0"/>
              </a:endParaRP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558EF1E-1F4A-2F02-5A73-9B2EED720530}"/>
                </a:ext>
              </a:extLst>
            </p:cNvPr>
            <p:cNvSpPr>
              <a:spLocks/>
            </p:cNvSpPr>
            <p:nvPr/>
          </p:nvSpPr>
          <p:spPr>
            <a:xfrm>
              <a:off x="5005830" y="1878937"/>
              <a:ext cx="7272" cy="2060316"/>
            </a:xfrm>
            <a:custGeom>
              <a:avLst/>
              <a:gdLst>
                <a:gd name="connsiteX0" fmla="*/ 0 w 13108"/>
                <a:gd name="connsiteY0" fmla="*/ 0 h 3372768"/>
                <a:gd name="connsiteX1" fmla="*/ 0 w 13108"/>
                <a:gd name="connsiteY1" fmla="*/ 3372768 h 3372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108" h="3372768">
                  <a:moveTo>
                    <a:pt x="0" y="0"/>
                  </a:moveTo>
                  <a:lnTo>
                    <a:pt x="0" y="3372768"/>
                  </a:lnTo>
                </a:path>
              </a:pathLst>
            </a:custGeom>
            <a:ln w="1310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Avenir" panose="02000503020000020003" pitchFamily="2" charset="0"/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F8CC9454-765A-BDA0-698A-84E997B00F56}"/>
                </a:ext>
              </a:extLst>
            </p:cNvPr>
            <p:cNvSpPr/>
            <p:nvPr/>
          </p:nvSpPr>
          <p:spPr>
            <a:xfrm>
              <a:off x="4799929" y="2488992"/>
              <a:ext cx="7272" cy="95911"/>
            </a:xfrm>
            <a:custGeom>
              <a:avLst/>
              <a:gdLst>
                <a:gd name="connsiteX0" fmla="*/ 0 w 13108"/>
                <a:gd name="connsiteY0" fmla="*/ 0 h 94395"/>
                <a:gd name="connsiteX1" fmla="*/ 0 w 13108"/>
                <a:gd name="connsiteY1" fmla="*/ 94396 h 94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108" h="94395">
                  <a:moveTo>
                    <a:pt x="0" y="0"/>
                  </a:moveTo>
                  <a:lnTo>
                    <a:pt x="0" y="94396"/>
                  </a:lnTo>
                </a:path>
              </a:pathLst>
            </a:custGeom>
            <a:ln w="26207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Avenir" panose="02000503020000020003" pitchFamily="2" charset="0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59F337D8-8B66-3930-13BD-3EF3AC69091E}"/>
                </a:ext>
              </a:extLst>
            </p:cNvPr>
            <p:cNvSpPr/>
            <p:nvPr/>
          </p:nvSpPr>
          <p:spPr>
            <a:xfrm>
              <a:off x="4009616" y="2488992"/>
              <a:ext cx="7272" cy="95911"/>
            </a:xfrm>
            <a:custGeom>
              <a:avLst/>
              <a:gdLst>
                <a:gd name="connsiteX0" fmla="*/ 0 w 13108"/>
                <a:gd name="connsiteY0" fmla="*/ 0 h 94395"/>
                <a:gd name="connsiteX1" fmla="*/ 0 w 13108"/>
                <a:gd name="connsiteY1" fmla="*/ 94396 h 94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108" h="94395">
                  <a:moveTo>
                    <a:pt x="0" y="0"/>
                  </a:moveTo>
                  <a:lnTo>
                    <a:pt x="0" y="94396"/>
                  </a:lnTo>
                </a:path>
              </a:pathLst>
            </a:custGeom>
            <a:ln w="26207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Avenir" panose="02000503020000020003" pitchFamily="2" charset="0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AD1D6454-17E5-875C-B845-C8E62D7D56D1}"/>
                </a:ext>
              </a:extLst>
            </p:cNvPr>
            <p:cNvSpPr/>
            <p:nvPr/>
          </p:nvSpPr>
          <p:spPr>
            <a:xfrm>
              <a:off x="4404773" y="2536948"/>
              <a:ext cx="395156" cy="13321"/>
            </a:xfrm>
            <a:custGeom>
              <a:avLst/>
              <a:gdLst>
                <a:gd name="connsiteX0" fmla="*/ 0 w 712294"/>
                <a:gd name="connsiteY0" fmla="*/ 0 h 13110"/>
                <a:gd name="connsiteX1" fmla="*/ 712294 w 712294"/>
                <a:gd name="connsiteY1" fmla="*/ 0 h 13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2294" h="13110">
                  <a:moveTo>
                    <a:pt x="0" y="0"/>
                  </a:moveTo>
                  <a:lnTo>
                    <a:pt x="712294" y="0"/>
                  </a:lnTo>
                </a:path>
              </a:pathLst>
            </a:custGeom>
            <a:ln w="26207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Avenir" panose="02000503020000020003" pitchFamily="2" charset="0"/>
              </a:endParaRP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2D39346B-A016-EB02-51D4-61AB37057BA0}"/>
                </a:ext>
              </a:extLst>
            </p:cNvPr>
            <p:cNvSpPr/>
            <p:nvPr/>
          </p:nvSpPr>
          <p:spPr>
            <a:xfrm>
              <a:off x="4009616" y="2536948"/>
              <a:ext cx="395156" cy="13321"/>
            </a:xfrm>
            <a:custGeom>
              <a:avLst/>
              <a:gdLst>
                <a:gd name="connsiteX0" fmla="*/ 712294 w 712294"/>
                <a:gd name="connsiteY0" fmla="*/ 0 h 13110"/>
                <a:gd name="connsiteX1" fmla="*/ 0 w 712294"/>
                <a:gd name="connsiteY1" fmla="*/ 0 h 13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2294" h="13110">
                  <a:moveTo>
                    <a:pt x="712294" y="0"/>
                  </a:moveTo>
                  <a:lnTo>
                    <a:pt x="0" y="0"/>
                  </a:lnTo>
                </a:path>
              </a:pathLst>
            </a:custGeom>
            <a:ln w="26207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Avenir" panose="02000503020000020003" pitchFamily="2" charset="0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9EEC1877-3EE6-F510-83FD-9CE8C793EC8F}"/>
                </a:ext>
              </a:extLst>
            </p:cNvPr>
            <p:cNvSpPr/>
            <p:nvPr/>
          </p:nvSpPr>
          <p:spPr>
            <a:xfrm>
              <a:off x="4661922" y="3057318"/>
              <a:ext cx="7272" cy="95911"/>
            </a:xfrm>
            <a:custGeom>
              <a:avLst/>
              <a:gdLst>
                <a:gd name="connsiteX0" fmla="*/ 0 w 13108"/>
                <a:gd name="connsiteY0" fmla="*/ 0 h 94395"/>
                <a:gd name="connsiteX1" fmla="*/ 0 w 13108"/>
                <a:gd name="connsiteY1" fmla="*/ 94396 h 94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108" h="94395">
                  <a:moveTo>
                    <a:pt x="0" y="0"/>
                  </a:moveTo>
                  <a:lnTo>
                    <a:pt x="0" y="94396"/>
                  </a:lnTo>
                </a:path>
              </a:pathLst>
            </a:custGeom>
            <a:ln w="26207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Avenir" panose="02000503020000020003" pitchFamily="2" charset="0"/>
              </a:endParaRP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47E00F16-3544-F387-8404-26EFE3A323BF}"/>
                </a:ext>
              </a:extLst>
            </p:cNvPr>
            <p:cNvSpPr/>
            <p:nvPr/>
          </p:nvSpPr>
          <p:spPr>
            <a:xfrm>
              <a:off x="3874504" y="3057318"/>
              <a:ext cx="7272" cy="95911"/>
            </a:xfrm>
            <a:custGeom>
              <a:avLst/>
              <a:gdLst>
                <a:gd name="connsiteX0" fmla="*/ 0 w 13108"/>
                <a:gd name="connsiteY0" fmla="*/ 0 h 94395"/>
                <a:gd name="connsiteX1" fmla="*/ 0 w 13108"/>
                <a:gd name="connsiteY1" fmla="*/ 94396 h 94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108" h="94395">
                  <a:moveTo>
                    <a:pt x="0" y="0"/>
                  </a:moveTo>
                  <a:lnTo>
                    <a:pt x="0" y="94396"/>
                  </a:lnTo>
                </a:path>
              </a:pathLst>
            </a:custGeom>
            <a:ln w="26207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Avenir" panose="02000503020000020003" pitchFamily="2" charset="0"/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DE33AB64-44C8-E4DE-D7DF-7C3AB71C2174}"/>
                </a:ext>
              </a:extLst>
            </p:cNvPr>
            <p:cNvSpPr/>
            <p:nvPr/>
          </p:nvSpPr>
          <p:spPr>
            <a:xfrm>
              <a:off x="4268984" y="3105274"/>
              <a:ext cx="392938" cy="13321"/>
            </a:xfrm>
            <a:custGeom>
              <a:avLst/>
              <a:gdLst>
                <a:gd name="connsiteX0" fmla="*/ 0 w 708295"/>
                <a:gd name="connsiteY0" fmla="*/ 0 h 13110"/>
                <a:gd name="connsiteX1" fmla="*/ 708296 w 708295"/>
                <a:gd name="connsiteY1" fmla="*/ 0 h 13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08295" h="13110">
                  <a:moveTo>
                    <a:pt x="0" y="0"/>
                  </a:moveTo>
                  <a:lnTo>
                    <a:pt x="708296" y="0"/>
                  </a:lnTo>
                </a:path>
              </a:pathLst>
            </a:custGeom>
            <a:ln w="26207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Avenir" panose="02000503020000020003" pitchFamily="2" charset="0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7FD21B50-4015-B023-6B14-D8EC34B59A72}"/>
                </a:ext>
              </a:extLst>
            </p:cNvPr>
            <p:cNvSpPr/>
            <p:nvPr/>
          </p:nvSpPr>
          <p:spPr>
            <a:xfrm>
              <a:off x="3874504" y="3105274"/>
              <a:ext cx="394480" cy="13321"/>
            </a:xfrm>
            <a:custGeom>
              <a:avLst/>
              <a:gdLst>
                <a:gd name="connsiteX0" fmla="*/ 711075 w 711074"/>
                <a:gd name="connsiteY0" fmla="*/ 0 h 13110"/>
                <a:gd name="connsiteX1" fmla="*/ 0 w 711074"/>
                <a:gd name="connsiteY1" fmla="*/ 0 h 13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1074" h="13110">
                  <a:moveTo>
                    <a:pt x="711075" y="0"/>
                  </a:moveTo>
                  <a:lnTo>
                    <a:pt x="0" y="0"/>
                  </a:lnTo>
                </a:path>
              </a:pathLst>
            </a:custGeom>
            <a:ln w="26207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Avenir" panose="02000503020000020003" pitchFamily="2" charset="0"/>
              </a:endParaRPr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8E04ED0D-2FED-FA25-F5E9-A8A39AEF14EE}"/>
                </a:ext>
              </a:extLst>
            </p:cNvPr>
            <p:cNvSpPr/>
            <p:nvPr/>
          </p:nvSpPr>
          <p:spPr>
            <a:xfrm>
              <a:off x="4067729" y="3341482"/>
              <a:ext cx="7272" cy="95911"/>
            </a:xfrm>
            <a:custGeom>
              <a:avLst/>
              <a:gdLst>
                <a:gd name="connsiteX0" fmla="*/ 0 w 13108"/>
                <a:gd name="connsiteY0" fmla="*/ 0 h 94395"/>
                <a:gd name="connsiteX1" fmla="*/ 0 w 13108"/>
                <a:gd name="connsiteY1" fmla="*/ 94396 h 94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108" h="94395">
                  <a:moveTo>
                    <a:pt x="0" y="0"/>
                  </a:moveTo>
                  <a:lnTo>
                    <a:pt x="0" y="94396"/>
                  </a:lnTo>
                </a:path>
              </a:pathLst>
            </a:custGeom>
            <a:ln w="26207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Avenir" panose="02000503020000020003" pitchFamily="2" charset="0"/>
              </a:endParaRPr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05DC2DD2-5D64-ADDF-4B24-E0112630CFE0}"/>
                </a:ext>
              </a:extLst>
            </p:cNvPr>
            <p:cNvSpPr/>
            <p:nvPr/>
          </p:nvSpPr>
          <p:spPr>
            <a:xfrm>
              <a:off x="3283220" y="3341482"/>
              <a:ext cx="7272" cy="95911"/>
            </a:xfrm>
            <a:custGeom>
              <a:avLst/>
              <a:gdLst>
                <a:gd name="connsiteX0" fmla="*/ 0 w 13108"/>
                <a:gd name="connsiteY0" fmla="*/ 0 h 94395"/>
                <a:gd name="connsiteX1" fmla="*/ 0 w 13108"/>
                <a:gd name="connsiteY1" fmla="*/ 94396 h 94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108" h="94395">
                  <a:moveTo>
                    <a:pt x="0" y="0"/>
                  </a:moveTo>
                  <a:lnTo>
                    <a:pt x="0" y="94396"/>
                  </a:lnTo>
                </a:path>
              </a:pathLst>
            </a:custGeom>
            <a:ln w="26207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Avenir" panose="02000503020000020003" pitchFamily="2" charset="0"/>
              </a:endParaRPr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F640A520-D4EE-869E-AD77-40F06018DF4B}"/>
                </a:ext>
              </a:extLst>
            </p:cNvPr>
            <p:cNvSpPr/>
            <p:nvPr/>
          </p:nvSpPr>
          <p:spPr>
            <a:xfrm>
              <a:off x="3675918" y="3389438"/>
              <a:ext cx="391811" cy="13321"/>
            </a:xfrm>
            <a:custGeom>
              <a:avLst/>
              <a:gdLst>
                <a:gd name="connsiteX0" fmla="*/ 0 w 706263"/>
                <a:gd name="connsiteY0" fmla="*/ 0 h 13110"/>
                <a:gd name="connsiteX1" fmla="*/ 706264 w 706263"/>
                <a:gd name="connsiteY1" fmla="*/ 0 h 13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06263" h="13110">
                  <a:moveTo>
                    <a:pt x="0" y="0"/>
                  </a:moveTo>
                  <a:lnTo>
                    <a:pt x="706264" y="0"/>
                  </a:lnTo>
                </a:path>
              </a:pathLst>
            </a:custGeom>
            <a:ln w="26207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Avenir" panose="02000503020000020003" pitchFamily="2" charset="0"/>
              </a:endParaRP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AE040497-420B-6372-EC5B-E75885FC2ED1}"/>
                </a:ext>
              </a:extLst>
            </p:cNvPr>
            <p:cNvSpPr/>
            <p:nvPr/>
          </p:nvSpPr>
          <p:spPr>
            <a:xfrm>
              <a:off x="3283220" y="3389438"/>
              <a:ext cx="392698" cy="13321"/>
            </a:xfrm>
            <a:custGeom>
              <a:avLst/>
              <a:gdLst>
                <a:gd name="connsiteX0" fmla="*/ 707863 w 707863"/>
                <a:gd name="connsiteY0" fmla="*/ 0 h 13110"/>
                <a:gd name="connsiteX1" fmla="*/ 0 w 707863"/>
                <a:gd name="connsiteY1" fmla="*/ 0 h 13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07863" h="13110">
                  <a:moveTo>
                    <a:pt x="707863" y="0"/>
                  </a:moveTo>
                  <a:lnTo>
                    <a:pt x="0" y="0"/>
                  </a:lnTo>
                </a:path>
              </a:pathLst>
            </a:custGeom>
            <a:ln w="26207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Avenir" panose="02000503020000020003" pitchFamily="2" charset="0"/>
              </a:endParaRPr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D33BB315-729B-556F-D329-F4FB4AFCD27F}"/>
                </a:ext>
              </a:extLst>
            </p:cNvPr>
            <p:cNvSpPr/>
            <p:nvPr/>
          </p:nvSpPr>
          <p:spPr>
            <a:xfrm>
              <a:off x="5215448" y="3625646"/>
              <a:ext cx="7272" cy="95911"/>
            </a:xfrm>
            <a:custGeom>
              <a:avLst/>
              <a:gdLst>
                <a:gd name="connsiteX0" fmla="*/ 0 w 13108"/>
                <a:gd name="connsiteY0" fmla="*/ 0 h 94395"/>
                <a:gd name="connsiteX1" fmla="*/ 0 w 13108"/>
                <a:gd name="connsiteY1" fmla="*/ 94396 h 94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108" h="94395">
                  <a:moveTo>
                    <a:pt x="0" y="0"/>
                  </a:moveTo>
                  <a:lnTo>
                    <a:pt x="0" y="94396"/>
                  </a:lnTo>
                </a:path>
              </a:pathLst>
            </a:custGeom>
            <a:ln w="26207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Avenir" panose="02000503020000020003" pitchFamily="2" charset="0"/>
              </a:endParaRPr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CA60A557-0EF6-7541-8F24-30819515F83C}"/>
                </a:ext>
              </a:extLst>
            </p:cNvPr>
            <p:cNvSpPr/>
            <p:nvPr/>
          </p:nvSpPr>
          <p:spPr>
            <a:xfrm>
              <a:off x="4230440" y="3625646"/>
              <a:ext cx="7272" cy="95911"/>
            </a:xfrm>
            <a:custGeom>
              <a:avLst/>
              <a:gdLst>
                <a:gd name="connsiteX0" fmla="*/ 0 w 13108"/>
                <a:gd name="connsiteY0" fmla="*/ 0 h 94395"/>
                <a:gd name="connsiteX1" fmla="*/ 0 w 13108"/>
                <a:gd name="connsiteY1" fmla="*/ 94396 h 94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108" h="94395">
                  <a:moveTo>
                    <a:pt x="0" y="0"/>
                  </a:moveTo>
                  <a:lnTo>
                    <a:pt x="0" y="94396"/>
                  </a:lnTo>
                </a:path>
              </a:pathLst>
            </a:custGeom>
            <a:ln w="26207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Avenir" panose="02000503020000020003" pitchFamily="2" charset="0"/>
              </a:endParaRPr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163D20D5-54D2-E800-13AC-4E468229165C}"/>
                </a:ext>
              </a:extLst>
            </p:cNvPr>
            <p:cNvSpPr/>
            <p:nvPr/>
          </p:nvSpPr>
          <p:spPr>
            <a:xfrm>
              <a:off x="4722283" y="3673602"/>
              <a:ext cx="493165" cy="13321"/>
            </a:xfrm>
            <a:custGeom>
              <a:avLst/>
              <a:gdLst>
                <a:gd name="connsiteX0" fmla="*/ 0 w 888961"/>
                <a:gd name="connsiteY0" fmla="*/ 0 h 13110"/>
                <a:gd name="connsiteX1" fmla="*/ 888962 w 888961"/>
                <a:gd name="connsiteY1" fmla="*/ 0 h 13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8961" h="13110">
                  <a:moveTo>
                    <a:pt x="0" y="0"/>
                  </a:moveTo>
                  <a:lnTo>
                    <a:pt x="888962" y="0"/>
                  </a:lnTo>
                </a:path>
              </a:pathLst>
            </a:custGeom>
            <a:ln w="26207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Avenir" panose="02000503020000020003" pitchFamily="2" charset="0"/>
              </a:endParaRPr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1CF1F955-9B71-7812-F2DA-8685A5810997}"/>
                </a:ext>
              </a:extLst>
            </p:cNvPr>
            <p:cNvSpPr/>
            <p:nvPr/>
          </p:nvSpPr>
          <p:spPr>
            <a:xfrm>
              <a:off x="4230440" y="3673602"/>
              <a:ext cx="491842" cy="13321"/>
            </a:xfrm>
            <a:custGeom>
              <a:avLst/>
              <a:gdLst>
                <a:gd name="connsiteX0" fmla="*/ 886576 w 886575"/>
                <a:gd name="connsiteY0" fmla="*/ 0 h 13110"/>
                <a:gd name="connsiteX1" fmla="*/ 0 w 886575"/>
                <a:gd name="connsiteY1" fmla="*/ 0 h 13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6575" h="13110">
                  <a:moveTo>
                    <a:pt x="886576" y="0"/>
                  </a:moveTo>
                  <a:lnTo>
                    <a:pt x="0" y="0"/>
                  </a:lnTo>
                </a:path>
              </a:pathLst>
            </a:custGeom>
            <a:ln w="26207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Avenir" panose="02000503020000020003" pitchFamily="2" charset="0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0396143-070B-E973-7CC6-44842D660F09}"/>
                </a:ext>
              </a:extLst>
            </p:cNvPr>
            <p:cNvSpPr/>
            <p:nvPr/>
          </p:nvSpPr>
          <p:spPr>
            <a:xfrm>
              <a:off x="4363473" y="2497024"/>
              <a:ext cx="83463" cy="83463"/>
            </a:xfrm>
            <a:prstGeom prst="rect">
              <a:avLst/>
            </a:prstGeom>
            <a:solidFill>
              <a:srgbClr val="85206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venir" panose="02000503020000020003" pitchFamily="2" charset="0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1C4FDBE9-4BA6-B926-B87F-178819CF93AF}"/>
                </a:ext>
              </a:extLst>
            </p:cNvPr>
            <p:cNvSpPr/>
            <p:nvPr/>
          </p:nvSpPr>
          <p:spPr>
            <a:xfrm>
              <a:off x="4226313" y="3065002"/>
              <a:ext cx="83463" cy="83463"/>
            </a:xfrm>
            <a:prstGeom prst="rect">
              <a:avLst/>
            </a:prstGeom>
            <a:solidFill>
              <a:srgbClr val="85206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venir" panose="02000503020000020003" pitchFamily="2" charset="0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C654A4B4-C100-621B-3E52-4943B0CA2AA8}"/>
                </a:ext>
              </a:extLst>
            </p:cNvPr>
            <p:cNvSpPr/>
            <p:nvPr/>
          </p:nvSpPr>
          <p:spPr>
            <a:xfrm>
              <a:off x="3635219" y="3347705"/>
              <a:ext cx="83463" cy="83463"/>
            </a:xfrm>
            <a:prstGeom prst="rect">
              <a:avLst/>
            </a:prstGeom>
            <a:solidFill>
              <a:srgbClr val="85206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venir" panose="02000503020000020003" pitchFamily="2" charset="0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A669F12E-917D-E908-96D4-7CA105F0EDA0}"/>
                </a:ext>
              </a:extLst>
            </p:cNvPr>
            <p:cNvSpPr/>
            <p:nvPr/>
          </p:nvSpPr>
          <p:spPr>
            <a:xfrm>
              <a:off x="4676981" y="3632243"/>
              <a:ext cx="83463" cy="83463"/>
            </a:xfrm>
            <a:prstGeom prst="rect">
              <a:avLst/>
            </a:prstGeom>
            <a:solidFill>
              <a:srgbClr val="85206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venir" panose="02000503020000020003" pitchFamily="2" charset="0"/>
              </a:endParaRPr>
            </a:p>
          </p:txBody>
        </p:sp>
      </p:grpSp>
      <p:graphicFrame>
        <p:nvGraphicFramePr>
          <p:cNvPr id="68" name="Table 67">
            <a:extLst>
              <a:ext uri="{FF2B5EF4-FFF2-40B4-BE49-F238E27FC236}">
                <a16:creationId xmlns:a16="http://schemas.microsoft.com/office/drawing/2014/main" id="{0394CD98-3A03-F71B-0CBE-36A4D3E692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335693"/>
              </p:ext>
            </p:extLst>
          </p:nvPr>
        </p:nvGraphicFramePr>
        <p:xfrm>
          <a:off x="5777250" y="1645918"/>
          <a:ext cx="6055262" cy="2179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7941">
                  <a:extLst>
                    <a:ext uri="{9D8B030D-6E8A-4147-A177-3AD203B41FA5}">
                      <a16:colId xmlns:a16="http://schemas.microsoft.com/office/drawing/2014/main" val="1783700270"/>
                    </a:ext>
                  </a:extLst>
                </a:gridCol>
                <a:gridCol w="1127941">
                  <a:extLst>
                    <a:ext uri="{9D8B030D-6E8A-4147-A177-3AD203B41FA5}">
                      <a16:colId xmlns:a16="http://schemas.microsoft.com/office/drawing/2014/main" val="2539175377"/>
                    </a:ext>
                  </a:extLst>
                </a:gridCol>
                <a:gridCol w="1543498">
                  <a:extLst>
                    <a:ext uri="{9D8B030D-6E8A-4147-A177-3AD203B41FA5}">
                      <a16:colId xmlns:a16="http://schemas.microsoft.com/office/drawing/2014/main" val="1155457209"/>
                    </a:ext>
                  </a:extLst>
                </a:gridCol>
                <a:gridCol w="1127941">
                  <a:extLst>
                    <a:ext uri="{9D8B030D-6E8A-4147-A177-3AD203B41FA5}">
                      <a16:colId xmlns:a16="http://schemas.microsoft.com/office/drawing/2014/main" val="1432665608"/>
                    </a:ext>
                  </a:extLst>
                </a:gridCol>
                <a:gridCol w="1127941">
                  <a:extLst>
                    <a:ext uri="{9D8B030D-6E8A-4147-A177-3AD203B41FA5}">
                      <a16:colId xmlns:a16="http://schemas.microsoft.com/office/drawing/2014/main" val="4232144172"/>
                    </a:ext>
                  </a:extLst>
                </a:gridCol>
              </a:tblGrid>
              <a:tr h="478467"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lang="en-US" sz="1400" b="1" i="0" dirty="0">
                          <a:solidFill>
                            <a:schemeClr val="tx1"/>
                          </a:solidFill>
                          <a:latin typeface="Avenir LT Std 55 Roman" panose="020B0703020203020204"/>
                          <a:cs typeface="Arial Narrow" panose="020B0604020202020204" pitchFamily="34" charset="0"/>
                        </a:rPr>
                        <a:t>BL (SXB)</a:t>
                      </a:r>
                      <a:br>
                        <a:rPr lang="en-US" sz="1400" b="1" i="0" dirty="0">
                          <a:solidFill>
                            <a:schemeClr val="tx1"/>
                          </a:solidFill>
                          <a:latin typeface="Avenir LT Std 55 Roman" panose="020B0703020203020204"/>
                          <a:cs typeface="Arial Narrow" panose="020B0604020202020204" pitchFamily="34" charset="0"/>
                        </a:rPr>
                      </a:br>
                      <a:r>
                        <a:rPr lang="en-US" sz="1400" b="1" i="0" dirty="0">
                          <a:solidFill>
                            <a:schemeClr val="tx1"/>
                          </a:solidFill>
                          <a:latin typeface="Avenir LT Std 55 Roman" panose="020B0703020203020204"/>
                          <a:cs typeface="Arial Narrow" panose="020B0604020202020204" pitchFamily="34" charset="0"/>
                        </a:rPr>
                        <a:t>N=43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lang="en-US" sz="1400" b="1" i="0" dirty="0">
                          <a:solidFill>
                            <a:schemeClr val="tx1"/>
                          </a:solidFill>
                          <a:latin typeface="Avenir LT Std 55 Roman" panose="020B0703020203020204"/>
                          <a:cs typeface="Arial Narrow" panose="020B0604020202020204" pitchFamily="34" charset="0"/>
                        </a:rPr>
                        <a:t>EOT (LXB)</a:t>
                      </a:r>
                      <a:br>
                        <a:rPr lang="en-US" sz="1400" b="1" i="0" dirty="0">
                          <a:solidFill>
                            <a:schemeClr val="tx1"/>
                          </a:solidFill>
                          <a:latin typeface="Avenir LT Std 55 Roman" panose="020B0703020203020204"/>
                          <a:cs typeface="Arial Narrow" panose="020B0604020202020204" pitchFamily="34" charset="0"/>
                        </a:rPr>
                      </a:br>
                      <a:r>
                        <a:rPr lang="en-US" sz="1400" b="1" i="0" dirty="0">
                          <a:solidFill>
                            <a:schemeClr val="tx1"/>
                          </a:solidFill>
                          <a:latin typeface="Avenir LT Std 55 Roman" panose="020B0703020203020204"/>
                          <a:cs typeface="Arial Narrow" panose="020B0604020202020204" pitchFamily="34" charset="0"/>
                        </a:rPr>
                        <a:t>(N=43)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lang="en-US" sz="1400" b="1" i="0" dirty="0">
                          <a:solidFill>
                            <a:schemeClr val="tx1"/>
                          </a:solidFill>
                          <a:latin typeface="Avenir LT Std 55 Roman" panose="020B0703020203020204"/>
                          <a:cs typeface="Arial Narrow" panose="020B0604020202020204" pitchFamily="34" charset="0"/>
                        </a:rPr>
                        <a:t>LSM </a:t>
                      </a:r>
                      <a:r>
                        <a:rPr lang="el-GR" sz="1400" b="1" i="0">
                          <a:solidFill>
                            <a:schemeClr val="tx1"/>
                          </a:solidFill>
                          <a:latin typeface="Avenir Heavy" panose="02000503020000020003" pitchFamily="2" charset="0"/>
                          <a:cs typeface="Arial Narrow" panose="020B0604020202020204" pitchFamily="34" charset="0"/>
                        </a:rPr>
                        <a:t>Δ</a:t>
                      </a:r>
                      <a:br>
                        <a:rPr lang="en-US" sz="1400" b="1" i="0" baseline="0" dirty="0">
                          <a:solidFill>
                            <a:schemeClr val="tx1"/>
                          </a:solidFill>
                          <a:latin typeface="Avenir LT Std 55 Roman" panose="020B0703020203020204"/>
                          <a:cs typeface="Arial Narrow" panose="020B0604020202020204" pitchFamily="34" charset="0"/>
                        </a:rPr>
                      </a:br>
                      <a:r>
                        <a:rPr lang="en-US" sz="1400" b="1" i="0" baseline="0" dirty="0">
                          <a:solidFill>
                            <a:schemeClr val="tx1"/>
                          </a:solidFill>
                          <a:latin typeface="Avenir LT Std 55 Roman" panose="020B0703020203020204"/>
                          <a:cs typeface="Arial Narrow" panose="020B0604020202020204" pitchFamily="34" charset="0"/>
                        </a:rPr>
                        <a:t>(95% CI),</a:t>
                      </a:r>
                      <a:r>
                        <a:rPr lang="en-US" sz="1400" b="1" i="0" baseline="30000" dirty="0">
                          <a:solidFill>
                            <a:schemeClr val="tx1"/>
                          </a:solidFill>
                          <a:latin typeface="Avenir LT Std 55 Roman" panose="020B0703020203020204"/>
                          <a:cs typeface="Arial Narrow" panose="020B0604020202020204" pitchFamily="34" charset="0"/>
                        </a:rPr>
                        <a:t> a</a:t>
                      </a:r>
                      <a:br>
                        <a:rPr lang="en-US" sz="1400" b="1" i="0" baseline="0" dirty="0">
                          <a:solidFill>
                            <a:schemeClr val="tx1"/>
                          </a:solidFill>
                          <a:latin typeface="Avenir LT Std 55 Roman" panose="020B0703020203020204"/>
                          <a:cs typeface="Arial Narrow" panose="020B0604020202020204" pitchFamily="34" charset="0"/>
                        </a:rPr>
                      </a:br>
                      <a:r>
                        <a:rPr lang="en-US" sz="1400" b="1" i="0" baseline="0" dirty="0">
                          <a:solidFill>
                            <a:schemeClr val="tx1"/>
                          </a:solidFill>
                          <a:latin typeface="Avenir LT Std 55 Roman" panose="020B0703020203020204"/>
                          <a:cs typeface="Arial Narrow" panose="020B0604020202020204" pitchFamily="34" charset="0"/>
                        </a:rPr>
                        <a:t>mmHg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lang="en-US" sz="1400" b="1" i="1" dirty="0">
                          <a:solidFill>
                            <a:schemeClr val="tx1"/>
                          </a:solidFill>
                          <a:latin typeface="Avenir LT Std 55 Roman" panose="020B0703020203020204"/>
                          <a:cs typeface="Arial Narrow" panose="020B0604020202020204" pitchFamily="34" charset="0"/>
                        </a:rPr>
                        <a:t>P</a:t>
                      </a:r>
                      <a:r>
                        <a:rPr lang="en-US" sz="1400" b="1" i="0" dirty="0">
                          <a:solidFill>
                            <a:schemeClr val="tx1"/>
                          </a:solidFill>
                          <a:latin typeface="Avenir LT Std 55 Roman" panose="020B0703020203020204"/>
                          <a:cs typeface="Arial Narrow" panose="020B0604020202020204" pitchFamily="34" charset="0"/>
                        </a:rPr>
                        <a:t> value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0" i="0">
                        <a:solidFill>
                          <a:schemeClr val="tx1"/>
                        </a:solidFill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121218"/>
                  </a:ext>
                </a:extLst>
              </a:tr>
              <a:tr h="277337">
                <a:tc gridSpan="2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lang="en-US" sz="1400" b="1" i="0" dirty="0">
                          <a:solidFill>
                            <a:schemeClr val="tx1"/>
                          </a:solidFill>
                          <a:latin typeface="Avenir LT Std 55 Roman" panose="020B0703020203020204"/>
                          <a:cs typeface="Arial Narrow" panose="020B0604020202020204" pitchFamily="34" charset="0"/>
                        </a:rPr>
                        <a:t>Mean (SE), mmHg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>
                        <a:solidFill>
                          <a:schemeClr val="tx1"/>
                        </a:solidFill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1" i="0">
                        <a:solidFill>
                          <a:schemeClr val="tx1"/>
                        </a:solidFill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lang="en-US" sz="1400" b="1" i="0" dirty="0">
                          <a:solidFill>
                            <a:schemeClr val="tx1"/>
                          </a:solidFill>
                          <a:latin typeface="Avenir LT Std 55 Roman" panose="020B0703020203020204"/>
                          <a:cs typeface="Arial Narrow" panose="020B0604020202020204" pitchFamily="34" charset="0"/>
                        </a:rPr>
                        <a:t>1-sided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lang="en-US" sz="1400" b="1" i="0" dirty="0">
                          <a:solidFill>
                            <a:schemeClr val="tx1"/>
                          </a:solidFill>
                          <a:latin typeface="Avenir LT Std 55 Roman" panose="020B0703020203020204"/>
                          <a:cs typeface="Arial Narrow" panose="020B0604020202020204" pitchFamily="34" charset="0"/>
                        </a:rPr>
                        <a:t>2-sided</a:t>
                      </a:r>
                      <a:endParaRPr lang="en-US" sz="1400" b="1" i="0" baseline="30000" dirty="0">
                        <a:solidFill>
                          <a:schemeClr val="tx1"/>
                        </a:solidFill>
                        <a:latin typeface="Avenir LT Std 55 Roman" panose="020B0703020203020204"/>
                        <a:cs typeface="Arial Narrow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9034736"/>
                  </a:ext>
                </a:extLst>
              </a:tr>
              <a:tr h="277337"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Avenir LT Std 55 Roman" panose="020B0703020203020204"/>
                          <a:cs typeface="Arial Narrow" panose="020B0604020202020204" pitchFamily="34" charset="0"/>
                        </a:rPr>
                        <a:t>132.3 (1.8)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Avenir LT Std 55 Roman" panose="020B0703020203020204"/>
                          <a:cs typeface="Arial Narrow" panose="020B0604020202020204" pitchFamily="34" charset="0"/>
                        </a:rPr>
                        <a:t>128.2 (1.8)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Avenir LT Std 55 Roman" panose="020B0703020203020204"/>
                          <a:cs typeface="Arial Narrow" panose="020B0604020202020204" pitchFamily="34" charset="0"/>
                        </a:rPr>
                        <a:t>−4.1 (−6.9, −1.4)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Avenir LT Std 55 Roman" panose="020B0703020203020204"/>
                          <a:cs typeface="Arial Narrow" panose="020B0604020202020204" pitchFamily="34" charset="0"/>
                        </a:rPr>
                        <a:t>0.0019*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Avenir LT Std 55 Roman" panose="020B0703020203020204"/>
                          <a:cs typeface="Arial Narrow" panose="020B0604020202020204" pitchFamily="34" charset="0"/>
                        </a:rPr>
                        <a:t>0.0038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86093"/>
                  </a:ext>
                </a:extLst>
              </a:tr>
              <a:tr h="277337"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endParaRPr lang="en-US" sz="1400" b="0" i="0" dirty="0">
                        <a:solidFill>
                          <a:schemeClr val="tx1"/>
                        </a:solidFill>
                        <a:latin typeface="Avenir LT Std 55 Roman" panose="020B0703020203020204"/>
                        <a:cs typeface="Arial Narrow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endParaRPr lang="en-US" sz="1400" b="0" i="0" dirty="0">
                        <a:solidFill>
                          <a:schemeClr val="tx1"/>
                        </a:solidFill>
                        <a:latin typeface="Avenir LT Std 55 Roman" panose="020B0703020203020204"/>
                        <a:cs typeface="Arial Narrow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endParaRPr lang="en-US" sz="1400" b="0" i="0" dirty="0">
                        <a:solidFill>
                          <a:schemeClr val="tx1"/>
                        </a:solidFill>
                        <a:latin typeface="Avenir LT Std 55 Roman" panose="020B0703020203020204"/>
                        <a:cs typeface="Arial Narrow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endParaRPr lang="en-US" sz="1400" b="0" i="0" dirty="0">
                        <a:solidFill>
                          <a:schemeClr val="tx1"/>
                        </a:solidFill>
                        <a:latin typeface="Avenir LT Std 55 Roman" panose="020B0703020203020204"/>
                        <a:cs typeface="Arial Narrow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endParaRPr lang="en-US" sz="1400" b="0" i="0" dirty="0">
                        <a:solidFill>
                          <a:schemeClr val="tx1"/>
                        </a:solidFill>
                        <a:latin typeface="Avenir LT Std 55 Roman" panose="020B0703020203020204"/>
                        <a:cs typeface="Arial Narrow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050969"/>
                  </a:ext>
                </a:extLst>
              </a:tr>
              <a:tr h="277337"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Avenir LT Std 55 Roman" panose="020B0703020203020204"/>
                          <a:cs typeface="Arial Narrow" panose="020B0604020202020204" pitchFamily="34" charset="0"/>
                        </a:rPr>
                        <a:t>139.1 (1.9)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Avenir LT Std 55 Roman" panose="020B0703020203020204"/>
                          <a:cs typeface="Arial Narrow" panose="020B0604020202020204" pitchFamily="34" charset="0"/>
                        </a:rPr>
                        <a:t>134.1 (1.9)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Avenir LT Std 55 Roman" panose="020B0703020203020204"/>
                          <a:cs typeface="Arial Narrow" panose="020B0604020202020204" pitchFamily="34" charset="0"/>
                        </a:rPr>
                        <a:t>−5.1 (−7.8, −2.4)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Avenir LT Std 55 Roman" panose="020B0703020203020204"/>
                          <a:cs typeface="Arial Narrow" panose="020B0604020202020204" pitchFamily="34" charset="0"/>
                        </a:rPr>
                        <a:t>0.0003*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Avenir LT Std 55 Roman" panose="020B0703020203020204"/>
                          <a:cs typeface="Arial Narrow" panose="020B0604020202020204" pitchFamily="34" charset="0"/>
                        </a:rPr>
                        <a:t>0.0005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9163474"/>
                  </a:ext>
                </a:extLst>
              </a:tr>
              <a:tr h="314327"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Avenir LT Std 55 Roman" panose="020B0703020203020204"/>
                          <a:cs typeface="Arial Narrow" panose="020B0604020202020204" pitchFamily="34" charset="0"/>
                        </a:rPr>
                        <a:t>138.0 (0.9)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Avenir LT Std 55 Roman" panose="020B0703020203020204"/>
                          <a:cs typeface="Arial Narrow" panose="020B0604020202020204" pitchFamily="34" charset="0"/>
                        </a:rPr>
                        <a:t>128.8 (1.4)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Avenir LT Std 55 Roman" panose="020B0703020203020204"/>
                          <a:cs typeface="Arial Narrow" panose="020B0604020202020204" pitchFamily="34" charset="0"/>
                        </a:rPr>
                        <a:t>−9.2 (−11.9, −6.5)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Avenir LT Std 55 Roman" panose="020B0703020203020204"/>
                          <a:cs typeface="Arial Narrow" panose="020B0604020202020204" pitchFamily="34" charset="0"/>
                        </a:rPr>
                        <a:t>&lt;0.0001*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Avenir LT Std 55 Roman" panose="020B0703020203020204"/>
                          <a:cs typeface="Arial Narrow" panose="020B0604020202020204" pitchFamily="34" charset="0"/>
                        </a:rPr>
                        <a:t>&lt;0.001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4239109"/>
                  </a:ext>
                </a:extLst>
              </a:tr>
              <a:tr h="277337"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Avenir LT Std 55 Roman" panose="020B0703020203020204"/>
                          <a:cs typeface="Arial Narrow" panose="020B0604020202020204" pitchFamily="34" charset="0"/>
                        </a:rPr>
                        <a:t>116.9 (2.1)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Avenir LT Std 55 Roman" panose="020B0703020203020204"/>
                          <a:cs typeface="Arial Narrow" panose="020B0604020202020204" pitchFamily="34" charset="0"/>
                        </a:rPr>
                        <a:t>114.9 (2.4)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Avenir LT Std 55 Roman" panose="020B0703020203020204"/>
                          <a:cs typeface="Arial Narrow" panose="020B0604020202020204" pitchFamily="34" charset="0"/>
                        </a:rPr>
                        <a:t>−2.0 (−5.3, 1.4)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Avenir LT Std 55 Roman" panose="020B0703020203020204"/>
                          <a:cs typeface="Arial Narrow" panose="020B0604020202020204" pitchFamily="34" charset="0"/>
                        </a:rPr>
                        <a:t>0.1265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Avenir LT Std 55 Roman" panose="020B0703020203020204"/>
                          <a:cs typeface="Arial Narrow" panose="020B0604020202020204" pitchFamily="34" charset="0"/>
                        </a:rPr>
                        <a:t>0.2530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5111237"/>
                  </a:ext>
                </a:extLst>
              </a:tr>
            </a:tbl>
          </a:graphicData>
        </a:graphic>
      </p:graphicFrame>
      <p:graphicFrame>
        <p:nvGraphicFramePr>
          <p:cNvPr id="69" name="Table 68">
            <a:extLst>
              <a:ext uri="{FF2B5EF4-FFF2-40B4-BE49-F238E27FC236}">
                <a16:creationId xmlns:a16="http://schemas.microsoft.com/office/drawing/2014/main" id="{1AE0BC51-5A57-FC39-7918-5AC1BAA0AA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43938"/>
              </p:ext>
            </p:extLst>
          </p:nvPr>
        </p:nvGraphicFramePr>
        <p:xfrm>
          <a:off x="395305" y="2102267"/>
          <a:ext cx="2503352" cy="1700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3352">
                  <a:extLst>
                    <a:ext uri="{9D8B030D-6E8A-4147-A177-3AD203B41FA5}">
                      <a16:colId xmlns:a16="http://schemas.microsoft.com/office/drawing/2014/main" val="1783700270"/>
                    </a:ext>
                  </a:extLst>
                </a:gridCol>
              </a:tblGrid>
              <a:tr h="283464">
                <a:tc>
                  <a:txBody>
                    <a:bodyPr/>
                    <a:lstStyle/>
                    <a:p>
                      <a:pPr algn="l">
                        <a:lnSpc>
                          <a:spcPts val="1820"/>
                        </a:lnSpc>
                      </a:pPr>
                      <a:r>
                        <a:rPr lang="en-US" sz="1400" b="1" i="0" dirty="0">
                          <a:solidFill>
                            <a:schemeClr val="tx1"/>
                          </a:solidFill>
                          <a:latin typeface="Avenir LT Std 55 Roman" panose="020B0703020203020204"/>
                          <a:cs typeface="Arial Narrow" panose="020B0604020202020204" pitchFamily="34" charset="0"/>
                        </a:rPr>
                        <a:t>Primary Endpoint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9034736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marL="137160" algn="l">
                        <a:lnSpc>
                          <a:spcPts val="1820"/>
                        </a:lnSpc>
                      </a:pPr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Avenir LT Std 55 Roman" panose="020B0703020203020204"/>
                          <a:cs typeface="Arial Narrow" panose="020B0604020202020204" pitchFamily="34" charset="0"/>
                        </a:rPr>
                        <a:t>24-hour ambulatory SBP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86093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l">
                        <a:lnSpc>
                          <a:spcPts val="1820"/>
                        </a:lnSpc>
                      </a:pPr>
                      <a:r>
                        <a:rPr lang="en-US" sz="1400" b="1" i="0" dirty="0">
                          <a:solidFill>
                            <a:schemeClr val="tx1"/>
                          </a:solidFill>
                          <a:latin typeface="Avenir LT Std 55 Roman" panose="020B0703020203020204"/>
                          <a:cs typeface="Arial Narrow" panose="020B0604020202020204" pitchFamily="34" charset="0"/>
                        </a:rPr>
                        <a:t>Secondary Endpoints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050969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marL="137160" algn="l">
                        <a:lnSpc>
                          <a:spcPts val="1820"/>
                        </a:lnSpc>
                      </a:pPr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Avenir LT Std 55 Roman" panose="020B0703020203020204"/>
                          <a:cs typeface="Arial Narrow" panose="020B0604020202020204" pitchFamily="34" charset="0"/>
                        </a:rPr>
                        <a:t>Daytime ambulatory SBP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9163474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marL="137160" algn="l">
                        <a:lnSpc>
                          <a:spcPts val="1820"/>
                        </a:lnSpc>
                      </a:pPr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Avenir LT Std 55 Roman" panose="020B0703020203020204"/>
                          <a:cs typeface="Arial Narrow" panose="020B0604020202020204" pitchFamily="34" charset="0"/>
                        </a:rPr>
                        <a:t>Seated resting (“office”) SBP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4239109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marL="137160" algn="l">
                        <a:lnSpc>
                          <a:spcPts val="1820"/>
                        </a:lnSpc>
                      </a:pPr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Avenir LT Std 55 Roman" panose="020B0703020203020204"/>
                          <a:cs typeface="Arial Narrow" panose="020B0604020202020204" pitchFamily="34" charset="0"/>
                        </a:rPr>
                        <a:t>Nighttime ambulatory SBP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51112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479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2E4CE5-0761-C14C-0E25-A5E8207F9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546E968-5FD6-E784-E856-5E8D8613B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878" y="18288"/>
            <a:ext cx="10954512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2B89F9"/>
                </a:solidFill>
              </a:rPr>
              <a:t>Blood Pressure Reductions Following the Switch From High- to Low-Sodium Oxybate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03FE67-ED23-A4B0-B06D-043F0B605A26}"/>
              </a:ext>
            </a:extLst>
          </p:cNvPr>
          <p:cNvSpPr txBox="1"/>
          <p:nvPr/>
        </p:nvSpPr>
        <p:spPr>
          <a:xfrm>
            <a:off x="838200" y="6301636"/>
            <a:ext cx="10515600" cy="5539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000" dirty="0">
                <a:latin typeface="Avenir LT Std 55 Roman" panose="020B0703020203020204"/>
              </a:rPr>
              <a:t>Error bars indicate 95% CI. Analyzed in the completer population. </a:t>
            </a:r>
            <a:r>
              <a:rPr lang="en-US" sz="1000" baseline="30000" dirty="0">
                <a:latin typeface="Avenir LT Std 55 Roman" panose="020B0703020203020204"/>
              </a:rPr>
              <a:t>a</a:t>
            </a:r>
            <a:r>
              <a:rPr lang="en-US" sz="1000" dirty="0">
                <a:latin typeface="Avenir LT Std 55 Roman" panose="020B0703020203020204"/>
              </a:rPr>
              <a:t>Baseline-adjusted change in BP from BL (on SXB) to EOT (on LXB). </a:t>
            </a:r>
            <a:r>
              <a:rPr lang="en-US" sz="1000" baseline="30000" dirty="0">
                <a:latin typeface="Avenir LT Std 55 Roman" panose="020B0703020203020204"/>
              </a:rPr>
              <a:t>b</a:t>
            </a:r>
            <a:r>
              <a:rPr lang="en-US" sz="1000" i="1" dirty="0">
                <a:latin typeface="Avenir LT Std 55 Roman" panose="020B0703020203020204"/>
              </a:rPr>
              <a:t>P</a:t>
            </a:r>
            <a:r>
              <a:rPr lang="en-US" sz="1000" dirty="0">
                <a:latin typeface="Avenir LT Std 55 Roman" panose="020B0703020203020204"/>
              </a:rPr>
              <a:t> values are nominal. *Indicates statistical significance.</a:t>
            </a:r>
          </a:p>
          <a:p>
            <a:r>
              <a:rPr lang="en-US" sz="1000" dirty="0">
                <a:latin typeface="Avenir LT Std 55 Roman" panose="020B0703020203020204"/>
              </a:rPr>
              <a:t>BL, baseline; BP, blood pressure; CI, confidence interval; DBP, diastolic blood pressure; EOT, end of treatment; LSM, least squares mean; LXB, low-sodium oxybate; SBP, systolic blood pressure; </a:t>
            </a:r>
            <a:br>
              <a:rPr lang="en-US" sz="1000" dirty="0">
                <a:latin typeface="Avenir LT Std 55 Roman" panose="020B0703020203020204"/>
              </a:rPr>
            </a:br>
            <a:r>
              <a:rPr lang="en-US" sz="1000" dirty="0">
                <a:latin typeface="Avenir LT Std 55 Roman" panose="020B0703020203020204"/>
              </a:rPr>
              <a:t>SE, standard error; SXB, high-sodium oxybate.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C1474AE-8A6E-43C8-BD4D-05A25F879645}"/>
              </a:ext>
            </a:extLst>
          </p:cNvPr>
          <p:cNvGrpSpPr/>
          <p:nvPr/>
        </p:nvGrpSpPr>
        <p:grpSpPr>
          <a:xfrm>
            <a:off x="2801140" y="1878937"/>
            <a:ext cx="2809395" cy="4059011"/>
            <a:chOff x="2639374" y="1989562"/>
            <a:chExt cx="2809395" cy="4059011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84AEE321-101F-00AC-0766-781797E2E352}"/>
                </a:ext>
              </a:extLst>
            </p:cNvPr>
            <p:cNvSpPr>
              <a:spLocks/>
            </p:cNvSpPr>
            <p:nvPr/>
          </p:nvSpPr>
          <p:spPr>
            <a:xfrm>
              <a:off x="2639374" y="5694590"/>
              <a:ext cx="2204741" cy="353983"/>
            </a:xfrm>
            <a:custGeom>
              <a:avLst/>
              <a:gdLst>
                <a:gd name="connsiteX0" fmla="*/ 3665567 w 3665567"/>
                <a:gd name="connsiteY0" fmla="*/ 88548 h 353983"/>
                <a:gd name="connsiteX1" fmla="*/ 220831 w 3665567"/>
                <a:gd name="connsiteY1" fmla="*/ 88496 h 353983"/>
                <a:gd name="connsiteX2" fmla="*/ 220831 w 3665567"/>
                <a:gd name="connsiteY2" fmla="*/ 0 h 353983"/>
                <a:gd name="connsiteX3" fmla="*/ 0 w 3665567"/>
                <a:gd name="connsiteY3" fmla="*/ 177005 h 353983"/>
                <a:gd name="connsiteX4" fmla="*/ 220831 w 3665567"/>
                <a:gd name="connsiteY4" fmla="*/ 353984 h 353983"/>
                <a:gd name="connsiteX5" fmla="*/ 220831 w 3665567"/>
                <a:gd name="connsiteY5" fmla="*/ 265488 h 353983"/>
                <a:gd name="connsiteX6" fmla="*/ 3665567 w 3665567"/>
                <a:gd name="connsiteY6" fmla="*/ 265435 h 353983"/>
                <a:gd name="connsiteX7" fmla="*/ 3665567 w 3665567"/>
                <a:gd name="connsiteY7" fmla="*/ 88548 h 353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65567" h="353983">
                  <a:moveTo>
                    <a:pt x="3665567" y="88548"/>
                  </a:moveTo>
                  <a:lnTo>
                    <a:pt x="220831" y="88496"/>
                  </a:lnTo>
                  <a:lnTo>
                    <a:pt x="220831" y="0"/>
                  </a:lnTo>
                  <a:lnTo>
                    <a:pt x="0" y="177005"/>
                  </a:lnTo>
                  <a:lnTo>
                    <a:pt x="220831" y="353984"/>
                  </a:lnTo>
                  <a:lnTo>
                    <a:pt x="220831" y="265488"/>
                  </a:lnTo>
                  <a:lnTo>
                    <a:pt x="3665567" y="265435"/>
                  </a:lnTo>
                  <a:lnTo>
                    <a:pt x="3665567" y="88548"/>
                  </a:lnTo>
                  <a:close/>
                </a:path>
              </a:pathLst>
            </a:custGeom>
            <a:solidFill>
              <a:srgbClr val="D37E00"/>
            </a:solidFill>
            <a:ln w="1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Avenir" panose="02000503020000020003" pitchFamily="2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B86CA7B-7512-E9D8-3E27-8FA511A5DF6A}"/>
                </a:ext>
              </a:extLst>
            </p:cNvPr>
            <p:cNvSpPr txBox="1"/>
            <p:nvPr/>
          </p:nvSpPr>
          <p:spPr>
            <a:xfrm>
              <a:off x="2667763" y="5803188"/>
              <a:ext cx="2204741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tabLst>
                  <a:tab pos="0" algn="l"/>
                </a:tabLst>
              </a:pPr>
              <a:r>
                <a:rPr lang="en-US" sz="1000" b="1" dirty="0">
                  <a:solidFill>
                    <a:schemeClr val="bg1"/>
                  </a:solidFill>
                  <a:effectLst/>
                  <a:latin typeface="Avenir Heavy" panose="02000503020000020003" pitchFamily="2" charset="0"/>
                  <a:ea typeface="Times New Roman" panose="02020603050405020304" pitchFamily="18" charset="0"/>
                  <a:cs typeface="Arial Narrow" panose="020B0604020202020204" pitchFamily="34" charset="0"/>
                </a:rPr>
                <a:t>Greater Blood Pressure Reduction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BC338AE-54B9-A32A-D464-F5B405FEC1F2}"/>
                </a:ext>
              </a:extLst>
            </p:cNvPr>
            <p:cNvSpPr txBox="1"/>
            <p:nvPr/>
          </p:nvSpPr>
          <p:spPr>
            <a:xfrm>
              <a:off x="3356853" y="5592374"/>
              <a:ext cx="1521833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tabLst>
                  <a:tab pos="0" algn="l"/>
                </a:tabLst>
              </a:pPr>
              <a:r>
                <a:rPr lang="en-US" sz="1000" b="1" dirty="0">
                  <a:latin typeface="Avenir Heavy" panose="02000503020000020003" pitchFamily="2" charset="0"/>
                  <a:ea typeface="Times New Roman" panose="02020603050405020304" pitchFamily="18" charset="0"/>
                  <a:cs typeface="Arial Narrow" panose="020B0604020202020204" pitchFamily="34" charset="0"/>
                </a:rPr>
                <a:t>LSM </a:t>
              </a:r>
              <a:r>
                <a:rPr lang="el-GR" sz="1000" b="1">
                  <a:latin typeface="Avenir Heavy" panose="02000503020000020003" pitchFamily="2" charset="0"/>
                  <a:ea typeface="Times New Roman" panose="02020603050405020304" pitchFamily="18" charset="0"/>
                  <a:cs typeface="Arial Narrow" panose="020B0604020202020204" pitchFamily="34" charset="0"/>
                </a:rPr>
                <a:t>Δ</a:t>
              </a:r>
              <a:r>
                <a:rPr lang="en-US" sz="1000" b="1" dirty="0">
                  <a:latin typeface="Avenir Heavy" panose="02000503020000020003" pitchFamily="2" charset="0"/>
                  <a:ea typeface="Times New Roman" panose="02020603050405020304" pitchFamily="18" charset="0"/>
                  <a:cs typeface="Arial Narrow" panose="020B0604020202020204" pitchFamily="34" charset="0"/>
                </a:rPr>
                <a:t> (95% CI), mmHg</a:t>
              </a:r>
              <a:endParaRPr lang="el-GR" sz="1000" b="1">
                <a:latin typeface="Avenir Heavy" panose="02000503020000020003" pitchFamily="2" charset="0"/>
                <a:ea typeface="Times New Roman" panose="02020603050405020304" pitchFamily="18" charset="0"/>
                <a:cs typeface="Arial Narrow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7FD125D-B1D6-5C00-44FF-EDB3AFE4ABAE}"/>
                </a:ext>
              </a:extLst>
            </p:cNvPr>
            <p:cNvSpPr txBox="1"/>
            <p:nvPr/>
          </p:nvSpPr>
          <p:spPr>
            <a:xfrm>
              <a:off x="5398041" y="5404954"/>
              <a:ext cx="50728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>
                <a:tabLst>
                  <a:tab pos="0" algn="l"/>
                </a:tabLst>
              </a:pPr>
              <a:r>
                <a:rPr lang="en-US" sz="1000" dirty="0">
                  <a:latin typeface="Avenir" panose="02000503020000020003" pitchFamily="2" charset="0"/>
                  <a:ea typeface="Times New Roman" panose="02020603050405020304" pitchFamily="18" charset="0"/>
                  <a:cs typeface="Arial Narrow" panose="020B0604020202020204" pitchFamily="34" charset="0"/>
                </a:rPr>
                <a:t>4</a:t>
              </a:r>
              <a:endParaRPr lang="el-GR" sz="1000">
                <a:latin typeface="Avenir" panose="02000503020000020003" pitchFamily="2" charset="0"/>
                <a:ea typeface="Times New Roman" panose="02020603050405020304" pitchFamily="18" charset="0"/>
                <a:cs typeface="Arial Narrow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0E97939-BA22-000F-956B-58A37900E953}"/>
                </a:ext>
              </a:extLst>
            </p:cNvPr>
            <p:cNvSpPr txBox="1"/>
            <p:nvPr/>
          </p:nvSpPr>
          <p:spPr>
            <a:xfrm>
              <a:off x="5111626" y="5404954"/>
              <a:ext cx="50728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>
                <a:tabLst>
                  <a:tab pos="0" algn="l"/>
                </a:tabLst>
              </a:pPr>
              <a:r>
                <a:rPr lang="en-US" sz="1000" dirty="0">
                  <a:latin typeface="Avenir" panose="02000503020000020003" pitchFamily="2" charset="0"/>
                  <a:ea typeface="Times New Roman" panose="02020603050405020304" pitchFamily="18" charset="0"/>
                  <a:cs typeface="Arial Narrow" panose="020B0604020202020204" pitchFamily="34" charset="0"/>
                </a:rPr>
                <a:t>2</a:t>
              </a:r>
              <a:endParaRPr lang="el-GR" sz="1000">
                <a:latin typeface="Avenir" panose="02000503020000020003" pitchFamily="2" charset="0"/>
                <a:ea typeface="Times New Roman" panose="02020603050405020304" pitchFamily="18" charset="0"/>
                <a:cs typeface="Arial Narrow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B20C659-CB17-F930-B0C5-B8FBBF0E683F}"/>
                </a:ext>
              </a:extLst>
            </p:cNvPr>
            <p:cNvSpPr txBox="1"/>
            <p:nvPr/>
          </p:nvSpPr>
          <p:spPr>
            <a:xfrm>
              <a:off x="4819483" y="5404954"/>
              <a:ext cx="50728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>
                <a:tabLst>
                  <a:tab pos="0" algn="l"/>
                </a:tabLst>
              </a:pPr>
              <a:r>
                <a:rPr lang="en-US" sz="1000" dirty="0">
                  <a:latin typeface="Avenir" panose="02000503020000020003" pitchFamily="2" charset="0"/>
                  <a:ea typeface="Times New Roman" panose="02020603050405020304" pitchFamily="18" charset="0"/>
                  <a:cs typeface="Arial Narrow" panose="020B0604020202020204" pitchFamily="34" charset="0"/>
                </a:rPr>
                <a:t>0</a:t>
              </a:r>
              <a:endParaRPr lang="el-GR" sz="1000">
                <a:latin typeface="Avenir" panose="02000503020000020003" pitchFamily="2" charset="0"/>
                <a:ea typeface="Times New Roman" panose="02020603050405020304" pitchFamily="18" charset="0"/>
                <a:cs typeface="Arial Narrow" panose="020B0604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4B71401-5A56-CF0E-3781-0A1C9D879697}"/>
                </a:ext>
              </a:extLst>
            </p:cNvPr>
            <p:cNvSpPr txBox="1"/>
            <p:nvPr/>
          </p:nvSpPr>
          <p:spPr>
            <a:xfrm>
              <a:off x="4529393" y="5404954"/>
              <a:ext cx="50728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>
                <a:tabLst>
                  <a:tab pos="0" algn="l"/>
                </a:tabLst>
              </a:pPr>
              <a:r>
                <a:rPr lang="en-US" sz="1000" dirty="0">
                  <a:latin typeface="Avenir" panose="02000503020000020003" pitchFamily="2" charset="0"/>
                  <a:ea typeface="Times New Roman" panose="02020603050405020304" pitchFamily="18" charset="0"/>
                  <a:cs typeface="Arial Narrow" panose="020B0604020202020204" pitchFamily="34" charset="0"/>
                </a:rPr>
                <a:t>–2</a:t>
              </a:r>
              <a:endParaRPr lang="el-GR" sz="1000">
                <a:latin typeface="Avenir" panose="02000503020000020003" pitchFamily="2" charset="0"/>
                <a:ea typeface="Times New Roman" panose="02020603050405020304" pitchFamily="18" charset="0"/>
                <a:cs typeface="Arial Narrow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635BF1A-7E64-5402-7897-CCF6EB9150B7}"/>
                </a:ext>
              </a:extLst>
            </p:cNvPr>
            <p:cNvSpPr txBox="1"/>
            <p:nvPr/>
          </p:nvSpPr>
          <p:spPr>
            <a:xfrm>
              <a:off x="4237849" y="5404954"/>
              <a:ext cx="50728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>
                <a:tabLst>
                  <a:tab pos="0" algn="l"/>
                </a:tabLst>
              </a:pPr>
              <a:r>
                <a:rPr lang="en-US" sz="1000" dirty="0">
                  <a:latin typeface="Avenir" panose="02000503020000020003" pitchFamily="2" charset="0"/>
                  <a:ea typeface="Times New Roman" panose="02020603050405020304" pitchFamily="18" charset="0"/>
                  <a:cs typeface="Arial Narrow" panose="020B0604020202020204" pitchFamily="34" charset="0"/>
                </a:rPr>
                <a:t>–4</a:t>
              </a:r>
              <a:endParaRPr lang="el-GR" sz="1000">
                <a:latin typeface="Avenir" panose="02000503020000020003" pitchFamily="2" charset="0"/>
                <a:ea typeface="Times New Roman" panose="02020603050405020304" pitchFamily="18" charset="0"/>
                <a:cs typeface="Arial Narrow" panose="020B0604020202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B40A702-DB19-B323-C007-B9409CE7CF82}"/>
                </a:ext>
              </a:extLst>
            </p:cNvPr>
            <p:cNvSpPr txBox="1"/>
            <p:nvPr/>
          </p:nvSpPr>
          <p:spPr>
            <a:xfrm>
              <a:off x="3949127" y="5404954"/>
              <a:ext cx="50728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>
                <a:tabLst>
                  <a:tab pos="0" algn="l"/>
                </a:tabLst>
              </a:pPr>
              <a:r>
                <a:rPr lang="en-US" sz="1000" dirty="0">
                  <a:latin typeface="Avenir" panose="02000503020000020003" pitchFamily="2" charset="0"/>
                  <a:ea typeface="Times New Roman" panose="02020603050405020304" pitchFamily="18" charset="0"/>
                  <a:cs typeface="Arial Narrow" panose="020B0604020202020204" pitchFamily="34" charset="0"/>
                </a:rPr>
                <a:t>–6</a:t>
              </a:r>
              <a:endParaRPr lang="el-GR" sz="1000">
                <a:latin typeface="Avenir" panose="02000503020000020003" pitchFamily="2" charset="0"/>
                <a:ea typeface="Times New Roman" panose="02020603050405020304" pitchFamily="18" charset="0"/>
                <a:cs typeface="Arial Narrow" panose="020B0604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A7CDEB4-3DB2-56D3-18FB-2DD93B9162AA}"/>
                </a:ext>
              </a:extLst>
            </p:cNvPr>
            <p:cNvSpPr txBox="1"/>
            <p:nvPr/>
          </p:nvSpPr>
          <p:spPr>
            <a:xfrm>
              <a:off x="3656946" y="5404954"/>
              <a:ext cx="50728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>
                <a:tabLst>
                  <a:tab pos="0" algn="l"/>
                </a:tabLst>
              </a:pPr>
              <a:r>
                <a:rPr lang="en-US" sz="1000" dirty="0">
                  <a:latin typeface="Avenir" panose="02000503020000020003" pitchFamily="2" charset="0"/>
                  <a:ea typeface="Times New Roman" panose="02020603050405020304" pitchFamily="18" charset="0"/>
                  <a:cs typeface="Arial Narrow" panose="020B0604020202020204" pitchFamily="34" charset="0"/>
                </a:rPr>
                <a:t>–8</a:t>
              </a:r>
              <a:endParaRPr lang="el-GR" sz="1000">
                <a:latin typeface="Avenir" panose="02000503020000020003" pitchFamily="2" charset="0"/>
                <a:ea typeface="Times New Roman" panose="02020603050405020304" pitchFamily="18" charset="0"/>
                <a:cs typeface="Arial Narrow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EB4A9D8-8444-5B72-ABAB-29BD58A41C4F}"/>
                </a:ext>
              </a:extLst>
            </p:cNvPr>
            <p:cNvSpPr txBox="1"/>
            <p:nvPr/>
          </p:nvSpPr>
          <p:spPr>
            <a:xfrm>
              <a:off x="3363574" y="5404954"/>
              <a:ext cx="50728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>
                <a:tabLst>
                  <a:tab pos="0" algn="l"/>
                </a:tabLst>
              </a:pPr>
              <a:r>
                <a:rPr lang="en-US" sz="1000" dirty="0">
                  <a:latin typeface="Avenir" panose="02000503020000020003" pitchFamily="2" charset="0"/>
                  <a:ea typeface="Times New Roman" panose="02020603050405020304" pitchFamily="18" charset="0"/>
                  <a:cs typeface="Arial Narrow" panose="020B0604020202020204" pitchFamily="34" charset="0"/>
                </a:rPr>
                <a:t>–10</a:t>
              </a:r>
              <a:endParaRPr lang="el-GR" sz="1000">
                <a:latin typeface="Avenir" panose="02000503020000020003" pitchFamily="2" charset="0"/>
                <a:ea typeface="Times New Roman" panose="02020603050405020304" pitchFamily="18" charset="0"/>
                <a:cs typeface="Arial Narrow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0907D63-DC7B-7B10-436B-E01292E8C881}"/>
                </a:ext>
              </a:extLst>
            </p:cNvPr>
            <p:cNvSpPr txBox="1"/>
            <p:nvPr/>
          </p:nvSpPr>
          <p:spPr>
            <a:xfrm>
              <a:off x="3074707" y="5404954"/>
              <a:ext cx="50728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>
                <a:tabLst>
                  <a:tab pos="0" algn="l"/>
                </a:tabLst>
              </a:pPr>
              <a:r>
                <a:rPr lang="en-US" sz="1000" dirty="0">
                  <a:latin typeface="Avenir" panose="02000503020000020003" pitchFamily="2" charset="0"/>
                  <a:ea typeface="Times New Roman" panose="02020603050405020304" pitchFamily="18" charset="0"/>
                  <a:cs typeface="Arial Narrow" panose="020B0604020202020204" pitchFamily="34" charset="0"/>
                </a:rPr>
                <a:t>–12</a:t>
              </a:r>
              <a:endParaRPr lang="el-GR" sz="1000">
                <a:latin typeface="Avenir" panose="02000503020000020003" pitchFamily="2" charset="0"/>
                <a:ea typeface="Times New Roman" panose="02020603050405020304" pitchFamily="18" charset="0"/>
                <a:cs typeface="Arial Narrow" panose="020B0604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4C6ADC7-CF32-B339-CCDA-15BC245A541F}"/>
                </a:ext>
              </a:extLst>
            </p:cNvPr>
            <p:cNvSpPr txBox="1"/>
            <p:nvPr/>
          </p:nvSpPr>
          <p:spPr>
            <a:xfrm>
              <a:off x="2785841" y="5404954"/>
              <a:ext cx="50728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>
                <a:tabLst>
                  <a:tab pos="0" algn="l"/>
                </a:tabLst>
              </a:pPr>
              <a:r>
                <a:rPr lang="en-US" sz="1000" dirty="0">
                  <a:latin typeface="Avenir" panose="02000503020000020003" pitchFamily="2" charset="0"/>
                  <a:ea typeface="Times New Roman" panose="02020603050405020304" pitchFamily="18" charset="0"/>
                  <a:cs typeface="Arial Narrow" panose="020B0604020202020204" pitchFamily="34" charset="0"/>
                </a:rPr>
                <a:t>–14</a:t>
              </a:r>
              <a:endParaRPr lang="el-GR" sz="1000">
                <a:latin typeface="Avenir" panose="02000503020000020003" pitchFamily="2" charset="0"/>
                <a:ea typeface="Times New Roman" panose="02020603050405020304" pitchFamily="18" charset="0"/>
                <a:cs typeface="Arial Narrow" panose="020B0604020202020204" pitchFamily="34" charset="0"/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992E39D-C0CE-5720-4436-2F5275AEA9AE}"/>
                </a:ext>
              </a:extLst>
            </p:cNvPr>
            <p:cNvGrpSpPr/>
            <p:nvPr/>
          </p:nvGrpSpPr>
          <p:grpSpPr>
            <a:xfrm>
              <a:off x="2810555" y="1989562"/>
              <a:ext cx="2618029" cy="3399723"/>
              <a:chOff x="2810555" y="1989562"/>
              <a:chExt cx="2618029" cy="3399723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7BBA124B-1979-A841-3C24-9CF965C1B6D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810555" y="1989562"/>
                <a:ext cx="2614611" cy="3375128"/>
              </a:xfrm>
              <a:custGeom>
                <a:avLst/>
                <a:gdLst>
                  <a:gd name="connsiteX0" fmla="*/ 4713002 w 4713001"/>
                  <a:gd name="connsiteY0" fmla="*/ 0 h 3375128"/>
                  <a:gd name="connsiteX1" fmla="*/ 4713002 w 4713001"/>
                  <a:gd name="connsiteY1" fmla="*/ 3375128 h 3375128"/>
                  <a:gd name="connsiteX2" fmla="*/ 4191074 w 4713001"/>
                  <a:gd name="connsiteY2" fmla="*/ 0 h 3375128"/>
                  <a:gd name="connsiteX3" fmla="*/ 4191074 w 4713001"/>
                  <a:gd name="connsiteY3" fmla="*/ 3375128 h 3375128"/>
                  <a:gd name="connsiteX4" fmla="*/ 3143614 w 4713001"/>
                  <a:gd name="connsiteY4" fmla="*/ 0 h 3375128"/>
                  <a:gd name="connsiteX5" fmla="*/ 3143614 w 4713001"/>
                  <a:gd name="connsiteY5" fmla="*/ 3375128 h 3375128"/>
                  <a:gd name="connsiteX6" fmla="*/ 2618094 w 4713001"/>
                  <a:gd name="connsiteY6" fmla="*/ 0 h 3375128"/>
                  <a:gd name="connsiteX7" fmla="*/ 2618094 w 4713001"/>
                  <a:gd name="connsiteY7" fmla="*/ 3375128 h 3375128"/>
                  <a:gd name="connsiteX8" fmla="*/ 2096166 w 4713001"/>
                  <a:gd name="connsiteY8" fmla="*/ 0 h 3375128"/>
                  <a:gd name="connsiteX9" fmla="*/ 2096166 w 4713001"/>
                  <a:gd name="connsiteY9" fmla="*/ 3375128 h 3375128"/>
                  <a:gd name="connsiteX10" fmla="*/ 1570633 w 4713001"/>
                  <a:gd name="connsiteY10" fmla="*/ 0 h 3375128"/>
                  <a:gd name="connsiteX11" fmla="*/ 1570633 w 4713001"/>
                  <a:gd name="connsiteY11" fmla="*/ 3375128 h 3375128"/>
                  <a:gd name="connsiteX12" fmla="*/ 1048706 w 4713001"/>
                  <a:gd name="connsiteY12" fmla="*/ 0 h 3375128"/>
                  <a:gd name="connsiteX13" fmla="*/ 1048706 w 4713001"/>
                  <a:gd name="connsiteY13" fmla="*/ 3375128 h 3375128"/>
                  <a:gd name="connsiteX14" fmla="*/ 523186 w 4713001"/>
                  <a:gd name="connsiteY14" fmla="*/ 0 h 3375128"/>
                  <a:gd name="connsiteX15" fmla="*/ 523186 w 4713001"/>
                  <a:gd name="connsiteY15" fmla="*/ 3375128 h 3375128"/>
                  <a:gd name="connsiteX16" fmla="*/ 0 w 4713001"/>
                  <a:gd name="connsiteY16" fmla="*/ 0 h 3375128"/>
                  <a:gd name="connsiteX17" fmla="*/ 0 w 4713001"/>
                  <a:gd name="connsiteY17" fmla="*/ 3375128 h 3375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713001" h="3375128">
                    <a:moveTo>
                      <a:pt x="4713002" y="0"/>
                    </a:moveTo>
                    <a:lnTo>
                      <a:pt x="4713002" y="3375128"/>
                    </a:lnTo>
                    <a:moveTo>
                      <a:pt x="4191074" y="0"/>
                    </a:moveTo>
                    <a:lnTo>
                      <a:pt x="4191074" y="3375128"/>
                    </a:lnTo>
                    <a:moveTo>
                      <a:pt x="3143614" y="0"/>
                    </a:moveTo>
                    <a:lnTo>
                      <a:pt x="3143614" y="3375128"/>
                    </a:lnTo>
                    <a:moveTo>
                      <a:pt x="2618094" y="0"/>
                    </a:moveTo>
                    <a:lnTo>
                      <a:pt x="2618094" y="3375128"/>
                    </a:lnTo>
                    <a:moveTo>
                      <a:pt x="2096166" y="0"/>
                    </a:moveTo>
                    <a:lnTo>
                      <a:pt x="2096166" y="3375128"/>
                    </a:lnTo>
                    <a:moveTo>
                      <a:pt x="1570633" y="0"/>
                    </a:moveTo>
                    <a:lnTo>
                      <a:pt x="1570633" y="3375128"/>
                    </a:lnTo>
                    <a:moveTo>
                      <a:pt x="1048706" y="0"/>
                    </a:moveTo>
                    <a:lnTo>
                      <a:pt x="1048706" y="3375128"/>
                    </a:lnTo>
                    <a:moveTo>
                      <a:pt x="523186" y="0"/>
                    </a:moveTo>
                    <a:lnTo>
                      <a:pt x="523186" y="3375128"/>
                    </a:lnTo>
                    <a:moveTo>
                      <a:pt x="0" y="0"/>
                    </a:moveTo>
                    <a:lnTo>
                      <a:pt x="0" y="3375128"/>
                    </a:lnTo>
                  </a:path>
                </a:pathLst>
              </a:custGeom>
              <a:noFill/>
              <a:ln w="13104" cap="flat">
                <a:solidFill>
                  <a:srgbClr val="E8E8E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>
                  <a:latin typeface="Avenir" panose="02000503020000020003" pitchFamily="2" charset="0"/>
                </a:endParaRPr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935C0D4F-0C74-9A26-4120-045A30AC798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810562" y="5345615"/>
                <a:ext cx="2618022" cy="43670"/>
              </a:xfrm>
              <a:custGeom>
                <a:avLst/>
                <a:gdLst>
                  <a:gd name="connsiteX0" fmla="*/ 4712976 w 4719149"/>
                  <a:gd name="connsiteY0" fmla="*/ 26 h 43670"/>
                  <a:gd name="connsiteX1" fmla="*/ 4712963 w 4719149"/>
                  <a:gd name="connsiteY1" fmla="*/ 43671 h 43670"/>
                  <a:gd name="connsiteX2" fmla="*/ 4191061 w 4719149"/>
                  <a:gd name="connsiteY2" fmla="*/ 26 h 43670"/>
                  <a:gd name="connsiteX3" fmla="*/ 4191061 w 4719149"/>
                  <a:gd name="connsiteY3" fmla="*/ 43671 h 43670"/>
                  <a:gd name="connsiteX4" fmla="*/ 3665528 w 4719149"/>
                  <a:gd name="connsiteY4" fmla="*/ 26 h 43670"/>
                  <a:gd name="connsiteX5" fmla="*/ 3665554 w 4719149"/>
                  <a:gd name="connsiteY5" fmla="*/ 43671 h 43670"/>
                  <a:gd name="connsiteX6" fmla="*/ 3143600 w 4719149"/>
                  <a:gd name="connsiteY6" fmla="*/ 26 h 43670"/>
                  <a:gd name="connsiteX7" fmla="*/ 3143600 w 4719149"/>
                  <a:gd name="connsiteY7" fmla="*/ 43671 h 43670"/>
                  <a:gd name="connsiteX8" fmla="*/ 2618081 w 4719149"/>
                  <a:gd name="connsiteY8" fmla="*/ 26 h 43670"/>
                  <a:gd name="connsiteX9" fmla="*/ 2618081 w 4719149"/>
                  <a:gd name="connsiteY9" fmla="*/ 43671 h 43670"/>
                  <a:gd name="connsiteX10" fmla="*/ 2096153 w 4719149"/>
                  <a:gd name="connsiteY10" fmla="*/ 26 h 43670"/>
                  <a:gd name="connsiteX11" fmla="*/ 2096153 w 4719149"/>
                  <a:gd name="connsiteY11" fmla="*/ 43671 h 43670"/>
                  <a:gd name="connsiteX12" fmla="*/ 1570633 w 4719149"/>
                  <a:gd name="connsiteY12" fmla="*/ 26 h 43670"/>
                  <a:gd name="connsiteX13" fmla="*/ 1570633 w 4719149"/>
                  <a:gd name="connsiteY13" fmla="*/ 43671 h 43670"/>
                  <a:gd name="connsiteX14" fmla="*/ 1048706 w 4719149"/>
                  <a:gd name="connsiteY14" fmla="*/ 26 h 43670"/>
                  <a:gd name="connsiteX15" fmla="*/ 1048706 w 4719149"/>
                  <a:gd name="connsiteY15" fmla="*/ 43671 h 43670"/>
                  <a:gd name="connsiteX16" fmla="*/ 523186 w 4719149"/>
                  <a:gd name="connsiteY16" fmla="*/ 26 h 43670"/>
                  <a:gd name="connsiteX17" fmla="*/ 523186 w 4719149"/>
                  <a:gd name="connsiteY17" fmla="*/ 43671 h 43670"/>
                  <a:gd name="connsiteX18" fmla="*/ 0 w 4719149"/>
                  <a:gd name="connsiteY18" fmla="*/ 43671 h 43670"/>
                  <a:gd name="connsiteX19" fmla="*/ 0 w 4719149"/>
                  <a:gd name="connsiteY19" fmla="*/ 26 h 43670"/>
                  <a:gd name="connsiteX20" fmla="*/ 4719150 w 4719149"/>
                  <a:gd name="connsiteY20" fmla="*/ 0 h 43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719149" h="43670">
                    <a:moveTo>
                      <a:pt x="4712976" y="26"/>
                    </a:moveTo>
                    <a:lnTo>
                      <a:pt x="4712963" y="43671"/>
                    </a:lnTo>
                    <a:moveTo>
                      <a:pt x="4191061" y="26"/>
                    </a:moveTo>
                    <a:lnTo>
                      <a:pt x="4191061" y="43671"/>
                    </a:lnTo>
                    <a:moveTo>
                      <a:pt x="3665528" y="26"/>
                    </a:moveTo>
                    <a:lnTo>
                      <a:pt x="3665554" y="43671"/>
                    </a:lnTo>
                    <a:moveTo>
                      <a:pt x="3143600" y="26"/>
                    </a:moveTo>
                    <a:lnTo>
                      <a:pt x="3143600" y="43671"/>
                    </a:lnTo>
                    <a:moveTo>
                      <a:pt x="2618081" y="26"/>
                    </a:moveTo>
                    <a:lnTo>
                      <a:pt x="2618081" y="43671"/>
                    </a:lnTo>
                    <a:moveTo>
                      <a:pt x="2096153" y="26"/>
                    </a:moveTo>
                    <a:lnTo>
                      <a:pt x="2096153" y="43671"/>
                    </a:lnTo>
                    <a:moveTo>
                      <a:pt x="1570633" y="26"/>
                    </a:moveTo>
                    <a:lnTo>
                      <a:pt x="1570633" y="43671"/>
                    </a:lnTo>
                    <a:moveTo>
                      <a:pt x="1048706" y="26"/>
                    </a:moveTo>
                    <a:lnTo>
                      <a:pt x="1048706" y="43671"/>
                    </a:lnTo>
                    <a:moveTo>
                      <a:pt x="523186" y="26"/>
                    </a:moveTo>
                    <a:lnTo>
                      <a:pt x="523186" y="43671"/>
                    </a:lnTo>
                    <a:moveTo>
                      <a:pt x="0" y="43671"/>
                    </a:moveTo>
                    <a:lnTo>
                      <a:pt x="0" y="26"/>
                    </a:lnTo>
                    <a:lnTo>
                      <a:pt x="4719150" y="0"/>
                    </a:lnTo>
                  </a:path>
                </a:pathLst>
              </a:custGeom>
              <a:noFill/>
              <a:ln w="13104" cap="flat">
                <a:solidFill>
                  <a:srgbClr val="231F2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Avenir" panose="02000503020000020003" pitchFamily="2" charset="0"/>
                </a:endParaRPr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600608E8-49AB-754F-139F-C226E9D16F7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844064" y="1989562"/>
                <a:ext cx="7272" cy="3372768"/>
              </a:xfrm>
              <a:custGeom>
                <a:avLst/>
                <a:gdLst>
                  <a:gd name="connsiteX0" fmla="*/ 0 w 13108"/>
                  <a:gd name="connsiteY0" fmla="*/ 0 h 3372768"/>
                  <a:gd name="connsiteX1" fmla="*/ 0 w 13108"/>
                  <a:gd name="connsiteY1" fmla="*/ 3372768 h 3372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108" h="3372768">
                    <a:moveTo>
                      <a:pt x="0" y="0"/>
                    </a:moveTo>
                    <a:lnTo>
                      <a:pt x="0" y="3372768"/>
                    </a:lnTo>
                  </a:path>
                </a:pathLst>
              </a:custGeom>
              <a:ln w="13104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Avenir" panose="02000503020000020003" pitchFamily="2" charset="0"/>
                </a:endParaRPr>
              </a:p>
            </p:txBody>
          </p: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75C59981-1F49-D4BE-C6F7-35F0DBFB640A}"/>
                  </a:ext>
                </a:extLst>
              </p:cNvPr>
              <p:cNvGrpSpPr/>
              <p:nvPr/>
            </p:nvGrpSpPr>
            <p:grpSpPr>
              <a:xfrm>
                <a:off x="3121454" y="2599617"/>
                <a:ext cx="1945303" cy="2653385"/>
                <a:chOff x="3121454" y="2599617"/>
                <a:chExt cx="1945303" cy="2653385"/>
              </a:xfrm>
            </p:grpSpPr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1188B3B7-E7F0-7BAB-A2C2-CD72955787DA}"/>
                    </a:ext>
                  </a:extLst>
                </p:cNvPr>
                <p:cNvSpPr/>
                <p:nvPr/>
              </p:nvSpPr>
              <p:spPr>
                <a:xfrm>
                  <a:off x="4638163" y="2599617"/>
                  <a:ext cx="7272" cy="95911"/>
                </a:xfrm>
                <a:custGeom>
                  <a:avLst/>
                  <a:gdLst>
                    <a:gd name="connsiteX0" fmla="*/ 0 w 13108"/>
                    <a:gd name="connsiteY0" fmla="*/ 0 h 94395"/>
                    <a:gd name="connsiteX1" fmla="*/ 0 w 13108"/>
                    <a:gd name="connsiteY1" fmla="*/ 94396 h 943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3108" h="94395">
                      <a:moveTo>
                        <a:pt x="0" y="0"/>
                      </a:moveTo>
                      <a:lnTo>
                        <a:pt x="0" y="94396"/>
                      </a:lnTo>
                    </a:path>
                  </a:pathLst>
                </a:custGeom>
                <a:ln w="26207" cap="flat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 dirty="0">
                    <a:latin typeface="Avenir" panose="02000503020000020003" pitchFamily="2" charset="0"/>
                  </a:endParaRPr>
                </a:p>
              </p:txBody>
            </p: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32F0B5B8-C56C-6339-D261-E134E0A82DF2}"/>
                    </a:ext>
                  </a:extLst>
                </p:cNvPr>
                <p:cNvSpPr/>
                <p:nvPr/>
              </p:nvSpPr>
              <p:spPr>
                <a:xfrm>
                  <a:off x="3847850" y="2599617"/>
                  <a:ext cx="7272" cy="95911"/>
                </a:xfrm>
                <a:custGeom>
                  <a:avLst/>
                  <a:gdLst>
                    <a:gd name="connsiteX0" fmla="*/ 0 w 13108"/>
                    <a:gd name="connsiteY0" fmla="*/ 0 h 94395"/>
                    <a:gd name="connsiteX1" fmla="*/ 0 w 13108"/>
                    <a:gd name="connsiteY1" fmla="*/ 94396 h 943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3108" h="94395">
                      <a:moveTo>
                        <a:pt x="0" y="0"/>
                      </a:moveTo>
                      <a:lnTo>
                        <a:pt x="0" y="94396"/>
                      </a:lnTo>
                    </a:path>
                  </a:pathLst>
                </a:custGeom>
                <a:ln w="26207" cap="flat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 dirty="0">
                    <a:latin typeface="Avenir" panose="02000503020000020003" pitchFamily="2" charset="0"/>
                  </a:endParaRPr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A4E92DB7-AD81-C2BB-E436-F45AD8621849}"/>
                    </a:ext>
                  </a:extLst>
                </p:cNvPr>
                <p:cNvSpPr/>
                <p:nvPr/>
              </p:nvSpPr>
              <p:spPr>
                <a:xfrm>
                  <a:off x="4243007" y="2647573"/>
                  <a:ext cx="395156" cy="13321"/>
                </a:xfrm>
                <a:custGeom>
                  <a:avLst/>
                  <a:gdLst>
                    <a:gd name="connsiteX0" fmla="*/ 0 w 712294"/>
                    <a:gd name="connsiteY0" fmla="*/ 0 h 13110"/>
                    <a:gd name="connsiteX1" fmla="*/ 712294 w 712294"/>
                    <a:gd name="connsiteY1" fmla="*/ 0 h 131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12294" h="13110">
                      <a:moveTo>
                        <a:pt x="0" y="0"/>
                      </a:moveTo>
                      <a:lnTo>
                        <a:pt x="712294" y="0"/>
                      </a:lnTo>
                    </a:path>
                  </a:pathLst>
                </a:custGeom>
                <a:ln w="26207" cap="flat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 dirty="0">
                    <a:latin typeface="Avenir" panose="02000503020000020003" pitchFamily="2" charset="0"/>
                  </a:endParaRPr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B81DFC72-744E-331D-E209-C72FF8308649}"/>
                    </a:ext>
                  </a:extLst>
                </p:cNvPr>
                <p:cNvSpPr/>
                <p:nvPr/>
              </p:nvSpPr>
              <p:spPr>
                <a:xfrm>
                  <a:off x="3847850" y="2647573"/>
                  <a:ext cx="395156" cy="13321"/>
                </a:xfrm>
                <a:custGeom>
                  <a:avLst/>
                  <a:gdLst>
                    <a:gd name="connsiteX0" fmla="*/ 712294 w 712294"/>
                    <a:gd name="connsiteY0" fmla="*/ 0 h 13110"/>
                    <a:gd name="connsiteX1" fmla="*/ 0 w 712294"/>
                    <a:gd name="connsiteY1" fmla="*/ 0 h 131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12294" h="13110">
                      <a:moveTo>
                        <a:pt x="712294" y="0"/>
                      </a:moveTo>
                      <a:lnTo>
                        <a:pt x="0" y="0"/>
                      </a:lnTo>
                    </a:path>
                  </a:pathLst>
                </a:custGeom>
                <a:ln w="26207" cap="flat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 dirty="0">
                    <a:latin typeface="Avenir" panose="02000503020000020003" pitchFamily="2" charset="0"/>
                  </a:endParaRPr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1F9AB96A-9243-F603-9FE4-8F0868B379D8}"/>
                    </a:ext>
                  </a:extLst>
                </p:cNvPr>
                <p:cNvSpPr/>
                <p:nvPr/>
              </p:nvSpPr>
              <p:spPr>
                <a:xfrm>
                  <a:off x="4500156" y="3167943"/>
                  <a:ext cx="7272" cy="95911"/>
                </a:xfrm>
                <a:custGeom>
                  <a:avLst/>
                  <a:gdLst>
                    <a:gd name="connsiteX0" fmla="*/ 0 w 13108"/>
                    <a:gd name="connsiteY0" fmla="*/ 0 h 94395"/>
                    <a:gd name="connsiteX1" fmla="*/ 0 w 13108"/>
                    <a:gd name="connsiteY1" fmla="*/ 94396 h 943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3108" h="94395">
                      <a:moveTo>
                        <a:pt x="0" y="0"/>
                      </a:moveTo>
                      <a:lnTo>
                        <a:pt x="0" y="94396"/>
                      </a:lnTo>
                    </a:path>
                  </a:pathLst>
                </a:custGeom>
                <a:ln w="26207" cap="flat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 dirty="0">
                    <a:latin typeface="Avenir" panose="02000503020000020003" pitchFamily="2" charset="0"/>
                  </a:endParaRPr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FA571023-199B-70E8-0736-2FDCC9FB1186}"/>
                    </a:ext>
                  </a:extLst>
                </p:cNvPr>
                <p:cNvSpPr/>
                <p:nvPr/>
              </p:nvSpPr>
              <p:spPr>
                <a:xfrm>
                  <a:off x="3712738" y="3167943"/>
                  <a:ext cx="7272" cy="95911"/>
                </a:xfrm>
                <a:custGeom>
                  <a:avLst/>
                  <a:gdLst>
                    <a:gd name="connsiteX0" fmla="*/ 0 w 13108"/>
                    <a:gd name="connsiteY0" fmla="*/ 0 h 94395"/>
                    <a:gd name="connsiteX1" fmla="*/ 0 w 13108"/>
                    <a:gd name="connsiteY1" fmla="*/ 94396 h 943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3108" h="94395">
                      <a:moveTo>
                        <a:pt x="0" y="0"/>
                      </a:moveTo>
                      <a:lnTo>
                        <a:pt x="0" y="94396"/>
                      </a:lnTo>
                    </a:path>
                  </a:pathLst>
                </a:custGeom>
                <a:ln w="26207" cap="flat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 dirty="0">
                    <a:latin typeface="Avenir" panose="02000503020000020003" pitchFamily="2" charset="0"/>
                  </a:endParaRPr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C75ADD4E-6290-AA43-4A18-EA8C869C0A0D}"/>
                    </a:ext>
                  </a:extLst>
                </p:cNvPr>
                <p:cNvSpPr/>
                <p:nvPr/>
              </p:nvSpPr>
              <p:spPr>
                <a:xfrm>
                  <a:off x="4107218" y="3215899"/>
                  <a:ext cx="392938" cy="13321"/>
                </a:xfrm>
                <a:custGeom>
                  <a:avLst/>
                  <a:gdLst>
                    <a:gd name="connsiteX0" fmla="*/ 0 w 708295"/>
                    <a:gd name="connsiteY0" fmla="*/ 0 h 13110"/>
                    <a:gd name="connsiteX1" fmla="*/ 708296 w 708295"/>
                    <a:gd name="connsiteY1" fmla="*/ 0 h 131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08295" h="13110">
                      <a:moveTo>
                        <a:pt x="0" y="0"/>
                      </a:moveTo>
                      <a:lnTo>
                        <a:pt x="708296" y="0"/>
                      </a:lnTo>
                    </a:path>
                  </a:pathLst>
                </a:custGeom>
                <a:ln w="26207" cap="flat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 dirty="0">
                    <a:latin typeface="Avenir" panose="02000503020000020003" pitchFamily="2" charset="0"/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D9B9483A-733F-A6BF-5780-357F5F63B54D}"/>
                    </a:ext>
                  </a:extLst>
                </p:cNvPr>
                <p:cNvSpPr/>
                <p:nvPr/>
              </p:nvSpPr>
              <p:spPr>
                <a:xfrm>
                  <a:off x="3712738" y="3215899"/>
                  <a:ext cx="394480" cy="13321"/>
                </a:xfrm>
                <a:custGeom>
                  <a:avLst/>
                  <a:gdLst>
                    <a:gd name="connsiteX0" fmla="*/ 711075 w 711074"/>
                    <a:gd name="connsiteY0" fmla="*/ 0 h 13110"/>
                    <a:gd name="connsiteX1" fmla="*/ 0 w 711074"/>
                    <a:gd name="connsiteY1" fmla="*/ 0 h 131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11074" h="13110">
                      <a:moveTo>
                        <a:pt x="711075" y="0"/>
                      </a:moveTo>
                      <a:lnTo>
                        <a:pt x="0" y="0"/>
                      </a:lnTo>
                    </a:path>
                  </a:pathLst>
                </a:custGeom>
                <a:ln w="26207" cap="flat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 dirty="0">
                    <a:latin typeface="Avenir" panose="02000503020000020003" pitchFamily="2" charset="0"/>
                  </a:endParaRPr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A4D6FB56-1DB9-6AA3-45C5-EFF4EFD4CFA5}"/>
                    </a:ext>
                  </a:extLst>
                </p:cNvPr>
                <p:cNvSpPr/>
                <p:nvPr/>
              </p:nvSpPr>
              <p:spPr>
                <a:xfrm>
                  <a:off x="3905963" y="3452107"/>
                  <a:ext cx="7272" cy="95911"/>
                </a:xfrm>
                <a:custGeom>
                  <a:avLst/>
                  <a:gdLst>
                    <a:gd name="connsiteX0" fmla="*/ 0 w 13108"/>
                    <a:gd name="connsiteY0" fmla="*/ 0 h 94395"/>
                    <a:gd name="connsiteX1" fmla="*/ 0 w 13108"/>
                    <a:gd name="connsiteY1" fmla="*/ 94396 h 943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3108" h="94395">
                      <a:moveTo>
                        <a:pt x="0" y="0"/>
                      </a:moveTo>
                      <a:lnTo>
                        <a:pt x="0" y="94396"/>
                      </a:lnTo>
                    </a:path>
                  </a:pathLst>
                </a:custGeom>
                <a:ln w="26207" cap="flat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 dirty="0">
                    <a:latin typeface="Avenir" panose="02000503020000020003" pitchFamily="2" charset="0"/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9FFCFAF4-E3E7-CFBB-AA98-8863450D8491}"/>
                    </a:ext>
                  </a:extLst>
                </p:cNvPr>
                <p:cNvSpPr/>
                <p:nvPr/>
              </p:nvSpPr>
              <p:spPr>
                <a:xfrm>
                  <a:off x="3121454" y="3452107"/>
                  <a:ext cx="7272" cy="95911"/>
                </a:xfrm>
                <a:custGeom>
                  <a:avLst/>
                  <a:gdLst>
                    <a:gd name="connsiteX0" fmla="*/ 0 w 13108"/>
                    <a:gd name="connsiteY0" fmla="*/ 0 h 94395"/>
                    <a:gd name="connsiteX1" fmla="*/ 0 w 13108"/>
                    <a:gd name="connsiteY1" fmla="*/ 94396 h 943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3108" h="94395">
                      <a:moveTo>
                        <a:pt x="0" y="0"/>
                      </a:moveTo>
                      <a:lnTo>
                        <a:pt x="0" y="94396"/>
                      </a:lnTo>
                    </a:path>
                  </a:pathLst>
                </a:custGeom>
                <a:ln w="26207" cap="flat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 dirty="0">
                    <a:latin typeface="Avenir" panose="02000503020000020003" pitchFamily="2" charset="0"/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A178FA44-600D-A401-52D6-2A1CE1130E38}"/>
                    </a:ext>
                  </a:extLst>
                </p:cNvPr>
                <p:cNvSpPr/>
                <p:nvPr/>
              </p:nvSpPr>
              <p:spPr>
                <a:xfrm>
                  <a:off x="3514152" y="3500063"/>
                  <a:ext cx="391811" cy="13321"/>
                </a:xfrm>
                <a:custGeom>
                  <a:avLst/>
                  <a:gdLst>
                    <a:gd name="connsiteX0" fmla="*/ 0 w 706263"/>
                    <a:gd name="connsiteY0" fmla="*/ 0 h 13110"/>
                    <a:gd name="connsiteX1" fmla="*/ 706264 w 706263"/>
                    <a:gd name="connsiteY1" fmla="*/ 0 h 131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06263" h="13110">
                      <a:moveTo>
                        <a:pt x="0" y="0"/>
                      </a:moveTo>
                      <a:lnTo>
                        <a:pt x="706264" y="0"/>
                      </a:lnTo>
                    </a:path>
                  </a:pathLst>
                </a:custGeom>
                <a:ln w="26207" cap="flat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 dirty="0">
                    <a:latin typeface="Avenir" panose="02000503020000020003" pitchFamily="2" charset="0"/>
                  </a:endParaRPr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3D45A2A7-A751-3C5B-89E5-035CFE5C81F0}"/>
                    </a:ext>
                  </a:extLst>
                </p:cNvPr>
                <p:cNvSpPr/>
                <p:nvPr/>
              </p:nvSpPr>
              <p:spPr>
                <a:xfrm>
                  <a:off x="3121454" y="3500063"/>
                  <a:ext cx="392698" cy="13321"/>
                </a:xfrm>
                <a:custGeom>
                  <a:avLst/>
                  <a:gdLst>
                    <a:gd name="connsiteX0" fmla="*/ 707863 w 707863"/>
                    <a:gd name="connsiteY0" fmla="*/ 0 h 13110"/>
                    <a:gd name="connsiteX1" fmla="*/ 0 w 707863"/>
                    <a:gd name="connsiteY1" fmla="*/ 0 h 131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07863" h="13110">
                      <a:moveTo>
                        <a:pt x="707863" y="0"/>
                      </a:moveTo>
                      <a:lnTo>
                        <a:pt x="0" y="0"/>
                      </a:lnTo>
                    </a:path>
                  </a:pathLst>
                </a:custGeom>
                <a:ln w="26207" cap="flat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 dirty="0">
                    <a:latin typeface="Avenir" panose="02000503020000020003" pitchFamily="2" charset="0"/>
                  </a:endParaRPr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17D0CD37-304F-2B13-69B6-F467071AF178}"/>
                    </a:ext>
                  </a:extLst>
                </p:cNvPr>
                <p:cNvSpPr/>
                <p:nvPr/>
              </p:nvSpPr>
              <p:spPr>
                <a:xfrm>
                  <a:off x="5053682" y="3736271"/>
                  <a:ext cx="7272" cy="95911"/>
                </a:xfrm>
                <a:custGeom>
                  <a:avLst/>
                  <a:gdLst>
                    <a:gd name="connsiteX0" fmla="*/ 0 w 13108"/>
                    <a:gd name="connsiteY0" fmla="*/ 0 h 94395"/>
                    <a:gd name="connsiteX1" fmla="*/ 0 w 13108"/>
                    <a:gd name="connsiteY1" fmla="*/ 94396 h 943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3108" h="94395">
                      <a:moveTo>
                        <a:pt x="0" y="0"/>
                      </a:moveTo>
                      <a:lnTo>
                        <a:pt x="0" y="94396"/>
                      </a:lnTo>
                    </a:path>
                  </a:pathLst>
                </a:custGeom>
                <a:ln w="26207" cap="flat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 dirty="0">
                    <a:latin typeface="Avenir" panose="02000503020000020003" pitchFamily="2" charset="0"/>
                  </a:endParaRPr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04004EEA-C476-653D-4E1C-794EDAC24377}"/>
                    </a:ext>
                  </a:extLst>
                </p:cNvPr>
                <p:cNvSpPr/>
                <p:nvPr/>
              </p:nvSpPr>
              <p:spPr>
                <a:xfrm>
                  <a:off x="4068674" y="3736271"/>
                  <a:ext cx="7272" cy="95911"/>
                </a:xfrm>
                <a:custGeom>
                  <a:avLst/>
                  <a:gdLst>
                    <a:gd name="connsiteX0" fmla="*/ 0 w 13108"/>
                    <a:gd name="connsiteY0" fmla="*/ 0 h 94395"/>
                    <a:gd name="connsiteX1" fmla="*/ 0 w 13108"/>
                    <a:gd name="connsiteY1" fmla="*/ 94396 h 943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3108" h="94395">
                      <a:moveTo>
                        <a:pt x="0" y="0"/>
                      </a:moveTo>
                      <a:lnTo>
                        <a:pt x="0" y="94396"/>
                      </a:lnTo>
                    </a:path>
                  </a:pathLst>
                </a:custGeom>
                <a:ln w="26207" cap="flat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 dirty="0">
                    <a:latin typeface="Avenir" panose="02000503020000020003" pitchFamily="2" charset="0"/>
                  </a:endParaRPr>
                </a:p>
              </p:txBody>
            </p:sp>
            <p:sp>
              <p:nvSpPr>
                <p:cNvPr id="43" name="Freeform 42">
                  <a:extLst>
                    <a:ext uri="{FF2B5EF4-FFF2-40B4-BE49-F238E27FC236}">
                      <a16:creationId xmlns:a16="http://schemas.microsoft.com/office/drawing/2014/main" id="{85D4E026-6AF4-9DA2-E682-CC411C73F0C6}"/>
                    </a:ext>
                  </a:extLst>
                </p:cNvPr>
                <p:cNvSpPr/>
                <p:nvPr/>
              </p:nvSpPr>
              <p:spPr>
                <a:xfrm>
                  <a:off x="4560517" y="3784227"/>
                  <a:ext cx="493165" cy="13321"/>
                </a:xfrm>
                <a:custGeom>
                  <a:avLst/>
                  <a:gdLst>
                    <a:gd name="connsiteX0" fmla="*/ 0 w 888961"/>
                    <a:gd name="connsiteY0" fmla="*/ 0 h 13110"/>
                    <a:gd name="connsiteX1" fmla="*/ 888962 w 888961"/>
                    <a:gd name="connsiteY1" fmla="*/ 0 h 131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88961" h="13110">
                      <a:moveTo>
                        <a:pt x="0" y="0"/>
                      </a:moveTo>
                      <a:lnTo>
                        <a:pt x="888962" y="0"/>
                      </a:lnTo>
                    </a:path>
                  </a:pathLst>
                </a:custGeom>
                <a:ln w="26207" cap="flat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 dirty="0">
                    <a:latin typeface="Avenir" panose="02000503020000020003" pitchFamily="2" charset="0"/>
                  </a:endParaRPr>
                </a:p>
              </p:txBody>
            </p:sp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F142911B-2B96-1113-FFA9-5A2E2912324F}"/>
                    </a:ext>
                  </a:extLst>
                </p:cNvPr>
                <p:cNvSpPr/>
                <p:nvPr/>
              </p:nvSpPr>
              <p:spPr>
                <a:xfrm>
                  <a:off x="4068674" y="3784227"/>
                  <a:ext cx="491842" cy="13321"/>
                </a:xfrm>
                <a:custGeom>
                  <a:avLst/>
                  <a:gdLst>
                    <a:gd name="connsiteX0" fmla="*/ 886576 w 886575"/>
                    <a:gd name="connsiteY0" fmla="*/ 0 h 13110"/>
                    <a:gd name="connsiteX1" fmla="*/ 0 w 886575"/>
                    <a:gd name="connsiteY1" fmla="*/ 0 h 131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86575" h="13110">
                      <a:moveTo>
                        <a:pt x="886576" y="0"/>
                      </a:moveTo>
                      <a:lnTo>
                        <a:pt x="0" y="0"/>
                      </a:lnTo>
                    </a:path>
                  </a:pathLst>
                </a:custGeom>
                <a:ln w="26207" cap="flat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 dirty="0">
                    <a:latin typeface="Avenir" panose="02000503020000020003" pitchFamily="2" charset="0"/>
                  </a:endParaRPr>
                </a:p>
              </p:txBody>
            </p:sp>
            <p:sp>
              <p:nvSpPr>
                <p:cNvPr id="45" name="Freeform 44">
                  <a:extLst>
                    <a:ext uri="{FF2B5EF4-FFF2-40B4-BE49-F238E27FC236}">
                      <a16:creationId xmlns:a16="http://schemas.microsoft.com/office/drawing/2014/main" id="{3119CB4F-F3C8-5585-BB6C-E296CF49CA83}"/>
                    </a:ext>
                  </a:extLst>
                </p:cNvPr>
                <p:cNvSpPr/>
                <p:nvPr/>
              </p:nvSpPr>
              <p:spPr>
                <a:xfrm>
                  <a:off x="4766003" y="4304599"/>
                  <a:ext cx="7272" cy="95911"/>
                </a:xfrm>
                <a:custGeom>
                  <a:avLst/>
                  <a:gdLst>
                    <a:gd name="connsiteX0" fmla="*/ 0 w 13108"/>
                    <a:gd name="connsiteY0" fmla="*/ 0 h 94395"/>
                    <a:gd name="connsiteX1" fmla="*/ 0 w 13108"/>
                    <a:gd name="connsiteY1" fmla="*/ 94396 h 943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3108" h="94395">
                      <a:moveTo>
                        <a:pt x="0" y="0"/>
                      </a:moveTo>
                      <a:lnTo>
                        <a:pt x="0" y="94396"/>
                      </a:lnTo>
                    </a:path>
                  </a:pathLst>
                </a:custGeom>
                <a:ln w="26207" cap="flat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 dirty="0">
                    <a:latin typeface="Avenir" panose="02000503020000020003" pitchFamily="2" charset="0"/>
                  </a:endParaRPr>
                </a:p>
              </p:txBody>
            </p:sp>
            <p:sp>
              <p:nvSpPr>
                <p:cNvPr id="46" name="Freeform 45">
                  <a:extLst>
                    <a:ext uri="{FF2B5EF4-FFF2-40B4-BE49-F238E27FC236}">
                      <a16:creationId xmlns:a16="http://schemas.microsoft.com/office/drawing/2014/main" id="{91479555-2213-AFF0-1CF8-2218FF53FE1C}"/>
                    </a:ext>
                  </a:extLst>
                </p:cNvPr>
                <p:cNvSpPr/>
                <p:nvPr/>
              </p:nvSpPr>
              <p:spPr>
                <a:xfrm>
                  <a:off x="4253181" y="4304599"/>
                  <a:ext cx="7272" cy="95911"/>
                </a:xfrm>
                <a:custGeom>
                  <a:avLst/>
                  <a:gdLst>
                    <a:gd name="connsiteX0" fmla="*/ 0 w 13108"/>
                    <a:gd name="connsiteY0" fmla="*/ 0 h 94395"/>
                    <a:gd name="connsiteX1" fmla="*/ 0 w 13108"/>
                    <a:gd name="connsiteY1" fmla="*/ 94396 h 943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3108" h="94395">
                      <a:moveTo>
                        <a:pt x="0" y="0"/>
                      </a:moveTo>
                      <a:lnTo>
                        <a:pt x="0" y="94396"/>
                      </a:lnTo>
                    </a:path>
                  </a:pathLst>
                </a:custGeom>
                <a:ln w="26207" cap="flat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 dirty="0">
                    <a:latin typeface="Avenir" panose="02000503020000020003" pitchFamily="2" charset="0"/>
                  </a:endParaRPr>
                </a:p>
              </p:txBody>
            </p:sp>
            <p:sp>
              <p:nvSpPr>
                <p:cNvPr id="47" name="Freeform 46">
                  <a:extLst>
                    <a:ext uri="{FF2B5EF4-FFF2-40B4-BE49-F238E27FC236}">
                      <a16:creationId xmlns:a16="http://schemas.microsoft.com/office/drawing/2014/main" id="{194D22B0-B477-AD2F-5E5B-AB6D579242A2}"/>
                    </a:ext>
                  </a:extLst>
                </p:cNvPr>
                <p:cNvSpPr/>
                <p:nvPr/>
              </p:nvSpPr>
              <p:spPr>
                <a:xfrm>
                  <a:off x="4510585" y="4352555"/>
                  <a:ext cx="255419" cy="13321"/>
                </a:xfrm>
                <a:custGeom>
                  <a:avLst/>
                  <a:gdLst>
                    <a:gd name="connsiteX0" fmla="*/ 0 w 460408"/>
                    <a:gd name="connsiteY0" fmla="*/ 0 h 13110"/>
                    <a:gd name="connsiteX1" fmla="*/ 460408 w 460408"/>
                    <a:gd name="connsiteY1" fmla="*/ 0 h 131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60408" h="13110">
                      <a:moveTo>
                        <a:pt x="0" y="0"/>
                      </a:moveTo>
                      <a:lnTo>
                        <a:pt x="460408" y="0"/>
                      </a:lnTo>
                    </a:path>
                  </a:pathLst>
                </a:custGeom>
                <a:ln w="26207" cap="flat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 dirty="0">
                    <a:latin typeface="Avenir" panose="02000503020000020003" pitchFamily="2" charset="0"/>
                  </a:endParaRPr>
                </a:p>
              </p:txBody>
            </p:sp>
            <p:sp>
              <p:nvSpPr>
                <p:cNvPr id="48" name="Freeform 47">
                  <a:extLst>
                    <a:ext uri="{FF2B5EF4-FFF2-40B4-BE49-F238E27FC236}">
                      <a16:creationId xmlns:a16="http://schemas.microsoft.com/office/drawing/2014/main" id="{E7DD609F-A884-CF08-1E22-2C15089022D5}"/>
                    </a:ext>
                  </a:extLst>
                </p:cNvPr>
                <p:cNvSpPr/>
                <p:nvPr/>
              </p:nvSpPr>
              <p:spPr>
                <a:xfrm>
                  <a:off x="4253181" y="4352555"/>
                  <a:ext cx="257404" cy="13321"/>
                </a:xfrm>
                <a:custGeom>
                  <a:avLst/>
                  <a:gdLst>
                    <a:gd name="connsiteX0" fmla="*/ 463987 w 463986"/>
                    <a:gd name="connsiteY0" fmla="*/ 0 h 13110"/>
                    <a:gd name="connsiteX1" fmla="*/ 0 w 463986"/>
                    <a:gd name="connsiteY1" fmla="*/ 0 h 131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63986" h="13110">
                      <a:moveTo>
                        <a:pt x="463987" y="0"/>
                      </a:moveTo>
                      <a:lnTo>
                        <a:pt x="0" y="0"/>
                      </a:lnTo>
                    </a:path>
                  </a:pathLst>
                </a:custGeom>
                <a:ln w="26207" cap="flat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 dirty="0">
                    <a:latin typeface="Avenir" panose="02000503020000020003" pitchFamily="2" charset="0"/>
                  </a:endParaRPr>
                </a:p>
              </p:txBody>
            </p:sp>
            <p:sp>
              <p:nvSpPr>
                <p:cNvPr id="49" name="Freeform 48">
                  <a:extLst>
                    <a:ext uri="{FF2B5EF4-FFF2-40B4-BE49-F238E27FC236}">
                      <a16:creationId xmlns:a16="http://schemas.microsoft.com/office/drawing/2014/main" id="{82EB9C05-D604-B894-CF11-6689AAEF1213}"/>
                    </a:ext>
                  </a:extLst>
                </p:cNvPr>
                <p:cNvSpPr/>
                <p:nvPr/>
              </p:nvSpPr>
              <p:spPr>
                <a:xfrm>
                  <a:off x="4709345" y="4588763"/>
                  <a:ext cx="7272" cy="95911"/>
                </a:xfrm>
                <a:custGeom>
                  <a:avLst/>
                  <a:gdLst>
                    <a:gd name="connsiteX0" fmla="*/ 0 w 13108"/>
                    <a:gd name="connsiteY0" fmla="*/ 0 h 94395"/>
                    <a:gd name="connsiteX1" fmla="*/ 0 w 13108"/>
                    <a:gd name="connsiteY1" fmla="*/ 94396 h 943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3108" h="94395">
                      <a:moveTo>
                        <a:pt x="0" y="0"/>
                      </a:moveTo>
                      <a:lnTo>
                        <a:pt x="0" y="94396"/>
                      </a:lnTo>
                    </a:path>
                  </a:pathLst>
                </a:custGeom>
                <a:ln w="26207" cap="flat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 dirty="0">
                    <a:latin typeface="Avenir" panose="02000503020000020003" pitchFamily="2" charset="0"/>
                  </a:endParaRPr>
                </a:p>
              </p:txBody>
            </p:sp>
            <p:sp>
              <p:nvSpPr>
                <p:cNvPr id="50" name="Freeform 49">
                  <a:extLst>
                    <a:ext uri="{FF2B5EF4-FFF2-40B4-BE49-F238E27FC236}">
                      <a16:creationId xmlns:a16="http://schemas.microsoft.com/office/drawing/2014/main" id="{5CC72C9B-F80E-3629-5604-26066FA826F1}"/>
                    </a:ext>
                  </a:extLst>
                </p:cNvPr>
                <p:cNvSpPr/>
                <p:nvPr/>
              </p:nvSpPr>
              <p:spPr>
                <a:xfrm>
                  <a:off x="4154386" y="4588763"/>
                  <a:ext cx="7272" cy="95911"/>
                </a:xfrm>
                <a:custGeom>
                  <a:avLst/>
                  <a:gdLst>
                    <a:gd name="connsiteX0" fmla="*/ 0 w 13108"/>
                    <a:gd name="connsiteY0" fmla="*/ 0 h 94395"/>
                    <a:gd name="connsiteX1" fmla="*/ 0 w 13108"/>
                    <a:gd name="connsiteY1" fmla="*/ 94396 h 943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3108" h="94395">
                      <a:moveTo>
                        <a:pt x="0" y="0"/>
                      </a:moveTo>
                      <a:lnTo>
                        <a:pt x="0" y="94396"/>
                      </a:lnTo>
                    </a:path>
                  </a:pathLst>
                </a:custGeom>
                <a:ln w="26207" cap="flat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 dirty="0">
                    <a:latin typeface="Avenir" panose="02000503020000020003" pitchFamily="2" charset="0"/>
                  </a:endParaRPr>
                </a:p>
              </p:txBody>
            </p:sp>
            <p:sp>
              <p:nvSpPr>
                <p:cNvPr id="51" name="Freeform 50">
                  <a:extLst>
                    <a:ext uri="{FF2B5EF4-FFF2-40B4-BE49-F238E27FC236}">
                      <a16:creationId xmlns:a16="http://schemas.microsoft.com/office/drawing/2014/main" id="{907D277B-03D0-3012-5214-D39EA7C9A291}"/>
                    </a:ext>
                  </a:extLst>
                </p:cNvPr>
                <p:cNvSpPr/>
                <p:nvPr/>
              </p:nvSpPr>
              <p:spPr>
                <a:xfrm>
                  <a:off x="4432705" y="4636719"/>
                  <a:ext cx="276639" cy="13321"/>
                </a:xfrm>
                <a:custGeom>
                  <a:avLst/>
                  <a:gdLst>
                    <a:gd name="connsiteX0" fmla="*/ 0 w 498659"/>
                    <a:gd name="connsiteY0" fmla="*/ 0 h 13110"/>
                    <a:gd name="connsiteX1" fmla="*/ 498660 w 498659"/>
                    <a:gd name="connsiteY1" fmla="*/ 0 h 131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98659" h="13110">
                      <a:moveTo>
                        <a:pt x="0" y="0"/>
                      </a:moveTo>
                      <a:lnTo>
                        <a:pt x="498660" y="0"/>
                      </a:lnTo>
                    </a:path>
                  </a:pathLst>
                </a:custGeom>
                <a:ln w="26207" cap="flat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 dirty="0">
                    <a:latin typeface="Avenir" panose="02000503020000020003" pitchFamily="2" charset="0"/>
                  </a:endParaRPr>
                </a:p>
              </p:txBody>
            </p:sp>
            <p:sp>
              <p:nvSpPr>
                <p:cNvPr id="52" name="Freeform 51">
                  <a:extLst>
                    <a:ext uri="{FF2B5EF4-FFF2-40B4-BE49-F238E27FC236}">
                      <a16:creationId xmlns:a16="http://schemas.microsoft.com/office/drawing/2014/main" id="{88C4E9FA-0BF6-6C3F-EA2B-35F374BC15E3}"/>
                    </a:ext>
                  </a:extLst>
                </p:cNvPr>
                <p:cNvSpPr/>
                <p:nvPr/>
              </p:nvSpPr>
              <p:spPr>
                <a:xfrm>
                  <a:off x="4154386" y="4636719"/>
                  <a:ext cx="278319" cy="13321"/>
                </a:xfrm>
                <a:custGeom>
                  <a:avLst/>
                  <a:gdLst>
                    <a:gd name="connsiteX0" fmla="*/ 501688 w 501687"/>
                    <a:gd name="connsiteY0" fmla="*/ 0 h 13110"/>
                    <a:gd name="connsiteX1" fmla="*/ 0 w 501687"/>
                    <a:gd name="connsiteY1" fmla="*/ 0 h 131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01687" h="13110">
                      <a:moveTo>
                        <a:pt x="501688" y="0"/>
                      </a:moveTo>
                      <a:lnTo>
                        <a:pt x="0" y="0"/>
                      </a:lnTo>
                    </a:path>
                  </a:pathLst>
                </a:custGeom>
                <a:ln w="26207" cap="flat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 dirty="0">
                    <a:latin typeface="Avenir" panose="02000503020000020003" pitchFamily="2" charset="0"/>
                  </a:endParaRPr>
                </a:p>
              </p:txBody>
            </p:sp>
            <p:sp>
              <p:nvSpPr>
                <p:cNvPr id="53" name="Freeform 52">
                  <a:extLst>
                    <a:ext uri="{FF2B5EF4-FFF2-40B4-BE49-F238E27FC236}">
                      <a16:creationId xmlns:a16="http://schemas.microsoft.com/office/drawing/2014/main" id="{852A57F1-85AD-6554-1567-2FB81AEFC1D4}"/>
                    </a:ext>
                  </a:extLst>
                </p:cNvPr>
                <p:cNvSpPr/>
                <p:nvPr/>
              </p:nvSpPr>
              <p:spPr>
                <a:xfrm>
                  <a:off x="4619270" y="4872927"/>
                  <a:ext cx="7272" cy="95911"/>
                </a:xfrm>
                <a:custGeom>
                  <a:avLst/>
                  <a:gdLst>
                    <a:gd name="connsiteX0" fmla="*/ 0 w 13108"/>
                    <a:gd name="connsiteY0" fmla="*/ 0 h 94395"/>
                    <a:gd name="connsiteX1" fmla="*/ 0 w 13108"/>
                    <a:gd name="connsiteY1" fmla="*/ 94396 h 943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3108" h="94395">
                      <a:moveTo>
                        <a:pt x="0" y="0"/>
                      </a:moveTo>
                      <a:lnTo>
                        <a:pt x="0" y="94396"/>
                      </a:lnTo>
                    </a:path>
                  </a:pathLst>
                </a:custGeom>
                <a:ln w="26207" cap="flat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 dirty="0">
                    <a:latin typeface="Avenir" panose="02000503020000020003" pitchFamily="2" charset="0"/>
                  </a:endParaRPr>
                </a:p>
              </p:txBody>
            </p:sp>
            <p:sp>
              <p:nvSpPr>
                <p:cNvPr id="54" name="Freeform 53">
                  <a:extLst>
                    <a:ext uri="{FF2B5EF4-FFF2-40B4-BE49-F238E27FC236}">
                      <a16:creationId xmlns:a16="http://schemas.microsoft.com/office/drawing/2014/main" id="{09BA10EC-F577-FFD8-7447-AC64C136776A}"/>
                    </a:ext>
                  </a:extLst>
                </p:cNvPr>
                <p:cNvSpPr/>
                <p:nvPr/>
              </p:nvSpPr>
              <p:spPr>
                <a:xfrm>
                  <a:off x="3968433" y="4872927"/>
                  <a:ext cx="7272" cy="95911"/>
                </a:xfrm>
                <a:custGeom>
                  <a:avLst/>
                  <a:gdLst>
                    <a:gd name="connsiteX0" fmla="*/ 0 w 13108"/>
                    <a:gd name="connsiteY0" fmla="*/ 0 h 94395"/>
                    <a:gd name="connsiteX1" fmla="*/ 0 w 13108"/>
                    <a:gd name="connsiteY1" fmla="*/ 94396 h 943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3108" h="94395">
                      <a:moveTo>
                        <a:pt x="0" y="0"/>
                      </a:moveTo>
                      <a:lnTo>
                        <a:pt x="0" y="94396"/>
                      </a:lnTo>
                    </a:path>
                  </a:pathLst>
                </a:custGeom>
                <a:ln w="26207" cap="flat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 dirty="0">
                    <a:latin typeface="Avenir" panose="02000503020000020003" pitchFamily="2" charset="0"/>
                  </a:endParaRPr>
                </a:p>
              </p:txBody>
            </p:sp>
            <p:sp>
              <p:nvSpPr>
                <p:cNvPr id="55" name="Freeform 54">
                  <a:extLst>
                    <a:ext uri="{FF2B5EF4-FFF2-40B4-BE49-F238E27FC236}">
                      <a16:creationId xmlns:a16="http://schemas.microsoft.com/office/drawing/2014/main" id="{60A64031-F021-9BB6-79D8-F28B79C93013}"/>
                    </a:ext>
                  </a:extLst>
                </p:cNvPr>
                <p:cNvSpPr/>
                <p:nvPr/>
              </p:nvSpPr>
              <p:spPr>
                <a:xfrm>
                  <a:off x="4292924" y="4920882"/>
                  <a:ext cx="326345" cy="13321"/>
                </a:xfrm>
                <a:custGeom>
                  <a:avLst/>
                  <a:gdLst>
                    <a:gd name="connsiteX0" fmla="*/ 0 w 588258"/>
                    <a:gd name="connsiteY0" fmla="*/ 0 h 13110"/>
                    <a:gd name="connsiteX1" fmla="*/ 588258 w 588258"/>
                    <a:gd name="connsiteY1" fmla="*/ 0 h 131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8258" h="13110">
                      <a:moveTo>
                        <a:pt x="0" y="0"/>
                      </a:moveTo>
                      <a:lnTo>
                        <a:pt x="588258" y="0"/>
                      </a:lnTo>
                    </a:path>
                  </a:pathLst>
                </a:custGeom>
                <a:ln w="26207" cap="flat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 dirty="0">
                    <a:latin typeface="Avenir" panose="02000503020000020003" pitchFamily="2" charset="0"/>
                  </a:endParaRPr>
                </a:p>
              </p:txBody>
            </p:sp>
            <p:sp>
              <p:nvSpPr>
                <p:cNvPr id="56" name="Freeform 55">
                  <a:extLst>
                    <a:ext uri="{FF2B5EF4-FFF2-40B4-BE49-F238E27FC236}">
                      <a16:creationId xmlns:a16="http://schemas.microsoft.com/office/drawing/2014/main" id="{E51303AE-40D1-2704-96C4-531A1E354B83}"/>
                    </a:ext>
                  </a:extLst>
                </p:cNvPr>
                <p:cNvSpPr/>
                <p:nvPr/>
              </p:nvSpPr>
              <p:spPr>
                <a:xfrm>
                  <a:off x="3968433" y="4920882"/>
                  <a:ext cx="324491" cy="13321"/>
                </a:xfrm>
                <a:custGeom>
                  <a:avLst/>
                  <a:gdLst>
                    <a:gd name="connsiteX0" fmla="*/ 584916 w 584915"/>
                    <a:gd name="connsiteY0" fmla="*/ 0 h 13110"/>
                    <a:gd name="connsiteX1" fmla="*/ 0 w 584915"/>
                    <a:gd name="connsiteY1" fmla="*/ 0 h 131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4915" h="13110">
                      <a:moveTo>
                        <a:pt x="584916" y="0"/>
                      </a:moveTo>
                      <a:lnTo>
                        <a:pt x="0" y="0"/>
                      </a:lnTo>
                    </a:path>
                  </a:pathLst>
                </a:custGeom>
                <a:ln w="26207" cap="flat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 dirty="0">
                    <a:latin typeface="Avenir" panose="02000503020000020003" pitchFamily="2" charset="0"/>
                  </a:endParaRPr>
                </a:p>
              </p:txBody>
            </p:sp>
            <p:sp>
              <p:nvSpPr>
                <p:cNvPr id="57" name="Freeform 56">
                  <a:extLst>
                    <a:ext uri="{FF2B5EF4-FFF2-40B4-BE49-F238E27FC236}">
                      <a16:creationId xmlns:a16="http://schemas.microsoft.com/office/drawing/2014/main" id="{10BA40DF-719B-7813-3585-D7CB62547006}"/>
                    </a:ext>
                  </a:extLst>
                </p:cNvPr>
                <p:cNvSpPr/>
                <p:nvPr/>
              </p:nvSpPr>
              <p:spPr>
                <a:xfrm>
                  <a:off x="5059485" y="5157091"/>
                  <a:ext cx="7272" cy="95911"/>
                </a:xfrm>
                <a:custGeom>
                  <a:avLst/>
                  <a:gdLst>
                    <a:gd name="connsiteX0" fmla="*/ 0 w 13108"/>
                    <a:gd name="connsiteY0" fmla="*/ 0 h 94395"/>
                    <a:gd name="connsiteX1" fmla="*/ 0 w 13108"/>
                    <a:gd name="connsiteY1" fmla="*/ 94396 h 943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3108" h="94395">
                      <a:moveTo>
                        <a:pt x="0" y="0"/>
                      </a:moveTo>
                      <a:lnTo>
                        <a:pt x="0" y="94396"/>
                      </a:lnTo>
                    </a:path>
                  </a:pathLst>
                </a:custGeom>
                <a:ln w="26207" cap="flat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 dirty="0">
                    <a:latin typeface="Avenir" panose="02000503020000020003" pitchFamily="2" charset="0"/>
                  </a:endParaRPr>
                </a:p>
              </p:txBody>
            </p:sp>
            <p:sp>
              <p:nvSpPr>
                <p:cNvPr id="58" name="Freeform 57">
                  <a:extLst>
                    <a:ext uri="{FF2B5EF4-FFF2-40B4-BE49-F238E27FC236}">
                      <a16:creationId xmlns:a16="http://schemas.microsoft.com/office/drawing/2014/main" id="{6D7C52ED-C677-F1D6-9200-14B3E77359D3}"/>
                    </a:ext>
                  </a:extLst>
                </p:cNvPr>
                <p:cNvSpPr/>
                <p:nvPr/>
              </p:nvSpPr>
              <p:spPr>
                <a:xfrm>
                  <a:off x="4315650" y="5157091"/>
                  <a:ext cx="7272" cy="95911"/>
                </a:xfrm>
                <a:custGeom>
                  <a:avLst/>
                  <a:gdLst>
                    <a:gd name="connsiteX0" fmla="*/ 0 w 13108"/>
                    <a:gd name="connsiteY0" fmla="*/ 0 h 94395"/>
                    <a:gd name="connsiteX1" fmla="*/ 0 w 13108"/>
                    <a:gd name="connsiteY1" fmla="*/ 94396 h 943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3108" h="94395">
                      <a:moveTo>
                        <a:pt x="0" y="0"/>
                      </a:moveTo>
                      <a:lnTo>
                        <a:pt x="0" y="94396"/>
                      </a:lnTo>
                    </a:path>
                  </a:pathLst>
                </a:custGeom>
                <a:ln w="26207" cap="flat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 dirty="0">
                    <a:latin typeface="Avenir" panose="02000503020000020003" pitchFamily="2" charset="0"/>
                  </a:endParaRPr>
                </a:p>
              </p:txBody>
            </p:sp>
            <p:sp>
              <p:nvSpPr>
                <p:cNvPr id="59" name="Freeform 58">
                  <a:extLst>
                    <a:ext uri="{FF2B5EF4-FFF2-40B4-BE49-F238E27FC236}">
                      <a16:creationId xmlns:a16="http://schemas.microsoft.com/office/drawing/2014/main" id="{55EBD554-9402-2530-F206-75C5AF3BC5A9}"/>
                    </a:ext>
                  </a:extLst>
                </p:cNvPr>
                <p:cNvSpPr/>
                <p:nvPr/>
              </p:nvSpPr>
              <p:spPr>
                <a:xfrm>
                  <a:off x="4688313" y="5205046"/>
                  <a:ext cx="371172" cy="13321"/>
                </a:xfrm>
                <a:custGeom>
                  <a:avLst/>
                  <a:gdLst>
                    <a:gd name="connsiteX0" fmla="*/ 0 w 669061"/>
                    <a:gd name="connsiteY0" fmla="*/ 0 h 13110"/>
                    <a:gd name="connsiteX1" fmla="*/ 669061 w 669061"/>
                    <a:gd name="connsiteY1" fmla="*/ 0 h 131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69061" h="13110">
                      <a:moveTo>
                        <a:pt x="0" y="0"/>
                      </a:moveTo>
                      <a:lnTo>
                        <a:pt x="669061" y="0"/>
                      </a:lnTo>
                    </a:path>
                  </a:pathLst>
                </a:custGeom>
                <a:ln w="26207" cap="flat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 dirty="0">
                    <a:latin typeface="Avenir" panose="02000503020000020003" pitchFamily="2" charset="0"/>
                  </a:endParaRPr>
                </a:p>
              </p:txBody>
            </p:sp>
            <p:sp>
              <p:nvSpPr>
                <p:cNvPr id="60" name="Freeform 59">
                  <a:extLst>
                    <a:ext uri="{FF2B5EF4-FFF2-40B4-BE49-F238E27FC236}">
                      <a16:creationId xmlns:a16="http://schemas.microsoft.com/office/drawing/2014/main" id="{59871CCA-1288-629C-CE7F-01CD6B407BFA}"/>
                    </a:ext>
                  </a:extLst>
                </p:cNvPr>
                <p:cNvSpPr/>
                <p:nvPr/>
              </p:nvSpPr>
              <p:spPr>
                <a:xfrm>
                  <a:off x="4315650" y="5205046"/>
                  <a:ext cx="372663" cy="13321"/>
                </a:xfrm>
                <a:custGeom>
                  <a:avLst/>
                  <a:gdLst>
                    <a:gd name="connsiteX0" fmla="*/ 671749 w 671748"/>
                    <a:gd name="connsiteY0" fmla="*/ 0 h 13110"/>
                    <a:gd name="connsiteX1" fmla="*/ 0 w 671748"/>
                    <a:gd name="connsiteY1" fmla="*/ 0 h 131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71748" h="13110">
                      <a:moveTo>
                        <a:pt x="671749" y="0"/>
                      </a:moveTo>
                      <a:lnTo>
                        <a:pt x="0" y="0"/>
                      </a:lnTo>
                    </a:path>
                  </a:pathLst>
                </a:custGeom>
                <a:ln w="26207" cap="flat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 dirty="0">
                    <a:latin typeface="Avenir" panose="02000503020000020003" pitchFamily="2" charset="0"/>
                  </a:endParaRPr>
                </a:p>
              </p:txBody>
            </p:sp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5A1D76BA-8460-AF70-3E7F-BC81C01D8ADE}"/>
                    </a:ext>
                  </a:extLst>
                </p:cNvPr>
                <p:cNvSpPr/>
                <p:nvPr/>
              </p:nvSpPr>
              <p:spPr>
                <a:xfrm>
                  <a:off x="4201707" y="2607649"/>
                  <a:ext cx="83463" cy="83463"/>
                </a:xfrm>
                <a:prstGeom prst="rect">
                  <a:avLst/>
                </a:prstGeom>
                <a:solidFill>
                  <a:srgbClr val="852066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Avenir" panose="02000503020000020003" pitchFamily="2" charset="0"/>
                  </a:endParaRPr>
                </a:p>
              </p:txBody>
            </p:sp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FF259059-870D-716B-F584-36ADA27CE833}"/>
                    </a:ext>
                  </a:extLst>
                </p:cNvPr>
                <p:cNvSpPr/>
                <p:nvPr/>
              </p:nvSpPr>
              <p:spPr>
                <a:xfrm>
                  <a:off x="4064547" y="3175627"/>
                  <a:ext cx="83463" cy="83463"/>
                </a:xfrm>
                <a:prstGeom prst="rect">
                  <a:avLst/>
                </a:prstGeom>
                <a:solidFill>
                  <a:srgbClr val="852066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Avenir" panose="02000503020000020003" pitchFamily="2" charset="0"/>
                  </a:endParaRPr>
                </a:p>
              </p:txBody>
            </p:sp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2F3051FF-236D-E05D-481E-E017AF8C9ABD}"/>
                    </a:ext>
                  </a:extLst>
                </p:cNvPr>
                <p:cNvSpPr/>
                <p:nvPr/>
              </p:nvSpPr>
              <p:spPr>
                <a:xfrm>
                  <a:off x="3473453" y="3458330"/>
                  <a:ext cx="83463" cy="83463"/>
                </a:xfrm>
                <a:prstGeom prst="rect">
                  <a:avLst/>
                </a:prstGeom>
                <a:solidFill>
                  <a:srgbClr val="852066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Avenir" panose="02000503020000020003" pitchFamily="2" charset="0"/>
                  </a:endParaRPr>
                </a:p>
              </p:txBody>
            </p:sp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AB9CB500-A982-E468-BB3E-AA3A683F2FCA}"/>
                    </a:ext>
                  </a:extLst>
                </p:cNvPr>
                <p:cNvSpPr/>
                <p:nvPr/>
              </p:nvSpPr>
              <p:spPr>
                <a:xfrm>
                  <a:off x="4515215" y="3742868"/>
                  <a:ext cx="83463" cy="83463"/>
                </a:xfrm>
                <a:prstGeom prst="rect">
                  <a:avLst/>
                </a:prstGeom>
                <a:solidFill>
                  <a:srgbClr val="852066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Avenir" panose="02000503020000020003" pitchFamily="2" charset="0"/>
                  </a:endParaRPr>
                </a:p>
              </p:txBody>
            </p:sp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F6A051A8-4177-8E9F-9944-C24A0A0B3646}"/>
                    </a:ext>
                  </a:extLst>
                </p:cNvPr>
                <p:cNvSpPr/>
                <p:nvPr/>
              </p:nvSpPr>
              <p:spPr>
                <a:xfrm>
                  <a:off x="4469496" y="4314368"/>
                  <a:ext cx="83463" cy="83463"/>
                </a:xfrm>
                <a:prstGeom prst="rect">
                  <a:avLst/>
                </a:prstGeom>
                <a:solidFill>
                  <a:srgbClr val="852066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Avenir" panose="02000503020000020003" pitchFamily="2" charset="0"/>
                  </a:endParaRPr>
                </a:p>
              </p:txBody>
            </p:sp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DB41E9CD-B10B-3B0B-246D-FAF574B7FD07}"/>
                    </a:ext>
                  </a:extLst>
                </p:cNvPr>
                <p:cNvSpPr/>
                <p:nvPr/>
              </p:nvSpPr>
              <p:spPr>
                <a:xfrm>
                  <a:off x="4391119" y="4594942"/>
                  <a:ext cx="83463" cy="83463"/>
                </a:xfrm>
                <a:prstGeom prst="rect">
                  <a:avLst/>
                </a:prstGeom>
                <a:solidFill>
                  <a:srgbClr val="852066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Avenir" panose="02000503020000020003" pitchFamily="2" charset="0"/>
                  </a:endParaRPr>
                </a:p>
              </p:txBody>
            </p:sp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8D70A28E-5CE5-278D-B81B-13CEEB206B74}"/>
                    </a:ext>
                  </a:extLst>
                </p:cNvPr>
                <p:cNvSpPr/>
                <p:nvPr/>
              </p:nvSpPr>
              <p:spPr>
                <a:xfrm>
                  <a:off x="4250694" y="4879244"/>
                  <a:ext cx="83463" cy="83463"/>
                </a:xfrm>
                <a:prstGeom prst="rect">
                  <a:avLst/>
                </a:prstGeom>
                <a:solidFill>
                  <a:srgbClr val="852066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Avenir" panose="02000503020000020003" pitchFamily="2" charset="0"/>
                  </a:endParaRPr>
                </a:p>
              </p:txBody>
            </p:sp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14669119-CD24-7092-8A40-4985C318C46D}"/>
                    </a:ext>
                  </a:extLst>
                </p:cNvPr>
                <p:cNvSpPr/>
                <p:nvPr/>
              </p:nvSpPr>
              <p:spPr>
                <a:xfrm>
                  <a:off x="4642579" y="5156797"/>
                  <a:ext cx="83463" cy="83463"/>
                </a:xfrm>
                <a:prstGeom prst="rect">
                  <a:avLst/>
                </a:prstGeom>
                <a:solidFill>
                  <a:srgbClr val="852066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Avenir" panose="02000503020000020003" pitchFamily="2" charset="0"/>
                  </a:endParaRPr>
                </a:p>
              </p:txBody>
            </p:sp>
          </p:grpSp>
        </p:grpSp>
      </p:grpSp>
      <p:graphicFrame>
        <p:nvGraphicFramePr>
          <p:cNvPr id="69" name="Table 68">
            <a:extLst>
              <a:ext uri="{FF2B5EF4-FFF2-40B4-BE49-F238E27FC236}">
                <a16:creationId xmlns:a16="http://schemas.microsoft.com/office/drawing/2014/main" id="{A405C9CF-1A39-850E-156B-25CBBF863C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708320"/>
              </p:ext>
            </p:extLst>
          </p:nvPr>
        </p:nvGraphicFramePr>
        <p:xfrm>
          <a:off x="5777250" y="1645918"/>
          <a:ext cx="6055262" cy="3566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7941">
                  <a:extLst>
                    <a:ext uri="{9D8B030D-6E8A-4147-A177-3AD203B41FA5}">
                      <a16:colId xmlns:a16="http://schemas.microsoft.com/office/drawing/2014/main" val="1783700270"/>
                    </a:ext>
                  </a:extLst>
                </a:gridCol>
                <a:gridCol w="1127941">
                  <a:extLst>
                    <a:ext uri="{9D8B030D-6E8A-4147-A177-3AD203B41FA5}">
                      <a16:colId xmlns:a16="http://schemas.microsoft.com/office/drawing/2014/main" val="2539175377"/>
                    </a:ext>
                  </a:extLst>
                </a:gridCol>
                <a:gridCol w="1543498">
                  <a:extLst>
                    <a:ext uri="{9D8B030D-6E8A-4147-A177-3AD203B41FA5}">
                      <a16:colId xmlns:a16="http://schemas.microsoft.com/office/drawing/2014/main" val="1155457209"/>
                    </a:ext>
                  </a:extLst>
                </a:gridCol>
                <a:gridCol w="1127941">
                  <a:extLst>
                    <a:ext uri="{9D8B030D-6E8A-4147-A177-3AD203B41FA5}">
                      <a16:colId xmlns:a16="http://schemas.microsoft.com/office/drawing/2014/main" val="1432665608"/>
                    </a:ext>
                  </a:extLst>
                </a:gridCol>
                <a:gridCol w="1127941">
                  <a:extLst>
                    <a:ext uri="{9D8B030D-6E8A-4147-A177-3AD203B41FA5}">
                      <a16:colId xmlns:a16="http://schemas.microsoft.com/office/drawing/2014/main" val="4232144172"/>
                    </a:ext>
                  </a:extLst>
                </a:gridCol>
              </a:tblGrid>
              <a:tr h="478467"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lang="en-US" sz="1400" b="1" i="0" dirty="0">
                          <a:solidFill>
                            <a:schemeClr val="tx1"/>
                          </a:solidFill>
                          <a:latin typeface="Avenir LT Std 55 Roman" panose="020B0703020203020204"/>
                          <a:cs typeface="Arial Narrow" panose="020B0604020202020204" pitchFamily="34" charset="0"/>
                        </a:rPr>
                        <a:t>BL (SXB)</a:t>
                      </a:r>
                      <a:br>
                        <a:rPr lang="en-US" sz="1400" b="1" i="0" dirty="0">
                          <a:solidFill>
                            <a:schemeClr val="tx1"/>
                          </a:solidFill>
                          <a:latin typeface="Avenir LT Std 55 Roman" panose="020B0703020203020204"/>
                          <a:cs typeface="Arial Narrow" panose="020B0604020202020204" pitchFamily="34" charset="0"/>
                        </a:rPr>
                      </a:br>
                      <a:r>
                        <a:rPr lang="en-US" sz="1400" b="1" i="0" dirty="0">
                          <a:solidFill>
                            <a:schemeClr val="tx1"/>
                          </a:solidFill>
                          <a:latin typeface="Avenir LT Std 55 Roman" panose="020B0703020203020204"/>
                          <a:cs typeface="Arial Narrow" panose="020B0604020202020204" pitchFamily="34" charset="0"/>
                        </a:rPr>
                        <a:t>N=43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lang="en-US" sz="1400" b="1" i="0" dirty="0">
                          <a:solidFill>
                            <a:schemeClr val="tx1"/>
                          </a:solidFill>
                          <a:latin typeface="Avenir LT Std 55 Roman" panose="020B0703020203020204"/>
                          <a:cs typeface="Arial Narrow" panose="020B0604020202020204" pitchFamily="34" charset="0"/>
                        </a:rPr>
                        <a:t>EOT (LXB)</a:t>
                      </a:r>
                      <a:br>
                        <a:rPr lang="en-US" sz="1400" b="1" i="0" dirty="0">
                          <a:solidFill>
                            <a:schemeClr val="tx1"/>
                          </a:solidFill>
                          <a:latin typeface="Avenir LT Std 55 Roman" panose="020B0703020203020204"/>
                          <a:cs typeface="Arial Narrow" panose="020B0604020202020204" pitchFamily="34" charset="0"/>
                        </a:rPr>
                      </a:br>
                      <a:r>
                        <a:rPr lang="en-US" sz="1400" b="1" i="0" dirty="0">
                          <a:solidFill>
                            <a:schemeClr val="tx1"/>
                          </a:solidFill>
                          <a:latin typeface="Avenir LT Std 55 Roman" panose="020B0703020203020204"/>
                          <a:cs typeface="Arial Narrow" panose="020B0604020202020204" pitchFamily="34" charset="0"/>
                        </a:rPr>
                        <a:t>(N=43)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lang="en-US" sz="1400" b="1" i="0" dirty="0">
                          <a:solidFill>
                            <a:schemeClr val="tx1"/>
                          </a:solidFill>
                          <a:latin typeface="Avenir LT Std 55 Roman" panose="020B0703020203020204"/>
                          <a:cs typeface="Arial Narrow" panose="020B0604020202020204" pitchFamily="34" charset="0"/>
                        </a:rPr>
                        <a:t>LSM </a:t>
                      </a:r>
                      <a:r>
                        <a:rPr lang="el-GR" sz="1400" b="1" i="0">
                          <a:solidFill>
                            <a:schemeClr val="tx1"/>
                          </a:solidFill>
                          <a:latin typeface="Avenir Heavy" panose="02000503020000020003" pitchFamily="2" charset="0"/>
                          <a:cs typeface="Arial Narrow" panose="020B0604020202020204" pitchFamily="34" charset="0"/>
                        </a:rPr>
                        <a:t>Δ</a:t>
                      </a:r>
                      <a:br>
                        <a:rPr lang="en-US" sz="1400" b="1" i="0" baseline="0" dirty="0">
                          <a:solidFill>
                            <a:schemeClr val="tx1"/>
                          </a:solidFill>
                          <a:latin typeface="Avenir LT Std 55 Roman" panose="020B0703020203020204"/>
                          <a:cs typeface="Arial Narrow" panose="020B0604020202020204" pitchFamily="34" charset="0"/>
                        </a:rPr>
                      </a:br>
                      <a:r>
                        <a:rPr lang="en-US" sz="1400" b="1" i="0" baseline="0" dirty="0">
                          <a:solidFill>
                            <a:schemeClr val="tx1"/>
                          </a:solidFill>
                          <a:latin typeface="Avenir LT Std 55 Roman" panose="020B0703020203020204"/>
                          <a:cs typeface="Arial Narrow" panose="020B0604020202020204" pitchFamily="34" charset="0"/>
                        </a:rPr>
                        <a:t>(95% CI),</a:t>
                      </a:r>
                      <a:r>
                        <a:rPr lang="en-US" sz="1400" b="1" i="0" baseline="30000" dirty="0">
                          <a:solidFill>
                            <a:schemeClr val="tx1"/>
                          </a:solidFill>
                          <a:latin typeface="Avenir LT Std 55 Roman" panose="020B0703020203020204"/>
                          <a:cs typeface="Arial Narrow" panose="020B0604020202020204" pitchFamily="34" charset="0"/>
                        </a:rPr>
                        <a:t> a</a:t>
                      </a:r>
                      <a:br>
                        <a:rPr lang="en-US" sz="1400" b="1" i="0" baseline="0" dirty="0">
                          <a:solidFill>
                            <a:schemeClr val="tx1"/>
                          </a:solidFill>
                          <a:latin typeface="Avenir LT Std 55 Roman" panose="020B0703020203020204"/>
                          <a:cs typeface="Arial Narrow" panose="020B0604020202020204" pitchFamily="34" charset="0"/>
                        </a:rPr>
                      </a:br>
                      <a:r>
                        <a:rPr lang="en-US" sz="1400" b="1" i="0" baseline="0" dirty="0">
                          <a:solidFill>
                            <a:schemeClr val="tx1"/>
                          </a:solidFill>
                          <a:latin typeface="Avenir LT Std 55 Roman" panose="020B0703020203020204"/>
                          <a:cs typeface="Arial Narrow" panose="020B0604020202020204" pitchFamily="34" charset="0"/>
                        </a:rPr>
                        <a:t>mmHg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lang="en-US" sz="1400" b="1" i="1" dirty="0">
                          <a:solidFill>
                            <a:schemeClr val="tx1"/>
                          </a:solidFill>
                          <a:latin typeface="Avenir LT Std 55 Roman" panose="020B0703020203020204"/>
                          <a:cs typeface="Arial Narrow" panose="020B0604020202020204" pitchFamily="34" charset="0"/>
                        </a:rPr>
                        <a:t>P</a:t>
                      </a:r>
                      <a:r>
                        <a:rPr lang="en-US" sz="1400" b="1" i="0" dirty="0">
                          <a:solidFill>
                            <a:schemeClr val="tx1"/>
                          </a:solidFill>
                          <a:latin typeface="Avenir LT Std 55 Roman" panose="020B0703020203020204"/>
                          <a:cs typeface="Arial Narrow" panose="020B0604020202020204" pitchFamily="34" charset="0"/>
                        </a:rPr>
                        <a:t> value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0" i="0">
                        <a:solidFill>
                          <a:schemeClr val="tx1"/>
                        </a:solidFill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121218"/>
                  </a:ext>
                </a:extLst>
              </a:tr>
              <a:tr h="277337">
                <a:tc gridSpan="2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lang="en-US" sz="1400" b="1" i="0" dirty="0">
                          <a:solidFill>
                            <a:schemeClr val="tx1"/>
                          </a:solidFill>
                          <a:latin typeface="Avenir LT Std 55 Roman" panose="020B0703020203020204"/>
                          <a:cs typeface="Arial Narrow" panose="020B0604020202020204" pitchFamily="34" charset="0"/>
                        </a:rPr>
                        <a:t>Mean (SE), mmHg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>
                        <a:solidFill>
                          <a:schemeClr val="tx1"/>
                        </a:solidFill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1" i="0">
                        <a:solidFill>
                          <a:schemeClr val="tx1"/>
                        </a:solidFill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lang="en-US" sz="1400" b="1" i="0" dirty="0">
                          <a:solidFill>
                            <a:schemeClr val="tx1"/>
                          </a:solidFill>
                          <a:latin typeface="Avenir LT Std 55 Roman" panose="020B0703020203020204"/>
                          <a:cs typeface="Arial Narrow" panose="020B0604020202020204" pitchFamily="34" charset="0"/>
                        </a:rPr>
                        <a:t>1-sided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lang="en-US" sz="1400" b="1" i="0" dirty="0">
                          <a:solidFill>
                            <a:schemeClr val="tx1"/>
                          </a:solidFill>
                          <a:latin typeface="Avenir LT Std 55 Roman" panose="020B0703020203020204"/>
                          <a:cs typeface="Arial Narrow" panose="020B0604020202020204" pitchFamily="34" charset="0"/>
                        </a:rPr>
                        <a:t>2-sided</a:t>
                      </a:r>
                      <a:endParaRPr lang="en-US" sz="1400" b="1" i="0" baseline="30000" dirty="0">
                        <a:solidFill>
                          <a:schemeClr val="tx1"/>
                        </a:solidFill>
                        <a:latin typeface="Avenir LT Std 55 Roman" panose="020B0703020203020204"/>
                        <a:cs typeface="Arial Narrow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9034736"/>
                  </a:ext>
                </a:extLst>
              </a:tr>
              <a:tr h="277337"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Avenir LT Std 55 Roman" panose="020B0703020203020204"/>
                          <a:cs typeface="Arial Narrow" panose="020B0604020202020204" pitchFamily="34" charset="0"/>
                        </a:rPr>
                        <a:t>132.3 (1.8)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Avenir LT Std 55 Roman" panose="020B0703020203020204"/>
                          <a:cs typeface="Arial Narrow" panose="020B0604020202020204" pitchFamily="34" charset="0"/>
                        </a:rPr>
                        <a:t>128.2 (1.8)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Avenir LT Std 55 Roman" panose="020B0703020203020204"/>
                          <a:cs typeface="Arial Narrow" panose="020B0604020202020204" pitchFamily="34" charset="0"/>
                        </a:rPr>
                        <a:t>−4.1 (−6.9, −1.4)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Avenir LT Std 55 Roman" panose="020B0703020203020204"/>
                          <a:cs typeface="Arial Narrow" panose="020B0604020202020204" pitchFamily="34" charset="0"/>
                        </a:rPr>
                        <a:t>0.0019*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Avenir LT Std 55 Roman" panose="020B0703020203020204"/>
                          <a:cs typeface="Arial Narrow" panose="020B0604020202020204" pitchFamily="34" charset="0"/>
                        </a:rPr>
                        <a:t>0.0038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86093"/>
                  </a:ext>
                </a:extLst>
              </a:tr>
              <a:tr h="277337"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endParaRPr lang="en-US" sz="1400" b="0" i="0" dirty="0">
                        <a:solidFill>
                          <a:schemeClr val="tx1"/>
                        </a:solidFill>
                        <a:latin typeface="Avenir LT Std 55 Roman" panose="020B0703020203020204"/>
                        <a:cs typeface="Arial Narrow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endParaRPr lang="en-US" sz="1400" b="0" i="0" dirty="0">
                        <a:solidFill>
                          <a:schemeClr val="tx1"/>
                        </a:solidFill>
                        <a:latin typeface="Avenir LT Std 55 Roman" panose="020B0703020203020204"/>
                        <a:cs typeface="Arial Narrow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endParaRPr lang="en-US" sz="1400" b="0" i="0" dirty="0">
                        <a:solidFill>
                          <a:schemeClr val="tx1"/>
                        </a:solidFill>
                        <a:latin typeface="Avenir LT Std 55 Roman" panose="020B0703020203020204"/>
                        <a:cs typeface="Arial Narrow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endParaRPr lang="en-US" sz="1400" b="0" i="0" dirty="0">
                        <a:solidFill>
                          <a:schemeClr val="tx1"/>
                        </a:solidFill>
                        <a:latin typeface="Avenir LT Std 55 Roman" panose="020B0703020203020204"/>
                        <a:cs typeface="Arial Narrow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endParaRPr lang="en-US" sz="1400" b="0" i="0" dirty="0">
                        <a:solidFill>
                          <a:schemeClr val="tx1"/>
                        </a:solidFill>
                        <a:latin typeface="Avenir LT Std 55 Roman" panose="020B0703020203020204"/>
                        <a:cs typeface="Arial Narrow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050969"/>
                  </a:ext>
                </a:extLst>
              </a:tr>
              <a:tr h="277337"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Avenir LT Std 55 Roman" panose="020B0703020203020204"/>
                          <a:cs typeface="Arial Narrow" panose="020B0604020202020204" pitchFamily="34" charset="0"/>
                        </a:rPr>
                        <a:t>139.1 (1.9)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Avenir LT Std 55 Roman" panose="020B0703020203020204"/>
                          <a:cs typeface="Arial Narrow" panose="020B0604020202020204" pitchFamily="34" charset="0"/>
                        </a:rPr>
                        <a:t>134.1 (1.9)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Avenir LT Std 55 Roman" panose="020B0703020203020204"/>
                          <a:cs typeface="Arial Narrow" panose="020B0604020202020204" pitchFamily="34" charset="0"/>
                        </a:rPr>
                        <a:t>−5.1 (−7.8, −2.4)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Avenir LT Std 55 Roman" panose="020B0703020203020204"/>
                          <a:cs typeface="Arial Narrow" panose="020B0604020202020204" pitchFamily="34" charset="0"/>
                        </a:rPr>
                        <a:t>0.0003*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Avenir LT Std 55 Roman" panose="020B0703020203020204"/>
                          <a:cs typeface="Arial Narrow" panose="020B0604020202020204" pitchFamily="34" charset="0"/>
                        </a:rPr>
                        <a:t>0.0005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9163474"/>
                  </a:ext>
                </a:extLst>
              </a:tr>
              <a:tr h="314327"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Avenir LT Std 55 Roman" panose="020B0703020203020204"/>
                          <a:cs typeface="Arial Narrow" panose="020B0604020202020204" pitchFamily="34" charset="0"/>
                        </a:rPr>
                        <a:t>138.0 (0.9)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Avenir LT Std 55 Roman" panose="020B0703020203020204"/>
                          <a:cs typeface="Arial Narrow" panose="020B0604020202020204" pitchFamily="34" charset="0"/>
                        </a:rPr>
                        <a:t>128.8 (1.4)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Avenir LT Std 55 Roman" panose="020B0703020203020204"/>
                          <a:cs typeface="Arial Narrow" panose="020B0604020202020204" pitchFamily="34" charset="0"/>
                        </a:rPr>
                        <a:t>−9.2 (−11.9, −6.5)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Avenir LT Std 55 Roman" panose="020B0703020203020204"/>
                          <a:cs typeface="Arial Narrow" panose="020B0604020202020204" pitchFamily="34" charset="0"/>
                        </a:rPr>
                        <a:t>&lt;0.0001*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Avenir LT Std 55 Roman" panose="020B0703020203020204"/>
                          <a:cs typeface="Arial Narrow" panose="020B0604020202020204" pitchFamily="34" charset="0"/>
                        </a:rPr>
                        <a:t>&lt;0.001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4239109"/>
                  </a:ext>
                </a:extLst>
              </a:tr>
              <a:tr h="277337"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Avenir LT Std 55 Roman" panose="020B0703020203020204"/>
                          <a:cs typeface="Arial Narrow" panose="020B0604020202020204" pitchFamily="34" charset="0"/>
                        </a:rPr>
                        <a:t>116.9 (2.1)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Avenir LT Std 55 Roman" panose="020B0703020203020204"/>
                          <a:cs typeface="Arial Narrow" panose="020B0604020202020204" pitchFamily="34" charset="0"/>
                        </a:rPr>
                        <a:t>114.9 (2.4)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Avenir LT Std 55 Roman" panose="020B0703020203020204"/>
                          <a:cs typeface="Arial Narrow" panose="020B0604020202020204" pitchFamily="34" charset="0"/>
                        </a:rPr>
                        <a:t>−2.0 (−5.3, 1.4)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Avenir LT Std 55 Roman" panose="020B0703020203020204"/>
                          <a:cs typeface="Arial Narrow" panose="020B0604020202020204" pitchFamily="34" charset="0"/>
                        </a:rPr>
                        <a:t>0.1265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Avenir LT Std 55 Roman" panose="020B0703020203020204"/>
                          <a:cs typeface="Arial Narrow" panose="020B0604020202020204" pitchFamily="34" charset="0"/>
                        </a:rPr>
                        <a:t>0.2530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5111237"/>
                  </a:ext>
                </a:extLst>
              </a:tr>
              <a:tr h="277337"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endParaRPr lang="en-US" sz="1400" b="0" i="0" dirty="0">
                        <a:solidFill>
                          <a:schemeClr val="tx1"/>
                        </a:solidFill>
                        <a:latin typeface="Avenir LT Std 55 Roman" panose="020B0703020203020204"/>
                        <a:cs typeface="Arial Narrow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endParaRPr lang="en-US" sz="1400" b="0" i="0" dirty="0">
                        <a:solidFill>
                          <a:schemeClr val="tx1"/>
                        </a:solidFill>
                        <a:latin typeface="Avenir LT Std 55 Roman" panose="020B0703020203020204"/>
                        <a:cs typeface="Arial Narrow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endParaRPr lang="en-US" sz="1400" b="0" i="0" dirty="0">
                        <a:solidFill>
                          <a:schemeClr val="tx1"/>
                        </a:solidFill>
                        <a:latin typeface="Avenir LT Std 55 Roman" panose="020B0703020203020204"/>
                        <a:cs typeface="Arial Narrow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endParaRPr lang="en-US" sz="1400" b="0" i="0" dirty="0">
                        <a:solidFill>
                          <a:schemeClr val="tx1"/>
                        </a:solidFill>
                        <a:latin typeface="Avenir LT Std 55 Roman" panose="020B0703020203020204"/>
                        <a:cs typeface="Arial Narrow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endParaRPr lang="en-US" sz="1400" b="0" i="0" dirty="0">
                        <a:solidFill>
                          <a:schemeClr val="tx1"/>
                        </a:solidFill>
                        <a:latin typeface="Avenir LT Std 55 Roman" panose="020B0703020203020204"/>
                        <a:cs typeface="Arial Narrow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3628719"/>
                  </a:ext>
                </a:extLst>
              </a:tr>
              <a:tr h="277337"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Avenir LT Std 55 Roman" panose="020B0703020203020204"/>
                          <a:cs typeface="Arial Narrow" panose="020B0604020202020204" pitchFamily="34" charset="0"/>
                        </a:rPr>
                        <a:t>77.3 (1.6)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Avenir LT Std 55 Roman" panose="020B0703020203020204"/>
                          <a:cs typeface="Arial Narrow" panose="020B0604020202020204" pitchFamily="34" charset="0"/>
                        </a:rPr>
                        <a:t>75.0 (1.4)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Avenir LT Std 55 Roman" panose="020B0703020203020204"/>
                          <a:cs typeface="Arial Narrow" panose="020B0604020202020204" pitchFamily="34" charset="0"/>
                        </a:rPr>
                        <a:t>−2.3 (−4.1, −0.5)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endParaRPr lang="en-US" sz="1400" b="0" i="0" dirty="0">
                        <a:solidFill>
                          <a:schemeClr val="tx1"/>
                        </a:solidFill>
                        <a:latin typeface="Avenir LT Std 55 Roman" panose="020B0703020203020204"/>
                        <a:cs typeface="Arial Narrow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Avenir LT Std 55 Roman" panose="020B0703020203020204"/>
                          <a:cs typeface="Arial Narrow" panose="020B0604020202020204" pitchFamily="34" charset="0"/>
                        </a:rPr>
                        <a:t>0.0118</a:t>
                      </a:r>
                      <a:r>
                        <a:rPr lang="en-US" sz="1400" b="0" i="0" baseline="30000" dirty="0">
                          <a:solidFill>
                            <a:schemeClr val="tx1"/>
                          </a:solidFill>
                          <a:latin typeface="Avenir LT Std 55 Roman" panose="020B0703020203020204"/>
                          <a:cs typeface="Arial Narrow" panose="020B0604020202020204" pitchFamily="34" charset="0"/>
                        </a:rPr>
                        <a:t>b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Avenir LT Std 55 Roman" panose="020B0703020203020204"/>
                        <a:cs typeface="Arial Narrow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8983669"/>
                  </a:ext>
                </a:extLst>
              </a:tr>
              <a:tr h="277337"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Avenir LT Std 55 Roman" panose="020B0703020203020204"/>
                          <a:cs typeface="Arial Narrow" panose="020B0604020202020204" pitchFamily="34" charset="0"/>
                        </a:rPr>
                        <a:t>82.7 (1.6)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Avenir LT Std 55 Roman" panose="020B0703020203020204"/>
                          <a:cs typeface="Arial Narrow" panose="020B0604020202020204" pitchFamily="34" charset="0"/>
                        </a:rPr>
                        <a:t>79.8 (1.5)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Avenir LT Std 55 Roman" panose="020B0703020203020204"/>
                          <a:cs typeface="Arial Narrow" panose="020B0604020202020204" pitchFamily="34" charset="0"/>
                        </a:rPr>
                        <a:t>−2.8 (−4.8, −0.9)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endParaRPr lang="en-US" sz="1400" b="0" i="0" dirty="0">
                        <a:solidFill>
                          <a:schemeClr val="tx1"/>
                        </a:solidFill>
                        <a:latin typeface="Avenir LT Std 55 Roman" panose="020B0703020203020204"/>
                        <a:cs typeface="Arial Narrow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Avenir LT Std 55 Roman" panose="020B0703020203020204"/>
                          <a:cs typeface="Arial Narrow" panose="020B0604020202020204" pitchFamily="34" charset="0"/>
                        </a:rPr>
                        <a:t>0.0045</a:t>
                      </a:r>
                      <a:r>
                        <a:rPr lang="en-US" sz="1400" b="0" i="0" baseline="30000" dirty="0">
                          <a:solidFill>
                            <a:schemeClr val="tx1"/>
                          </a:solidFill>
                          <a:latin typeface="Avenir LT Std 55 Roman" panose="020B0703020203020204"/>
                          <a:cs typeface="Arial Narrow" panose="020B0604020202020204" pitchFamily="34" charset="0"/>
                        </a:rPr>
                        <a:t>b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Avenir LT Std 55 Roman" panose="020B0703020203020204"/>
                        <a:cs typeface="Arial Narrow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8219489"/>
                  </a:ext>
                </a:extLst>
              </a:tr>
              <a:tr h="277337"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Avenir LT Std 55 Roman" panose="020B0703020203020204"/>
                          <a:cs typeface="Arial Narrow" panose="020B0604020202020204" pitchFamily="34" charset="0"/>
                        </a:rPr>
                        <a:t>85.2 (1.0)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Avenir LT Std 55 Roman" panose="020B0703020203020204"/>
                          <a:cs typeface="Arial Narrow" panose="020B0604020202020204" pitchFamily="34" charset="0"/>
                        </a:rPr>
                        <a:t>81.4 (1.5)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Avenir LT Std 55 Roman" panose="020B0703020203020204"/>
                          <a:cs typeface="Arial Narrow" panose="020B0604020202020204" pitchFamily="34" charset="0"/>
                        </a:rPr>
                        <a:t>−3.8 (−6.0, −1.6)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endParaRPr lang="en-US" sz="1400" b="0" i="0" dirty="0">
                        <a:solidFill>
                          <a:schemeClr val="tx1"/>
                        </a:solidFill>
                        <a:latin typeface="Avenir LT Std 55 Roman" panose="020B0703020203020204"/>
                        <a:cs typeface="Arial Narrow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Avenir LT Std 55 Roman" panose="020B0703020203020204"/>
                          <a:cs typeface="Arial Narrow" panose="020B0604020202020204" pitchFamily="34" charset="0"/>
                        </a:rPr>
                        <a:t>0.0014</a:t>
                      </a:r>
                      <a:r>
                        <a:rPr lang="en-US" sz="1400" b="0" i="0" baseline="30000" dirty="0">
                          <a:solidFill>
                            <a:schemeClr val="tx1"/>
                          </a:solidFill>
                          <a:latin typeface="Avenir LT Std 55 Roman" panose="020B0703020203020204"/>
                          <a:cs typeface="Arial Narrow" panose="020B0604020202020204" pitchFamily="34" charset="0"/>
                        </a:rPr>
                        <a:t>b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Avenir LT Std 55 Roman" panose="020B0703020203020204"/>
                        <a:cs typeface="Arial Narrow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5530053"/>
                  </a:ext>
                </a:extLst>
              </a:tr>
              <a:tr h="2773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8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Avenir LT Std 55 Roman" panose="020B0703020203020204"/>
                          <a:cs typeface="Arial Narrow" panose="020B0604020202020204" pitchFamily="34" charset="0"/>
                        </a:rPr>
                        <a:t>65.2 (1.8)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8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Avenir LT Std 55 Roman" panose="020B0703020203020204"/>
                          <a:cs typeface="Arial Narrow" panose="020B0604020202020204" pitchFamily="34" charset="0"/>
                        </a:rPr>
                        <a:t>64.1 (1.9)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8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Avenir LT Std 55 Roman" panose="020B0703020203020204"/>
                          <a:cs typeface="Arial Narrow" panose="020B0604020202020204" pitchFamily="34" charset="0"/>
                        </a:rPr>
                        <a:t>−1.1 (−3.6, 1.5)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endParaRPr lang="en-US" sz="1400" b="0" i="0" dirty="0">
                        <a:solidFill>
                          <a:schemeClr val="tx1"/>
                        </a:solidFill>
                        <a:latin typeface="Avenir LT Std 55 Roman" panose="020B0703020203020204"/>
                        <a:cs typeface="Arial Narrow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8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Avenir LT Std 55 Roman" panose="020B0703020203020204"/>
                          <a:cs typeface="Arial Narrow" panose="020B0604020202020204" pitchFamily="34" charset="0"/>
                        </a:rPr>
                        <a:t>0.3993</a:t>
                      </a:r>
                      <a:r>
                        <a:rPr lang="en-US" sz="1400" b="0" i="0" baseline="30000" dirty="0">
                          <a:solidFill>
                            <a:schemeClr val="tx1"/>
                          </a:solidFill>
                          <a:latin typeface="Avenir LT Std 55 Roman" panose="020B0703020203020204"/>
                          <a:cs typeface="Arial Narrow" panose="020B0604020202020204" pitchFamily="34" charset="0"/>
                        </a:rPr>
                        <a:t>b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Avenir LT Std 55 Roman" panose="020B0703020203020204"/>
                        <a:cs typeface="Arial Narrow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6875743"/>
                  </a:ext>
                </a:extLst>
              </a:tr>
            </a:tbl>
          </a:graphicData>
        </a:graphic>
      </p:graphicFrame>
      <p:graphicFrame>
        <p:nvGraphicFramePr>
          <p:cNvPr id="70" name="Table 69">
            <a:extLst>
              <a:ext uri="{FF2B5EF4-FFF2-40B4-BE49-F238E27FC236}">
                <a16:creationId xmlns:a16="http://schemas.microsoft.com/office/drawing/2014/main" id="{4629E7AC-6865-7439-C1B7-EE46FD394F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302030"/>
              </p:ext>
            </p:extLst>
          </p:nvPr>
        </p:nvGraphicFramePr>
        <p:xfrm>
          <a:off x="395305" y="2102267"/>
          <a:ext cx="2503352" cy="3118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3352">
                  <a:extLst>
                    <a:ext uri="{9D8B030D-6E8A-4147-A177-3AD203B41FA5}">
                      <a16:colId xmlns:a16="http://schemas.microsoft.com/office/drawing/2014/main" val="1783700270"/>
                    </a:ext>
                  </a:extLst>
                </a:gridCol>
              </a:tblGrid>
              <a:tr h="283464">
                <a:tc>
                  <a:txBody>
                    <a:bodyPr/>
                    <a:lstStyle/>
                    <a:p>
                      <a:pPr algn="l">
                        <a:lnSpc>
                          <a:spcPts val="1820"/>
                        </a:lnSpc>
                      </a:pPr>
                      <a:r>
                        <a:rPr lang="en-US" sz="1400" b="1" i="0" dirty="0">
                          <a:solidFill>
                            <a:schemeClr val="tx1"/>
                          </a:solidFill>
                          <a:latin typeface="Avenir LT Std 55 Roman" panose="020B0703020203020204"/>
                          <a:cs typeface="Arial Narrow" panose="020B0604020202020204" pitchFamily="34" charset="0"/>
                        </a:rPr>
                        <a:t>Primary Endpoint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9034736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marL="137160" algn="l">
                        <a:lnSpc>
                          <a:spcPts val="1820"/>
                        </a:lnSpc>
                      </a:pPr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Avenir LT Std 55 Roman" panose="020B0703020203020204"/>
                          <a:cs typeface="Arial Narrow" panose="020B0604020202020204" pitchFamily="34" charset="0"/>
                        </a:rPr>
                        <a:t>24-hour ambulatory SBP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86093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l">
                        <a:lnSpc>
                          <a:spcPts val="1820"/>
                        </a:lnSpc>
                      </a:pPr>
                      <a:r>
                        <a:rPr lang="en-US" sz="1400" b="1" i="0" dirty="0">
                          <a:solidFill>
                            <a:schemeClr val="tx1"/>
                          </a:solidFill>
                          <a:latin typeface="Avenir LT Std 55 Roman" panose="020B0703020203020204"/>
                          <a:cs typeface="Arial Narrow" panose="020B0604020202020204" pitchFamily="34" charset="0"/>
                        </a:rPr>
                        <a:t>Secondary Endpoints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050969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marL="137160" algn="l">
                        <a:lnSpc>
                          <a:spcPts val="1820"/>
                        </a:lnSpc>
                      </a:pPr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Avenir LT Std 55 Roman" panose="020B0703020203020204"/>
                          <a:cs typeface="Arial Narrow" panose="020B0604020202020204" pitchFamily="34" charset="0"/>
                        </a:rPr>
                        <a:t>Daytime ambulatory SBP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9163474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marL="137160" algn="l">
                        <a:lnSpc>
                          <a:spcPts val="1820"/>
                        </a:lnSpc>
                      </a:pPr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Avenir LT Std 55 Roman" panose="020B0703020203020204"/>
                          <a:cs typeface="Arial Narrow" panose="020B0604020202020204" pitchFamily="34" charset="0"/>
                        </a:rPr>
                        <a:t>Seated resting (“office”) SBP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4239109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marL="137160" algn="l">
                        <a:lnSpc>
                          <a:spcPts val="1820"/>
                        </a:lnSpc>
                      </a:pPr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Avenir LT Std 55 Roman" panose="020B0703020203020204"/>
                          <a:cs typeface="Arial Narrow" panose="020B0604020202020204" pitchFamily="34" charset="0"/>
                        </a:rPr>
                        <a:t>Nighttime ambulatory SBP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5111237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l">
                        <a:lnSpc>
                          <a:spcPts val="1820"/>
                        </a:lnSpc>
                      </a:pPr>
                      <a:r>
                        <a:rPr lang="en-US" sz="1400" b="1" i="0" dirty="0">
                          <a:solidFill>
                            <a:schemeClr val="tx1"/>
                          </a:solidFill>
                          <a:latin typeface="Avenir LT Std 55 Roman" panose="020B0703020203020204"/>
                          <a:cs typeface="Arial Narrow" panose="020B0604020202020204" pitchFamily="34" charset="0"/>
                        </a:rPr>
                        <a:t>Exploratory Endpoints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3628719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marL="137160" algn="l">
                        <a:lnSpc>
                          <a:spcPts val="1820"/>
                        </a:lnSpc>
                      </a:pPr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Avenir LT Std 55 Roman" panose="020B0703020203020204"/>
                          <a:cs typeface="Arial Narrow" panose="020B0604020202020204" pitchFamily="34" charset="0"/>
                        </a:rPr>
                        <a:t>24-hour ambulatory DBP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8983669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marL="137160" algn="l">
                        <a:lnSpc>
                          <a:spcPts val="1820"/>
                        </a:lnSpc>
                      </a:pPr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Avenir LT Std 55 Roman" panose="020B0703020203020204"/>
                          <a:cs typeface="Arial Narrow" panose="020B0604020202020204" pitchFamily="34" charset="0"/>
                        </a:rPr>
                        <a:t>Daytime ambulatory DBP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8219489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marL="137160" algn="l">
                        <a:lnSpc>
                          <a:spcPts val="1820"/>
                        </a:lnSpc>
                      </a:pPr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Avenir LT Std 55 Roman" panose="020B0703020203020204"/>
                          <a:cs typeface="Arial Narrow" panose="020B0604020202020204" pitchFamily="34" charset="0"/>
                        </a:rPr>
                        <a:t>Seated resting (“office”) DBP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5530053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marL="137160" marR="0" lvl="0" indent="0" algn="l" defTabSz="914400" rtl="0" eaLnBrk="1" fontAlgn="auto" latinLnBrk="0" hangingPunct="1">
                        <a:lnSpc>
                          <a:spcPts val="18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Avenir LT Std 55 Roman" panose="020B0703020203020204"/>
                          <a:cs typeface="Arial Narrow" panose="020B0604020202020204" pitchFamily="34" charset="0"/>
                        </a:rPr>
                        <a:t>Nighttime ambulatory DBP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68757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6278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F65025A-A4A8-109C-B9F4-9908ABB2C40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37331065"/>
              </p:ext>
            </p:extLst>
          </p:nvPr>
        </p:nvGraphicFramePr>
        <p:xfrm>
          <a:off x="838200" y="1438476"/>
          <a:ext cx="10515600" cy="3998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08976">
                  <a:extLst>
                    <a:ext uri="{9D8B030D-6E8A-4147-A177-3AD203B41FA5}">
                      <a16:colId xmlns:a16="http://schemas.microsoft.com/office/drawing/2014/main" val="2508295216"/>
                    </a:ext>
                  </a:extLst>
                </a:gridCol>
                <a:gridCol w="2706624">
                  <a:extLst>
                    <a:ext uri="{9D8B030D-6E8A-4147-A177-3AD203B41FA5}">
                      <a16:colId xmlns:a16="http://schemas.microsoft.com/office/drawing/2014/main" val="3728893135"/>
                    </a:ext>
                  </a:extLst>
                </a:gridCol>
              </a:tblGrid>
              <a:tr h="20196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400" b="1" i="0" dirty="0">
                          <a:effectLst/>
                          <a:latin typeface="Avenir LT Std 55 Roman" panose="020B070302020302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Parameter, n (%)</a:t>
                      </a:r>
                    </a:p>
                  </a:txBody>
                  <a:tcPr marT="18288" marB="18288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75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400" b="1" i="0" dirty="0">
                          <a:effectLst/>
                          <a:latin typeface="Avenir LT Std 55 Roman" panose="020B070302020302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Overall (N=61)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75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205848"/>
                  </a:ext>
                </a:extLst>
              </a:tr>
              <a:tr h="20196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400" b="0" i="0" dirty="0">
                          <a:effectLst/>
                          <a:latin typeface="Avenir LT Std 55 Roman" panose="020B070302020302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TEAE</a:t>
                      </a:r>
                    </a:p>
                  </a:txBody>
                  <a:tcPr marT="18288" marB="18288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75D3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400" b="0" i="0" dirty="0">
                          <a:effectLst/>
                          <a:latin typeface="Avenir LT Std 55 Roman" panose="020B070302020302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(32.8)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75D3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4455625"/>
                  </a:ext>
                </a:extLst>
              </a:tr>
              <a:tr h="201968">
                <a:tc>
                  <a:txBody>
                    <a:bodyPr/>
                    <a:lstStyle/>
                    <a:p>
                      <a:pPr marL="365760" marR="0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400" b="0" i="0" dirty="0">
                          <a:effectLst/>
                          <a:latin typeface="Avenir LT Std 55 Roman" panose="020B070302020302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Mild</a:t>
                      </a:r>
                    </a:p>
                  </a:txBody>
                  <a:tcPr marT="18288" marB="18288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75D3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400" b="0" i="0" dirty="0">
                          <a:effectLst/>
                          <a:latin typeface="Avenir LT Std 55 Roman" panose="020B070302020302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 (26.2)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75D3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630650"/>
                  </a:ext>
                </a:extLst>
              </a:tr>
              <a:tr h="201968">
                <a:tc>
                  <a:txBody>
                    <a:bodyPr/>
                    <a:lstStyle/>
                    <a:p>
                      <a:pPr marL="365760" marR="0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400" b="0" i="0" dirty="0">
                          <a:effectLst/>
                          <a:latin typeface="Avenir LT Std 55 Roman" panose="020B070302020302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Moderate</a:t>
                      </a:r>
                    </a:p>
                  </a:txBody>
                  <a:tcPr marT="18288" marB="18288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75D3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400" b="0" i="0" dirty="0">
                          <a:effectLst/>
                          <a:latin typeface="Avenir LT Std 55 Roman" panose="020B070302020302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(6.6)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75D3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713711"/>
                  </a:ext>
                </a:extLst>
              </a:tr>
              <a:tr h="201968">
                <a:tc>
                  <a:txBody>
                    <a:bodyPr/>
                    <a:lstStyle/>
                    <a:p>
                      <a:pPr marL="365760" marR="0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400" b="0" i="0" dirty="0">
                          <a:effectLst/>
                          <a:latin typeface="Avenir LT Std 55 Roman" panose="020B070302020302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Severe</a:t>
                      </a:r>
                    </a:p>
                  </a:txBody>
                  <a:tcPr marT="18288" marB="18288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75D3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400" b="0" i="0" dirty="0">
                          <a:effectLst/>
                          <a:latin typeface="Avenir LT Std 55 Roman" panose="020B070302020302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75D3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2094738"/>
                  </a:ext>
                </a:extLst>
              </a:tr>
              <a:tr h="201968">
                <a:tc>
                  <a:txBody>
                    <a:bodyPr/>
                    <a:lstStyle/>
                    <a:p>
                      <a:pPr marL="365760" marR="0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400" b="0" i="0" dirty="0">
                          <a:effectLst/>
                          <a:latin typeface="Avenir LT Std 55 Roman" panose="020B070302020302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Life-threatening</a:t>
                      </a:r>
                    </a:p>
                  </a:txBody>
                  <a:tcPr marT="18288" marB="18288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75D3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400" b="0" i="0" dirty="0">
                          <a:effectLst/>
                          <a:latin typeface="Avenir LT Std 55 Roman" panose="020B070302020302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75D3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280521"/>
                  </a:ext>
                </a:extLst>
              </a:tr>
              <a:tr h="201968">
                <a:tc>
                  <a:txBody>
                    <a:bodyPr/>
                    <a:lstStyle/>
                    <a:p>
                      <a:pPr marL="365760" marR="0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400" b="0" i="0" dirty="0">
                          <a:effectLst/>
                          <a:latin typeface="Avenir LT Std 55 Roman" panose="020B070302020302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Fatal</a:t>
                      </a:r>
                    </a:p>
                  </a:txBody>
                  <a:tcPr marT="18288" marB="18288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75D3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400" b="0" i="0" dirty="0">
                          <a:effectLst/>
                          <a:latin typeface="Avenir LT Std 55 Roman" panose="020B070302020302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75D3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59764"/>
                  </a:ext>
                </a:extLst>
              </a:tr>
              <a:tr h="20196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400" b="0" i="0" dirty="0">
                          <a:effectLst/>
                          <a:latin typeface="Avenir LT Std 55 Roman" panose="020B070302020302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TEAE related to study drug</a:t>
                      </a:r>
                    </a:p>
                  </a:txBody>
                  <a:tcPr marT="18288" marB="18288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400" b="0" i="0" dirty="0">
                          <a:effectLst/>
                          <a:latin typeface="Avenir LT Std 55 Roman" panose="020B070302020302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(14.8)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3065546"/>
                  </a:ext>
                </a:extLst>
              </a:tr>
              <a:tr h="20196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400" b="0" i="0" dirty="0">
                          <a:effectLst/>
                          <a:latin typeface="Avenir LT Std 55 Roman" panose="020B070302020302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Serious TEAE</a:t>
                      </a:r>
                    </a:p>
                  </a:txBody>
                  <a:tcPr marT="18288" marB="18288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75D3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400" b="0" i="0" dirty="0">
                          <a:effectLst/>
                          <a:latin typeface="Avenir LT Std 55 Roman" panose="020B070302020302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75D3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3781088"/>
                  </a:ext>
                </a:extLst>
              </a:tr>
              <a:tr h="20196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400" b="0" i="0" dirty="0">
                          <a:effectLst/>
                          <a:latin typeface="Avenir LT Std 55 Roman" panose="020B070302020302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Participants with </a:t>
                      </a:r>
                      <a:r>
                        <a:rPr lang="en-US" sz="1400" b="0" i="0" dirty="0">
                          <a:effectLst/>
                          <a:latin typeface="Avenir LT Std 55 Roman" panose="020B0703020203020204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≥</a:t>
                      </a:r>
                      <a:r>
                        <a:rPr lang="en-US" sz="1400" b="0" i="0" dirty="0">
                          <a:effectLst/>
                          <a:latin typeface="Avenir LT Std 55 Roman" panose="020B070302020302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TEAE leading to discontinuation of LXB</a:t>
                      </a:r>
                    </a:p>
                  </a:txBody>
                  <a:tcPr marT="18288" marB="18288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400" b="0" i="0" dirty="0">
                          <a:effectLst/>
                          <a:latin typeface="Avenir LT Std 55 Roman" panose="020B070302020302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2735487"/>
                  </a:ext>
                </a:extLst>
              </a:tr>
              <a:tr h="20196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400" b="0" i="0" dirty="0">
                          <a:effectLst/>
                          <a:latin typeface="Avenir LT Std 55 Roman" panose="020B070302020302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Participants with </a:t>
                      </a:r>
                      <a:r>
                        <a:rPr lang="en-US" sz="1400" b="0" i="0" dirty="0">
                          <a:effectLst/>
                          <a:latin typeface="Avenir LT Std 55 Roman" panose="020B0703020203020204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≥</a:t>
                      </a:r>
                      <a:r>
                        <a:rPr lang="en-US" sz="1400" b="0" i="0" dirty="0">
                          <a:effectLst/>
                          <a:latin typeface="Avenir LT Std 55 Roman" panose="020B070302020302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TEAE leading to dose change of LXB</a:t>
                      </a:r>
                    </a:p>
                  </a:txBody>
                  <a:tcPr marT="18288" marB="18288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75D3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400" b="0" i="0" dirty="0">
                          <a:effectLst/>
                          <a:latin typeface="Avenir LT Std 55 Roman" panose="020B070302020302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75D3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666861"/>
                  </a:ext>
                </a:extLst>
              </a:tr>
              <a:tr h="20196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400" b="0" i="0" dirty="0">
                          <a:effectLst/>
                          <a:latin typeface="Avenir LT Std 55 Roman" panose="020B070302020302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Common TEAEs (occurring in ≥1 participant)</a:t>
                      </a:r>
                    </a:p>
                  </a:txBody>
                  <a:tcPr marT="18288" marB="18288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400" b="0" i="0" dirty="0">
                          <a:effectLst/>
                          <a:latin typeface="Avenir LT Std 55 Roman" panose="020B070302020302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6731163"/>
                  </a:ext>
                </a:extLst>
              </a:tr>
              <a:tr h="201968">
                <a:tc>
                  <a:txBody>
                    <a:bodyPr/>
                    <a:lstStyle/>
                    <a:p>
                      <a:pPr marL="182880" marR="0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400" b="0" i="0" dirty="0">
                          <a:effectLst/>
                          <a:latin typeface="Avenir LT Std 55 Roman" panose="020B070302020302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Upper respiratory tract infection</a:t>
                      </a:r>
                    </a:p>
                  </a:txBody>
                  <a:tcPr marT="18288" marB="18288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400" b="0" i="0" dirty="0">
                          <a:effectLst/>
                          <a:latin typeface="Avenir LT Std 55 Roman" panose="020B070302020302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(4.9)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3749701"/>
                  </a:ext>
                </a:extLst>
              </a:tr>
              <a:tr h="201968">
                <a:tc>
                  <a:txBody>
                    <a:bodyPr/>
                    <a:lstStyle/>
                    <a:p>
                      <a:pPr marL="182880" marR="0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400" b="0" i="0" dirty="0">
                          <a:effectLst/>
                          <a:latin typeface="Avenir LT Std 55 Roman" panose="020B070302020302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Dysgeusia</a:t>
                      </a:r>
                    </a:p>
                  </a:txBody>
                  <a:tcPr marT="18288" marB="18288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400" b="0" i="0" dirty="0">
                          <a:effectLst/>
                          <a:latin typeface="Avenir LT Std 55 Roman" panose="020B070302020302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(3.3)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8057622"/>
                  </a:ext>
                </a:extLst>
              </a:tr>
              <a:tr h="201968">
                <a:tc>
                  <a:txBody>
                    <a:bodyPr/>
                    <a:lstStyle/>
                    <a:p>
                      <a:pPr marL="182880" marR="0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400" b="0" i="0" dirty="0">
                          <a:effectLst/>
                          <a:latin typeface="Avenir LT Std 55 Roman" panose="020B070302020302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Nausea</a:t>
                      </a:r>
                    </a:p>
                  </a:txBody>
                  <a:tcPr marT="18288" marB="18288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400" b="0" i="0" dirty="0">
                          <a:effectLst/>
                          <a:latin typeface="Avenir LT Std 55 Roman" panose="020B070302020302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(3.3)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7857146"/>
                  </a:ext>
                </a:extLst>
              </a:tr>
              <a:tr h="201968">
                <a:tc>
                  <a:txBody>
                    <a:bodyPr/>
                    <a:lstStyle/>
                    <a:p>
                      <a:pPr marL="182880" marR="0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400" b="0" i="0" dirty="0">
                          <a:effectLst/>
                          <a:latin typeface="Avenir LT Std 55 Roman" panose="020B070302020302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Vomiting</a:t>
                      </a:r>
                    </a:p>
                  </a:txBody>
                  <a:tcPr marT="18288" marB="18288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075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400" b="0" i="0" dirty="0">
                          <a:effectLst/>
                          <a:latin typeface="Avenir LT Std 55 Roman" panose="020B070302020302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(3.3)</a:t>
                      </a:r>
                    </a:p>
                  </a:txBody>
                  <a:tcPr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075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6115891"/>
                  </a:ext>
                </a:extLst>
              </a:tr>
            </a:tbl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27FFA897-20C9-2CE0-2646-40988470B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88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2B89F9"/>
                </a:solidFill>
              </a:rPr>
              <a:t>Treatment-Emergent </a:t>
            </a:r>
            <a:br>
              <a:rPr lang="en-US" dirty="0">
                <a:solidFill>
                  <a:srgbClr val="2B89F9"/>
                </a:solidFill>
              </a:rPr>
            </a:br>
            <a:r>
              <a:rPr lang="en-US" dirty="0">
                <a:solidFill>
                  <a:srgbClr val="2B89F9"/>
                </a:solidFill>
              </a:rPr>
              <a:t>Adverse Events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001BB7-F920-2BE6-3C10-6531FEE48341}"/>
              </a:ext>
            </a:extLst>
          </p:cNvPr>
          <p:cNvSpPr txBox="1"/>
          <p:nvPr/>
        </p:nvSpPr>
        <p:spPr>
          <a:xfrm>
            <a:off x="838200" y="6455524"/>
            <a:ext cx="10515600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000" dirty="0">
                <a:latin typeface="Avenir LT Std 55 Roman" panose="020B0703020203020204"/>
              </a:rPr>
              <a:t>Analyzed in the safety population.</a:t>
            </a:r>
          </a:p>
          <a:p>
            <a:r>
              <a:rPr lang="en-US" sz="1000" dirty="0">
                <a:latin typeface="Avenir LT Std 55 Roman" panose="020B0703020203020204"/>
              </a:rPr>
              <a:t>LXB, low-sodium oxybate; TEAE, treatment-emergent adverse event.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E632F68-1B31-5EEC-0476-24A11F8FDFA7}"/>
              </a:ext>
            </a:extLst>
          </p:cNvPr>
          <p:cNvSpPr txBox="1">
            <a:spLocks/>
          </p:cNvSpPr>
          <p:nvPr/>
        </p:nvSpPr>
        <p:spPr>
          <a:xfrm>
            <a:off x="838199" y="5508262"/>
            <a:ext cx="10515600" cy="723275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D4D4D"/>
                </a:solidFill>
                <a:latin typeface="Avenir LT Std 55 Roman" panose="020B0703020203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D"/>
                </a:solidFill>
                <a:latin typeface="Avenir LT Std 55 Roman" panose="020B0703020203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D"/>
                </a:solidFill>
                <a:latin typeface="Avenir LT Std 55 Roman" panose="020B0703020203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D"/>
                </a:solidFill>
                <a:latin typeface="Avenir LT Std 55 Roman" panose="020B0703020203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D"/>
                </a:solidFill>
                <a:latin typeface="Avenir LT Std 55 Roman" panose="020B0703020203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400"/>
              </a:spcBef>
            </a:pPr>
            <a:r>
              <a:rPr lang="en-US" sz="1800" dirty="0">
                <a:solidFill>
                  <a:schemeClr val="tx1"/>
                </a:solidFill>
              </a:rPr>
              <a:t>All adverse events were mild or moderate in severity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solidFill>
                  <a:schemeClr val="tx1"/>
                </a:solidFill>
              </a:rPr>
              <a:t>No serious adverse events occurred</a:t>
            </a:r>
          </a:p>
        </p:txBody>
      </p:sp>
    </p:spTree>
    <p:extLst>
      <p:ext uri="{BB962C8B-B14F-4D97-AF65-F5344CB8AC3E}">
        <p14:creationId xmlns:p14="http://schemas.microsoft.com/office/powerpoint/2010/main" val="4068305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2AEFB8F-3197-5161-1F52-809A607C9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144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2B89F9"/>
                </a:solidFill>
              </a:rPr>
              <a:t>Conclusions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5E33D2-8193-9D84-635D-F187E2478CEB}"/>
              </a:ext>
            </a:extLst>
          </p:cNvPr>
          <p:cNvSpPr txBox="1"/>
          <p:nvPr/>
        </p:nvSpPr>
        <p:spPr>
          <a:xfrm>
            <a:off x="838200" y="6301636"/>
            <a:ext cx="10515600" cy="5539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000" dirty="0">
                <a:latin typeface="Avenir LT Std 55 Roman" panose="020B0703020203020204"/>
              </a:rPr>
              <a:t>1. </a:t>
            </a:r>
            <a:r>
              <a:rPr lang="en-US" sz="1000" i="1" dirty="0">
                <a:latin typeface="Avenir LT Std 55 Roman" panose="020B0703020203020204"/>
              </a:rPr>
              <a:t>Hypertension</a:t>
            </a:r>
            <a:r>
              <a:rPr lang="en-US" sz="1000" dirty="0">
                <a:latin typeface="Avenir LT Std 55 Roman" panose="020B0703020203020204"/>
              </a:rPr>
              <a:t>. 2018;71(6):e13-e115. 2. National Academies of Sciences, Engineering, and Medicine 2019. Washington, DC: The National Academies Press. </a:t>
            </a:r>
            <a:r>
              <a:rPr lang="en-US" sz="1000" dirty="0">
                <a:latin typeface="Avenir LT Std 55 Roman" panose="020B0703020203020204"/>
                <a:hlinkClick r:id="rId3"/>
              </a:rPr>
              <a:t>https://doi.org/10.17226/25353</a:t>
            </a:r>
            <a:r>
              <a:rPr lang="en-US" sz="1000" dirty="0">
                <a:latin typeface="Avenir LT Std 55 Roman" panose="020B0703020203020204"/>
              </a:rPr>
              <a:t>. </a:t>
            </a:r>
          </a:p>
          <a:p>
            <a:r>
              <a:rPr lang="en-US" sz="1000" dirty="0">
                <a:latin typeface="Avenir LT Std 55 Roman" panose="020B0703020203020204"/>
              </a:rPr>
              <a:t>3. </a:t>
            </a:r>
            <a:r>
              <a:rPr lang="en-US" sz="1000" i="1" dirty="0">
                <a:latin typeface="Avenir LT Std 55 Roman" panose="020B0703020203020204"/>
              </a:rPr>
              <a:t>BMJ</a:t>
            </a:r>
            <a:r>
              <a:rPr lang="en-US" sz="1000" dirty="0">
                <a:latin typeface="Avenir LT Std 55 Roman" panose="020B0703020203020204"/>
              </a:rPr>
              <a:t>. 2009;339:b4567. 4. </a:t>
            </a:r>
            <a:r>
              <a:rPr lang="en-US" sz="1000" i="1" dirty="0">
                <a:latin typeface="Avenir LT Std 55 Roman" panose="020B0703020203020204"/>
              </a:rPr>
              <a:t>N Engl J Med</a:t>
            </a:r>
            <a:r>
              <a:rPr lang="en-US" sz="1000" dirty="0">
                <a:latin typeface="Avenir LT Std 55 Roman" panose="020B0703020203020204"/>
              </a:rPr>
              <a:t>. 2022;386(3):252-263. 5. </a:t>
            </a:r>
            <a:r>
              <a:rPr lang="en-US" sz="1000" i="1" dirty="0">
                <a:latin typeface="Avenir LT Std 55 Roman" panose="020B0703020203020204"/>
              </a:rPr>
              <a:t>Circulation</a:t>
            </a:r>
            <a:r>
              <a:rPr lang="en-US" sz="1000" dirty="0">
                <a:latin typeface="Avenir LT Std 55 Roman" panose="020B0703020203020204"/>
              </a:rPr>
              <a:t>. 2021;143(16):1542-1567. 6. </a:t>
            </a:r>
            <a:r>
              <a:rPr lang="en-US" sz="1000" i="1" dirty="0">
                <a:latin typeface="Avenir LT Std 55 Roman" panose="020B0703020203020204"/>
              </a:rPr>
              <a:t>N Engl J Med</a:t>
            </a:r>
            <a:r>
              <a:rPr lang="en-US" sz="1000" dirty="0">
                <a:latin typeface="Avenir LT Std 55 Roman" panose="020B0703020203020204"/>
              </a:rPr>
              <a:t>. 2014;371(7):624-634. 7. </a:t>
            </a:r>
            <a:r>
              <a:rPr lang="en-US" sz="1000" i="1" dirty="0">
                <a:latin typeface="Avenir LT Std 55 Roman" panose="020B0703020203020204"/>
              </a:rPr>
              <a:t>J Hypertens</a:t>
            </a:r>
            <a:r>
              <a:rPr lang="en-US" sz="1000" dirty="0">
                <a:latin typeface="Avenir LT Std 55 Roman" panose="020B0703020203020204"/>
              </a:rPr>
              <a:t>. 2018 Aug;36(8):1656-1662. </a:t>
            </a:r>
          </a:p>
          <a:p>
            <a:r>
              <a:rPr lang="en-US" sz="1000" dirty="0">
                <a:latin typeface="Avenir LT Std 55 Roman" panose="020B0703020203020204"/>
              </a:rPr>
              <a:t>8. </a:t>
            </a:r>
            <a:r>
              <a:rPr lang="en-US" sz="1000" i="1" dirty="0">
                <a:latin typeface="Avenir LT Std 55 Roman" panose="020B0703020203020204"/>
              </a:rPr>
              <a:t>Pharmacoepidemiol Drug Saf</a:t>
            </a:r>
            <a:r>
              <a:rPr lang="en-US" sz="1000" dirty="0">
                <a:latin typeface="Avenir LT Std 55 Roman" panose="020B0703020203020204"/>
              </a:rPr>
              <a:t>. 2009 May;18(5):417-419. 9. </a:t>
            </a:r>
            <a:r>
              <a:rPr lang="en-US" sz="1000" i="1" dirty="0">
                <a:latin typeface="Avenir LT Std 55 Roman" panose="020B0703020203020204"/>
              </a:rPr>
              <a:t>Sleep Med</a:t>
            </a:r>
            <a:r>
              <a:rPr lang="en-US" sz="1000" dirty="0">
                <a:latin typeface="Avenir LT Std 55 Roman" panose="020B0703020203020204"/>
              </a:rPr>
              <a:t>. 2017;33:13-18. 10. </a:t>
            </a:r>
            <a:r>
              <a:rPr lang="en-US" sz="1000" i="1" dirty="0">
                <a:latin typeface="Avenir LT Std 55 Roman" panose="020B0703020203020204"/>
              </a:rPr>
              <a:t>Sleep</a:t>
            </a:r>
            <a:r>
              <a:rPr lang="en-US" sz="1000" dirty="0">
                <a:latin typeface="Avenir LT Std 55 Roman" panose="020B0703020203020204"/>
              </a:rPr>
              <a:t>. 2023;46(10):zsad161. 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6EAB384-4C2D-6F2D-64E6-9AED43296D4C}"/>
              </a:ext>
            </a:extLst>
          </p:cNvPr>
          <p:cNvSpPr txBox="1">
            <a:spLocks/>
          </p:cNvSpPr>
          <p:nvPr/>
        </p:nvSpPr>
        <p:spPr>
          <a:xfrm>
            <a:off x="838199" y="1487985"/>
            <a:ext cx="10515600" cy="399083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D4D4D"/>
                </a:solidFill>
                <a:latin typeface="Avenir LT Std 55 Roman" panose="020B0703020203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D"/>
                </a:solidFill>
                <a:latin typeface="Avenir LT Std 55 Roman" panose="020B0703020203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D"/>
                </a:solidFill>
                <a:latin typeface="Avenir LT Std 55 Roman" panose="020B0703020203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D"/>
                </a:solidFill>
                <a:latin typeface="Avenir LT Std 55 Roman" panose="020B0703020203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D"/>
                </a:solidFill>
                <a:latin typeface="Avenir LT Std 55 Roman" panose="020B0703020203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000" dirty="0">
                <a:solidFill>
                  <a:schemeClr val="tx1"/>
                </a:solidFill>
              </a:rPr>
              <a:t>Switching from SXB to LXB in the XYLO study reduced mean daily sodium intake and was associated with clinically meaningful reductions in 24-hour ambulatory and office SBP</a:t>
            </a:r>
          </a:p>
          <a:p>
            <a:pPr>
              <a:lnSpc>
                <a:spcPct val="100000"/>
              </a:lnSpc>
              <a:spcBef>
                <a:spcPts val="1400"/>
              </a:spcBef>
            </a:pPr>
            <a:r>
              <a:rPr lang="en-US" sz="2000" dirty="0">
                <a:solidFill>
                  <a:schemeClr val="tx1"/>
                </a:solidFill>
              </a:rPr>
              <a:t>Limitations of XYLO include the open-label, single-arm design. </a:t>
            </a:r>
            <a:r>
              <a:rPr lang="en-US" sz="2000" dirty="0">
                <a:solidFill>
                  <a:schemeClr val="tx1"/>
                </a:solidFill>
                <a:effectLst/>
                <a:latin typeface="Avenir LT Std 55 Roman" panose="020B0703020203020204"/>
                <a:ea typeface="Times New Roman" panose="02020603050405020304" pitchFamily="18" charset="0"/>
                <a:cs typeface="Times New Roman" panose="02020603050405020304" pitchFamily="18" charset="0"/>
              </a:rPr>
              <a:t>However, enrollment was based on office BP </a:t>
            </a:r>
            <a:r>
              <a:rPr lang="en-US" sz="2000" dirty="0">
                <a:solidFill>
                  <a:schemeClr val="tx1"/>
                </a:solidFill>
                <a:latin typeface="Avenir LT Std 55 Roman" panose="020B0703020203020204"/>
                <a:ea typeface="Times New Roman" panose="02020603050405020304" pitchFamily="18" charset="0"/>
                <a:cs typeface="Times New Roman" panose="02020603050405020304" pitchFamily="18" charset="0"/>
              </a:rPr>
              <a:t>values </a:t>
            </a:r>
            <a:r>
              <a:rPr lang="en-US" sz="2000" dirty="0">
                <a:solidFill>
                  <a:schemeClr val="tx1"/>
                </a:solidFill>
                <a:effectLst/>
                <a:latin typeface="Avenir LT Std 55 Roman" panose="020B0703020203020204"/>
                <a:ea typeface="Times New Roman" panose="02020603050405020304" pitchFamily="18" charset="0"/>
                <a:cs typeface="Times New Roman" panose="02020603050405020304" pitchFamily="18" charset="0"/>
              </a:rPr>
              <a:t>and the primary endpoint was the change in ambulatory BP</a:t>
            </a:r>
            <a:r>
              <a:rPr lang="en-US" sz="2000" dirty="0">
                <a:solidFill>
                  <a:schemeClr val="tx1"/>
                </a:solidFill>
                <a:latin typeface="Avenir LT Std 55 Roman" panose="020B0703020203020204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>
                <a:solidFill>
                  <a:schemeClr val="tx1"/>
                </a:solidFill>
                <a:effectLst/>
                <a:latin typeface="Avenir LT Std 55 Roman" panose="020B0703020203020204"/>
                <a:ea typeface="Times New Roman" panose="02020603050405020304" pitchFamily="18" charset="0"/>
                <a:cs typeface="Times New Roman" panose="02020603050405020304" pitchFamily="18" charset="0"/>
              </a:rPr>
              <a:t> which is less susceptible to observer bias</a:t>
            </a:r>
            <a:endParaRPr lang="en-US" sz="2000" dirty="0">
              <a:solidFill>
                <a:schemeClr val="tx1"/>
              </a:solidFill>
              <a:latin typeface="Avenir LT Std 55 Roman" panose="020B0703020203020204"/>
            </a:endParaRPr>
          </a:p>
          <a:p>
            <a:pPr>
              <a:lnSpc>
                <a:spcPct val="100000"/>
              </a:lnSpc>
              <a:spcBef>
                <a:spcPts val="1400"/>
              </a:spcBef>
            </a:pPr>
            <a:r>
              <a:rPr lang="en-US" sz="2000" dirty="0">
                <a:solidFill>
                  <a:schemeClr val="tx1"/>
                </a:solidFill>
              </a:rPr>
              <a:t>Reducing sodium intake from medications may have important implications for BP levels, consistent with the robust and well-established published body of evidence on sodium reduction</a:t>
            </a:r>
            <a:r>
              <a:rPr lang="en-US" sz="2000" baseline="30000" dirty="0">
                <a:solidFill>
                  <a:schemeClr val="tx1"/>
                </a:solidFill>
              </a:rPr>
              <a:t>1-8</a:t>
            </a:r>
          </a:p>
          <a:p>
            <a:pPr>
              <a:lnSpc>
                <a:spcPct val="100000"/>
              </a:lnSpc>
              <a:spcBef>
                <a:spcPts val="1400"/>
              </a:spcBef>
            </a:pPr>
            <a:r>
              <a:rPr lang="en-US" sz="2000" dirty="0">
                <a:solidFill>
                  <a:schemeClr val="tx1"/>
                </a:solidFill>
              </a:rPr>
              <a:t>Given the increased risk and burden of CV conditions for people with narcolepsy,</a:t>
            </a:r>
            <a:r>
              <a:rPr lang="en-US" sz="2000" baseline="30000" dirty="0">
                <a:solidFill>
                  <a:schemeClr val="tx1"/>
                </a:solidFill>
              </a:rPr>
              <a:t>9,10</a:t>
            </a:r>
            <a:r>
              <a:rPr lang="en-US" sz="2000" dirty="0">
                <a:solidFill>
                  <a:schemeClr val="tx1"/>
                </a:solidFill>
              </a:rPr>
              <a:t> the</a:t>
            </a:r>
            <a:r>
              <a:rPr lang="en-US" sz="20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results of XYLO may help to inform </a:t>
            </a:r>
            <a:r>
              <a:rPr lang="en-US" sz="2000" dirty="0">
                <a:solidFill>
                  <a:schemeClr val="tx1"/>
                </a:solidFill>
                <a:effectLst/>
                <a:latin typeface="Avenir LT Std 55 Roman" panose="020B0703020203020204"/>
                <a:ea typeface="Times New Roman" panose="02020603050405020304" pitchFamily="18" charset="0"/>
                <a:cs typeface="Times New Roman" panose="02020603050405020304" pitchFamily="18" charset="0"/>
              </a:rPr>
              <a:t>clinicians on the impact of pharmaceutical </a:t>
            </a:r>
            <a:r>
              <a:rPr lang="en-US" sz="2000" dirty="0">
                <a:solidFill>
                  <a:schemeClr val="tx1"/>
                </a:solidFill>
              </a:rPr>
              <a:t>sodium content when selecting oxybate treatment </a:t>
            </a:r>
          </a:p>
        </p:txBody>
      </p:sp>
    </p:spTree>
    <p:extLst>
      <p:ext uri="{BB962C8B-B14F-4D97-AF65-F5344CB8AC3E}">
        <p14:creationId xmlns:p14="http://schemas.microsoft.com/office/powerpoint/2010/main" val="1952386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5DF40EBD-D6F8-48AC-629A-0043041C5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992" y="382840"/>
            <a:ext cx="7974013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BC9432F-B78E-B0F2-E177-EA001A2B22A5}"/>
              </a:ext>
            </a:extLst>
          </p:cNvPr>
          <p:cNvSpPr txBox="1"/>
          <p:nvPr/>
        </p:nvSpPr>
        <p:spPr>
          <a:xfrm>
            <a:off x="2213004" y="2054575"/>
            <a:ext cx="77659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2B88F7"/>
                </a:solidFill>
                <a:latin typeface="Abadi" panose="020B0604020104020204" pitchFamily="34" charset="0"/>
              </a:rPr>
              <a:t>To review this speaker’s disclosure information, please visit </a:t>
            </a:r>
            <a:r>
              <a:rPr lang="en-US" sz="4000" u="sng" dirty="0">
                <a:solidFill>
                  <a:srgbClr val="2B88F7"/>
                </a:solidFill>
                <a:latin typeface="Abadi" panose="020B0604020104020204" pitchFamily="34" charset="0"/>
              </a:rPr>
              <a:t>sleepmeeting.org</a:t>
            </a:r>
            <a:r>
              <a:rPr lang="en-US" sz="4000" b="1" u="sng" dirty="0">
                <a:solidFill>
                  <a:srgbClr val="2B88F7"/>
                </a:solidFill>
                <a:latin typeface="Abadi" panose="020B0604020104020204" pitchFamily="34" charset="0"/>
              </a:rPr>
              <a:t>.</a:t>
            </a:r>
            <a:endParaRPr lang="en-US" sz="4000" dirty="0">
              <a:solidFill>
                <a:srgbClr val="2B88F7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854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3339F415-C9DD-C5A4-64E1-17C427D37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4350"/>
            <a:ext cx="10515600" cy="816928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SLEEP 2025 Photography Policy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13DD5B7F-8C65-67AF-5A93-5DCB9EA74D5D}"/>
              </a:ext>
            </a:extLst>
          </p:cNvPr>
          <p:cNvSpPr txBox="1">
            <a:spLocks/>
          </p:cNvSpPr>
          <p:nvPr/>
        </p:nvSpPr>
        <p:spPr>
          <a:xfrm>
            <a:off x="5076826" y="1867166"/>
            <a:ext cx="6276974" cy="342138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400" dirty="0"/>
              <a:t>Photography </a:t>
            </a:r>
            <a:r>
              <a:rPr lang="en-US" sz="2400" b="1" u="sng" dirty="0"/>
              <a:t>IS </a:t>
            </a:r>
            <a:r>
              <a:rPr lang="en-US" sz="2400" u="sng" dirty="0"/>
              <a:t>permitted </a:t>
            </a:r>
            <a:r>
              <a:rPr lang="en-US" sz="2400" dirty="0"/>
              <a:t>during this lecture. 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Photography of slides featuring the icon on the left </a:t>
            </a:r>
            <a:r>
              <a:rPr lang="en-US" sz="2400" b="1" dirty="0"/>
              <a:t>is not permitted. </a:t>
            </a:r>
            <a:endParaRPr lang="en-US" sz="2400" dirty="0"/>
          </a:p>
          <a:p>
            <a:pPr>
              <a:lnSpc>
                <a:spcPct val="110000"/>
              </a:lnSpc>
            </a:pPr>
            <a:r>
              <a:rPr lang="en-US" sz="2400" dirty="0"/>
              <a:t>Photographs from this lecture are only allowed for personal, social, or non-commercial use. 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Attendees may not use flash photography or otherwise distract the presenters and/or attendees. </a:t>
            </a:r>
          </a:p>
        </p:txBody>
      </p:sp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A4B98866-F8E8-9810-98F4-9144FBB915C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28" y="1718310"/>
            <a:ext cx="3421380" cy="342138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2434723-C91F-F9B8-83E6-6FC0DE8B5815}"/>
              </a:ext>
            </a:extLst>
          </p:cNvPr>
          <p:cNvSpPr/>
          <p:nvPr/>
        </p:nvSpPr>
        <p:spPr>
          <a:xfrm>
            <a:off x="4893014" y="1718310"/>
            <a:ext cx="6276974" cy="55499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002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47D5E15-F228-C519-7CD2-02A800A86ABA}"/>
              </a:ext>
            </a:extLst>
          </p:cNvPr>
          <p:cNvGrpSpPr>
            <a:grpSpLocks noChangeAspect="1"/>
          </p:cNvGrpSpPr>
          <p:nvPr/>
        </p:nvGrpSpPr>
        <p:grpSpPr>
          <a:xfrm>
            <a:off x="6791338" y="1344332"/>
            <a:ext cx="4562462" cy="2301929"/>
            <a:chOff x="50241" y="1359985"/>
            <a:chExt cx="6414942" cy="4605760"/>
          </a:xfrm>
        </p:grpSpPr>
        <p:graphicFrame>
          <p:nvGraphicFramePr>
            <p:cNvPr id="10" name="Chart 9">
              <a:extLst>
                <a:ext uri="{FF2B5EF4-FFF2-40B4-BE49-F238E27FC236}">
                  <a16:creationId xmlns:a16="http://schemas.microsoft.com/office/drawing/2014/main" id="{B056FDCD-597A-AF24-9E90-DB5F8A64667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244453136"/>
                </p:ext>
              </p:extLst>
            </p:nvPr>
          </p:nvGraphicFramePr>
          <p:xfrm>
            <a:off x="50241" y="2222802"/>
            <a:ext cx="6414942" cy="374294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1" name="TextBox 25">
              <a:extLst>
                <a:ext uri="{FF2B5EF4-FFF2-40B4-BE49-F238E27FC236}">
                  <a16:creationId xmlns:a16="http://schemas.microsoft.com/office/drawing/2014/main" id="{C9E006AA-E1D5-36F4-A2CE-3E417510FBED}"/>
                </a:ext>
              </a:extLst>
            </p:cNvPr>
            <p:cNvSpPr txBox="1"/>
            <p:nvPr/>
          </p:nvSpPr>
          <p:spPr>
            <a:xfrm>
              <a:off x="1745981" y="1359985"/>
              <a:ext cx="3855715" cy="3694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200" b="1" dirty="0">
                  <a:latin typeface="Avenir Heavy" panose="02000503020000020003" pitchFamily="2" charset="0"/>
                  <a:cs typeface="Arial" panose="020B0604020202020204" pitchFamily="34" charset="0"/>
                </a:rPr>
                <a:t>Daily Dietary Sodium Intake (by Age)</a:t>
              </a:r>
              <a:endParaRPr lang="en-US" sz="1200" b="1" strike="sngStrike" baseline="30000" dirty="0">
                <a:latin typeface="Avenir Heavy" panose="02000503020000020003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26">
              <a:extLst>
                <a:ext uri="{FF2B5EF4-FFF2-40B4-BE49-F238E27FC236}">
                  <a16:creationId xmlns:a16="http://schemas.microsoft.com/office/drawing/2014/main" id="{B7A8F4FD-75EF-0960-122A-7860C1F9A9B9}"/>
                </a:ext>
              </a:extLst>
            </p:cNvPr>
            <p:cNvSpPr txBox="1"/>
            <p:nvPr/>
          </p:nvSpPr>
          <p:spPr>
            <a:xfrm>
              <a:off x="1621168" y="1845183"/>
              <a:ext cx="1313634" cy="5542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900" b="1" dirty="0">
                  <a:latin typeface="Avenir Heavy" panose="02000503020000020003" pitchFamily="2" charset="0"/>
                  <a:cs typeface="Arial" panose="020B0604020202020204" pitchFamily="34" charset="0"/>
                </a:rPr>
                <a:t>Recommended</a:t>
              </a:r>
            </a:p>
            <a:p>
              <a:pPr algn="ctr">
                <a:defRPr/>
              </a:pPr>
              <a:r>
                <a:rPr lang="en-US" sz="900" b="1" dirty="0">
                  <a:latin typeface="Avenir Heavy" panose="02000503020000020003" pitchFamily="2" charset="0"/>
                  <a:cs typeface="Arial" panose="020B0604020202020204" pitchFamily="34" charset="0"/>
                </a:rPr>
                <a:t>Intake</a:t>
              </a:r>
              <a:r>
                <a:rPr lang="en-US" sz="900" b="1" baseline="30000" dirty="0">
                  <a:latin typeface="Avenir Heavy" panose="02000503020000020003" pitchFamily="2" charset="0"/>
                  <a:cs typeface="Arial" panose="020B0604020202020204" pitchFamily="34" charset="0"/>
                </a:rPr>
                <a:t>1,2</a:t>
              </a:r>
            </a:p>
          </p:txBody>
        </p:sp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C6DFFC86-A694-E642-E5FA-6B8F10AB22B7}"/>
                </a:ext>
              </a:extLst>
            </p:cNvPr>
            <p:cNvSpPr txBox="1"/>
            <p:nvPr/>
          </p:nvSpPr>
          <p:spPr>
            <a:xfrm>
              <a:off x="4484254" y="1845183"/>
              <a:ext cx="1231488" cy="2771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900" b="1" dirty="0">
                  <a:latin typeface="Avenir Heavy" panose="02000503020000020003" pitchFamily="2" charset="0"/>
                  <a:cs typeface="Arial" panose="020B0604020202020204" pitchFamily="34" charset="0"/>
                </a:rPr>
                <a:t>Mean Intake</a:t>
              </a:r>
              <a:r>
                <a:rPr lang="en-US" sz="900" b="1" baseline="30000" dirty="0">
                  <a:latin typeface="Avenir Heavy" panose="02000503020000020003" pitchFamily="2" charset="0"/>
                  <a:cs typeface="Arial" panose="020B0604020202020204" pitchFamily="34" charset="0"/>
                </a:rPr>
                <a:t>9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43BB73B-915E-BE6E-770B-D9DE82FFE83B}"/>
                </a:ext>
              </a:extLst>
            </p:cNvPr>
            <p:cNvCxnSpPr>
              <a:cxnSpLocks/>
            </p:cNvCxnSpPr>
            <p:nvPr/>
          </p:nvCxnSpPr>
          <p:spPr>
            <a:xfrm>
              <a:off x="3312053" y="2447635"/>
              <a:ext cx="0" cy="2669448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95F5E56-6F3B-89CC-B7E9-D440E878BA09}"/>
              </a:ext>
            </a:extLst>
          </p:cNvPr>
          <p:cNvGrpSpPr/>
          <p:nvPr/>
        </p:nvGrpSpPr>
        <p:grpSpPr>
          <a:xfrm>
            <a:off x="7349293" y="3674265"/>
            <a:ext cx="3892792" cy="2209881"/>
            <a:chOff x="7764780" y="3596991"/>
            <a:chExt cx="3892792" cy="2209881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08FB39A-5950-4D19-E395-18644FDD402A}"/>
                </a:ext>
              </a:extLst>
            </p:cNvPr>
            <p:cNvGrpSpPr/>
            <p:nvPr/>
          </p:nvGrpSpPr>
          <p:grpSpPr>
            <a:xfrm>
              <a:off x="7764780" y="4021147"/>
              <a:ext cx="2074471" cy="1785725"/>
              <a:chOff x="8549236" y="4373214"/>
              <a:chExt cx="2370908" cy="2040902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DDD88D9A-52F2-7936-A302-DB9F773480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49236" y="4373214"/>
                <a:ext cx="2370908" cy="2011680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B5B2122-7398-D0EA-CE8B-E002D8187171}"/>
                  </a:ext>
                </a:extLst>
              </p:cNvPr>
              <p:cNvSpPr txBox="1"/>
              <p:nvPr/>
            </p:nvSpPr>
            <p:spPr>
              <a:xfrm rot="16200000">
                <a:off x="7850786" y="5142585"/>
                <a:ext cx="1610842" cy="15829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900" b="1" dirty="0">
                    <a:latin typeface="Avenir Heavy" panose="02000503020000020003" pitchFamily="2" charset="0"/>
                  </a:rPr>
                  <a:t>SBP Difference, mm Hg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1DAC120-B9A1-BFDC-B72D-05D499805F26}"/>
                  </a:ext>
                </a:extLst>
              </p:cNvPr>
              <p:cNvSpPr txBox="1"/>
              <p:nvPr/>
            </p:nvSpPr>
            <p:spPr>
              <a:xfrm>
                <a:off x="9269739" y="6255826"/>
                <a:ext cx="1403783" cy="15829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900" b="1" dirty="0">
                    <a:latin typeface="Avenir Heavy" panose="02000503020000020003" pitchFamily="2" charset="0"/>
                  </a:rPr>
                  <a:t>Sodium, g/day</a:t>
                </a: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80BEE1A-0E17-0DA1-0A88-DB4BF3DB952C}"/>
                </a:ext>
              </a:extLst>
            </p:cNvPr>
            <p:cNvSpPr txBox="1"/>
            <p:nvPr/>
          </p:nvSpPr>
          <p:spPr>
            <a:xfrm>
              <a:off x="8157812" y="3596991"/>
              <a:ext cx="3289182" cy="369332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1200" b="1" dirty="0"/>
                <a:t>C</a:t>
              </a:r>
              <a:r>
                <a:rPr lang="en-US" sz="1200" b="1" i="0" u="none" strike="noStrike" baseline="0" dirty="0"/>
                <a:t>hanges in SBP (mmHg) B</a:t>
              </a:r>
              <a:r>
                <a:rPr lang="en-US" sz="1200" b="1" dirty="0"/>
                <a:t>ased on</a:t>
              </a:r>
              <a:r>
                <a:rPr lang="en-US" sz="1200" b="1" i="0" u="none" strike="noStrike" baseline="0" dirty="0"/>
                <a:t> </a:t>
              </a:r>
              <a:r>
                <a:rPr lang="en-US" sz="1200" b="1" dirty="0"/>
                <a:t>S</a:t>
              </a:r>
              <a:r>
                <a:rPr lang="en-US" sz="1200" b="1" i="0" u="none" strike="noStrike" baseline="0" dirty="0"/>
                <a:t>odium Excretion in Patients With Hypertension</a:t>
              </a:r>
              <a:r>
                <a:rPr lang="en-US" sz="1200" b="1" i="0" u="none" strike="noStrike" baseline="30000" dirty="0"/>
                <a:t>10</a:t>
              </a:r>
              <a:endParaRPr lang="en-US" sz="1200" baseline="300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35B4956-0DA0-80D6-0BBA-197B169FBAA1}"/>
                </a:ext>
              </a:extLst>
            </p:cNvPr>
            <p:cNvSpPr txBox="1"/>
            <p:nvPr/>
          </p:nvSpPr>
          <p:spPr>
            <a:xfrm>
              <a:off x="10159514" y="4524198"/>
              <a:ext cx="1498058" cy="7540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700" u="none" strike="noStrike" dirty="0">
                  <a:effectLst/>
                  <a:latin typeface="Avenir LT Std 55 Roman" panose="020B0703020203020204"/>
                </a:rPr>
                <a:t>Figure reproduced under the terms of the Creative Commons Attribution Non-Commercial-NoDerivs License. It was first published in</a:t>
              </a:r>
              <a:r>
                <a:rPr lang="en-US" sz="700" dirty="0">
                  <a:latin typeface="Avenir LT Std 55 Roman" panose="020B0703020203020204"/>
                </a:rPr>
                <a:t> </a:t>
              </a:r>
              <a:r>
                <a:rPr lang="en-US" sz="700" u="none" strike="noStrike" dirty="0">
                  <a:effectLst/>
                  <a:latin typeface="Avenir LT Std 55 Roman" panose="020B0703020203020204"/>
                </a:rPr>
                <a:t>Filippini T, </a:t>
              </a:r>
              <a:br>
                <a:rPr lang="en-US" sz="700" u="none" strike="noStrike" dirty="0">
                  <a:effectLst/>
                  <a:latin typeface="Avenir LT Std 55 Roman" panose="020B0703020203020204"/>
                </a:rPr>
              </a:br>
              <a:r>
                <a:rPr lang="en-US" sz="700" u="none" strike="noStrike" dirty="0">
                  <a:effectLst/>
                  <a:latin typeface="Avenir LT Std 55 Roman" panose="020B0703020203020204"/>
                </a:rPr>
                <a:t>et al. Circulation. 2021. Solid line represents the average; dashed lines represent 95% CI</a:t>
              </a:r>
              <a:endParaRPr lang="en-US" sz="700" dirty="0">
                <a:latin typeface="Avenir LT Std 55 Roman" panose="020B0703020203020204"/>
              </a:endParaRPr>
            </a:p>
          </p:txBody>
        </p:sp>
      </p:grpSp>
      <p:sp>
        <p:nvSpPr>
          <p:cNvPr id="21" name="Title 20">
            <a:extLst>
              <a:ext uri="{FF2B5EF4-FFF2-40B4-BE49-F238E27FC236}">
                <a16:creationId xmlns:a16="http://schemas.microsoft.com/office/drawing/2014/main" id="{021EE8F8-DDCF-978F-2D88-DEB4494DE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8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2B89F9"/>
                </a:solidFill>
              </a:rPr>
              <a:t>Impact of Reducing Sodium Intake </a:t>
            </a:r>
            <a:br>
              <a:rPr lang="en-US" dirty="0">
                <a:solidFill>
                  <a:srgbClr val="2B89F9"/>
                </a:solidFill>
              </a:rPr>
            </a:br>
            <a:r>
              <a:rPr lang="en-US" dirty="0">
                <a:solidFill>
                  <a:srgbClr val="2B89F9"/>
                </a:solidFill>
              </a:rPr>
              <a:t>on Cardiovascular Risk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348A1A9C-CA73-58C8-FE45-3E5FDA8595E7}"/>
              </a:ext>
            </a:extLst>
          </p:cNvPr>
          <p:cNvSpPr txBox="1">
            <a:spLocks/>
          </p:cNvSpPr>
          <p:nvPr/>
        </p:nvSpPr>
        <p:spPr>
          <a:xfrm>
            <a:off x="838199" y="1444441"/>
            <a:ext cx="6277461" cy="438325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D4D4D"/>
                </a:solidFill>
                <a:latin typeface="Avenir LT Std 55 Roman" panose="020B0703020203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D"/>
                </a:solidFill>
                <a:latin typeface="Avenir LT Std 55 Roman" panose="020B0703020203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D"/>
                </a:solidFill>
                <a:latin typeface="Avenir LT Std 55 Roman" panose="020B0703020203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D"/>
                </a:solidFill>
                <a:latin typeface="Avenir LT Std 55 Roman" panose="020B0703020203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D"/>
                </a:solidFill>
                <a:latin typeface="Avenir LT Std 55 Roman" panose="020B0703020203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indent="-182880">
              <a:lnSpc>
                <a:spcPct val="100000"/>
              </a:lnSpc>
              <a:spcBef>
                <a:spcPts val="300"/>
              </a:spcBef>
            </a:pPr>
            <a:r>
              <a:rPr lang="en-US" sz="2000" dirty="0">
                <a:solidFill>
                  <a:schemeClr val="tx1"/>
                </a:solidFill>
              </a:rPr>
              <a:t>The maximum recommended limit of daily sodium  intake is 2300 mg/day</a:t>
            </a:r>
            <a:r>
              <a:rPr lang="en-US" sz="2000" baseline="30000" dirty="0">
                <a:solidFill>
                  <a:schemeClr val="tx1"/>
                </a:solidFill>
              </a:rPr>
              <a:t>1–3</a:t>
            </a:r>
          </a:p>
          <a:p>
            <a:pPr marL="365760" indent="-182880">
              <a:lnSpc>
                <a:spcPct val="100000"/>
              </a:lnSpc>
              <a:spcBef>
                <a:spcPts val="300"/>
              </a:spcBef>
            </a:pPr>
            <a:r>
              <a:rPr lang="en-US" sz="1800" dirty="0">
                <a:solidFill>
                  <a:schemeClr val="tx1"/>
                </a:solidFill>
              </a:rPr>
              <a:t>The average sodium intake among US adults is 3400 mg/day, almost 50% more than the recommended daily limit</a:t>
            </a:r>
            <a:r>
              <a:rPr lang="en-US" sz="1800" baseline="30000" dirty="0">
                <a:solidFill>
                  <a:schemeClr val="tx1"/>
                </a:solidFill>
              </a:rPr>
              <a:t>4,5</a:t>
            </a:r>
          </a:p>
          <a:p>
            <a:pPr marL="365760" indent="-182880">
              <a:lnSpc>
                <a:spcPct val="100000"/>
              </a:lnSpc>
              <a:spcBef>
                <a:spcPts val="300"/>
              </a:spcBef>
            </a:pPr>
            <a:r>
              <a:rPr lang="en-US" sz="1800" dirty="0">
                <a:solidFill>
                  <a:schemeClr val="tx1"/>
                </a:solidFill>
              </a:rPr>
              <a:t>An increase in sodium by 1000 mg/day is associated with an 18% increase in CV risk</a:t>
            </a:r>
            <a:r>
              <a:rPr lang="en-US" sz="1800" baseline="30000" dirty="0">
                <a:solidFill>
                  <a:schemeClr val="tx1"/>
                </a:solidFill>
              </a:rPr>
              <a:t>6</a:t>
            </a:r>
          </a:p>
          <a:p>
            <a:pPr marL="182880" indent="-182880">
              <a:lnSpc>
                <a:spcPct val="100000"/>
              </a:lnSpc>
              <a:spcBef>
                <a:spcPts val="1400"/>
              </a:spcBef>
            </a:pPr>
            <a:r>
              <a:rPr lang="en-US" sz="2000" dirty="0">
                <a:solidFill>
                  <a:schemeClr val="tx1"/>
                </a:solidFill>
              </a:rPr>
              <a:t>The relationship between sodium intake, blood  pressure, hypertension, and CV risk is linear</a:t>
            </a:r>
            <a:r>
              <a:rPr lang="en-US" sz="2000" baseline="30000" dirty="0">
                <a:solidFill>
                  <a:schemeClr val="tx1"/>
                </a:solidFill>
              </a:rPr>
              <a:t>5,6</a:t>
            </a:r>
          </a:p>
          <a:p>
            <a:pPr marL="365760" indent="-182880">
              <a:lnSpc>
                <a:spcPct val="100000"/>
              </a:lnSpc>
              <a:spcBef>
                <a:spcPts val="300"/>
              </a:spcBef>
            </a:pPr>
            <a:r>
              <a:rPr lang="en-US" sz="1800" dirty="0">
                <a:solidFill>
                  <a:schemeClr val="tx1"/>
                </a:solidFill>
              </a:rPr>
              <a:t>Reducing sodium by 1000 mg/day reduces risk of CVD by  27% and hypertension by 20%</a:t>
            </a:r>
            <a:r>
              <a:rPr lang="en-US" sz="1800" baseline="30000" dirty="0">
                <a:solidFill>
                  <a:schemeClr val="tx1"/>
                </a:solidFill>
              </a:rPr>
              <a:t>5</a:t>
            </a:r>
          </a:p>
          <a:p>
            <a:pPr marL="182880" indent="-182880">
              <a:lnSpc>
                <a:spcPct val="100000"/>
              </a:lnSpc>
              <a:spcBef>
                <a:spcPts val="1400"/>
              </a:spcBef>
            </a:pPr>
            <a:r>
              <a:rPr lang="en-US" sz="2000" dirty="0">
                <a:solidFill>
                  <a:schemeClr val="tx1"/>
                </a:solidFill>
              </a:rPr>
              <a:t>Importantly, people with narcolepsy have an increased prevalence of CV comorbidities and a higher risk for      CV events</a:t>
            </a:r>
            <a:r>
              <a:rPr lang="en-US" sz="2000" baseline="30000" dirty="0">
                <a:solidFill>
                  <a:schemeClr val="tx1"/>
                </a:solidFill>
              </a:rPr>
              <a:t>7,8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7D69BED-8120-4A0A-2BA1-3F9143FF11A7}"/>
              </a:ext>
            </a:extLst>
          </p:cNvPr>
          <p:cNvSpPr txBox="1"/>
          <p:nvPr/>
        </p:nvSpPr>
        <p:spPr>
          <a:xfrm>
            <a:off x="838200" y="5993860"/>
            <a:ext cx="10515600" cy="86177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000" dirty="0">
                <a:latin typeface="Avenir LT Std 55 Roman" panose="020B0703020203020204"/>
              </a:rPr>
              <a:t>CI, confidence interval; SBP, systolic blood pressure </a:t>
            </a:r>
          </a:p>
          <a:p>
            <a:r>
              <a:rPr lang="en-US" sz="1000" dirty="0">
                <a:latin typeface="Avenir LT Std 55 Roman" panose="020B0703020203020204"/>
              </a:rPr>
              <a:t>1. </a:t>
            </a:r>
            <a:r>
              <a:rPr lang="en-US" sz="1000" i="1" dirty="0">
                <a:latin typeface="Avenir LT Std 55 Roman" panose="020B0703020203020204"/>
              </a:rPr>
              <a:t>Hypertension</a:t>
            </a:r>
            <a:r>
              <a:rPr lang="en-US" sz="1000" dirty="0">
                <a:latin typeface="Avenir LT Std 55 Roman" panose="020B0703020203020204"/>
              </a:rPr>
              <a:t>. 2018;71(6):e13–e115. 2. US Food and Drug Administration. Sodium reduction. 2021. </a:t>
            </a:r>
            <a:r>
              <a:rPr lang="en-US" sz="1000" dirty="0">
                <a:latin typeface="Avenir LT Std 55 Roman" panose="020B0703020203020204"/>
                <a:hlinkClick r:id="rId5"/>
              </a:rPr>
              <a:t>https://www.fda.gov/food/food-additives-petitions/sodium-reduction</a:t>
            </a:r>
            <a:r>
              <a:rPr lang="en-US" sz="1000" dirty="0">
                <a:latin typeface="Avenir LT Std 55 Roman" panose="020B0703020203020204"/>
              </a:rPr>
              <a:t>. 3. </a:t>
            </a:r>
            <a:r>
              <a:rPr lang="en-US" sz="1000" i="1" dirty="0">
                <a:latin typeface="Avenir LT Std 55 Roman" panose="020B0703020203020204"/>
              </a:rPr>
              <a:t>J Am Coll Cardiol</a:t>
            </a:r>
            <a:r>
              <a:rPr lang="en-US" sz="1000" dirty="0">
                <a:latin typeface="Avenir LT Std 55 Roman" panose="020B0703020203020204"/>
              </a:rPr>
              <a:t>. 2019;74(10):e177-e232. 4. US Food and Drug Administration. Sodium Reduction in the Food Supply. </a:t>
            </a:r>
            <a:r>
              <a:rPr lang="en-US" sz="1000" dirty="0">
                <a:latin typeface="Avenir LT Std 55 Roman" panose="020B0703020203020204"/>
                <a:hlinkClick r:id="rId6"/>
              </a:rPr>
              <a:t>https://www.fda.gov/food/nutrition-food-labeling-and-critical-foods/sodium-reduction-food-supply</a:t>
            </a:r>
            <a:r>
              <a:rPr lang="en-US" sz="1000" dirty="0">
                <a:latin typeface="Avenir LT Std 55 Roman" panose="020B0703020203020204"/>
              </a:rPr>
              <a:t>. 5. National Academies of Sciences, Engineering, and Medicine 2019. Washington, DC: The National Academies Press. 6. </a:t>
            </a:r>
            <a:r>
              <a:rPr lang="en-US" sz="1000" i="1" dirty="0">
                <a:latin typeface="Avenir LT Std 55 Roman" panose="020B0703020203020204"/>
              </a:rPr>
              <a:t>N Engl J Med</a:t>
            </a:r>
            <a:r>
              <a:rPr lang="en-US" sz="1000" dirty="0">
                <a:latin typeface="Avenir LT Std 55 Roman" panose="020B0703020203020204"/>
              </a:rPr>
              <a:t>. 2022;386(3):252-263. 7. </a:t>
            </a:r>
            <a:r>
              <a:rPr lang="en-US" sz="1000" i="1" dirty="0">
                <a:latin typeface="Avenir LT Std 55 Roman" panose="020B0703020203020204"/>
              </a:rPr>
              <a:t>Sleep Med</a:t>
            </a:r>
            <a:r>
              <a:rPr lang="en-US" sz="1000" dirty="0">
                <a:latin typeface="Avenir LT Std 55 Roman" panose="020B0703020203020204"/>
              </a:rPr>
              <a:t>. 2017;33:13-18. </a:t>
            </a:r>
            <a:br>
              <a:rPr lang="en-US" sz="1000" dirty="0">
                <a:latin typeface="Avenir LT Std 55 Roman" panose="020B0703020203020204"/>
              </a:rPr>
            </a:br>
            <a:r>
              <a:rPr lang="en-US" sz="1000" dirty="0">
                <a:latin typeface="Avenir LT Std 55 Roman" panose="020B0703020203020204"/>
              </a:rPr>
              <a:t>8. </a:t>
            </a:r>
            <a:r>
              <a:rPr lang="en-US" sz="1000" i="1" dirty="0">
                <a:latin typeface="Avenir LT Std 55 Roman" panose="020B0703020203020204"/>
              </a:rPr>
              <a:t>Sleep</a:t>
            </a:r>
            <a:r>
              <a:rPr lang="en-US" sz="1000" dirty="0">
                <a:latin typeface="Avenir LT Std 55 Roman" panose="020B0703020203020204"/>
              </a:rPr>
              <a:t>. 2023;46(10):zsad161. 9. Centers for Disease Control and Prevention. MMWR. 2016;64(52):1393–1397. 10. </a:t>
            </a:r>
            <a:r>
              <a:rPr lang="en-US" sz="1000" i="1" dirty="0">
                <a:latin typeface="Avenir LT Std 55 Roman" panose="020B0703020203020204"/>
              </a:rPr>
              <a:t>Circulation</a:t>
            </a:r>
            <a:r>
              <a:rPr lang="en-US" sz="1000" dirty="0">
                <a:latin typeface="Avenir LT Std 55 Roman" panose="020B0703020203020204"/>
              </a:rPr>
              <a:t>. 2021;143:1542–1567.</a:t>
            </a:r>
          </a:p>
        </p:txBody>
      </p:sp>
    </p:spTree>
    <p:extLst>
      <p:ext uri="{BB962C8B-B14F-4D97-AF65-F5344CB8AC3E}">
        <p14:creationId xmlns:p14="http://schemas.microsoft.com/office/powerpoint/2010/main" val="1068423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2364E8E5-5690-D644-87B9-DC47D744D19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11965913"/>
              </p:ext>
            </p:extLst>
          </p:nvPr>
        </p:nvGraphicFramePr>
        <p:xfrm>
          <a:off x="5626100" y="2545677"/>
          <a:ext cx="5904216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4813">
                  <a:extLst>
                    <a:ext uri="{9D8B030D-6E8A-4147-A177-3AD203B41FA5}">
                      <a16:colId xmlns:a16="http://schemas.microsoft.com/office/drawing/2014/main" val="2011832650"/>
                    </a:ext>
                  </a:extLst>
                </a:gridCol>
                <a:gridCol w="1736333">
                  <a:extLst>
                    <a:ext uri="{9D8B030D-6E8A-4147-A177-3AD203B41FA5}">
                      <a16:colId xmlns:a16="http://schemas.microsoft.com/office/drawing/2014/main" val="3319250750"/>
                    </a:ext>
                  </a:extLst>
                </a:gridCol>
                <a:gridCol w="1582220">
                  <a:extLst>
                    <a:ext uri="{9D8B030D-6E8A-4147-A177-3AD203B41FA5}">
                      <a16:colId xmlns:a16="http://schemas.microsoft.com/office/drawing/2014/main" val="3513526045"/>
                    </a:ext>
                  </a:extLst>
                </a:gridCol>
                <a:gridCol w="1530850">
                  <a:extLst>
                    <a:ext uri="{9D8B030D-6E8A-4147-A177-3AD203B41FA5}">
                      <a16:colId xmlns:a16="http://schemas.microsoft.com/office/drawing/2014/main" val="771726395"/>
                    </a:ext>
                  </a:extLst>
                </a:gridCol>
              </a:tblGrid>
              <a:tr h="79704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800" b="1" i="0" dirty="0">
                          <a:effectLst/>
                          <a:latin typeface="Avenir LT Std 55 Roman" panose="020B070302020302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Oxybate</a:t>
                      </a:r>
                    </a:p>
                  </a:txBody>
                  <a:tcPr marT="182880" marB="18288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75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800" b="1" i="0" dirty="0">
                          <a:effectLst/>
                          <a:latin typeface="Avenir LT Std 55 Roman" panose="020B070302020302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Recommended Adult Dosage</a:t>
                      </a:r>
                    </a:p>
                  </a:txBody>
                  <a:tcPr marT="182880" marB="1828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75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800" b="1" i="0" dirty="0">
                          <a:effectLst/>
                          <a:latin typeface="Avenir LT Std 55 Roman" panose="020B070302020302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Sodium Amounts per Nightly Exposure</a:t>
                      </a:r>
                    </a:p>
                  </a:txBody>
                  <a:tcPr marT="182880" marB="1828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75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800" b="1" i="0" dirty="0">
                          <a:effectLst/>
                          <a:latin typeface="Avenir LT Std 55 Roman" panose="020B070302020302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RDI</a:t>
                      </a:r>
                      <a:r>
                        <a:rPr lang="en-US" sz="1800" b="1" i="0" baseline="30000" dirty="0">
                          <a:effectLst/>
                          <a:latin typeface="Avenir LT Std 55 Roman" panose="020B070302020302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800" b="1" i="0" dirty="0">
                        <a:effectLst/>
                        <a:latin typeface="Avenir LT Std 55 Roman" panose="020B07030202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182880" marB="1828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75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353538"/>
                  </a:ext>
                </a:extLst>
              </a:tr>
              <a:tr h="4291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Avenir LT Std 55 Roman" panose="020B0703020203020204"/>
                        </a:rPr>
                        <a:t>SXB</a:t>
                      </a:r>
                      <a:r>
                        <a:rPr lang="en-US" sz="1800" b="0" i="0" baseline="30000" dirty="0">
                          <a:solidFill>
                            <a:schemeClr val="tx1"/>
                          </a:solidFill>
                          <a:latin typeface="Avenir LT Std 55 Roman" panose="020B0703020203020204"/>
                        </a:rPr>
                        <a:t>1</a:t>
                      </a:r>
                      <a:endParaRPr lang="en-US" sz="1800" b="0" i="0" strike="sngStrike" baseline="30000" dirty="0">
                        <a:solidFill>
                          <a:schemeClr val="tx1"/>
                        </a:solidFill>
                        <a:latin typeface="Avenir LT Std 55 Roman" panose="020B0703020203020204"/>
                      </a:endParaRPr>
                    </a:p>
                  </a:txBody>
                  <a:tcPr marT="182880" marB="18288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75D3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800" b="0" i="0" dirty="0">
                          <a:effectLst/>
                          <a:latin typeface="Avenir LT Std 55 Roman" panose="020B070302020302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6–9 g/night</a:t>
                      </a:r>
                    </a:p>
                  </a:txBody>
                  <a:tcPr marT="182880" marB="1828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75D3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800" b="0" i="0" dirty="0">
                          <a:effectLst/>
                          <a:latin typeface="Avenir LT Std 55 Roman" panose="020B070302020302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1100–1640 mg</a:t>
                      </a:r>
                    </a:p>
                  </a:txBody>
                  <a:tcPr marT="182880" marB="1828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75D3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800" b="0" i="0" dirty="0">
                          <a:effectLst/>
                          <a:latin typeface="Avenir LT Std 55 Roman" panose="020B070302020302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48–71%</a:t>
                      </a:r>
                    </a:p>
                  </a:txBody>
                  <a:tcPr marT="182880" marB="1828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75D3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358986"/>
                  </a:ext>
                </a:extLst>
              </a:tr>
              <a:tr h="4291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Avenir LT Std 55 Roman" panose="020B0703020203020204"/>
                        </a:rPr>
                        <a:t>LXB</a:t>
                      </a:r>
                      <a:r>
                        <a:rPr lang="en-US" sz="1800" b="0" i="0" baseline="30000" dirty="0">
                          <a:solidFill>
                            <a:schemeClr val="tx1"/>
                          </a:solidFill>
                          <a:latin typeface="Avenir LT Std 55 Roman" panose="020B0703020203020204"/>
                        </a:rPr>
                        <a:t>2,6</a:t>
                      </a:r>
                      <a:endParaRPr lang="en-US" sz="1800" b="0" i="0" strike="noStrike" baseline="30000" dirty="0">
                        <a:solidFill>
                          <a:schemeClr val="tx1"/>
                        </a:solidFill>
                        <a:latin typeface="Avenir LT Std 55 Roman" panose="020B0703020203020204"/>
                      </a:endParaRPr>
                    </a:p>
                  </a:txBody>
                  <a:tcPr marT="182880" marB="18288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075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800" b="0" i="0" dirty="0">
                          <a:effectLst/>
                          <a:latin typeface="Avenir LT Std 55 Roman" panose="020B070302020302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6–9 g/night</a:t>
                      </a:r>
                    </a:p>
                  </a:txBody>
                  <a:tcPr marT="182880" marB="1828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075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800" b="0" i="0" dirty="0">
                          <a:effectLst/>
                          <a:latin typeface="Avenir LT Std 55 Roman" panose="020B070302020302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87–131 mg</a:t>
                      </a:r>
                    </a:p>
                  </a:txBody>
                  <a:tcPr marT="182880" marB="1828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075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800" b="0" i="0" dirty="0">
                          <a:effectLst/>
                          <a:latin typeface="Avenir LT Std 55 Roman" panose="020B070302020302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4–6%</a:t>
                      </a:r>
                    </a:p>
                  </a:txBody>
                  <a:tcPr marT="182880" marB="1828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075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238157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FC21309-57A5-143B-41BB-AB46D2EAACC5}"/>
              </a:ext>
            </a:extLst>
          </p:cNvPr>
          <p:cNvSpPr txBox="1"/>
          <p:nvPr/>
        </p:nvSpPr>
        <p:spPr>
          <a:xfrm>
            <a:off x="5777722" y="1833125"/>
            <a:ext cx="560097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effectLst/>
                <a:latin typeface="Avenir Heavy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Approximate Sodium Amounts at the </a:t>
            </a:r>
          </a:p>
          <a:p>
            <a:pPr algn="ctr"/>
            <a:r>
              <a:rPr lang="en-US" b="1" dirty="0">
                <a:effectLst/>
                <a:latin typeface="Avenir Heavy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Recommended Nightly Dosage of SXB </a:t>
            </a:r>
            <a:r>
              <a:rPr lang="en-US" b="1" dirty="0">
                <a:latin typeface="Avenir Heavy" panose="02000503020000020003" pitchFamily="2" charset="0"/>
                <a:cs typeface="Times New Roman" panose="02020603050405020304" pitchFamily="18" charset="0"/>
              </a:rPr>
              <a:t>and</a:t>
            </a:r>
            <a:r>
              <a:rPr lang="en-US" b="1" dirty="0">
                <a:effectLst/>
                <a:latin typeface="Avenir Heavy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LXB</a:t>
            </a:r>
            <a:endParaRPr lang="en-US" b="1" dirty="0">
              <a:latin typeface="Avenir Heavy" panose="02000503020000020003" pitchFamily="2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3DBC32A-83C2-CFAD-BE24-4757D551E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144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2B89F9"/>
                </a:solidFill>
              </a:rPr>
              <a:t>Sodium in Oxybate Medications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F0F021E-6C4B-E77D-EC57-C18963A693D5}"/>
              </a:ext>
            </a:extLst>
          </p:cNvPr>
          <p:cNvSpPr txBox="1">
            <a:spLocks/>
          </p:cNvSpPr>
          <p:nvPr/>
        </p:nvSpPr>
        <p:spPr>
          <a:xfrm>
            <a:off x="838200" y="1824871"/>
            <a:ext cx="4610100" cy="352917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D4D4D"/>
                </a:solidFill>
                <a:latin typeface="Avenir LT Std 55 Roman" panose="020B0703020203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D"/>
                </a:solidFill>
                <a:latin typeface="Avenir LT Std 55 Roman" panose="020B0703020203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D"/>
                </a:solidFill>
                <a:latin typeface="Avenir LT Std 55 Roman" panose="020B0703020203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D"/>
                </a:solidFill>
                <a:latin typeface="Avenir LT Std 55 Roman" panose="020B0703020203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D"/>
                </a:solidFill>
                <a:latin typeface="Avenir LT Std 55 Roman" panose="020B0703020203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>
              <a:lnSpc>
                <a:spcPct val="100000"/>
              </a:lnSpc>
              <a:spcBef>
                <a:spcPts val="1400"/>
              </a:spcBef>
            </a:pPr>
            <a:r>
              <a:rPr lang="en-US" sz="2000" dirty="0">
                <a:solidFill>
                  <a:schemeClr val="tx1"/>
                </a:solidFill>
              </a:rPr>
              <a:t>High-sodium oxybate (SXB; Xyrem</a:t>
            </a:r>
            <a:r>
              <a:rPr lang="en-US" sz="2000" baseline="30000" dirty="0">
                <a:solidFill>
                  <a:schemeClr val="tx1"/>
                </a:solidFill>
              </a:rPr>
              <a:t>®</a:t>
            </a:r>
            <a:r>
              <a:rPr lang="en-US" sz="2000" dirty="0">
                <a:solidFill>
                  <a:schemeClr val="tx1"/>
                </a:solidFill>
              </a:rPr>
              <a:t>) and low-sodium oxybate (LXB; Xywav</a:t>
            </a:r>
            <a:r>
              <a:rPr lang="en-US" sz="2000" baseline="30000" dirty="0">
                <a:solidFill>
                  <a:schemeClr val="tx1"/>
                </a:solidFill>
              </a:rPr>
              <a:t>®</a:t>
            </a:r>
            <a:r>
              <a:rPr lang="en-US" sz="2000" dirty="0">
                <a:solidFill>
                  <a:schemeClr val="tx1"/>
                </a:solidFill>
              </a:rPr>
              <a:t>) are both US FDA-approved to treat excessive daytime sleepiness or cataplexy in patients ≥7 years of age with narcolepsy</a:t>
            </a:r>
            <a:r>
              <a:rPr lang="en-US" sz="2000" baseline="30000" dirty="0">
                <a:solidFill>
                  <a:schemeClr val="tx1"/>
                </a:solidFill>
              </a:rPr>
              <a:t>1,2 </a:t>
            </a:r>
          </a:p>
          <a:p>
            <a:pPr marL="274320" indent="-274320">
              <a:lnSpc>
                <a:spcPct val="100000"/>
              </a:lnSpc>
              <a:spcBef>
                <a:spcPts val="1400"/>
              </a:spcBef>
            </a:pPr>
            <a:r>
              <a:rPr lang="en-US" sz="2000" dirty="0">
                <a:solidFill>
                  <a:schemeClr val="tx1"/>
                </a:solidFill>
              </a:rPr>
              <a:t>LXB is also approved to treat idiopathic hypersomnia in adults</a:t>
            </a:r>
            <a:r>
              <a:rPr lang="en-US" sz="2000" baseline="30000" dirty="0">
                <a:solidFill>
                  <a:schemeClr val="tx1"/>
                </a:solidFill>
              </a:rPr>
              <a:t>2</a:t>
            </a:r>
          </a:p>
          <a:p>
            <a:pPr marL="274320" indent="-274320">
              <a:lnSpc>
                <a:spcPct val="100000"/>
              </a:lnSpc>
              <a:spcBef>
                <a:spcPts val="1400"/>
              </a:spcBef>
            </a:pPr>
            <a:r>
              <a:rPr lang="en-US" sz="2000" dirty="0">
                <a:solidFill>
                  <a:schemeClr val="tx1"/>
                </a:solidFill>
              </a:rPr>
              <a:t>LXB has the same active moiety as SXB but with 92% less sodium</a:t>
            </a:r>
            <a:r>
              <a:rPr lang="en-US" sz="2000" baseline="30000" dirty="0">
                <a:solidFill>
                  <a:schemeClr val="tx1"/>
                </a:solidFill>
              </a:rPr>
              <a:t>2-6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1B697A-C96A-36D5-E171-F5F1EEE44057}"/>
              </a:ext>
            </a:extLst>
          </p:cNvPr>
          <p:cNvSpPr txBox="1"/>
          <p:nvPr/>
        </p:nvSpPr>
        <p:spPr>
          <a:xfrm>
            <a:off x="838200" y="5686083"/>
            <a:ext cx="10515600" cy="116955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000" dirty="0">
                <a:latin typeface="Avenir LT Std 55 Roman" panose="020B0703020203020204"/>
              </a:rPr>
              <a:t>LXB, low-sodium oxybate; RDI, recommended daily intake; SXB, high-sodium oxybate.</a:t>
            </a:r>
          </a:p>
          <a:p>
            <a:r>
              <a:rPr lang="en-US" sz="1000" dirty="0">
                <a:latin typeface="Avenir LT Std 55 Roman" panose="020B0703020203020204"/>
              </a:rPr>
              <a:t>1. Xyrem</a:t>
            </a:r>
            <a:r>
              <a:rPr lang="en-US" sz="1000" baseline="30000" dirty="0">
                <a:latin typeface="Avenir LT Std 55 Roman" panose="020B0703020203020204"/>
              </a:rPr>
              <a:t>®</a:t>
            </a:r>
            <a:r>
              <a:rPr lang="en-US" sz="1000" dirty="0">
                <a:latin typeface="Avenir LT Std 55 Roman" panose="020B0703020203020204"/>
              </a:rPr>
              <a:t> (sodium oxybate) oral solution, CIII [prescribing information]. Palo Alto, CA: Jazz Pharmaceuticals, Inc. 2. Xywav</a:t>
            </a:r>
            <a:r>
              <a:rPr lang="en-US" sz="1000" baseline="30000" dirty="0">
                <a:latin typeface="Avenir LT Std 55 Roman" panose="020B0703020203020204"/>
              </a:rPr>
              <a:t>®</a:t>
            </a:r>
            <a:r>
              <a:rPr lang="en-US" sz="1000" dirty="0">
                <a:latin typeface="Avenir LT Std 55 Roman" panose="020B0703020203020204"/>
              </a:rPr>
              <a:t> (calcium, magnesium, potassium, and sodium oxybates) oral solution, CIII [prescribing information]. Palo Alto, CA: Jazz Pharmaceuticals, Inc. 3. </a:t>
            </a:r>
            <a:r>
              <a:rPr lang="en-US" sz="1000" i="1" dirty="0">
                <a:latin typeface="Avenir LT Std 55 Roman" panose="020B0703020203020204"/>
              </a:rPr>
              <a:t>N Engl J Med</a:t>
            </a:r>
            <a:r>
              <a:rPr lang="en-US" sz="1000" dirty="0">
                <a:latin typeface="Avenir LT Std 55 Roman" panose="020B0703020203020204"/>
              </a:rPr>
              <a:t>. 1995;333(19):1291. 4. US Food and Drug Administration. Clinical review for Binosto, NDA 202344. 2012. </a:t>
            </a:r>
            <a:r>
              <a:rPr lang="en-US" sz="1000" dirty="0">
                <a:latin typeface="Avenir LT Std 55 Roman" panose="020B0703020203020204"/>
                <a:hlinkClick r:id="rId3"/>
              </a:rPr>
              <a:t>https://www.accessdata.fda.gov/drugsatfda_docs/nda/2012/202344Orig1s000MedR.pdf</a:t>
            </a:r>
            <a:r>
              <a:rPr lang="en-US" sz="1000" dirty="0">
                <a:latin typeface="Avenir LT Std 55 Roman" panose="020B0703020203020204"/>
              </a:rPr>
              <a:t>. 5. US Food and Drug Administration. Quantitative labeling of sodium, potassium, and phosphorus for human over-the-counter and prescription drug products. Guidance for industry. 2022. </a:t>
            </a:r>
            <a:r>
              <a:rPr lang="en-US" sz="1000" dirty="0">
                <a:latin typeface="Avenir LT Std 55 Roman" panose="020B0703020203020204"/>
                <a:hlinkClick r:id="rId4"/>
              </a:rPr>
              <a:t>https://www.fda.gov/regulatory-information/search-fda-guidance-documents/quantitative-labeling-sodium-potassium-and-phosphorus-human-over-counter-and-prescription-drug</a:t>
            </a:r>
            <a:r>
              <a:rPr lang="en-US" sz="1000" dirty="0">
                <a:latin typeface="Avenir LT Std 55 Roman" panose="020B0703020203020204"/>
              </a:rPr>
              <a:t>. 6. </a:t>
            </a:r>
            <a:r>
              <a:rPr lang="en-US" sz="1000" i="1" dirty="0">
                <a:latin typeface="Avenir LT Std 55 Roman" panose="020B0703020203020204"/>
              </a:rPr>
              <a:t>Clin Transl Sci</a:t>
            </a:r>
            <a:r>
              <a:rPr lang="en-US" sz="1000" dirty="0">
                <a:latin typeface="Avenir LT Std 55 Roman" panose="020B0703020203020204"/>
              </a:rPr>
              <a:t>. 2021;14(6):2278-2287. 7. United States Department of Agriculture. Dietary Guidelines for Americans 2020 – 2025. 2020.  </a:t>
            </a:r>
            <a:r>
              <a:rPr lang="en-US" sz="1000" dirty="0">
                <a:latin typeface="Avenir LT Std 55 Roman" panose="020B0703020203020204"/>
                <a:hlinkClick r:id="rId5"/>
              </a:rPr>
              <a:t>https://www.dietaryguidelines.gov/sites/default/files/2021-03/Dietary_Guidelines_for_Americans-2020-2025.pdf</a:t>
            </a:r>
            <a:r>
              <a:rPr lang="en-US" sz="1000" dirty="0">
                <a:latin typeface="Avenir LT Std 55 Roman" panose="020B0703020203020204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35196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461FD-7F48-2F2C-5FAF-C6C145ABB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144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2B89F9"/>
                </a:solidFill>
              </a:rPr>
              <a:t>Objective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BB4FDA8-26E3-D57E-DBC8-ECA89A42F4C2}"/>
              </a:ext>
            </a:extLst>
          </p:cNvPr>
          <p:cNvSpPr txBox="1">
            <a:spLocks/>
          </p:cNvSpPr>
          <p:nvPr/>
        </p:nvSpPr>
        <p:spPr>
          <a:xfrm>
            <a:off x="838199" y="1834495"/>
            <a:ext cx="10515600" cy="181588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D4D4D"/>
                </a:solidFill>
                <a:latin typeface="Avenir LT Std 55 Roman" panose="020B0703020203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D"/>
                </a:solidFill>
                <a:latin typeface="Avenir LT Std 55 Roman" panose="020B0703020203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D"/>
                </a:solidFill>
                <a:latin typeface="Avenir LT Std 55 Roman" panose="020B0703020203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D"/>
                </a:solidFill>
                <a:latin typeface="Avenir LT Std 55 Roman" panose="020B0703020203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D"/>
                </a:solidFill>
                <a:latin typeface="Avenir LT Std 55 Roman" panose="020B0703020203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>
              <a:lnSpc>
                <a:spcPct val="100000"/>
              </a:lnSpc>
              <a:spcBef>
                <a:spcPts val="1800"/>
              </a:spcBef>
            </a:pPr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b="1" dirty="0">
                <a:solidFill>
                  <a:schemeClr val="tx1"/>
                </a:solidFill>
                <a:latin typeface="Avenir Heavy" panose="02000503020000020003" pitchFamily="2" charset="0"/>
              </a:rPr>
              <a:t>open-label, single-arm, multicenter </a:t>
            </a:r>
            <a:r>
              <a:rPr lang="en-US" dirty="0">
                <a:solidFill>
                  <a:schemeClr val="tx1"/>
                </a:solidFill>
              </a:rPr>
              <a:t>XYLO study (NCT05869773) evaluated changes in ambulatory and seated resting (“office”) BP changes in study participants with narcolepsy after switching from   twice-nightly SXB to twice-nightly LXB  </a:t>
            </a:r>
          </a:p>
        </p:txBody>
      </p:sp>
    </p:spTree>
    <p:extLst>
      <p:ext uri="{BB962C8B-B14F-4D97-AF65-F5344CB8AC3E}">
        <p14:creationId xmlns:p14="http://schemas.microsoft.com/office/powerpoint/2010/main" val="2588322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E2CA46-F905-2601-BC18-EC4A8C5EB8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534A0CF-7E18-93D7-DEF0-BA0EC25B43A2}"/>
              </a:ext>
            </a:extLst>
          </p:cNvPr>
          <p:cNvGrpSpPr/>
          <p:nvPr/>
        </p:nvGrpSpPr>
        <p:grpSpPr>
          <a:xfrm>
            <a:off x="10259568" y="5915282"/>
            <a:ext cx="1645920" cy="770752"/>
            <a:chOff x="10675566" y="5228919"/>
            <a:chExt cx="1645920" cy="770752"/>
          </a:xfrm>
        </p:grpSpPr>
        <p:pic>
          <p:nvPicPr>
            <p:cNvPr id="304" name="Picture 303">
              <a:extLst>
                <a:ext uri="{FF2B5EF4-FFF2-40B4-BE49-F238E27FC236}">
                  <a16:creationId xmlns:a16="http://schemas.microsoft.com/office/drawing/2014/main" id="{FDEE207F-154F-77D4-C651-6ECB00DECC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29577" y="5228919"/>
              <a:ext cx="537899" cy="472722"/>
            </a:xfrm>
            <a:custGeom>
              <a:avLst/>
              <a:gdLst>
                <a:gd name="connsiteX0" fmla="*/ 845 w 537899"/>
                <a:gd name="connsiteY0" fmla="*/ 257 h 472722"/>
                <a:gd name="connsiteX1" fmla="*/ 538745 w 537899"/>
                <a:gd name="connsiteY1" fmla="*/ 257 h 472722"/>
                <a:gd name="connsiteX2" fmla="*/ 538745 w 537899"/>
                <a:gd name="connsiteY2" fmla="*/ 472980 h 472722"/>
                <a:gd name="connsiteX3" fmla="*/ 845 w 537899"/>
                <a:gd name="connsiteY3" fmla="*/ 472980 h 47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7899" h="472722">
                  <a:moveTo>
                    <a:pt x="845" y="257"/>
                  </a:moveTo>
                  <a:lnTo>
                    <a:pt x="538745" y="257"/>
                  </a:lnTo>
                  <a:lnTo>
                    <a:pt x="538745" y="472980"/>
                  </a:lnTo>
                  <a:lnTo>
                    <a:pt x="845" y="472980"/>
                  </a:lnTo>
                  <a:close/>
                </a:path>
              </a:pathLst>
            </a:custGeom>
          </p:spPr>
        </p:pic>
        <p:sp>
          <p:nvSpPr>
            <p:cNvPr id="555" name="TextBox 554">
              <a:extLst>
                <a:ext uri="{FF2B5EF4-FFF2-40B4-BE49-F238E27FC236}">
                  <a16:creationId xmlns:a16="http://schemas.microsoft.com/office/drawing/2014/main" id="{8F8F1768-BBF9-4FD5-3F9F-D060B82CA1D5}"/>
                </a:ext>
              </a:extLst>
            </p:cNvPr>
            <p:cNvSpPr txBox="1"/>
            <p:nvPr/>
          </p:nvSpPr>
          <p:spPr>
            <a:xfrm>
              <a:off x="10675566" y="5670542"/>
              <a:ext cx="1645920" cy="32912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algn="ctr">
                <a:lnSpc>
                  <a:spcPct val="80000"/>
                </a:lnSpc>
                <a:buNone/>
                <a:tabLst>
                  <a:tab pos="0" algn="l"/>
                </a:tabLst>
              </a:pPr>
              <a:r>
                <a:rPr lang="en-US" sz="1300" b="1" dirty="0">
                  <a:effectLst/>
                  <a:latin typeface="Avenir Heavy" panose="02000503020000020003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24-hour BP using ambulatory </a:t>
              </a:r>
              <a:r>
                <a:rPr lang="en-US" sz="1300" b="1" dirty="0">
                  <a:latin typeface="Avenir Heavy" panose="02000503020000020003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monitor</a:t>
              </a:r>
              <a:endParaRPr lang="en-US" sz="1300" b="1" dirty="0">
                <a:effectLst/>
                <a:latin typeface="Avenir Heavy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E1FB2FA-C8E2-7191-2EC3-AB3E8F3F5059}"/>
              </a:ext>
            </a:extLst>
          </p:cNvPr>
          <p:cNvGrpSpPr/>
          <p:nvPr/>
        </p:nvGrpSpPr>
        <p:grpSpPr>
          <a:xfrm>
            <a:off x="770569" y="1177563"/>
            <a:ext cx="10637333" cy="5102558"/>
            <a:chOff x="627902" y="1177563"/>
            <a:chExt cx="10637333" cy="5102558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13627D74-94A0-DC40-BD7C-DD589229F033}"/>
                </a:ext>
              </a:extLst>
            </p:cNvPr>
            <p:cNvSpPr/>
            <p:nvPr/>
          </p:nvSpPr>
          <p:spPr>
            <a:xfrm>
              <a:off x="634430" y="3644689"/>
              <a:ext cx="2228933" cy="1003442"/>
            </a:xfrm>
            <a:custGeom>
              <a:avLst/>
              <a:gdLst>
                <a:gd name="connsiteX0" fmla="*/ 2090330 w 2228933"/>
                <a:gd name="connsiteY0" fmla="*/ 0 h 1003442"/>
                <a:gd name="connsiteX1" fmla="*/ 2228934 w 2228933"/>
                <a:gd name="connsiteY1" fmla="*/ 138701 h 1003442"/>
                <a:gd name="connsiteX2" fmla="*/ 2228934 w 2228933"/>
                <a:gd name="connsiteY2" fmla="*/ 864741 h 1003442"/>
                <a:gd name="connsiteX3" fmla="*/ 2090330 w 2228933"/>
                <a:gd name="connsiteY3" fmla="*/ 1003442 h 1003442"/>
                <a:gd name="connsiteX4" fmla="*/ 138604 w 2228933"/>
                <a:gd name="connsiteY4" fmla="*/ 1003442 h 1003442"/>
                <a:gd name="connsiteX5" fmla="*/ 0 w 2228933"/>
                <a:gd name="connsiteY5" fmla="*/ 864741 h 1003442"/>
                <a:gd name="connsiteX6" fmla="*/ 0 w 2228933"/>
                <a:gd name="connsiteY6" fmla="*/ 138701 h 1003442"/>
                <a:gd name="connsiteX7" fmla="*/ 138604 w 2228933"/>
                <a:gd name="connsiteY7" fmla="*/ 0 h 100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28933" h="1003442">
                  <a:moveTo>
                    <a:pt x="2090330" y="0"/>
                  </a:moveTo>
                  <a:cubicBezTo>
                    <a:pt x="2166879" y="0"/>
                    <a:pt x="2228934" y="62099"/>
                    <a:pt x="2228934" y="138701"/>
                  </a:cubicBezTo>
                  <a:lnTo>
                    <a:pt x="2228934" y="864741"/>
                  </a:lnTo>
                  <a:cubicBezTo>
                    <a:pt x="2228934" y="941344"/>
                    <a:pt x="2166879" y="1003442"/>
                    <a:pt x="2090330" y="1003442"/>
                  </a:cubicBezTo>
                  <a:lnTo>
                    <a:pt x="138604" y="1003442"/>
                  </a:lnTo>
                  <a:cubicBezTo>
                    <a:pt x="62055" y="1003442"/>
                    <a:pt x="0" y="941344"/>
                    <a:pt x="0" y="864741"/>
                  </a:cubicBezTo>
                  <a:lnTo>
                    <a:pt x="0" y="138701"/>
                  </a:lnTo>
                  <a:cubicBezTo>
                    <a:pt x="0" y="62099"/>
                    <a:pt x="62055" y="0"/>
                    <a:pt x="138604" y="0"/>
                  </a:cubicBezTo>
                  <a:close/>
                </a:path>
              </a:pathLst>
            </a:custGeom>
            <a:solidFill>
              <a:srgbClr val="292566"/>
            </a:solidFill>
            <a:ln w="115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6" name="Freeform 195">
              <a:extLst>
                <a:ext uri="{FF2B5EF4-FFF2-40B4-BE49-F238E27FC236}">
                  <a16:creationId xmlns:a16="http://schemas.microsoft.com/office/drawing/2014/main" id="{07BAACB0-7DF1-D7E6-9073-4FA99F4125DF}"/>
                </a:ext>
              </a:extLst>
            </p:cNvPr>
            <p:cNvSpPr/>
            <p:nvPr/>
          </p:nvSpPr>
          <p:spPr>
            <a:xfrm>
              <a:off x="3090486" y="3644689"/>
              <a:ext cx="5603139" cy="1007435"/>
            </a:xfrm>
            <a:custGeom>
              <a:avLst/>
              <a:gdLst>
                <a:gd name="connsiteX0" fmla="*/ 0 w 5603139"/>
                <a:gd name="connsiteY0" fmla="*/ 0 h 1007435"/>
                <a:gd name="connsiteX1" fmla="*/ 5603139 w 5603139"/>
                <a:gd name="connsiteY1" fmla="*/ 0 h 1007435"/>
                <a:gd name="connsiteX2" fmla="*/ 5603139 w 5603139"/>
                <a:gd name="connsiteY2" fmla="*/ 1007436 h 1007435"/>
                <a:gd name="connsiteX3" fmla="*/ 0 w 5603139"/>
                <a:gd name="connsiteY3" fmla="*/ 1007436 h 1007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03139" h="1007435">
                  <a:moveTo>
                    <a:pt x="0" y="0"/>
                  </a:moveTo>
                  <a:lnTo>
                    <a:pt x="5603139" y="0"/>
                  </a:lnTo>
                  <a:lnTo>
                    <a:pt x="5603139" y="1007436"/>
                  </a:lnTo>
                  <a:lnTo>
                    <a:pt x="0" y="1007436"/>
                  </a:lnTo>
                  <a:close/>
                </a:path>
              </a:pathLst>
            </a:custGeom>
            <a:solidFill>
              <a:srgbClr val="5673B8"/>
            </a:solidFill>
            <a:ln w="115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1400" b="1" dirty="0">
                  <a:solidFill>
                    <a:schemeClr val="bg1"/>
                  </a:solidFill>
                  <a:latin typeface="Avenir Heavy" panose="02000503020000020003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Stable Treatment</a:t>
              </a:r>
              <a:endParaRPr lang="en-US" sz="1400" b="1" dirty="0">
                <a:latin typeface="Avenir Heavy" panose="02000503020000020003" pitchFamily="2" charset="0"/>
              </a:endParaRPr>
            </a:p>
          </p:txBody>
        </p:sp>
        <p:sp>
          <p:nvSpPr>
            <p:cNvPr id="212" name="Freeform 211">
              <a:extLst>
                <a:ext uri="{FF2B5EF4-FFF2-40B4-BE49-F238E27FC236}">
                  <a16:creationId xmlns:a16="http://schemas.microsoft.com/office/drawing/2014/main" id="{EE87DB4A-8E50-D17B-F9BE-1FE9EF0C3C18}"/>
                </a:ext>
              </a:extLst>
            </p:cNvPr>
            <p:cNvSpPr/>
            <p:nvPr/>
          </p:nvSpPr>
          <p:spPr>
            <a:xfrm>
              <a:off x="1754757" y="3718871"/>
              <a:ext cx="1005840" cy="866643"/>
            </a:xfrm>
            <a:custGeom>
              <a:avLst/>
              <a:gdLst>
                <a:gd name="connsiteX0" fmla="*/ 0 w 809205"/>
                <a:gd name="connsiteY0" fmla="*/ 0 h 866643"/>
                <a:gd name="connsiteX1" fmla="*/ 809206 w 809205"/>
                <a:gd name="connsiteY1" fmla="*/ 0 h 866643"/>
                <a:gd name="connsiteX2" fmla="*/ 809206 w 809205"/>
                <a:gd name="connsiteY2" fmla="*/ 866644 h 866643"/>
                <a:gd name="connsiteX3" fmla="*/ 0 w 809205"/>
                <a:gd name="connsiteY3" fmla="*/ 866644 h 866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9205" h="866643">
                  <a:moveTo>
                    <a:pt x="0" y="0"/>
                  </a:moveTo>
                  <a:lnTo>
                    <a:pt x="809206" y="0"/>
                  </a:lnTo>
                  <a:lnTo>
                    <a:pt x="809206" y="866644"/>
                  </a:lnTo>
                  <a:lnTo>
                    <a:pt x="0" y="866644"/>
                  </a:lnTo>
                  <a:close/>
                </a:path>
              </a:pathLst>
            </a:custGeom>
            <a:solidFill>
              <a:srgbClr val="7F769D"/>
            </a:solidFill>
            <a:ln w="11550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1400" b="1" dirty="0">
                  <a:solidFill>
                    <a:schemeClr val="bg1"/>
                  </a:solidFill>
                  <a:latin typeface="Avenir Heavy" panose="02000503020000020003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Final</a:t>
              </a:r>
              <a:br>
                <a:rPr lang="en-US" sz="1400" b="1" dirty="0">
                  <a:solidFill>
                    <a:schemeClr val="bg1"/>
                  </a:solidFill>
                  <a:latin typeface="Avenir Heavy" panose="02000503020000020003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1400" b="1" dirty="0">
                  <a:solidFill>
                    <a:schemeClr val="bg1"/>
                  </a:solidFill>
                  <a:latin typeface="Avenir Heavy" panose="02000503020000020003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Screening</a:t>
              </a:r>
              <a:endParaRPr lang="en-US" sz="1400" b="1" dirty="0">
                <a:latin typeface="Avenir Heavy" panose="02000503020000020003" pitchFamily="2" charset="0"/>
              </a:endParaRPr>
            </a:p>
          </p:txBody>
        </p:sp>
        <p:pic>
          <p:nvPicPr>
            <p:cNvPr id="280" name="Picture 279">
              <a:extLst>
                <a:ext uri="{FF2B5EF4-FFF2-40B4-BE49-F238E27FC236}">
                  <a16:creationId xmlns:a16="http://schemas.microsoft.com/office/drawing/2014/main" id="{23E1264B-FBD2-C0B8-DAD5-780562D38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07760" y="2545472"/>
              <a:ext cx="537906" cy="472718"/>
            </a:xfrm>
            <a:custGeom>
              <a:avLst/>
              <a:gdLst>
                <a:gd name="connsiteX0" fmla="*/ 57 w 537906"/>
                <a:gd name="connsiteY0" fmla="*/ 27 h 472718"/>
                <a:gd name="connsiteX1" fmla="*/ 537964 w 537906"/>
                <a:gd name="connsiteY1" fmla="*/ 27 h 472718"/>
                <a:gd name="connsiteX2" fmla="*/ 537964 w 537906"/>
                <a:gd name="connsiteY2" fmla="*/ 472745 h 472718"/>
                <a:gd name="connsiteX3" fmla="*/ 57 w 537906"/>
                <a:gd name="connsiteY3" fmla="*/ 472745 h 472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7906" h="472718">
                  <a:moveTo>
                    <a:pt x="57" y="27"/>
                  </a:moveTo>
                  <a:lnTo>
                    <a:pt x="537964" y="27"/>
                  </a:lnTo>
                  <a:lnTo>
                    <a:pt x="537964" y="472745"/>
                  </a:lnTo>
                  <a:lnTo>
                    <a:pt x="57" y="472745"/>
                  </a:lnTo>
                  <a:close/>
                </a:path>
              </a:pathLst>
            </a:custGeom>
          </p:spPr>
        </p:pic>
        <p:pic>
          <p:nvPicPr>
            <p:cNvPr id="281" name="Picture 280">
              <a:extLst>
                <a:ext uri="{FF2B5EF4-FFF2-40B4-BE49-F238E27FC236}">
                  <a16:creationId xmlns:a16="http://schemas.microsoft.com/office/drawing/2014/main" id="{04DA34F6-2836-88B4-6B67-3A8A9D44F6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86621" y="2545472"/>
              <a:ext cx="537906" cy="472718"/>
            </a:xfrm>
            <a:custGeom>
              <a:avLst/>
              <a:gdLst>
                <a:gd name="connsiteX0" fmla="*/ 696 w 537906"/>
                <a:gd name="connsiteY0" fmla="*/ 27 h 472718"/>
                <a:gd name="connsiteX1" fmla="*/ 538603 w 537906"/>
                <a:gd name="connsiteY1" fmla="*/ 27 h 472718"/>
                <a:gd name="connsiteX2" fmla="*/ 538603 w 537906"/>
                <a:gd name="connsiteY2" fmla="*/ 472745 h 472718"/>
                <a:gd name="connsiteX3" fmla="*/ 696 w 537906"/>
                <a:gd name="connsiteY3" fmla="*/ 472745 h 472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7906" h="472718">
                  <a:moveTo>
                    <a:pt x="696" y="27"/>
                  </a:moveTo>
                  <a:lnTo>
                    <a:pt x="538603" y="27"/>
                  </a:lnTo>
                  <a:lnTo>
                    <a:pt x="538603" y="472745"/>
                  </a:lnTo>
                  <a:lnTo>
                    <a:pt x="696" y="472745"/>
                  </a:lnTo>
                  <a:close/>
                </a:path>
              </a:pathLst>
            </a:custGeom>
          </p:spPr>
        </p:pic>
        <p:sp>
          <p:nvSpPr>
            <p:cNvPr id="284" name="Freeform 283">
              <a:extLst>
                <a:ext uri="{FF2B5EF4-FFF2-40B4-BE49-F238E27FC236}">
                  <a16:creationId xmlns:a16="http://schemas.microsoft.com/office/drawing/2014/main" id="{0F2B6465-B463-600E-57A2-C9D18D380F72}"/>
                </a:ext>
              </a:extLst>
            </p:cNvPr>
            <p:cNvSpPr/>
            <p:nvPr/>
          </p:nvSpPr>
          <p:spPr>
            <a:xfrm>
              <a:off x="8765053" y="3644689"/>
              <a:ext cx="1043281" cy="1007435"/>
            </a:xfrm>
            <a:custGeom>
              <a:avLst/>
              <a:gdLst>
                <a:gd name="connsiteX0" fmla="*/ 0 w 1043281"/>
                <a:gd name="connsiteY0" fmla="*/ 0 h 1007435"/>
                <a:gd name="connsiteX1" fmla="*/ 1043281 w 1043281"/>
                <a:gd name="connsiteY1" fmla="*/ 0 h 1007435"/>
                <a:gd name="connsiteX2" fmla="*/ 1043281 w 1043281"/>
                <a:gd name="connsiteY2" fmla="*/ 1007436 h 1007435"/>
                <a:gd name="connsiteX3" fmla="*/ 0 w 1043281"/>
                <a:gd name="connsiteY3" fmla="*/ 1007436 h 1007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3281" h="1007435">
                  <a:moveTo>
                    <a:pt x="0" y="0"/>
                  </a:moveTo>
                  <a:lnTo>
                    <a:pt x="1043281" y="0"/>
                  </a:lnTo>
                  <a:lnTo>
                    <a:pt x="1043281" y="1007436"/>
                  </a:lnTo>
                  <a:lnTo>
                    <a:pt x="0" y="1007436"/>
                  </a:lnTo>
                  <a:close/>
                </a:path>
              </a:pathLst>
            </a:custGeom>
            <a:solidFill>
              <a:srgbClr val="A1ACD7"/>
            </a:solidFill>
            <a:ln w="115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1400" b="1" dirty="0">
                  <a:solidFill>
                    <a:schemeClr val="bg1"/>
                  </a:solidFill>
                  <a:latin typeface="Avenir Heavy" panose="02000503020000020003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End of</a:t>
              </a:r>
              <a:br>
                <a:rPr lang="en-US" sz="1400" b="1" dirty="0">
                  <a:solidFill>
                    <a:schemeClr val="bg1"/>
                  </a:solidFill>
                  <a:latin typeface="Avenir Heavy" panose="02000503020000020003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1400" b="1" dirty="0">
                  <a:solidFill>
                    <a:schemeClr val="bg1"/>
                  </a:solidFill>
                  <a:latin typeface="Avenir Heavy" panose="02000503020000020003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Treatment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b="1" dirty="0">
                  <a:solidFill>
                    <a:schemeClr val="bg1"/>
                  </a:solidFill>
                  <a:latin typeface="Avenir Heavy" panose="02000503020000020003" pitchFamily="2" charset="0"/>
                </a:rPr>
                <a:t>Visit</a:t>
              </a:r>
            </a:p>
          </p:txBody>
        </p:sp>
        <p:sp>
          <p:nvSpPr>
            <p:cNvPr id="337" name="Freeform 336">
              <a:extLst>
                <a:ext uri="{FF2B5EF4-FFF2-40B4-BE49-F238E27FC236}">
                  <a16:creationId xmlns:a16="http://schemas.microsoft.com/office/drawing/2014/main" id="{24419352-BE8E-3A08-6D0C-6BF47E316F75}"/>
                </a:ext>
              </a:extLst>
            </p:cNvPr>
            <p:cNvSpPr/>
            <p:nvPr/>
          </p:nvSpPr>
          <p:spPr>
            <a:xfrm>
              <a:off x="2919796" y="4830871"/>
              <a:ext cx="6839712" cy="548640"/>
            </a:xfrm>
            <a:custGeom>
              <a:avLst/>
              <a:gdLst>
                <a:gd name="connsiteX0" fmla="*/ 0 w 6838664"/>
                <a:gd name="connsiteY0" fmla="*/ 114509 h 458071"/>
                <a:gd name="connsiteX1" fmla="*/ 6578032 w 6838664"/>
                <a:gd name="connsiteY1" fmla="*/ 114509 h 458071"/>
                <a:gd name="connsiteX2" fmla="*/ 6578032 w 6838664"/>
                <a:gd name="connsiteY2" fmla="*/ 0 h 458071"/>
                <a:gd name="connsiteX3" fmla="*/ 6838665 w 6838664"/>
                <a:gd name="connsiteY3" fmla="*/ 229030 h 458071"/>
                <a:gd name="connsiteX4" fmla="*/ 6578032 w 6838664"/>
                <a:gd name="connsiteY4" fmla="*/ 458072 h 458071"/>
                <a:gd name="connsiteX5" fmla="*/ 6578032 w 6838664"/>
                <a:gd name="connsiteY5" fmla="*/ 343563 h 458071"/>
                <a:gd name="connsiteX6" fmla="*/ 0 w 6838664"/>
                <a:gd name="connsiteY6" fmla="*/ 343563 h 458071"/>
                <a:gd name="connsiteX7" fmla="*/ 0 w 6838664"/>
                <a:gd name="connsiteY7" fmla="*/ 114509 h 458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38664" h="458071">
                  <a:moveTo>
                    <a:pt x="0" y="114509"/>
                  </a:moveTo>
                  <a:lnTo>
                    <a:pt x="6578032" y="114509"/>
                  </a:lnTo>
                  <a:lnTo>
                    <a:pt x="6578032" y="0"/>
                  </a:lnTo>
                  <a:lnTo>
                    <a:pt x="6838665" y="229030"/>
                  </a:lnTo>
                  <a:lnTo>
                    <a:pt x="6578032" y="458072"/>
                  </a:lnTo>
                  <a:lnTo>
                    <a:pt x="6578032" y="343563"/>
                  </a:lnTo>
                  <a:lnTo>
                    <a:pt x="0" y="343563"/>
                  </a:lnTo>
                  <a:lnTo>
                    <a:pt x="0" y="114509"/>
                  </a:lnTo>
                  <a:close/>
                </a:path>
              </a:pathLst>
            </a:custGeom>
            <a:solidFill>
              <a:srgbClr val="5673B8"/>
            </a:solidFill>
            <a:ln w="115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Avenir Heavy" panose="02000503020000020003" pitchFamily="2" charset="0"/>
                </a:rPr>
                <a:t>Study Intervention (LXB)</a:t>
              </a:r>
            </a:p>
          </p:txBody>
        </p:sp>
        <p:sp>
          <p:nvSpPr>
            <p:cNvPr id="360" name="Freeform 359">
              <a:extLst>
                <a:ext uri="{FF2B5EF4-FFF2-40B4-BE49-F238E27FC236}">
                  <a16:creationId xmlns:a16="http://schemas.microsoft.com/office/drawing/2014/main" id="{4D4FCD51-3301-38C2-78DC-112960C8D129}"/>
                </a:ext>
              </a:extLst>
            </p:cNvPr>
            <p:cNvSpPr/>
            <p:nvPr/>
          </p:nvSpPr>
          <p:spPr>
            <a:xfrm>
              <a:off x="634492" y="4830871"/>
              <a:ext cx="2222519" cy="548640"/>
            </a:xfrm>
            <a:custGeom>
              <a:avLst/>
              <a:gdLst>
                <a:gd name="connsiteX0" fmla="*/ 0 w 2222519"/>
                <a:gd name="connsiteY0" fmla="*/ 114521 h 458083"/>
                <a:gd name="connsiteX1" fmla="*/ 1961887 w 2222519"/>
                <a:gd name="connsiteY1" fmla="*/ 114521 h 458083"/>
                <a:gd name="connsiteX2" fmla="*/ 1961887 w 2222519"/>
                <a:gd name="connsiteY2" fmla="*/ 0 h 458083"/>
                <a:gd name="connsiteX3" fmla="*/ 2222520 w 2222519"/>
                <a:gd name="connsiteY3" fmla="*/ 229053 h 458083"/>
                <a:gd name="connsiteX4" fmla="*/ 1961887 w 2222519"/>
                <a:gd name="connsiteY4" fmla="*/ 458084 h 458083"/>
                <a:gd name="connsiteX5" fmla="*/ 1961887 w 2222519"/>
                <a:gd name="connsiteY5" fmla="*/ 343563 h 458083"/>
                <a:gd name="connsiteX6" fmla="*/ 0 w 2222519"/>
                <a:gd name="connsiteY6" fmla="*/ 343563 h 458083"/>
                <a:gd name="connsiteX7" fmla="*/ 0 w 2222519"/>
                <a:gd name="connsiteY7" fmla="*/ 114521 h 458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22519" h="458083">
                  <a:moveTo>
                    <a:pt x="0" y="114521"/>
                  </a:moveTo>
                  <a:lnTo>
                    <a:pt x="1961887" y="114521"/>
                  </a:lnTo>
                  <a:lnTo>
                    <a:pt x="1961887" y="0"/>
                  </a:lnTo>
                  <a:lnTo>
                    <a:pt x="2222520" y="229053"/>
                  </a:lnTo>
                  <a:lnTo>
                    <a:pt x="1961887" y="458084"/>
                  </a:lnTo>
                  <a:lnTo>
                    <a:pt x="1961887" y="343563"/>
                  </a:lnTo>
                  <a:lnTo>
                    <a:pt x="0" y="343563"/>
                  </a:lnTo>
                  <a:lnTo>
                    <a:pt x="0" y="114521"/>
                  </a:lnTo>
                  <a:close/>
                </a:path>
              </a:pathLst>
            </a:custGeom>
            <a:solidFill>
              <a:srgbClr val="292566"/>
            </a:solidFill>
            <a:ln w="115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Avenir Heavy" panose="02000503020000020003" pitchFamily="2" charset="0"/>
                </a:rPr>
                <a:t>SXB</a:t>
              </a:r>
            </a:p>
          </p:txBody>
        </p:sp>
        <p:sp>
          <p:nvSpPr>
            <p:cNvPr id="381" name="Freeform 380">
              <a:extLst>
                <a:ext uri="{FF2B5EF4-FFF2-40B4-BE49-F238E27FC236}">
                  <a16:creationId xmlns:a16="http://schemas.microsoft.com/office/drawing/2014/main" id="{124E29D6-775F-A621-5938-1307B7212B3E}"/>
                </a:ext>
              </a:extLst>
            </p:cNvPr>
            <p:cNvSpPr/>
            <p:nvPr/>
          </p:nvSpPr>
          <p:spPr>
            <a:xfrm>
              <a:off x="2919784" y="3644458"/>
              <a:ext cx="120011" cy="1003676"/>
            </a:xfrm>
            <a:custGeom>
              <a:avLst/>
              <a:gdLst>
                <a:gd name="connsiteX0" fmla="*/ 0 w 120011"/>
                <a:gd name="connsiteY0" fmla="*/ 0 h 1003676"/>
                <a:gd name="connsiteX1" fmla="*/ 120011 w 120011"/>
                <a:gd name="connsiteY1" fmla="*/ 0 h 1003676"/>
                <a:gd name="connsiteX2" fmla="*/ 120011 w 120011"/>
                <a:gd name="connsiteY2" fmla="*/ 1003677 h 1003676"/>
                <a:gd name="connsiteX3" fmla="*/ 0 w 120011"/>
                <a:gd name="connsiteY3" fmla="*/ 1003677 h 1003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1" h="1003676">
                  <a:moveTo>
                    <a:pt x="0" y="0"/>
                  </a:moveTo>
                  <a:lnTo>
                    <a:pt x="120011" y="0"/>
                  </a:lnTo>
                  <a:lnTo>
                    <a:pt x="120011" y="1003677"/>
                  </a:lnTo>
                  <a:lnTo>
                    <a:pt x="0" y="1003677"/>
                  </a:lnTo>
                  <a:close/>
                </a:path>
              </a:pathLst>
            </a:custGeom>
            <a:solidFill>
              <a:srgbClr val="FFC000"/>
            </a:solidFill>
            <a:ln w="115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4" name="Freeform 423">
              <a:extLst>
                <a:ext uri="{FF2B5EF4-FFF2-40B4-BE49-F238E27FC236}">
                  <a16:creationId xmlns:a16="http://schemas.microsoft.com/office/drawing/2014/main" id="{CB5543C9-3111-97A5-98DC-04BB59970A3E}"/>
                </a:ext>
              </a:extLst>
            </p:cNvPr>
            <p:cNvSpPr/>
            <p:nvPr/>
          </p:nvSpPr>
          <p:spPr>
            <a:xfrm>
              <a:off x="9875488" y="3628958"/>
              <a:ext cx="1124712" cy="1260584"/>
            </a:xfrm>
            <a:custGeom>
              <a:avLst/>
              <a:gdLst>
                <a:gd name="connsiteX0" fmla="*/ 0 w 1126814"/>
                <a:gd name="connsiteY0" fmla="*/ 126068 h 1260584"/>
                <a:gd name="connsiteX1" fmla="*/ 108273 w 1126814"/>
                <a:gd name="connsiteY1" fmla="*/ 0 h 1260584"/>
                <a:gd name="connsiteX2" fmla="*/ 1018541 w 1126814"/>
                <a:gd name="connsiteY2" fmla="*/ 0 h 1260584"/>
                <a:gd name="connsiteX3" fmla="*/ 1126814 w 1126814"/>
                <a:gd name="connsiteY3" fmla="*/ 126068 h 1260584"/>
                <a:gd name="connsiteX4" fmla="*/ 1126814 w 1126814"/>
                <a:gd name="connsiteY4" fmla="*/ 1134529 h 1260584"/>
                <a:gd name="connsiteX5" fmla="*/ 1018541 w 1126814"/>
                <a:gd name="connsiteY5" fmla="*/ 1260585 h 1260584"/>
                <a:gd name="connsiteX6" fmla="*/ 108273 w 1126814"/>
                <a:gd name="connsiteY6" fmla="*/ 1260585 h 1260584"/>
                <a:gd name="connsiteX7" fmla="*/ 0 w 1126814"/>
                <a:gd name="connsiteY7" fmla="*/ 1134529 h 1260584"/>
                <a:gd name="connsiteX8" fmla="*/ 0 w 1126814"/>
                <a:gd name="connsiteY8" fmla="*/ 126068 h 1260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6814" h="1260584">
                  <a:moveTo>
                    <a:pt x="0" y="126068"/>
                  </a:moveTo>
                  <a:cubicBezTo>
                    <a:pt x="0" y="56451"/>
                    <a:pt x="48477" y="0"/>
                    <a:pt x="108273" y="0"/>
                  </a:cubicBezTo>
                  <a:lnTo>
                    <a:pt x="1018541" y="0"/>
                  </a:lnTo>
                  <a:cubicBezTo>
                    <a:pt x="1078349" y="0"/>
                    <a:pt x="1126814" y="56451"/>
                    <a:pt x="1126814" y="126068"/>
                  </a:cubicBezTo>
                  <a:lnTo>
                    <a:pt x="1126814" y="1134529"/>
                  </a:lnTo>
                  <a:cubicBezTo>
                    <a:pt x="1126814" y="1204145"/>
                    <a:pt x="1078349" y="1260585"/>
                    <a:pt x="1018541" y="1260585"/>
                  </a:cubicBezTo>
                  <a:lnTo>
                    <a:pt x="108273" y="1260585"/>
                  </a:lnTo>
                  <a:cubicBezTo>
                    <a:pt x="48477" y="1260585"/>
                    <a:pt x="0" y="1204145"/>
                    <a:pt x="0" y="1134529"/>
                  </a:cubicBezTo>
                  <a:lnTo>
                    <a:pt x="0" y="126068"/>
                  </a:lnTo>
                  <a:close/>
                </a:path>
              </a:pathLst>
            </a:custGeom>
            <a:solidFill>
              <a:srgbClr val="852064"/>
            </a:solidFill>
            <a:ln w="115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1400" b="1" dirty="0">
                  <a:solidFill>
                    <a:schemeClr val="bg1"/>
                  </a:solidFill>
                  <a:latin typeface="Avenir Heavy" panose="02000503020000020003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Safety</a:t>
              </a:r>
              <a:br>
                <a:rPr lang="en-US" sz="1400" b="1" dirty="0">
                  <a:solidFill>
                    <a:schemeClr val="bg1"/>
                  </a:solidFill>
                  <a:latin typeface="Avenir Heavy" panose="02000503020000020003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1400" b="1" dirty="0">
                  <a:solidFill>
                    <a:schemeClr val="bg1"/>
                  </a:solidFill>
                  <a:latin typeface="Avenir Heavy" panose="02000503020000020003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Follow-up</a:t>
              </a:r>
              <a:br>
                <a:rPr lang="en-US" sz="1400" b="1" dirty="0">
                  <a:solidFill>
                    <a:schemeClr val="bg1"/>
                  </a:solidFill>
                  <a:latin typeface="Avenir Heavy" panose="02000503020000020003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1400" b="1" dirty="0">
                  <a:solidFill>
                    <a:schemeClr val="bg1"/>
                  </a:solidFill>
                  <a:latin typeface="Avenir Heavy" panose="02000503020000020003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Visit</a:t>
              </a:r>
              <a:endParaRPr lang="en-US" sz="1400" b="1" dirty="0">
                <a:solidFill>
                  <a:schemeClr val="bg1"/>
                </a:solidFill>
                <a:latin typeface="Avenir Heavy" panose="02000503020000020003" pitchFamily="2" charset="0"/>
              </a:endParaRPr>
            </a:p>
          </p:txBody>
        </p:sp>
        <p:sp>
          <p:nvSpPr>
            <p:cNvPr id="425" name="Freeform 424">
              <a:extLst>
                <a:ext uri="{FF2B5EF4-FFF2-40B4-BE49-F238E27FC236}">
                  <a16:creationId xmlns:a16="http://schemas.microsoft.com/office/drawing/2014/main" id="{7DB94647-144D-EEED-DE25-AFBC02886A3F}"/>
                </a:ext>
              </a:extLst>
            </p:cNvPr>
            <p:cNvSpPr/>
            <p:nvPr/>
          </p:nvSpPr>
          <p:spPr>
            <a:xfrm>
              <a:off x="9875488" y="3628970"/>
              <a:ext cx="1126837" cy="1260573"/>
            </a:xfrm>
            <a:custGeom>
              <a:avLst/>
              <a:gdLst>
                <a:gd name="connsiteX0" fmla="*/ 0 w 1126837"/>
                <a:gd name="connsiteY0" fmla="*/ 126056 h 1260573"/>
                <a:gd name="connsiteX1" fmla="*/ 108273 w 1126837"/>
                <a:gd name="connsiteY1" fmla="*/ 0 h 1260573"/>
                <a:gd name="connsiteX2" fmla="*/ 1018565 w 1126837"/>
                <a:gd name="connsiteY2" fmla="*/ 0 h 1260573"/>
                <a:gd name="connsiteX3" fmla="*/ 1126838 w 1126837"/>
                <a:gd name="connsiteY3" fmla="*/ 126056 h 1260573"/>
                <a:gd name="connsiteX4" fmla="*/ 1126838 w 1126837"/>
                <a:gd name="connsiteY4" fmla="*/ 1134517 h 1260573"/>
                <a:gd name="connsiteX5" fmla="*/ 1018565 w 1126837"/>
                <a:gd name="connsiteY5" fmla="*/ 1260573 h 1260573"/>
                <a:gd name="connsiteX6" fmla="*/ 108273 w 1126837"/>
                <a:gd name="connsiteY6" fmla="*/ 1260573 h 1260573"/>
                <a:gd name="connsiteX7" fmla="*/ 0 w 1126837"/>
                <a:gd name="connsiteY7" fmla="*/ 1134517 h 1260573"/>
                <a:gd name="connsiteX8" fmla="*/ 0 w 1126837"/>
                <a:gd name="connsiteY8" fmla="*/ 126056 h 126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6837" h="1260573">
                  <a:moveTo>
                    <a:pt x="0" y="126056"/>
                  </a:moveTo>
                  <a:cubicBezTo>
                    <a:pt x="0" y="56440"/>
                    <a:pt x="48477" y="0"/>
                    <a:pt x="108273" y="0"/>
                  </a:cubicBezTo>
                  <a:lnTo>
                    <a:pt x="1018565" y="0"/>
                  </a:lnTo>
                  <a:cubicBezTo>
                    <a:pt x="1078361" y="0"/>
                    <a:pt x="1126838" y="56440"/>
                    <a:pt x="1126838" y="126056"/>
                  </a:cubicBezTo>
                  <a:cubicBezTo>
                    <a:pt x="1126838" y="462210"/>
                    <a:pt x="1126838" y="798364"/>
                    <a:pt x="1126838" y="1134517"/>
                  </a:cubicBezTo>
                  <a:cubicBezTo>
                    <a:pt x="1126838" y="1204134"/>
                    <a:pt x="1078361" y="1260573"/>
                    <a:pt x="1018565" y="1260573"/>
                  </a:cubicBezTo>
                  <a:lnTo>
                    <a:pt x="108273" y="1260573"/>
                  </a:lnTo>
                  <a:cubicBezTo>
                    <a:pt x="48477" y="1260573"/>
                    <a:pt x="0" y="1204134"/>
                    <a:pt x="0" y="1134517"/>
                  </a:cubicBezTo>
                  <a:lnTo>
                    <a:pt x="0" y="126056"/>
                  </a:lnTo>
                  <a:close/>
                </a:path>
              </a:pathLst>
            </a:custGeom>
            <a:noFill/>
            <a:ln w="467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b="1" dirty="0">
                <a:latin typeface="Avenir Heavy" panose="02000503020000020003" pitchFamily="2" charset="0"/>
              </a:endParaRP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0D2DAAD-AC79-2A3E-3753-142DE6791246}"/>
                </a:ext>
              </a:extLst>
            </p:cNvPr>
            <p:cNvGrpSpPr/>
            <p:nvPr/>
          </p:nvGrpSpPr>
          <p:grpSpPr>
            <a:xfrm>
              <a:off x="652780" y="1177563"/>
              <a:ext cx="10612455" cy="568785"/>
              <a:chOff x="640080" y="1183212"/>
              <a:chExt cx="10612455" cy="568785"/>
            </a:xfrm>
          </p:grpSpPr>
          <p:sp>
            <p:nvSpPr>
              <p:cNvPr id="383" name="Freeform 382">
                <a:extLst>
                  <a:ext uri="{FF2B5EF4-FFF2-40B4-BE49-F238E27FC236}">
                    <a16:creationId xmlns:a16="http://schemas.microsoft.com/office/drawing/2014/main" id="{EC9A1374-EF98-017E-78ED-1DA62E497C3E}"/>
                  </a:ext>
                </a:extLst>
              </p:cNvPr>
              <p:cNvSpPr/>
              <p:nvPr/>
            </p:nvSpPr>
            <p:spPr>
              <a:xfrm>
                <a:off x="642971" y="1643554"/>
                <a:ext cx="2240280" cy="100045"/>
              </a:xfrm>
              <a:custGeom>
                <a:avLst/>
                <a:gdLst>
                  <a:gd name="connsiteX0" fmla="*/ 0 w 2241257"/>
                  <a:gd name="connsiteY0" fmla="*/ 0 h 100045"/>
                  <a:gd name="connsiteX1" fmla="*/ 2241258 w 2241257"/>
                  <a:gd name="connsiteY1" fmla="*/ 0 h 100045"/>
                  <a:gd name="connsiteX2" fmla="*/ 2241258 w 2241257"/>
                  <a:gd name="connsiteY2" fmla="*/ 100046 h 100045"/>
                  <a:gd name="connsiteX3" fmla="*/ 0 w 2241257"/>
                  <a:gd name="connsiteY3" fmla="*/ 100046 h 100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41257" h="100045">
                    <a:moveTo>
                      <a:pt x="0" y="0"/>
                    </a:moveTo>
                    <a:lnTo>
                      <a:pt x="2241258" y="0"/>
                    </a:lnTo>
                    <a:lnTo>
                      <a:pt x="2241258" y="100046"/>
                    </a:lnTo>
                    <a:lnTo>
                      <a:pt x="0" y="100046"/>
                    </a:lnTo>
                    <a:close/>
                  </a:path>
                </a:pathLst>
              </a:custGeom>
              <a:solidFill>
                <a:srgbClr val="292566"/>
              </a:solidFill>
              <a:ln w="115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22" name="Freeform 421">
                <a:extLst>
                  <a:ext uri="{FF2B5EF4-FFF2-40B4-BE49-F238E27FC236}">
                    <a16:creationId xmlns:a16="http://schemas.microsoft.com/office/drawing/2014/main" id="{E161871A-153D-7579-E3FE-795CA2BD6540}"/>
                  </a:ext>
                </a:extLst>
              </p:cNvPr>
              <p:cNvSpPr/>
              <p:nvPr/>
            </p:nvSpPr>
            <p:spPr>
              <a:xfrm>
                <a:off x="2980944" y="1643554"/>
                <a:ext cx="6720840" cy="108443"/>
              </a:xfrm>
              <a:custGeom>
                <a:avLst/>
                <a:gdLst>
                  <a:gd name="connsiteX0" fmla="*/ 0 w 6723762"/>
                  <a:gd name="connsiteY0" fmla="*/ 0 h 108443"/>
                  <a:gd name="connsiteX1" fmla="*/ 6723763 w 6723762"/>
                  <a:gd name="connsiteY1" fmla="*/ 0 h 108443"/>
                  <a:gd name="connsiteX2" fmla="*/ 6723763 w 6723762"/>
                  <a:gd name="connsiteY2" fmla="*/ 108444 h 108443"/>
                  <a:gd name="connsiteX3" fmla="*/ 0 w 6723762"/>
                  <a:gd name="connsiteY3" fmla="*/ 108444 h 108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23762" h="108443">
                    <a:moveTo>
                      <a:pt x="0" y="0"/>
                    </a:moveTo>
                    <a:lnTo>
                      <a:pt x="6723763" y="0"/>
                    </a:lnTo>
                    <a:lnTo>
                      <a:pt x="6723763" y="108444"/>
                    </a:lnTo>
                    <a:lnTo>
                      <a:pt x="0" y="108444"/>
                    </a:lnTo>
                    <a:close/>
                  </a:path>
                </a:pathLst>
              </a:custGeom>
              <a:solidFill>
                <a:srgbClr val="5673B8"/>
              </a:solidFill>
              <a:ln w="115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46" name="Freeform 445">
                <a:extLst>
                  <a:ext uri="{FF2B5EF4-FFF2-40B4-BE49-F238E27FC236}">
                    <a16:creationId xmlns:a16="http://schemas.microsoft.com/office/drawing/2014/main" id="{75C2EC69-536F-C7B2-94A5-BA9A4DFFA738}"/>
                  </a:ext>
                </a:extLst>
              </p:cNvPr>
              <p:cNvSpPr/>
              <p:nvPr/>
            </p:nvSpPr>
            <p:spPr>
              <a:xfrm>
                <a:off x="9784080" y="1643554"/>
                <a:ext cx="1298448" cy="108011"/>
              </a:xfrm>
              <a:custGeom>
                <a:avLst/>
                <a:gdLst>
                  <a:gd name="connsiteX0" fmla="*/ 0 w 1299930"/>
                  <a:gd name="connsiteY0" fmla="*/ 0 h 108011"/>
                  <a:gd name="connsiteX1" fmla="*/ 1299930 w 1299930"/>
                  <a:gd name="connsiteY1" fmla="*/ 0 h 108011"/>
                  <a:gd name="connsiteX2" fmla="*/ 1299930 w 1299930"/>
                  <a:gd name="connsiteY2" fmla="*/ 108011 h 108011"/>
                  <a:gd name="connsiteX3" fmla="*/ 0 w 1299930"/>
                  <a:gd name="connsiteY3" fmla="*/ 108011 h 108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9930" h="108011">
                    <a:moveTo>
                      <a:pt x="0" y="0"/>
                    </a:moveTo>
                    <a:lnTo>
                      <a:pt x="1299930" y="0"/>
                    </a:lnTo>
                    <a:lnTo>
                      <a:pt x="1299930" y="108011"/>
                    </a:lnTo>
                    <a:lnTo>
                      <a:pt x="0" y="108011"/>
                    </a:lnTo>
                    <a:close/>
                  </a:path>
                </a:pathLst>
              </a:custGeom>
              <a:solidFill>
                <a:srgbClr val="852064"/>
              </a:solidFill>
              <a:ln w="115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16" name="TextBox 515">
                <a:extLst>
                  <a:ext uri="{FF2B5EF4-FFF2-40B4-BE49-F238E27FC236}">
                    <a16:creationId xmlns:a16="http://schemas.microsoft.com/office/drawing/2014/main" id="{4AA38323-1A92-6CBA-DDE6-DCDB9D1C9021}"/>
                  </a:ext>
                </a:extLst>
              </p:cNvPr>
              <p:cNvSpPr txBox="1"/>
              <p:nvPr/>
            </p:nvSpPr>
            <p:spPr>
              <a:xfrm>
                <a:off x="640080" y="1380189"/>
                <a:ext cx="2240280" cy="254300"/>
              </a:xfrm>
              <a:prstGeom prst="rect">
                <a:avLst/>
              </a:prstGeom>
              <a:noFill/>
            </p:spPr>
            <p:txBody>
              <a:bodyPr wrap="square" lIns="0" tIns="0" rIns="0" bIns="45720" rtlCol="0" anchor="b" anchorCtr="0">
                <a:spAutoFit/>
              </a:bodyPr>
              <a:lstStyle/>
              <a:p>
                <a:pPr marL="0" marR="0" algn="ctr">
                  <a:lnSpc>
                    <a:spcPct val="80000"/>
                  </a:lnSpc>
                  <a:buNone/>
                  <a:tabLst>
                    <a:tab pos="0" algn="l"/>
                  </a:tabLst>
                </a:pPr>
                <a:r>
                  <a:rPr lang="en-US" sz="1600" b="1" dirty="0">
                    <a:effectLst/>
                    <a:latin typeface="Avenir Heavy" panose="02000503020000020003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Screening Period</a:t>
                </a:r>
              </a:p>
            </p:txBody>
          </p:sp>
          <p:sp>
            <p:nvSpPr>
              <p:cNvPr id="517" name="TextBox 516">
                <a:extLst>
                  <a:ext uri="{FF2B5EF4-FFF2-40B4-BE49-F238E27FC236}">
                    <a16:creationId xmlns:a16="http://schemas.microsoft.com/office/drawing/2014/main" id="{9C7C2160-37C8-FCE6-EA6A-DDCDF1273532}"/>
                  </a:ext>
                </a:extLst>
              </p:cNvPr>
              <p:cNvSpPr txBox="1"/>
              <p:nvPr/>
            </p:nvSpPr>
            <p:spPr>
              <a:xfrm>
                <a:off x="2980944" y="1380189"/>
                <a:ext cx="6720840" cy="254300"/>
              </a:xfrm>
              <a:prstGeom prst="rect">
                <a:avLst/>
              </a:prstGeom>
              <a:noFill/>
            </p:spPr>
            <p:txBody>
              <a:bodyPr wrap="square" lIns="0" tIns="0" rIns="0" bIns="45720" rtlCol="0" anchor="b" anchorCtr="0">
                <a:spAutoFit/>
              </a:bodyPr>
              <a:lstStyle/>
              <a:p>
                <a:pPr marL="0" marR="0" algn="ctr">
                  <a:lnSpc>
                    <a:spcPct val="80000"/>
                  </a:lnSpc>
                  <a:buNone/>
                  <a:tabLst>
                    <a:tab pos="0" algn="l"/>
                  </a:tabLst>
                </a:pPr>
                <a:r>
                  <a:rPr lang="en-US" sz="1600" b="1" dirty="0">
                    <a:effectLst/>
                    <a:latin typeface="Avenir Heavy" panose="02000503020000020003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Intervention Period (LXB)</a:t>
                </a:r>
              </a:p>
            </p:txBody>
          </p:sp>
          <p:sp>
            <p:nvSpPr>
              <p:cNvPr id="518" name="TextBox 517">
                <a:extLst>
                  <a:ext uri="{FF2B5EF4-FFF2-40B4-BE49-F238E27FC236}">
                    <a16:creationId xmlns:a16="http://schemas.microsoft.com/office/drawing/2014/main" id="{D6C29CE6-7D84-3F23-1534-BA1CD75FC0B1}"/>
                  </a:ext>
                </a:extLst>
              </p:cNvPr>
              <p:cNvSpPr txBox="1"/>
              <p:nvPr/>
            </p:nvSpPr>
            <p:spPr>
              <a:xfrm>
                <a:off x="9614073" y="1183212"/>
                <a:ext cx="1638462" cy="451277"/>
              </a:xfrm>
              <a:prstGeom prst="rect">
                <a:avLst/>
              </a:prstGeom>
              <a:noFill/>
            </p:spPr>
            <p:txBody>
              <a:bodyPr wrap="none" lIns="0" tIns="0" rIns="0" bIns="45720" rtlCol="0" anchor="b" anchorCtr="0">
                <a:spAutoFit/>
              </a:bodyPr>
              <a:lstStyle/>
              <a:p>
                <a:pPr marL="0" marR="0" algn="ctr">
                  <a:lnSpc>
                    <a:spcPct val="80000"/>
                  </a:lnSpc>
                  <a:buNone/>
                  <a:tabLst>
                    <a:tab pos="0" algn="l"/>
                  </a:tabLst>
                </a:pPr>
                <a:r>
                  <a:rPr lang="en-US" sz="1600" b="1" dirty="0">
                    <a:effectLst/>
                    <a:latin typeface="Avenir Heavy" panose="02000503020000020003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Safety </a:t>
                </a:r>
                <a:br>
                  <a:rPr lang="en-US" sz="1600" b="1" dirty="0">
                    <a:effectLst/>
                    <a:latin typeface="Avenir Heavy" panose="02000503020000020003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1600" b="1" dirty="0">
                    <a:effectLst/>
                    <a:latin typeface="Avenir Heavy" panose="02000503020000020003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Follow-up Period</a:t>
                </a: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2F34748-4D27-4563-F4E3-5BE04DDCA021}"/>
                </a:ext>
              </a:extLst>
            </p:cNvPr>
            <p:cNvGrpSpPr/>
            <p:nvPr/>
          </p:nvGrpSpPr>
          <p:grpSpPr>
            <a:xfrm>
              <a:off x="627902" y="1920240"/>
              <a:ext cx="10361582" cy="464295"/>
              <a:chOff x="615202" y="1802843"/>
              <a:chExt cx="10361582" cy="464295"/>
            </a:xfrm>
          </p:grpSpPr>
          <p:grpSp>
            <p:nvGrpSpPr>
              <p:cNvPr id="523" name="Group 522">
                <a:extLst>
                  <a:ext uri="{FF2B5EF4-FFF2-40B4-BE49-F238E27FC236}">
                    <a16:creationId xmlns:a16="http://schemas.microsoft.com/office/drawing/2014/main" id="{6E77C09C-13BB-5444-458D-89423766352A}"/>
                  </a:ext>
                </a:extLst>
              </p:cNvPr>
              <p:cNvGrpSpPr/>
              <p:nvPr/>
            </p:nvGrpSpPr>
            <p:grpSpPr>
              <a:xfrm>
                <a:off x="642970" y="2190848"/>
                <a:ext cx="2258568" cy="76290"/>
                <a:chOff x="642970" y="2317389"/>
                <a:chExt cx="2259424" cy="76290"/>
              </a:xfrm>
            </p:grpSpPr>
            <p:sp>
              <p:nvSpPr>
                <p:cNvPr id="336" name="Freeform 335">
                  <a:extLst>
                    <a:ext uri="{FF2B5EF4-FFF2-40B4-BE49-F238E27FC236}">
                      <a16:creationId xmlns:a16="http://schemas.microsoft.com/office/drawing/2014/main" id="{32ADE287-5D85-FC3B-09BF-702788D51804}"/>
                    </a:ext>
                  </a:extLst>
                </p:cNvPr>
                <p:cNvSpPr/>
                <p:nvPr/>
              </p:nvSpPr>
              <p:spPr>
                <a:xfrm>
                  <a:off x="642970" y="2319258"/>
                  <a:ext cx="1210263" cy="74421"/>
                </a:xfrm>
                <a:custGeom>
                  <a:avLst/>
                  <a:gdLst>
                    <a:gd name="connsiteX0" fmla="*/ 0 w 1210263"/>
                    <a:gd name="connsiteY0" fmla="*/ 74421 h 74421"/>
                    <a:gd name="connsiteX1" fmla="*/ 0 w 1210263"/>
                    <a:gd name="connsiteY1" fmla="*/ 0 h 74421"/>
                    <a:gd name="connsiteX2" fmla="*/ 1210263 w 1210263"/>
                    <a:gd name="connsiteY2" fmla="*/ 1 h 74421"/>
                    <a:gd name="connsiteX3" fmla="*/ 1210263 w 1210263"/>
                    <a:gd name="connsiteY3" fmla="*/ 74421 h 74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10263" h="74421">
                      <a:moveTo>
                        <a:pt x="0" y="74421"/>
                      </a:moveTo>
                      <a:lnTo>
                        <a:pt x="0" y="0"/>
                      </a:lnTo>
                      <a:lnTo>
                        <a:pt x="1210263" y="1"/>
                      </a:lnTo>
                      <a:lnTo>
                        <a:pt x="1210263" y="74421"/>
                      </a:lnTo>
                    </a:path>
                  </a:pathLst>
                </a:custGeom>
                <a:noFill/>
                <a:ln w="12051" cap="flat">
                  <a:solidFill>
                    <a:srgbClr val="29256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382" name="Freeform 381">
                  <a:extLst>
                    <a:ext uri="{FF2B5EF4-FFF2-40B4-BE49-F238E27FC236}">
                      <a16:creationId xmlns:a16="http://schemas.microsoft.com/office/drawing/2014/main" id="{EA1B276E-CF24-763E-FC1A-E2880C4824AE}"/>
                    </a:ext>
                  </a:extLst>
                </p:cNvPr>
                <p:cNvSpPr/>
                <p:nvPr/>
              </p:nvSpPr>
              <p:spPr>
                <a:xfrm>
                  <a:off x="2005755" y="2317389"/>
                  <a:ext cx="896639" cy="76290"/>
                </a:xfrm>
                <a:custGeom>
                  <a:avLst/>
                  <a:gdLst>
                    <a:gd name="connsiteX0" fmla="*/ 0 w 896639"/>
                    <a:gd name="connsiteY0" fmla="*/ 76290 h 76290"/>
                    <a:gd name="connsiteX1" fmla="*/ 0 w 896639"/>
                    <a:gd name="connsiteY1" fmla="*/ 0 h 76290"/>
                    <a:gd name="connsiteX2" fmla="*/ 896640 w 896639"/>
                    <a:gd name="connsiteY2" fmla="*/ 1 h 76290"/>
                    <a:gd name="connsiteX3" fmla="*/ 896640 w 896639"/>
                    <a:gd name="connsiteY3" fmla="*/ 76290 h 76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96639" h="76290">
                      <a:moveTo>
                        <a:pt x="0" y="76290"/>
                      </a:moveTo>
                      <a:lnTo>
                        <a:pt x="0" y="0"/>
                      </a:lnTo>
                      <a:lnTo>
                        <a:pt x="896640" y="1"/>
                      </a:lnTo>
                      <a:lnTo>
                        <a:pt x="896640" y="76290"/>
                      </a:lnTo>
                    </a:path>
                  </a:pathLst>
                </a:custGeom>
                <a:noFill/>
                <a:ln w="12051" cap="flat">
                  <a:solidFill>
                    <a:srgbClr val="29256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398" name="Freeform 397">
                <a:extLst>
                  <a:ext uri="{FF2B5EF4-FFF2-40B4-BE49-F238E27FC236}">
                    <a16:creationId xmlns:a16="http://schemas.microsoft.com/office/drawing/2014/main" id="{87E35299-4D43-4EDE-E2F4-8F503C43564D}"/>
                  </a:ext>
                </a:extLst>
              </p:cNvPr>
              <p:cNvSpPr/>
              <p:nvPr/>
            </p:nvSpPr>
            <p:spPr>
              <a:xfrm>
                <a:off x="8705088" y="2189492"/>
                <a:ext cx="1092359" cy="77645"/>
              </a:xfrm>
              <a:custGeom>
                <a:avLst/>
                <a:gdLst>
                  <a:gd name="connsiteX0" fmla="*/ 0 w 1092359"/>
                  <a:gd name="connsiteY0" fmla="*/ 77646 h 77645"/>
                  <a:gd name="connsiteX1" fmla="*/ 0 w 1092359"/>
                  <a:gd name="connsiteY1" fmla="*/ 0 h 77645"/>
                  <a:gd name="connsiteX2" fmla="*/ 1092359 w 1092359"/>
                  <a:gd name="connsiteY2" fmla="*/ 0 h 77645"/>
                  <a:gd name="connsiteX3" fmla="*/ 1092359 w 1092359"/>
                  <a:gd name="connsiteY3" fmla="*/ 77646 h 77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2359" h="77645">
                    <a:moveTo>
                      <a:pt x="0" y="77646"/>
                    </a:moveTo>
                    <a:lnTo>
                      <a:pt x="0" y="0"/>
                    </a:lnTo>
                    <a:lnTo>
                      <a:pt x="1092359" y="0"/>
                    </a:lnTo>
                    <a:lnTo>
                      <a:pt x="1092359" y="77646"/>
                    </a:lnTo>
                  </a:path>
                </a:pathLst>
              </a:custGeom>
              <a:noFill/>
              <a:ln w="12051" cap="flat">
                <a:solidFill>
                  <a:srgbClr val="29256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23" name="Freeform 422">
                <a:extLst>
                  <a:ext uri="{FF2B5EF4-FFF2-40B4-BE49-F238E27FC236}">
                    <a16:creationId xmlns:a16="http://schemas.microsoft.com/office/drawing/2014/main" id="{090ED365-5387-B89A-0EFE-09CD82C533C8}"/>
                  </a:ext>
                </a:extLst>
              </p:cNvPr>
              <p:cNvSpPr/>
              <p:nvPr/>
            </p:nvSpPr>
            <p:spPr>
              <a:xfrm>
                <a:off x="3036136" y="2189493"/>
                <a:ext cx="5513832" cy="77644"/>
              </a:xfrm>
              <a:custGeom>
                <a:avLst/>
                <a:gdLst>
                  <a:gd name="connsiteX0" fmla="*/ 0 w 5514201"/>
                  <a:gd name="connsiteY0" fmla="*/ 77645 h 77644"/>
                  <a:gd name="connsiteX1" fmla="*/ 0 w 5514201"/>
                  <a:gd name="connsiteY1" fmla="*/ 0 h 77644"/>
                  <a:gd name="connsiteX2" fmla="*/ 5514202 w 5514201"/>
                  <a:gd name="connsiteY2" fmla="*/ 0 h 77644"/>
                  <a:gd name="connsiteX3" fmla="*/ 5514202 w 5514201"/>
                  <a:gd name="connsiteY3" fmla="*/ 77645 h 77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14201" h="77644">
                    <a:moveTo>
                      <a:pt x="0" y="77645"/>
                    </a:moveTo>
                    <a:lnTo>
                      <a:pt x="0" y="0"/>
                    </a:lnTo>
                    <a:lnTo>
                      <a:pt x="5514202" y="0"/>
                    </a:lnTo>
                    <a:lnTo>
                      <a:pt x="5514202" y="77645"/>
                    </a:lnTo>
                  </a:path>
                </a:pathLst>
              </a:custGeom>
              <a:noFill/>
              <a:ln w="12051" cap="flat">
                <a:solidFill>
                  <a:srgbClr val="29256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74" name="Freeform 473">
                <a:extLst>
                  <a:ext uri="{FF2B5EF4-FFF2-40B4-BE49-F238E27FC236}">
                    <a16:creationId xmlns:a16="http://schemas.microsoft.com/office/drawing/2014/main" id="{A2902717-1DF6-4D23-C25A-8C5BED6E1A70}"/>
                  </a:ext>
                </a:extLst>
              </p:cNvPr>
              <p:cNvSpPr/>
              <p:nvPr/>
            </p:nvSpPr>
            <p:spPr>
              <a:xfrm>
                <a:off x="9848088" y="2189492"/>
                <a:ext cx="1128696" cy="77645"/>
              </a:xfrm>
              <a:custGeom>
                <a:avLst/>
                <a:gdLst>
                  <a:gd name="connsiteX0" fmla="*/ 0 w 1128696"/>
                  <a:gd name="connsiteY0" fmla="*/ 77646 h 77645"/>
                  <a:gd name="connsiteX1" fmla="*/ 0 w 1128696"/>
                  <a:gd name="connsiteY1" fmla="*/ 0 h 77645"/>
                  <a:gd name="connsiteX2" fmla="*/ 1128697 w 1128696"/>
                  <a:gd name="connsiteY2" fmla="*/ 0 h 77645"/>
                  <a:gd name="connsiteX3" fmla="*/ 1128697 w 1128696"/>
                  <a:gd name="connsiteY3" fmla="*/ 77646 h 77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28696" h="77645">
                    <a:moveTo>
                      <a:pt x="0" y="77646"/>
                    </a:moveTo>
                    <a:lnTo>
                      <a:pt x="0" y="0"/>
                    </a:lnTo>
                    <a:lnTo>
                      <a:pt x="1128697" y="0"/>
                    </a:lnTo>
                    <a:lnTo>
                      <a:pt x="1128697" y="77646"/>
                    </a:lnTo>
                  </a:path>
                </a:pathLst>
              </a:custGeom>
              <a:noFill/>
              <a:ln w="12051" cap="flat">
                <a:solidFill>
                  <a:srgbClr val="29256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19" name="TextBox 518">
                <a:extLst>
                  <a:ext uri="{FF2B5EF4-FFF2-40B4-BE49-F238E27FC236}">
                    <a16:creationId xmlns:a16="http://schemas.microsoft.com/office/drawing/2014/main" id="{452D2105-0A03-D25A-5902-DDE20CCBFFB6}"/>
                  </a:ext>
                </a:extLst>
              </p:cNvPr>
              <p:cNvSpPr txBox="1"/>
              <p:nvPr/>
            </p:nvSpPr>
            <p:spPr>
              <a:xfrm>
                <a:off x="10164381" y="1969234"/>
                <a:ext cx="492122" cy="215252"/>
              </a:xfrm>
              <a:prstGeom prst="rect">
                <a:avLst/>
              </a:prstGeom>
              <a:noFill/>
            </p:spPr>
            <p:txBody>
              <a:bodyPr wrap="none" lIns="0" tIns="0" rIns="0" bIns="45720" rtlCol="0" anchor="b" anchorCtr="0">
                <a:spAutoFit/>
              </a:bodyPr>
              <a:lstStyle/>
              <a:p>
                <a:pPr marL="0" marR="0" algn="ctr">
                  <a:lnSpc>
                    <a:spcPct val="80000"/>
                  </a:lnSpc>
                  <a:buNone/>
                  <a:tabLst>
                    <a:tab pos="0" algn="l"/>
                  </a:tabLst>
                </a:pPr>
                <a:r>
                  <a:rPr lang="en-US" sz="1300" b="1" dirty="0">
                    <a:effectLst/>
                    <a:latin typeface="Avenir Heavy" panose="02000503020000020003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Safety</a:t>
                </a:r>
              </a:p>
            </p:txBody>
          </p:sp>
          <p:sp>
            <p:nvSpPr>
              <p:cNvPr id="520" name="TextBox 519">
                <a:extLst>
                  <a:ext uri="{FF2B5EF4-FFF2-40B4-BE49-F238E27FC236}">
                    <a16:creationId xmlns:a16="http://schemas.microsoft.com/office/drawing/2014/main" id="{236E0497-F9EB-8AA8-30B2-0FF2F238CC5F}"/>
                  </a:ext>
                </a:extLst>
              </p:cNvPr>
              <p:cNvSpPr txBox="1"/>
              <p:nvPr/>
            </p:nvSpPr>
            <p:spPr>
              <a:xfrm>
                <a:off x="8852764" y="1809190"/>
                <a:ext cx="792781" cy="375296"/>
              </a:xfrm>
              <a:prstGeom prst="rect">
                <a:avLst/>
              </a:prstGeom>
              <a:noFill/>
            </p:spPr>
            <p:txBody>
              <a:bodyPr wrap="none" lIns="0" tIns="0" rIns="0" bIns="45720" rtlCol="0" anchor="b" anchorCtr="0">
                <a:spAutoFit/>
              </a:bodyPr>
              <a:lstStyle/>
              <a:p>
                <a:pPr marL="0" marR="0" algn="ctr">
                  <a:lnSpc>
                    <a:spcPct val="80000"/>
                  </a:lnSpc>
                  <a:buNone/>
                  <a:tabLst>
                    <a:tab pos="0" algn="l"/>
                  </a:tabLst>
                </a:pPr>
                <a:r>
                  <a:rPr lang="en-US" sz="1300" b="1" dirty="0">
                    <a:effectLst/>
                    <a:latin typeface="Avenir Heavy" panose="02000503020000020003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End of</a:t>
                </a:r>
                <a:br>
                  <a:rPr lang="en-US" sz="1300" b="1" dirty="0">
                    <a:effectLst/>
                    <a:latin typeface="Avenir Heavy" panose="02000503020000020003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1300" b="1" dirty="0">
                    <a:effectLst/>
                    <a:latin typeface="Avenir Heavy" panose="02000503020000020003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Treatment</a:t>
                </a:r>
              </a:p>
            </p:txBody>
          </p:sp>
          <p:sp>
            <p:nvSpPr>
              <p:cNvPr id="521" name="TextBox 520">
                <a:extLst>
                  <a:ext uri="{FF2B5EF4-FFF2-40B4-BE49-F238E27FC236}">
                    <a16:creationId xmlns:a16="http://schemas.microsoft.com/office/drawing/2014/main" id="{4208EEEA-34D2-5396-97F7-6B20003CCD59}"/>
                  </a:ext>
                </a:extLst>
              </p:cNvPr>
              <p:cNvSpPr txBox="1"/>
              <p:nvPr/>
            </p:nvSpPr>
            <p:spPr>
              <a:xfrm>
                <a:off x="5396332" y="1969234"/>
                <a:ext cx="792781" cy="215252"/>
              </a:xfrm>
              <a:prstGeom prst="rect">
                <a:avLst/>
              </a:prstGeom>
              <a:noFill/>
            </p:spPr>
            <p:txBody>
              <a:bodyPr wrap="none" lIns="0" tIns="0" rIns="0" bIns="45720" rtlCol="0" anchor="b" anchorCtr="0">
                <a:spAutoFit/>
              </a:bodyPr>
              <a:lstStyle/>
              <a:p>
                <a:pPr marL="0" marR="0" algn="ctr">
                  <a:lnSpc>
                    <a:spcPct val="80000"/>
                  </a:lnSpc>
                  <a:buNone/>
                  <a:tabLst>
                    <a:tab pos="0" algn="l"/>
                  </a:tabLst>
                </a:pPr>
                <a:r>
                  <a:rPr lang="en-US" sz="1300" b="1" dirty="0">
                    <a:effectLst/>
                    <a:latin typeface="Avenir Heavy" panose="02000503020000020003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Treatment</a:t>
                </a:r>
              </a:p>
            </p:txBody>
          </p:sp>
          <p:sp>
            <p:nvSpPr>
              <p:cNvPr id="522" name="TextBox 521">
                <a:extLst>
                  <a:ext uri="{FF2B5EF4-FFF2-40B4-BE49-F238E27FC236}">
                    <a16:creationId xmlns:a16="http://schemas.microsoft.com/office/drawing/2014/main" id="{D9BF77E2-ECA3-3FEC-53A3-E28A0F4C4FCB}"/>
                  </a:ext>
                </a:extLst>
              </p:cNvPr>
              <p:cNvSpPr txBox="1"/>
              <p:nvPr/>
            </p:nvSpPr>
            <p:spPr>
              <a:xfrm>
                <a:off x="615202" y="1802843"/>
                <a:ext cx="2308325" cy="381643"/>
              </a:xfrm>
              <a:prstGeom prst="rect">
                <a:avLst/>
              </a:prstGeom>
              <a:noFill/>
            </p:spPr>
            <p:txBody>
              <a:bodyPr wrap="none" lIns="0" tIns="0" rIns="0" bIns="45720" rtlCol="0" anchor="b" anchorCtr="0">
                <a:noAutofit/>
              </a:bodyPr>
              <a:lstStyle/>
              <a:p>
                <a:pPr marL="0" marR="0" algn="ctr">
                  <a:lnSpc>
                    <a:spcPct val="80000"/>
                  </a:lnSpc>
                  <a:buNone/>
                  <a:tabLst>
                    <a:tab pos="0" algn="l"/>
                  </a:tabLst>
                </a:pPr>
                <a:r>
                  <a:rPr lang="en-US" sz="1300" b="1" dirty="0">
                    <a:effectLst/>
                    <a:latin typeface="Avenir Heavy" panose="02000503020000020003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Screening</a:t>
                </a:r>
                <a:br>
                  <a:rPr lang="en-US" sz="1300" b="1" dirty="0">
                    <a:effectLst/>
                    <a:latin typeface="Avenir Heavy" panose="02000503020000020003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1300" b="1" dirty="0">
                    <a:effectLst/>
                    <a:latin typeface="Avenir Heavy" panose="02000503020000020003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(2 weeks with 1-week </a:t>
                </a:r>
                <a:br>
                  <a:rPr lang="en-US" sz="1300" b="1" dirty="0">
                    <a:effectLst/>
                    <a:latin typeface="Avenir Heavy" panose="02000503020000020003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1300" b="1" dirty="0">
                    <a:effectLst/>
                    <a:latin typeface="Avenir Heavy" panose="02000503020000020003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extension if needed)</a:t>
                </a:r>
              </a:p>
            </p:txBody>
          </p:sp>
        </p:grpSp>
        <p:sp>
          <p:nvSpPr>
            <p:cNvPr id="525" name="TextBox 524">
              <a:extLst>
                <a:ext uri="{FF2B5EF4-FFF2-40B4-BE49-F238E27FC236}">
                  <a16:creationId xmlns:a16="http://schemas.microsoft.com/office/drawing/2014/main" id="{35B09B05-07AE-E11B-6C91-FE307231229C}"/>
                </a:ext>
              </a:extLst>
            </p:cNvPr>
            <p:cNvSpPr txBox="1"/>
            <p:nvPr/>
          </p:nvSpPr>
          <p:spPr>
            <a:xfrm>
              <a:off x="1134661" y="2639595"/>
              <a:ext cx="258084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algn="ctr">
                <a:buNone/>
                <a:tabLst>
                  <a:tab pos="0" algn="l"/>
                </a:tabLst>
              </a:pPr>
              <a:r>
                <a:rPr lang="en-US" sz="1600" b="1" dirty="0">
                  <a:effectLst/>
                  <a:latin typeface="Avenir Heavy" panose="02000503020000020003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V1</a:t>
              </a:r>
            </a:p>
          </p:txBody>
        </p:sp>
        <p:sp>
          <p:nvSpPr>
            <p:cNvPr id="527" name="TextBox 526">
              <a:extLst>
                <a:ext uri="{FF2B5EF4-FFF2-40B4-BE49-F238E27FC236}">
                  <a16:creationId xmlns:a16="http://schemas.microsoft.com/office/drawing/2014/main" id="{34B5AA76-DCF6-A528-62D8-14C4B3BDCD17}"/>
                </a:ext>
              </a:extLst>
            </p:cNvPr>
            <p:cNvSpPr txBox="1"/>
            <p:nvPr/>
          </p:nvSpPr>
          <p:spPr>
            <a:xfrm>
              <a:off x="3326585" y="2819246"/>
              <a:ext cx="258084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algn="ctr">
                <a:buNone/>
                <a:tabLst>
                  <a:tab pos="0" algn="l"/>
                </a:tabLst>
              </a:pPr>
              <a:r>
                <a:rPr lang="en-US" sz="1600" b="1" dirty="0">
                  <a:effectLst/>
                  <a:latin typeface="Avenir Heavy" panose="02000503020000020003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V2</a:t>
              </a:r>
            </a:p>
          </p:txBody>
        </p:sp>
        <p:sp>
          <p:nvSpPr>
            <p:cNvPr id="529" name="TextBox 528">
              <a:extLst>
                <a:ext uri="{FF2B5EF4-FFF2-40B4-BE49-F238E27FC236}">
                  <a16:creationId xmlns:a16="http://schemas.microsoft.com/office/drawing/2014/main" id="{57FFD414-966D-73B3-5257-135094E17C68}"/>
                </a:ext>
              </a:extLst>
            </p:cNvPr>
            <p:cNvSpPr txBox="1"/>
            <p:nvPr/>
          </p:nvSpPr>
          <p:spPr>
            <a:xfrm>
              <a:off x="4464478" y="2819246"/>
              <a:ext cx="258084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algn="ctr">
                <a:buNone/>
                <a:tabLst>
                  <a:tab pos="0" algn="l"/>
                </a:tabLst>
              </a:pPr>
              <a:r>
                <a:rPr lang="en-US" sz="1600" b="1" dirty="0">
                  <a:effectLst/>
                  <a:latin typeface="Avenir Heavy" panose="02000503020000020003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V3</a:t>
              </a:r>
            </a:p>
          </p:txBody>
        </p:sp>
        <p:sp>
          <p:nvSpPr>
            <p:cNvPr id="531" name="TextBox 530">
              <a:extLst>
                <a:ext uri="{FF2B5EF4-FFF2-40B4-BE49-F238E27FC236}">
                  <a16:creationId xmlns:a16="http://schemas.microsoft.com/office/drawing/2014/main" id="{1C075056-90D7-3533-1D80-11AAC54AD1BE}"/>
                </a:ext>
              </a:extLst>
            </p:cNvPr>
            <p:cNvSpPr txBox="1"/>
            <p:nvPr/>
          </p:nvSpPr>
          <p:spPr>
            <a:xfrm>
              <a:off x="5602371" y="2819246"/>
              <a:ext cx="258084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algn="ctr">
                <a:buNone/>
                <a:tabLst>
                  <a:tab pos="0" algn="l"/>
                </a:tabLst>
              </a:pPr>
              <a:r>
                <a:rPr lang="en-US" sz="1600" b="1" dirty="0">
                  <a:effectLst/>
                  <a:latin typeface="Avenir Heavy" panose="02000503020000020003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V4</a:t>
              </a:r>
            </a:p>
          </p:txBody>
        </p:sp>
        <p:sp>
          <p:nvSpPr>
            <p:cNvPr id="533" name="TextBox 532">
              <a:extLst>
                <a:ext uri="{FF2B5EF4-FFF2-40B4-BE49-F238E27FC236}">
                  <a16:creationId xmlns:a16="http://schemas.microsoft.com/office/drawing/2014/main" id="{B982B137-F7B5-17F5-E774-6A3B5F1432FB}"/>
                </a:ext>
              </a:extLst>
            </p:cNvPr>
            <p:cNvSpPr txBox="1"/>
            <p:nvPr/>
          </p:nvSpPr>
          <p:spPr>
            <a:xfrm>
              <a:off x="6740264" y="2819246"/>
              <a:ext cx="258084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algn="ctr">
                <a:buNone/>
                <a:tabLst>
                  <a:tab pos="0" algn="l"/>
                </a:tabLst>
              </a:pPr>
              <a:r>
                <a:rPr lang="en-US" sz="1600" b="1" dirty="0">
                  <a:effectLst/>
                  <a:latin typeface="Avenir Heavy" panose="02000503020000020003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V5</a:t>
              </a:r>
            </a:p>
          </p:txBody>
        </p:sp>
        <p:sp>
          <p:nvSpPr>
            <p:cNvPr id="535" name="TextBox 534">
              <a:extLst>
                <a:ext uri="{FF2B5EF4-FFF2-40B4-BE49-F238E27FC236}">
                  <a16:creationId xmlns:a16="http://schemas.microsoft.com/office/drawing/2014/main" id="{1BF10A81-4910-C6DF-49D3-89523AEC8704}"/>
                </a:ext>
              </a:extLst>
            </p:cNvPr>
            <p:cNvSpPr txBox="1"/>
            <p:nvPr/>
          </p:nvSpPr>
          <p:spPr>
            <a:xfrm>
              <a:off x="7878156" y="2819246"/>
              <a:ext cx="258084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algn="ctr">
                <a:buNone/>
                <a:tabLst>
                  <a:tab pos="0" algn="l"/>
                </a:tabLst>
              </a:pPr>
              <a:r>
                <a:rPr lang="en-US" sz="1600" b="1" dirty="0">
                  <a:effectLst/>
                  <a:latin typeface="Avenir Heavy" panose="02000503020000020003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V6</a:t>
              </a:r>
            </a:p>
          </p:txBody>
        </p:sp>
        <p:sp>
          <p:nvSpPr>
            <p:cNvPr id="537" name="TextBox 536">
              <a:extLst>
                <a:ext uri="{FF2B5EF4-FFF2-40B4-BE49-F238E27FC236}">
                  <a16:creationId xmlns:a16="http://schemas.microsoft.com/office/drawing/2014/main" id="{9A63FA45-CBF0-1BE3-63A7-6583010CE7FE}"/>
                </a:ext>
              </a:extLst>
            </p:cNvPr>
            <p:cNvSpPr txBox="1"/>
            <p:nvPr/>
          </p:nvSpPr>
          <p:spPr>
            <a:xfrm>
              <a:off x="10611831" y="2819246"/>
              <a:ext cx="258084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algn="ctr">
                <a:buNone/>
                <a:tabLst>
                  <a:tab pos="0" algn="l"/>
                </a:tabLst>
              </a:pPr>
              <a:r>
                <a:rPr lang="en-US" sz="1600" b="1" dirty="0">
                  <a:effectLst/>
                  <a:latin typeface="Avenir Heavy" panose="02000503020000020003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V8</a:t>
              </a:r>
            </a:p>
          </p:txBody>
        </p:sp>
        <p:sp>
          <p:nvSpPr>
            <p:cNvPr id="539" name="TextBox 538">
              <a:extLst>
                <a:ext uri="{FF2B5EF4-FFF2-40B4-BE49-F238E27FC236}">
                  <a16:creationId xmlns:a16="http://schemas.microsoft.com/office/drawing/2014/main" id="{1A8E9DD8-F82C-2671-27A5-DB6105FE5948}"/>
                </a:ext>
              </a:extLst>
            </p:cNvPr>
            <p:cNvSpPr txBox="1"/>
            <p:nvPr/>
          </p:nvSpPr>
          <p:spPr>
            <a:xfrm>
              <a:off x="8754653" y="2639595"/>
              <a:ext cx="258084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algn="ctr">
                <a:buNone/>
                <a:tabLst>
                  <a:tab pos="0" algn="l"/>
                </a:tabLst>
              </a:pPr>
              <a:r>
                <a:rPr lang="en-US" sz="1600" b="1" dirty="0">
                  <a:effectLst/>
                  <a:latin typeface="Avenir Heavy" panose="02000503020000020003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V7</a:t>
              </a:r>
            </a:p>
          </p:txBody>
        </p:sp>
        <p:sp>
          <p:nvSpPr>
            <p:cNvPr id="545" name="Freeform 544">
              <a:extLst>
                <a:ext uri="{FF2B5EF4-FFF2-40B4-BE49-F238E27FC236}">
                  <a16:creationId xmlns:a16="http://schemas.microsoft.com/office/drawing/2014/main" id="{C8D52A95-3150-7CD4-BC94-64B5F69EBB87}"/>
                </a:ext>
              </a:extLst>
            </p:cNvPr>
            <p:cNvSpPr/>
            <p:nvPr/>
          </p:nvSpPr>
          <p:spPr>
            <a:xfrm>
              <a:off x="738758" y="3718871"/>
              <a:ext cx="1005840" cy="866643"/>
            </a:xfrm>
            <a:custGeom>
              <a:avLst/>
              <a:gdLst>
                <a:gd name="connsiteX0" fmla="*/ 0 w 809205"/>
                <a:gd name="connsiteY0" fmla="*/ 0 h 866643"/>
                <a:gd name="connsiteX1" fmla="*/ 809206 w 809205"/>
                <a:gd name="connsiteY1" fmla="*/ 0 h 866643"/>
                <a:gd name="connsiteX2" fmla="*/ 809206 w 809205"/>
                <a:gd name="connsiteY2" fmla="*/ 866644 h 866643"/>
                <a:gd name="connsiteX3" fmla="*/ 0 w 809205"/>
                <a:gd name="connsiteY3" fmla="*/ 866644 h 866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9205" h="866643">
                  <a:moveTo>
                    <a:pt x="0" y="0"/>
                  </a:moveTo>
                  <a:lnTo>
                    <a:pt x="809206" y="0"/>
                  </a:lnTo>
                  <a:lnTo>
                    <a:pt x="809206" y="866644"/>
                  </a:lnTo>
                  <a:lnTo>
                    <a:pt x="0" y="866644"/>
                  </a:lnTo>
                  <a:close/>
                </a:path>
              </a:pathLst>
            </a:custGeom>
            <a:noFill/>
            <a:ln w="11550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1400" b="1" dirty="0">
                  <a:solidFill>
                    <a:schemeClr val="bg1"/>
                  </a:solidFill>
                  <a:latin typeface="Avenir Heavy" panose="02000503020000020003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Initial</a:t>
              </a:r>
              <a:br>
                <a:rPr lang="en-US" sz="1400" b="1" dirty="0">
                  <a:solidFill>
                    <a:schemeClr val="bg1"/>
                  </a:solidFill>
                  <a:latin typeface="Avenir Heavy" panose="02000503020000020003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1400" b="1" dirty="0">
                  <a:solidFill>
                    <a:schemeClr val="bg1"/>
                  </a:solidFill>
                  <a:latin typeface="Avenir Heavy" panose="02000503020000020003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Screening</a:t>
              </a:r>
              <a:endParaRPr lang="en-US" sz="1400" b="1" dirty="0">
                <a:latin typeface="Avenir Heavy" panose="02000503020000020003" pitchFamily="2" charset="0"/>
              </a:endParaRPr>
            </a:p>
          </p:txBody>
        </p:sp>
        <p:sp>
          <p:nvSpPr>
            <p:cNvPr id="547" name="TextBox 546">
              <a:extLst>
                <a:ext uri="{FF2B5EF4-FFF2-40B4-BE49-F238E27FC236}">
                  <a16:creationId xmlns:a16="http://schemas.microsoft.com/office/drawing/2014/main" id="{2BC13BEB-ED14-3E85-A9DB-6120256F5D6A}"/>
                </a:ext>
              </a:extLst>
            </p:cNvPr>
            <p:cNvSpPr txBox="1"/>
            <p:nvPr/>
          </p:nvSpPr>
          <p:spPr>
            <a:xfrm>
              <a:off x="2821790" y="2390896"/>
              <a:ext cx="477054" cy="1253562"/>
            </a:xfrm>
            <a:prstGeom prst="rect">
              <a:avLst/>
            </a:prstGeom>
            <a:noFill/>
          </p:spPr>
          <p:txBody>
            <a:bodyPr vert="vert270" wrap="square" lIns="0" tIns="0" rIns="0" bIns="0" rtlCol="0">
              <a:spAutoFit/>
            </a:bodyPr>
            <a:lstStyle/>
            <a:p>
              <a:pPr marL="0" marR="0" algn="ctr">
                <a:lnSpc>
                  <a:spcPct val="80000"/>
                </a:lnSpc>
                <a:spcAft>
                  <a:spcPts val="300"/>
                </a:spcAft>
                <a:buNone/>
                <a:tabLst>
                  <a:tab pos="0" algn="l"/>
                </a:tabLst>
              </a:pPr>
              <a:r>
                <a:rPr lang="en-US" sz="1300" b="1" dirty="0">
                  <a:solidFill>
                    <a:srgbClr val="FFC001"/>
                  </a:solidFill>
                  <a:effectLst/>
                  <a:latin typeface="Avenir Heavy" panose="02000503020000020003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Switch</a:t>
              </a:r>
              <a:endParaRPr lang="en-US" sz="1300" b="1" dirty="0">
                <a:solidFill>
                  <a:srgbClr val="FFC001"/>
                </a:solidFill>
                <a:latin typeface="Avenir Heavy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80000"/>
                </a:lnSpc>
                <a:spcAft>
                  <a:spcPts val="300"/>
                </a:spcAft>
                <a:buNone/>
                <a:tabLst>
                  <a:tab pos="0" algn="l"/>
                </a:tabLst>
              </a:pPr>
              <a:r>
                <a:rPr lang="en-US" sz="1100" dirty="0">
                  <a:effectLst/>
                  <a:latin typeface="Avenir" panose="02000503020000020003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(1 day switch</a:t>
              </a:r>
              <a:br>
                <a:rPr lang="en-US" sz="1100" dirty="0">
                  <a:effectLst/>
                  <a:latin typeface="Avenir" panose="02000503020000020003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1100" dirty="0">
                  <a:effectLst/>
                  <a:latin typeface="Avenir" panose="02000503020000020003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from SXB to LXB)</a:t>
              </a:r>
            </a:p>
          </p:txBody>
        </p:sp>
        <p:sp>
          <p:nvSpPr>
            <p:cNvPr id="549" name="TextBox 548">
              <a:extLst>
                <a:ext uri="{FF2B5EF4-FFF2-40B4-BE49-F238E27FC236}">
                  <a16:creationId xmlns:a16="http://schemas.microsoft.com/office/drawing/2014/main" id="{CCA71125-0866-7FA5-E001-FF595E9AD3E9}"/>
                </a:ext>
              </a:extLst>
            </p:cNvPr>
            <p:cNvSpPr txBox="1"/>
            <p:nvPr/>
          </p:nvSpPr>
          <p:spPr>
            <a:xfrm>
              <a:off x="1181231" y="5349240"/>
              <a:ext cx="1128515" cy="16908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algn="ctr">
                <a:lnSpc>
                  <a:spcPct val="80000"/>
                </a:lnSpc>
                <a:buNone/>
                <a:tabLst>
                  <a:tab pos="0" algn="l"/>
                </a:tabLst>
              </a:pPr>
              <a:r>
                <a:rPr lang="en-US" sz="1300" b="1" dirty="0">
                  <a:effectLst/>
                  <a:latin typeface="Avenir Heavy" panose="02000503020000020003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Up to 3 weeks</a:t>
              </a:r>
            </a:p>
          </p:txBody>
        </p:sp>
        <p:sp>
          <p:nvSpPr>
            <p:cNvPr id="550" name="TextBox 549">
              <a:extLst>
                <a:ext uri="{FF2B5EF4-FFF2-40B4-BE49-F238E27FC236}">
                  <a16:creationId xmlns:a16="http://schemas.microsoft.com/office/drawing/2014/main" id="{C375945C-2BE1-2616-3DAB-0A22CFA0FEE8}"/>
                </a:ext>
              </a:extLst>
            </p:cNvPr>
            <p:cNvSpPr txBox="1"/>
            <p:nvPr/>
          </p:nvSpPr>
          <p:spPr>
            <a:xfrm>
              <a:off x="5420932" y="5349240"/>
              <a:ext cx="1838837" cy="16908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algn="ctr">
                <a:lnSpc>
                  <a:spcPct val="80000"/>
                </a:lnSpc>
                <a:buNone/>
                <a:tabLst>
                  <a:tab pos="0" algn="l"/>
                </a:tabLst>
              </a:pPr>
              <a:r>
                <a:rPr lang="en-US" sz="1300" b="1" dirty="0">
                  <a:effectLst/>
                  <a:latin typeface="Avenir Heavy" panose="02000503020000020003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Approximately 6 weeks</a:t>
              </a:r>
              <a:endParaRPr lang="en-US" sz="1300" b="1" baseline="30000" dirty="0">
                <a:effectLst/>
                <a:latin typeface="Avenir Heavy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3" name="TextBox 552">
              <a:extLst>
                <a:ext uri="{FF2B5EF4-FFF2-40B4-BE49-F238E27FC236}">
                  <a16:creationId xmlns:a16="http://schemas.microsoft.com/office/drawing/2014/main" id="{AE069039-B149-DBA6-FEAE-5E05541A6D79}"/>
                </a:ext>
              </a:extLst>
            </p:cNvPr>
            <p:cNvSpPr txBox="1"/>
            <p:nvPr/>
          </p:nvSpPr>
          <p:spPr>
            <a:xfrm>
              <a:off x="9879076" y="4971657"/>
              <a:ext cx="1124712" cy="6492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algn="ctr">
                <a:lnSpc>
                  <a:spcPct val="80000"/>
                </a:lnSpc>
                <a:buNone/>
                <a:tabLst>
                  <a:tab pos="0" algn="l"/>
                </a:tabLst>
              </a:pPr>
              <a:r>
                <a:rPr lang="en-US" sz="1300" b="1" dirty="0">
                  <a:effectLst/>
                  <a:latin typeface="Avenir Heavy" panose="02000503020000020003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 weeks after</a:t>
              </a:r>
              <a:br>
                <a:rPr lang="en-US" sz="1300" b="1" dirty="0">
                  <a:effectLst/>
                  <a:latin typeface="Avenir Heavy" panose="02000503020000020003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1300" b="1" dirty="0">
                  <a:effectLst/>
                  <a:latin typeface="Avenir Heavy" panose="02000503020000020003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last dose of</a:t>
              </a:r>
              <a:br>
                <a:rPr lang="en-US" sz="1300" b="1" dirty="0">
                  <a:effectLst/>
                  <a:latin typeface="Avenir Heavy" panose="02000503020000020003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1300" b="1" dirty="0">
                  <a:effectLst/>
                  <a:latin typeface="Avenir Heavy" panose="02000503020000020003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study</a:t>
              </a:r>
              <a:br>
                <a:rPr lang="en-US" sz="1300" b="1" dirty="0">
                  <a:effectLst/>
                  <a:latin typeface="Avenir Heavy" panose="02000503020000020003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1300" b="1" dirty="0">
                  <a:effectLst/>
                  <a:latin typeface="Avenir Heavy" panose="02000503020000020003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intervention</a:t>
              </a:r>
              <a:endParaRPr lang="en-US" sz="1300" b="1" baseline="30000" dirty="0">
                <a:effectLst/>
                <a:latin typeface="Avenir Heavy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6" name="TextBox 555">
              <a:extLst>
                <a:ext uri="{FF2B5EF4-FFF2-40B4-BE49-F238E27FC236}">
                  <a16:creationId xmlns:a16="http://schemas.microsoft.com/office/drawing/2014/main" id="{BD113E52-451B-2DA9-55F9-106413946878}"/>
                </a:ext>
              </a:extLst>
            </p:cNvPr>
            <p:cNvSpPr txBox="1"/>
            <p:nvPr/>
          </p:nvSpPr>
          <p:spPr>
            <a:xfrm>
              <a:off x="3091180" y="5726123"/>
              <a:ext cx="6035040" cy="553998"/>
            </a:xfrm>
            <a:prstGeom prst="rect">
              <a:avLst/>
            </a:prstGeom>
            <a:noFill/>
            <a:ln>
              <a:solidFill>
                <a:srgbClr val="292566"/>
              </a:solidFill>
            </a:ln>
          </p:spPr>
          <p:txBody>
            <a:bodyPr wrap="square" lIns="45720" tIns="45720" rIns="45720" bIns="45720" rtlCol="0" anchor="ctr" anchorCtr="0">
              <a:spAutoFit/>
            </a:bodyPr>
            <a:lstStyle/>
            <a:p>
              <a:pPr marL="0" marR="0" algn="ctr">
                <a:buNone/>
                <a:tabLst>
                  <a:tab pos="0" algn="l"/>
                </a:tabLst>
              </a:pPr>
              <a:r>
                <a:rPr lang="en-US" sz="1600" b="1" dirty="0">
                  <a:effectLst/>
                  <a:latin typeface="Avenir Heavy" panose="02000503020000020003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Patients With Narcolepsy Type 1 or 2</a:t>
              </a:r>
            </a:p>
            <a:p>
              <a:pPr marL="0" marR="0" algn="ctr">
                <a:buNone/>
                <a:tabLst>
                  <a:tab pos="0" algn="l"/>
                </a:tabLst>
              </a:pPr>
              <a:r>
                <a:rPr lang="en-US" sz="1400" dirty="0">
                  <a:latin typeface="Avenir" panose="02000503020000020003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Hybrid enrollment permits on-site or decentralized (at-home) participation</a:t>
              </a:r>
              <a:endParaRPr lang="en-US" sz="1400" dirty="0">
                <a:effectLst/>
                <a:latin typeface="Avenir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F873B28E-9393-48DE-E155-596FCF0F3B4F}"/>
                </a:ext>
              </a:extLst>
            </p:cNvPr>
            <p:cNvCxnSpPr>
              <a:cxnSpLocks/>
            </p:cNvCxnSpPr>
            <p:nvPr/>
          </p:nvCxnSpPr>
          <p:spPr>
            <a:xfrm>
              <a:off x="2984119" y="2063923"/>
              <a:ext cx="0" cy="1554480"/>
            </a:xfrm>
            <a:prstGeom prst="straightConnector1">
              <a:avLst/>
            </a:prstGeom>
            <a:ln w="19050">
              <a:solidFill>
                <a:srgbClr val="FFC00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itle 12">
            <a:extLst>
              <a:ext uri="{FF2B5EF4-FFF2-40B4-BE49-F238E27FC236}">
                <a16:creationId xmlns:a16="http://schemas.microsoft.com/office/drawing/2014/main" id="{AB3D265A-9D0C-53C4-E419-710AA7FF5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144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2B89F9"/>
                </a:solidFill>
              </a:rPr>
              <a:t>XYLO Study Design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CC28E6-061D-F1B5-8B79-2C045E642FCC}"/>
              </a:ext>
            </a:extLst>
          </p:cNvPr>
          <p:cNvSpPr txBox="1"/>
          <p:nvPr/>
        </p:nvSpPr>
        <p:spPr>
          <a:xfrm>
            <a:off x="838200" y="6609413"/>
            <a:ext cx="10515600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000" dirty="0">
                <a:latin typeface="Avenir LT Std 55 Roman" panose="020B0703020203020204"/>
              </a:rPr>
              <a:t>BP, blood pressure; LXB, low-sodium oxybate; SXB, high-sodium oxybate, V, visit.</a:t>
            </a:r>
          </a:p>
        </p:txBody>
      </p:sp>
    </p:spTree>
    <p:extLst>
      <p:ext uri="{BB962C8B-B14F-4D97-AF65-F5344CB8AC3E}">
        <p14:creationId xmlns:p14="http://schemas.microsoft.com/office/powerpoint/2010/main" val="4181740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651E0D8C-7165-538E-179F-3A0FD7B99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144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2B89F9"/>
                </a:solidFill>
              </a:rPr>
              <a:t>XYLO Eligibility Criteria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CE9BD6BB-63B7-94AD-903D-124CBF143F6D}"/>
              </a:ext>
            </a:extLst>
          </p:cNvPr>
          <p:cNvSpPr/>
          <p:nvPr/>
        </p:nvSpPr>
        <p:spPr>
          <a:xfrm>
            <a:off x="478830" y="1523997"/>
            <a:ext cx="5577840" cy="4937760"/>
          </a:xfrm>
          <a:custGeom>
            <a:avLst/>
            <a:gdLst>
              <a:gd name="connsiteX0" fmla="*/ 289249 w 4483359"/>
              <a:gd name="connsiteY0" fmla="*/ 0 h 4416211"/>
              <a:gd name="connsiteX1" fmla="*/ 0 w 4483359"/>
              <a:gd name="connsiteY1" fmla="*/ 289249 h 4416211"/>
              <a:gd name="connsiteX2" fmla="*/ 0 w 4483359"/>
              <a:gd name="connsiteY2" fmla="*/ 4126963 h 4416211"/>
              <a:gd name="connsiteX3" fmla="*/ 289249 w 4483359"/>
              <a:gd name="connsiteY3" fmla="*/ 4416212 h 4416211"/>
              <a:gd name="connsiteX4" fmla="*/ 4194110 w 4483359"/>
              <a:gd name="connsiteY4" fmla="*/ 4416212 h 4416211"/>
              <a:gd name="connsiteX5" fmla="*/ 4483359 w 4483359"/>
              <a:gd name="connsiteY5" fmla="*/ 4126963 h 4416211"/>
              <a:gd name="connsiteX6" fmla="*/ 4483359 w 4483359"/>
              <a:gd name="connsiteY6" fmla="*/ 289249 h 4416211"/>
              <a:gd name="connsiteX7" fmla="*/ 4194110 w 4483359"/>
              <a:gd name="connsiteY7" fmla="*/ 0 h 4416211"/>
              <a:gd name="connsiteX8" fmla="*/ 289249 w 4483359"/>
              <a:gd name="connsiteY8" fmla="*/ 0 h 4416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83359" h="4416211">
                <a:moveTo>
                  <a:pt x="289249" y="0"/>
                </a:moveTo>
                <a:cubicBezTo>
                  <a:pt x="129129" y="0"/>
                  <a:pt x="0" y="129129"/>
                  <a:pt x="0" y="289249"/>
                </a:cubicBezTo>
                <a:lnTo>
                  <a:pt x="0" y="4126963"/>
                </a:lnTo>
                <a:cubicBezTo>
                  <a:pt x="0" y="4287083"/>
                  <a:pt x="129129" y="4416212"/>
                  <a:pt x="289249" y="4416212"/>
                </a:cubicBezTo>
                <a:lnTo>
                  <a:pt x="4194110" y="4416212"/>
                </a:lnTo>
                <a:cubicBezTo>
                  <a:pt x="4354230" y="4416212"/>
                  <a:pt x="4483359" y="4287083"/>
                  <a:pt x="4483359" y="4126963"/>
                </a:cubicBezTo>
                <a:lnTo>
                  <a:pt x="4483359" y="289249"/>
                </a:lnTo>
                <a:cubicBezTo>
                  <a:pt x="4483359" y="129129"/>
                  <a:pt x="4354230" y="0"/>
                  <a:pt x="4194110" y="0"/>
                </a:cubicBezTo>
                <a:lnTo>
                  <a:pt x="289249" y="0"/>
                </a:lnTo>
                <a:close/>
              </a:path>
            </a:pathLst>
          </a:custGeom>
          <a:solidFill>
            <a:schemeClr val="bg1">
              <a:lumMod val="65000"/>
              <a:alpha val="10000"/>
            </a:schemeClr>
          </a:solidFill>
          <a:ln w="2580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1" name="Graphic 3">
            <a:extLst>
              <a:ext uri="{FF2B5EF4-FFF2-40B4-BE49-F238E27FC236}">
                <a16:creationId xmlns:a16="http://schemas.microsoft.com/office/drawing/2014/main" id="{370C24AC-97AD-1FF3-DAC0-B7B4648B78A3}"/>
              </a:ext>
            </a:extLst>
          </p:cNvPr>
          <p:cNvGrpSpPr/>
          <p:nvPr/>
        </p:nvGrpSpPr>
        <p:grpSpPr>
          <a:xfrm>
            <a:off x="235640" y="1092771"/>
            <a:ext cx="782166" cy="783990"/>
            <a:chOff x="452562" y="1061315"/>
            <a:chExt cx="490710" cy="488343"/>
          </a:xfrm>
        </p:grpSpPr>
        <p:grpSp>
          <p:nvGrpSpPr>
            <p:cNvPr id="22" name="Graphic 3">
              <a:extLst>
                <a:ext uri="{FF2B5EF4-FFF2-40B4-BE49-F238E27FC236}">
                  <a16:creationId xmlns:a16="http://schemas.microsoft.com/office/drawing/2014/main" id="{EEFC11F9-2B22-E543-2EE2-BD7F2CE51E10}"/>
                </a:ext>
              </a:extLst>
            </p:cNvPr>
            <p:cNvGrpSpPr/>
            <p:nvPr/>
          </p:nvGrpSpPr>
          <p:grpSpPr>
            <a:xfrm>
              <a:off x="452562" y="1061315"/>
              <a:ext cx="490710" cy="488343"/>
              <a:chOff x="452562" y="1061315"/>
              <a:chExt cx="490710" cy="488343"/>
            </a:xfrm>
          </p:grpSpPr>
          <p:sp>
            <p:nvSpPr>
              <p:cNvPr id="24" name="Freeform 708">
                <a:extLst>
                  <a:ext uri="{FF2B5EF4-FFF2-40B4-BE49-F238E27FC236}">
                    <a16:creationId xmlns:a16="http://schemas.microsoft.com/office/drawing/2014/main" id="{64C29AB2-E121-2FC4-ABE1-7A7E4B52473A}"/>
                  </a:ext>
                </a:extLst>
              </p:cNvPr>
              <p:cNvSpPr/>
              <p:nvPr/>
            </p:nvSpPr>
            <p:spPr>
              <a:xfrm>
                <a:off x="454034" y="1061551"/>
                <a:ext cx="488107" cy="488107"/>
              </a:xfrm>
              <a:custGeom>
                <a:avLst/>
                <a:gdLst>
                  <a:gd name="connsiteX0" fmla="*/ 0 w 488107"/>
                  <a:gd name="connsiteY0" fmla="*/ 242762 h 488107"/>
                  <a:gd name="connsiteX1" fmla="*/ 242763 w 488107"/>
                  <a:gd name="connsiteY1" fmla="*/ 0 h 488107"/>
                  <a:gd name="connsiteX2" fmla="*/ 488108 w 488107"/>
                  <a:gd name="connsiteY2" fmla="*/ 242762 h 488107"/>
                  <a:gd name="connsiteX3" fmla="*/ 242763 w 488107"/>
                  <a:gd name="connsiteY3" fmla="*/ 488108 h 488107"/>
                  <a:gd name="connsiteX4" fmla="*/ 0 w 488107"/>
                  <a:gd name="connsiteY4" fmla="*/ 242762 h 488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8107" h="488107">
                    <a:moveTo>
                      <a:pt x="0" y="242762"/>
                    </a:moveTo>
                    <a:cubicBezTo>
                      <a:pt x="0" y="108468"/>
                      <a:pt x="108468" y="0"/>
                      <a:pt x="242763" y="0"/>
                    </a:cubicBezTo>
                    <a:cubicBezTo>
                      <a:pt x="377057" y="0"/>
                      <a:pt x="488108" y="108468"/>
                      <a:pt x="488108" y="242762"/>
                    </a:cubicBezTo>
                    <a:cubicBezTo>
                      <a:pt x="488108" y="377057"/>
                      <a:pt x="379639" y="488108"/>
                      <a:pt x="242763" y="488108"/>
                    </a:cubicBezTo>
                    <a:cubicBezTo>
                      <a:pt x="105886" y="488108"/>
                      <a:pt x="0" y="379639"/>
                      <a:pt x="0" y="242762"/>
                    </a:cubicBezTo>
                  </a:path>
                </a:pathLst>
              </a:custGeom>
              <a:solidFill>
                <a:srgbClr val="38BB9D"/>
              </a:solidFill>
              <a:ln w="258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5" name="Freeform 709">
                <a:extLst>
                  <a:ext uri="{FF2B5EF4-FFF2-40B4-BE49-F238E27FC236}">
                    <a16:creationId xmlns:a16="http://schemas.microsoft.com/office/drawing/2014/main" id="{1DD203EA-DA84-DF3B-EF8D-996AB7A10762}"/>
                  </a:ext>
                </a:extLst>
              </p:cNvPr>
              <p:cNvSpPr/>
              <p:nvPr/>
            </p:nvSpPr>
            <p:spPr>
              <a:xfrm rot="-4746011">
                <a:off x="455144" y="1058733"/>
                <a:ext cx="485545" cy="490710"/>
              </a:xfrm>
              <a:custGeom>
                <a:avLst/>
                <a:gdLst>
                  <a:gd name="connsiteX0" fmla="*/ 485545 w 485545"/>
                  <a:gd name="connsiteY0" fmla="*/ 245355 h 490710"/>
                  <a:gd name="connsiteX1" fmla="*/ 242773 w 485545"/>
                  <a:gd name="connsiteY1" fmla="*/ 490711 h 490710"/>
                  <a:gd name="connsiteX2" fmla="*/ 0 w 485545"/>
                  <a:gd name="connsiteY2" fmla="*/ 245355 h 490710"/>
                  <a:gd name="connsiteX3" fmla="*/ 242773 w 485545"/>
                  <a:gd name="connsiteY3" fmla="*/ 0 h 490710"/>
                  <a:gd name="connsiteX4" fmla="*/ 485545 w 485545"/>
                  <a:gd name="connsiteY4" fmla="*/ 245355 h 490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5545" h="490710">
                    <a:moveTo>
                      <a:pt x="485545" y="245355"/>
                    </a:moveTo>
                    <a:cubicBezTo>
                      <a:pt x="485545" y="380861"/>
                      <a:pt x="376852" y="490711"/>
                      <a:pt x="242773" y="490711"/>
                    </a:cubicBezTo>
                    <a:cubicBezTo>
                      <a:pt x="108693" y="490711"/>
                      <a:pt x="0" y="380861"/>
                      <a:pt x="0" y="245355"/>
                    </a:cubicBezTo>
                    <a:cubicBezTo>
                      <a:pt x="0" y="109849"/>
                      <a:pt x="108693" y="0"/>
                      <a:pt x="242773" y="0"/>
                    </a:cubicBezTo>
                    <a:cubicBezTo>
                      <a:pt x="376852" y="0"/>
                      <a:pt x="485545" y="109849"/>
                      <a:pt x="485545" y="245355"/>
                    </a:cubicBezTo>
                    <a:close/>
                  </a:path>
                </a:pathLst>
              </a:custGeom>
              <a:noFill/>
              <a:ln w="22451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23" name="Freeform 710">
              <a:extLst>
                <a:ext uri="{FF2B5EF4-FFF2-40B4-BE49-F238E27FC236}">
                  <a16:creationId xmlns:a16="http://schemas.microsoft.com/office/drawing/2014/main" id="{E51FF54D-3312-7799-7549-B7ABBE841BA2}"/>
                </a:ext>
              </a:extLst>
            </p:cNvPr>
            <p:cNvSpPr/>
            <p:nvPr/>
          </p:nvSpPr>
          <p:spPr>
            <a:xfrm>
              <a:off x="557338" y="1206175"/>
              <a:ext cx="294414" cy="206606"/>
            </a:xfrm>
            <a:custGeom>
              <a:avLst/>
              <a:gdLst>
                <a:gd name="connsiteX0" fmla="*/ 268588 w 294414"/>
                <a:gd name="connsiteY0" fmla="*/ 0 h 206606"/>
                <a:gd name="connsiteX1" fmla="*/ 105886 w 294414"/>
                <a:gd name="connsiteY1" fmla="*/ 154955 h 206606"/>
                <a:gd name="connsiteX2" fmla="*/ 25826 w 294414"/>
                <a:gd name="connsiteY2" fmla="*/ 74895 h 206606"/>
                <a:gd name="connsiteX3" fmla="*/ 0 w 294414"/>
                <a:gd name="connsiteY3" fmla="*/ 100721 h 206606"/>
                <a:gd name="connsiteX4" fmla="*/ 103303 w 294414"/>
                <a:gd name="connsiteY4" fmla="*/ 206606 h 206606"/>
                <a:gd name="connsiteX5" fmla="*/ 131712 w 294414"/>
                <a:gd name="connsiteY5" fmla="*/ 183363 h 206606"/>
                <a:gd name="connsiteX6" fmla="*/ 294414 w 294414"/>
                <a:gd name="connsiteY6" fmla="*/ 25826 h 206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4414" h="206606">
                  <a:moveTo>
                    <a:pt x="268588" y="0"/>
                  </a:moveTo>
                  <a:lnTo>
                    <a:pt x="105886" y="154955"/>
                  </a:lnTo>
                  <a:lnTo>
                    <a:pt x="25826" y="74895"/>
                  </a:lnTo>
                  <a:lnTo>
                    <a:pt x="0" y="100721"/>
                  </a:lnTo>
                  <a:lnTo>
                    <a:pt x="103303" y="206606"/>
                  </a:lnTo>
                  <a:lnTo>
                    <a:pt x="131712" y="183363"/>
                  </a:lnTo>
                  <a:lnTo>
                    <a:pt x="294414" y="25826"/>
                  </a:lnTo>
                  <a:close/>
                </a:path>
              </a:pathLst>
            </a:custGeom>
            <a:solidFill>
              <a:srgbClr val="FFFFFF"/>
            </a:solidFill>
            <a:ln w="258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241376B8-49FC-C8DD-C656-7FE46BDDA7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9969725"/>
              </p:ext>
            </p:extLst>
          </p:nvPr>
        </p:nvGraphicFramePr>
        <p:xfrm>
          <a:off x="646771" y="1697507"/>
          <a:ext cx="5237658" cy="4069080"/>
        </p:xfrm>
        <a:graphic>
          <a:graphicData uri="http://schemas.openxmlformats.org/drawingml/2006/table">
            <a:tbl>
              <a:tblPr/>
              <a:tblGrid>
                <a:gridCol w="5237658">
                  <a:extLst>
                    <a:ext uri="{9D8B030D-6E8A-4147-A177-3AD203B41FA5}">
                      <a16:colId xmlns:a16="http://schemas.microsoft.com/office/drawing/2014/main" val="1635908286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Avenir LT Std 55 Roman" panose="020B0703020203020204"/>
                        </a:rPr>
                        <a:t>Key</a:t>
                      </a:r>
                      <a:r>
                        <a:rPr lang="en-US" sz="2800" b="1" dirty="0">
                          <a:solidFill>
                            <a:srgbClr val="00B050"/>
                          </a:solidFill>
                          <a:effectLst/>
                          <a:latin typeface="Avenir LT Std 55 Roman" panose="020B0703020203020204"/>
                        </a:rPr>
                        <a:t> 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Avenir LT Std 55 Roman" panose="020B0703020203020204"/>
                        </a:rPr>
                        <a:t>Inclusion Criteria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Avenir LT Std 55 Roman" panose="020B0703020203020204"/>
                      </a:endParaRPr>
                    </a:p>
                  </a:txBody>
                  <a:tcPr marL="0" marR="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8470751"/>
                  </a:ext>
                </a:extLst>
              </a:tr>
              <a:tr h="2606456">
                <a:tc>
                  <a:txBody>
                    <a:bodyPr/>
                    <a:lstStyle/>
                    <a:p>
                      <a:pPr marL="182880" marR="0" lvl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282566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baseline="0" dirty="0">
                          <a:solidFill>
                            <a:schemeClr val="tx1"/>
                          </a:solidFill>
                          <a:effectLst/>
                          <a:latin typeface="Avenir LT Std 55 Roman" panose="020B0703020203020204"/>
                        </a:rPr>
                        <a:t>Age 18–70 years with narcolepsy (type 1 or 2) taking 6–9 g/night SXB for ≥6 weeks at study entry</a:t>
                      </a:r>
                    </a:p>
                    <a:p>
                      <a:pPr marL="182880" marR="0" lvl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282566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baseline="0" dirty="0">
                          <a:solidFill>
                            <a:schemeClr val="tx1"/>
                          </a:solidFill>
                          <a:effectLst/>
                          <a:latin typeface="Avenir LT Std 55 Roman" panose="020B0703020203020204"/>
                        </a:rPr>
                        <a:t>Mean screening seated resting (“office”) systolic blood pressure (SBP) between </a:t>
                      </a:r>
                      <a:r>
                        <a:rPr lang="en-US" sz="1800" b="1" i="0" baseline="0" dirty="0">
                          <a:solidFill>
                            <a:schemeClr val="tx1"/>
                          </a:solidFill>
                          <a:effectLst/>
                          <a:latin typeface="Avenir Heavy" panose="02000503020000020003" pitchFamily="2" charset="0"/>
                        </a:rPr>
                        <a:t>130–155 mmHg 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  <a:effectLst/>
                          <a:latin typeface="Avenir LT Std 55 Roman" panose="020B0703020203020204"/>
                        </a:rPr>
                        <a:t>(inclusive; </a:t>
                      </a:r>
                      <a:br>
                        <a:rPr lang="en-US" sz="1800" b="0" baseline="0" dirty="0">
                          <a:solidFill>
                            <a:schemeClr val="tx1"/>
                          </a:solidFill>
                          <a:effectLst/>
                          <a:latin typeface="Avenir LT Std 55 Roman" panose="020B0703020203020204"/>
                        </a:rPr>
                      </a:br>
                      <a:r>
                        <a:rPr lang="en-US" sz="1800" b="0" baseline="0" dirty="0">
                          <a:solidFill>
                            <a:schemeClr val="tx1"/>
                          </a:solidFill>
                          <a:effectLst/>
                          <a:latin typeface="Avenir LT Std 55 Roman" panose="020B0703020203020204"/>
                        </a:rPr>
                        <a:t>3 BP measurements at 1-minute intervals) </a:t>
                      </a:r>
                    </a:p>
                    <a:p>
                      <a:pPr marL="182880" marR="0" lvl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282566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baseline="0" dirty="0">
                          <a:solidFill>
                            <a:schemeClr val="tx1"/>
                          </a:solidFill>
                          <a:effectLst/>
                          <a:latin typeface="Avenir LT Std 55 Roman" panose="020B0703020203020204"/>
                        </a:rPr>
                        <a:t>Mean screening diastolic blood pressure (DBP) </a:t>
                      </a:r>
                      <a:br>
                        <a:rPr lang="en-US" sz="1800" b="0" baseline="0" dirty="0">
                          <a:solidFill>
                            <a:schemeClr val="tx1"/>
                          </a:solidFill>
                          <a:effectLst/>
                          <a:latin typeface="Avenir LT Std 55 Roman" panose="020B0703020203020204"/>
                        </a:rPr>
                      </a:br>
                      <a:r>
                        <a:rPr lang="en-US" sz="1800" b="1" i="0" baseline="0" dirty="0">
                          <a:solidFill>
                            <a:schemeClr val="tx1"/>
                          </a:solidFill>
                          <a:effectLst/>
                          <a:latin typeface="Avenir Heavy" panose="02000503020000020003" pitchFamily="2" charset="0"/>
                        </a:rPr>
                        <a:t>≤95 mmHg </a:t>
                      </a:r>
                    </a:p>
                    <a:p>
                      <a:pPr marL="182880" marR="0" lvl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282566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baseline="0" dirty="0">
                          <a:solidFill>
                            <a:schemeClr val="tx1"/>
                          </a:solidFill>
                          <a:effectLst/>
                          <a:latin typeface="Avenir LT Std 55 Roman" panose="020B0703020203020204"/>
                        </a:rPr>
                        <a:t>Medications known to affect BP (including stimulants, wakefulness promoting agents, and antihypertensives) must be at the same dosing regimen for ≥2 months before screening and maintained at that dose</a:t>
                      </a:r>
                      <a:endParaRPr lang="en-US" sz="2400" b="0" i="0" dirty="0">
                        <a:solidFill>
                          <a:schemeClr val="tx1"/>
                        </a:solidFill>
                        <a:effectLst/>
                        <a:latin typeface="Avenir" panose="02000503020000020003" pitchFamily="2" charset="0"/>
                      </a:endParaRPr>
                    </a:p>
                  </a:txBody>
                  <a:tcPr marL="0" marR="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155856"/>
                  </a:ext>
                </a:extLst>
              </a:tr>
            </a:tbl>
          </a:graphicData>
        </a:graphic>
      </p:graphicFrame>
      <p:sp>
        <p:nvSpPr>
          <p:cNvPr id="27" name="Freeform 6">
            <a:extLst>
              <a:ext uri="{FF2B5EF4-FFF2-40B4-BE49-F238E27FC236}">
                <a16:creationId xmlns:a16="http://schemas.microsoft.com/office/drawing/2014/main" id="{B26699D5-FE39-E48F-FE6E-1966AF3F2282}"/>
              </a:ext>
            </a:extLst>
          </p:cNvPr>
          <p:cNvSpPr/>
          <p:nvPr/>
        </p:nvSpPr>
        <p:spPr>
          <a:xfrm>
            <a:off x="6307572" y="1523997"/>
            <a:ext cx="5578902" cy="4937760"/>
          </a:xfrm>
          <a:custGeom>
            <a:avLst/>
            <a:gdLst>
              <a:gd name="connsiteX0" fmla="*/ 289249 w 4483359"/>
              <a:gd name="connsiteY0" fmla="*/ 0 h 5020535"/>
              <a:gd name="connsiteX1" fmla="*/ 0 w 4483359"/>
              <a:gd name="connsiteY1" fmla="*/ 289249 h 5020535"/>
              <a:gd name="connsiteX2" fmla="*/ 0 w 4483359"/>
              <a:gd name="connsiteY2" fmla="*/ 4731287 h 5020535"/>
              <a:gd name="connsiteX3" fmla="*/ 289249 w 4483359"/>
              <a:gd name="connsiteY3" fmla="*/ 5020535 h 5020535"/>
              <a:gd name="connsiteX4" fmla="*/ 4194110 w 4483359"/>
              <a:gd name="connsiteY4" fmla="*/ 5020535 h 5020535"/>
              <a:gd name="connsiteX5" fmla="*/ 4483359 w 4483359"/>
              <a:gd name="connsiteY5" fmla="*/ 4731287 h 5020535"/>
              <a:gd name="connsiteX6" fmla="*/ 4483359 w 4483359"/>
              <a:gd name="connsiteY6" fmla="*/ 289249 h 5020535"/>
              <a:gd name="connsiteX7" fmla="*/ 4194110 w 4483359"/>
              <a:gd name="connsiteY7" fmla="*/ 0 h 5020535"/>
              <a:gd name="connsiteX8" fmla="*/ 289249 w 4483359"/>
              <a:gd name="connsiteY8" fmla="*/ 0 h 5020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83359" h="5020535">
                <a:moveTo>
                  <a:pt x="289249" y="0"/>
                </a:moveTo>
                <a:cubicBezTo>
                  <a:pt x="129129" y="0"/>
                  <a:pt x="0" y="129129"/>
                  <a:pt x="0" y="289249"/>
                </a:cubicBezTo>
                <a:lnTo>
                  <a:pt x="0" y="4731287"/>
                </a:lnTo>
                <a:cubicBezTo>
                  <a:pt x="0" y="4891406"/>
                  <a:pt x="129129" y="5020535"/>
                  <a:pt x="289249" y="5020535"/>
                </a:cubicBezTo>
                <a:lnTo>
                  <a:pt x="4194110" y="5020535"/>
                </a:lnTo>
                <a:cubicBezTo>
                  <a:pt x="4354230" y="5020535"/>
                  <a:pt x="4483359" y="4891406"/>
                  <a:pt x="4483359" y="4731287"/>
                </a:cubicBezTo>
                <a:lnTo>
                  <a:pt x="4483359" y="289249"/>
                </a:lnTo>
                <a:cubicBezTo>
                  <a:pt x="4483359" y="129129"/>
                  <a:pt x="4354230" y="0"/>
                  <a:pt x="4194110" y="0"/>
                </a:cubicBezTo>
                <a:lnTo>
                  <a:pt x="289249" y="0"/>
                </a:lnTo>
                <a:close/>
              </a:path>
            </a:pathLst>
          </a:custGeom>
          <a:solidFill>
            <a:srgbClr val="852064">
              <a:alpha val="10000"/>
            </a:srgbClr>
          </a:solidFill>
          <a:ln w="2580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8" name="Graphic 3">
            <a:extLst>
              <a:ext uri="{FF2B5EF4-FFF2-40B4-BE49-F238E27FC236}">
                <a16:creationId xmlns:a16="http://schemas.microsoft.com/office/drawing/2014/main" id="{1E9D0970-14D7-2E65-A8D4-837DA1C646D5}"/>
              </a:ext>
            </a:extLst>
          </p:cNvPr>
          <p:cNvGrpSpPr/>
          <p:nvPr/>
        </p:nvGrpSpPr>
        <p:grpSpPr>
          <a:xfrm>
            <a:off x="6076941" y="1089329"/>
            <a:ext cx="786384" cy="786384"/>
            <a:chOff x="5526222" y="1043473"/>
            <a:chExt cx="488107" cy="488107"/>
          </a:xfrm>
          <a:solidFill>
            <a:srgbClr val="852064"/>
          </a:solidFill>
        </p:grpSpPr>
        <p:sp>
          <p:nvSpPr>
            <p:cNvPr id="29" name="Freeform 712">
              <a:extLst>
                <a:ext uri="{FF2B5EF4-FFF2-40B4-BE49-F238E27FC236}">
                  <a16:creationId xmlns:a16="http://schemas.microsoft.com/office/drawing/2014/main" id="{D647099F-2FA5-76D2-2F4E-FBD18E42A7FD}"/>
                </a:ext>
              </a:extLst>
            </p:cNvPr>
            <p:cNvSpPr/>
            <p:nvPr/>
          </p:nvSpPr>
          <p:spPr>
            <a:xfrm>
              <a:off x="5526222" y="1043473"/>
              <a:ext cx="488107" cy="488107"/>
            </a:xfrm>
            <a:custGeom>
              <a:avLst/>
              <a:gdLst>
                <a:gd name="connsiteX0" fmla="*/ 0 w 488107"/>
                <a:gd name="connsiteY0" fmla="*/ 242763 h 488107"/>
                <a:gd name="connsiteX1" fmla="*/ 242762 w 488107"/>
                <a:gd name="connsiteY1" fmla="*/ 0 h 488107"/>
                <a:gd name="connsiteX2" fmla="*/ 488107 w 488107"/>
                <a:gd name="connsiteY2" fmla="*/ 242763 h 488107"/>
                <a:gd name="connsiteX3" fmla="*/ 242762 w 488107"/>
                <a:gd name="connsiteY3" fmla="*/ 488108 h 488107"/>
                <a:gd name="connsiteX4" fmla="*/ 0 w 488107"/>
                <a:gd name="connsiteY4" fmla="*/ 242763 h 488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107" h="488107">
                  <a:moveTo>
                    <a:pt x="0" y="242763"/>
                  </a:moveTo>
                  <a:cubicBezTo>
                    <a:pt x="0" y="108468"/>
                    <a:pt x="108468" y="0"/>
                    <a:pt x="242762" y="0"/>
                  </a:cubicBezTo>
                  <a:cubicBezTo>
                    <a:pt x="377056" y="0"/>
                    <a:pt x="488107" y="108468"/>
                    <a:pt x="488107" y="242763"/>
                  </a:cubicBezTo>
                  <a:cubicBezTo>
                    <a:pt x="488107" y="377057"/>
                    <a:pt x="379639" y="488108"/>
                    <a:pt x="242762" y="488108"/>
                  </a:cubicBezTo>
                  <a:cubicBezTo>
                    <a:pt x="105886" y="488108"/>
                    <a:pt x="0" y="379639"/>
                    <a:pt x="0" y="242763"/>
                  </a:cubicBezTo>
                </a:path>
              </a:pathLst>
            </a:custGeom>
            <a:grpFill/>
            <a:ln w="258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 713">
              <a:extLst>
                <a:ext uri="{FF2B5EF4-FFF2-40B4-BE49-F238E27FC236}">
                  <a16:creationId xmlns:a16="http://schemas.microsoft.com/office/drawing/2014/main" id="{06C97378-732D-1496-3D80-4D8825D4A37F}"/>
                </a:ext>
              </a:extLst>
            </p:cNvPr>
            <p:cNvSpPr/>
            <p:nvPr/>
          </p:nvSpPr>
          <p:spPr>
            <a:xfrm>
              <a:off x="5601117" y="1118368"/>
              <a:ext cx="335735" cy="335735"/>
            </a:xfrm>
            <a:custGeom>
              <a:avLst/>
              <a:gdLst>
                <a:gd name="connsiteX0" fmla="*/ 335735 w 335735"/>
                <a:gd name="connsiteY0" fmla="*/ 167868 h 335735"/>
                <a:gd name="connsiteX1" fmla="*/ 167868 w 335735"/>
                <a:gd name="connsiteY1" fmla="*/ 335735 h 335735"/>
                <a:gd name="connsiteX2" fmla="*/ 0 w 335735"/>
                <a:gd name="connsiteY2" fmla="*/ 167868 h 335735"/>
                <a:gd name="connsiteX3" fmla="*/ 167868 w 335735"/>
                <a:gd name="connsiteY3" fmla="*/ 0 h 335735"/>
                <a:gd name="connsiteX4" fmla="*/ 335735 w 335735"/>
                <a:gd name="connsiteY4" fmla="*/ 167868 h 335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735" h="335735">
                  <a:moveTo>
                    <a:pt x="335735" y="167868"/>
                  </a:moveTo>
                  <a:cubicBezTo>
                    <a:pt x="335735" y="260841"/>
                    <a:pt x="260841" y="335735"/>
                    <a:pt x="167868" y="335735"/>
                  </a:cubicBezTo>
                  <a:cubicBezTo>
                    <a:pt x="74895" y="335735"/>
                    <a:pt x="0" y="260841"/>
                    <a:pt x="0" y="167868"/>
                  </a:cubicBezTo>
                  <a:cubicBezTo>
                    <a:pt x="0" y="74895"/>
                    <a:pt x="74895" y="0"/>
                    <a:pt x="167868" y="0"/>
                  </a:cubicBezTo>
                  <a:cubicBezTo>
                    <a:pt x="260841" y="2583"/>
                    <a:pt x="335735" y="77477"/>
                    <a:pt x="335735" y="167868"/>
                  </a:cubicBezTo>
                  <a:close/>
                </a:path>
              </a:pathLst>
            </a:custGeom>
            <a:grpFill/>
            <a:ln w="38707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 714">
              <a:extLst>
                <a:ext uri="{FF2B5EF4-FFF2-40B4-BE49-F238E27FC236}">
                  <a16:creationId xmlns:a16="http://schemas.microsoft.com/office/drawing/2014/main" id="{C7A75ECF-D026-28FD-0CC1-8E1FD7219560}"/>
                </a:ext>
              </a:extLst>
            </p:cNvPr>
            <p:cNvSpPr/>
            <p:nvPr/>
          </p:nvSpPr>
          <p:spPr>
            <a:xfrm>
              <a:off x="5647603" y="1172602"/>
              <a:ext cx="240179" cy="229849"/>
            </a:xfrm>
            <a:custGeom>
              <a:avLst/>
              <a:gdLst>
                <a:gd name="connsiteX0" fmla="*/ 0 w 240179"/>
                <a:gd name="connsiteY0" fmla="*/ 0 h 229849"/>
                <a:gd name="connsiteX1" fmla="*/ 240180 w 240179"/>
                <a:gd name="connsiteY1" fmla="*/ 229850 h 229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0179" h="229849">
                  <a:moveTo>
                    <a:pt x="0" y="0"/>
                  </a:moveTo>
                  <a:lnTo>
                    <a:pt x="240180" y="229850"/>
                  </a:lnTo>
                </a:path>
              </a:pathLst>
            </a:custGeom>
            <a:grpFill/>
            <a:ln w="38707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84E8A5D1-A72D-DF3B-0E72-5BADA9329D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384693"/>
              </p:ext>
            </p:extLst>
          </p:nvPr>
        </p:nvGraphicFramePr>
        <p:xfrm>
          <a:off x="6446977" y="1719279"/>
          <a:ext cx="5266194" cy="4042031"/>
        </p:xfrm>
        <a:graphic>
          <a:graphicData uri="http://schemas.openxmlformats.org/drawingml/2006/table">
            <a:tbl>
              <a:tblPr/>
              <a:tblGrid>
                <a:gridCol w="5266194">
                  <a:extLst>
                    <a:ext uri="{9D8B030D-6E8A-4147-A177-3AD203B41FA5}">
                      <a16:colId xmlns:a16="http://schemas.microsoft.com/office/drawing/2014/main" val="1635908286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mar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Avenir LT Std 55 Roman" panose="020B0703020203020204"/>
                        </a:rPr>
                        <a:t>Key</a:t>
                      </a:r>
                      <a:r>
                        <a:rPr lang="en-US" sz="2800" b="1" dirty="0">
                          <a:solidFill>
                            <a:srgbClr val="00B050"/>
                          </a:solidFill>
                          <a:effectLst/>
                          <a:latin typeface="Avenir LT Std 55 Roman" panose="020B0703020203020204"/>
                        </a:rPr>
                        <a:t> 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Avenir LT Std 55 Roman" panose="020B0703020203020204"/>
                        </a:rPr>
                        <a:t>Exclusion Criteria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Avenir LT Std 55 Roman" panose="020B0703020203020204"/>
                      </a:endParaRPr>
                    </a:p>
                  </a:txBody>
                  <a:tcPr marL="0" marR="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8470751"/>
                  </a:ext>
                </a:extLst>
              </a:tr>
              <a:tr h="3205672">
                <a:tc>
                  <a:txBody>
                    <a:bodyPr/>
                    <a:lstStyle/>
                    <a:p>
                      <a:pPr marL="182880" marR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282566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1" i="0" dirty="0">
                          <a:solidFill>
                            <a:schemeClr val="tx1"/>
                          </a:solidFill>
                          <a:effectLst/>
                          <a:latin typeface="Avenir Heavy" panose="02000503020000020003" pitchFamily="2" charset="0"/>
                        </a:rPr>
                        <a:t>Resistant hypertension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venir LT Std 55 Roman" panose="020B0703020203020204"/>
                        </a:rPr>
                        <a:t>(ie, controlled BP treated with ≥4 antihypertensive medications or uncontrolled BP despite concurrent use of ≥3 antihypertensives of different classes, including a diuretic)</a:t>
                      </a:r>
                    </a:p>
                    <a:p>
                      <a:pPr marL="182880" marR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282566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venir LT Std 55 Roman" panose="020B0703020203020204"/>
                        </a:rPr>
                        <a:t>History or presence of </a:t>
                      </a:r>
                      <a:r>
                        <a:rPr lang="en-US" sz="1800" b="1" i="0" dirty="0">
                          <a:solidFill>
                            <a:schemeClr val="tx1"/>
                          </a:solidFill>
                          <a:effectLst/>
                          <a:latin typeface="Avenir Heavy" panose="02000503020000020003" pitchFamily="2" charset="0"/>
                        </a:rPr>
                        <a:t>significant CV or kidney disease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venir LT Std 55 Roman" panose="020B0703020203020204"/>
                        </a:rPr>
                        <a:t> (ie, renal impairment with creatinine clearance </a:t>
                      </a:r>
                      <a:b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venir LT Std 55 Roman" panose="020B0703020203020204"/>
                        </a:rPr>
                      </a:b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venir LT Std 55 Roman" panose="020B0703020203020204"/>
                        </a:rPr>
                        <a:t>&lt;45 mL/min) or any significant CV condition that, in the investigator’s opinion, may jeopardize participant safety</a:t>
                      </a:r>
                    </a:p>
                  </a:txBody>
                  <a:tcPr marL="0" marR="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155856"/>
                  </a:ext>
                </a:extLst>
              </a:tr>
              <a:tr h="287719">
                <a:tc>
                  <a:txBody>
                    <a:bodyPr/>
                    <a:lstStyle/>
                    <a:p>
                      <a:pPr marL="182880" indent="-18288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282566"/>
                        </a:buClr>
                        <a:buFont typeface="Arial" panose="020B0604020202020204" pitchFamily="34" charset="0"/>
                        <a:buNone/>
                      </a:pP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venir LT Std 55 Roman" panose="020B0703020203020204"/>
                      </a:endParaRPr>
                    </a:p>
                  </a:txBody>
                  <a:tcPr marL="0" marR="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70393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7624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3D3D739-7864-B900-6F90-EB8BF10B7F2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12774590"/>
              </p:ext>
            </p:extLst>
          </p:nvPr>
        </p:nvGraphicFramePr>
        <p:xfrm>
          <a:off x="838200" y="1480002"/>
          <a:ext cx="51816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1600">
                  <a:extLst>
                    <a:ext uri="{9D8B030D-6E8A-4147-A177-3AD203B41FA5}">
                      <a16:colId xmlns:a16="http://schemas.microsoft.com/office/drawing/2014/main" val="1877648486"/>
                    </a:ext>
                  </a:extLst>
                </a:gridCol>
              </a:tblGrid>
              <a:tr h="403478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Avenir Heavy" panose="02000503020000020003" pitchFamily="2" charset="0"/>
                        </a:rPr>
                        <a:t>Primary Endpoint</a:t>
                      </a:r>
                    </a:p>
                  </a:txBody>
                  <a:tcPr marL="137160" marR="137160" marT="137160" marB="137160" anchor="ctr">
                    <a:solidFill>
                      <a:srgbClr val="2925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2432598"/>
                  </a:ext>
                </a:extLst>
              </a:tr>
              <a:tr h="518757">
                <a:tc>
                  <a:txBody>
                    <a:bodyPr/>
                    <a:lstStyle/>
                    <a:p>
                      <a:pPr marL="182880" indent="-182880">
                        <a:spcBef>
                          <a:spcPts val="1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baseline="0" dirty="0">
                          <a:solidFill>
                            <a:schemeClr val="tx1"/>
                          </a:solidFill>
                          <a:effectLst/>
                          <a:latin typeface="Avenir LT Std 55 Roman" panose="020B0703020203020204"/>
                        </a:rPr>
                        <a:t>Change from baseline (SXB) to EOT (LXB) in mean 24-hour ambulatory SBP</a:t>
                      </a:r>
                    </a:p>
                  </a:txBody>
                  <a:tcPr marL="137160" marR="137160" marT="137160" marB="137160">
                    <a:solidFill>
                      <a:srgbClr val="292567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244909"/>
                  </a:ext>
                </a:extLst>
              </a:tr>
            </a:tbl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3FA0A-BBCD-5E29-62A3-7BF3DCF1EAE4}"/>
              </a:ext>
            </a:extLst>
          </p:cNvPr>
          <p:cNvSpPr txBox="1">
            <a:spLocks/>
          </p:cNvSpPr>
          <p:nvPr/>
        </p:nvSpPr>
        <p:spPr>
          <a:xfrm>
            <a:off x="838199" y="6443894"/>
            <a:ext cx="10618695" cy="298047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D4D4D"/>
                </a:solidFill>
                <a:latin typeface="Avenir LT Std 55 Roman" panose="020B0703020203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D"/>
                </a:solidFill>
                <a:latin typeface="Avenir LT Std 55 Roman" panose="020B0703020203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D"/>
                </a:solidFill>
                <a:latin typeface="Avenir LT Std 55 Roman" panose="020B0703020203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D"/>
                </a:solidFill>
                <a:latin typeface="Avenir LT Std 55 Roman" panose="020B0703020203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D"/>
                </a:solidFill>
                <a:latin typeface="Avenir LT Std 55 Roman" panose="020B0703020203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13" indent="-341313">
              <a:lnSpc>
                <a:spcPct val="120000"/>
              </a:lnSpc>
              <a:spcBef>
                <a:spcPts val="400"/>
              </a:spcBef>
              <a:tabLst>
                <a:tab pos="338138" algn="l"/>
              </a:tabLst>
            </a:pPr>
            <a:endParaRPr lang="en-US" sz="2300" dirty="0">
              <a:solidFill>
                <a:schemeClr val="tx1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4EFEC9D-9806-4D1F-F18A-16B3621B1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144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2B89F9"/>
                </a:solidFill>
              </a:rPr>
              <a:t>Endpoints</a:t>
            </a:r>
          </a:p>
        </p:txBody>
      </p:sp>
      <p:graphicFrame>
        <p:nvGraphicFramePr>
          <p:cNvPr id="10" name="Content Placeholder 4">
            <a:extLst>
              <a:ext uri="{FF2B5EF4-FFF2-40B4-BE49-F238E27FC236}">
                <a16:creationId xmlns:a16="http://schemas.microsoft.com/office/drawing/2014/main" id="{552CBF75-5C9D-294D-1667-0A86F6ADC0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8712002"/>
              </p:ext>
            </p:extLst>
          </p:nvPr>
        </p:nvGraphicFramePr>
        <p:xfrm>
          <a:off x="838200" y="3262307"/>
          <a:ext cx="518160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1600">
                  <a:extLst>
                    <a:ext uri="{9D8B030D-6E8A-4147-A177-3AD203B41FA5}">
                      <a16:colId xmlns:a16="http://schemas.microsoft.com/office/drawing/2014/main" val="1877648486"/>
                    </a:ext>
                  </a:extLst>
                </a:gridCol>
              </a:tblGrid>
              <a:tr h="403139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Avenir Heavy" panose="02000503020000020003" pitchFamily="2" charset="0"/>
                        </a:rPr>
                        <a:t>Secondary Endpoints</a:t>
                      </a:r>
                    </a:p>
                  </a:txBody>
                  <a:tcPr marL="137160" marR="137160" marT="137160" marB="137160" anchor="ctr">
                    <a:solidFill>
                      <a:srgbClr val="5075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2432598"/>
                  </a:ext>
                </a:extLst>
              </a:tr>
              <a:tr h="11518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800" b="0" baseline="0" dirty="0">
                          <a:solidFill>
                            <a:schemeClr val="tx1"/>
                          </a:solidFill>
                          <a:effectLst/>
                          <a:latin typeface="Avenir LT Std 55 Roman" panose="020B0703020203020204"/>
                        </a:rPr>
                        <a:t>Change from baseline (SXB) to EOT (LXB) in:</a:t>
                      </a:r>
                    </a:p>
                    <a:p>
                      <a:pPr marL="365760" marR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baseline="0" dirty="0">
                          <a:solidFill>
                            <a:schemeClr val="tx1"/>
                          </a:solidFill>
                          <a:effectLst/>
                          <a:latin typeface="Avenir LT Std 55 Roman" panose="020B0703020203020204"/>
                        </a:rPr>
                        <a:t>Mean daytime ambulatory SBP</a:t>
                      </a:r>
                    </a:p>
                    <a:p>
                      <a:pPr marL="365760" marR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baseline="0" dirty="0">
                          <a:solidFill>
                            <a:schemeClr val="tx1"/>
                          </a:solidFill>
                          <a:effectLst/>
                          <a:latin typeface="Avenir LT Std 55 Roman" panose="020B0703020203020204"/>
                        </a:rPr>
                        <a:t>Mean seated resting (“office”) SBP</a:t>
                      </a:r>
                    </a:p>
                    <a:p>
                      <a:pPr marL="365760" marR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baseline="0" dirty="0">
                          <a:solidFill>
                            <a:schemeClr val="tx1"/>
                          </a:solidFill>
                          <a:effectLst/>
                          <a:latin typeface="Avenir LT Std 55 Roman" panose="020B0703020203020204"/>
                        </a:rPr>
                        <a:t>Mean nighttime ambulatory SBP</a:t>
                      </a:r>
                    </a:p>
                  </a:txBody>
                  <a:tcPr marL="137160" marR="137160" marT="137160" marB="137160">
                    <a:solidFill>
                      <a:srgbClr val="5075D3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244909"/>
                  </a:ext>
                </a:extLst>
              </a:tr>
            </a:tbl>
          </a:graphicData>
        </a:graphic>
      </p:graphicFrame>
      <p:graphicFrame>
        <p:nvGraphicFramePr>
          <p:cNvPr id="11" name="Content Placeholder 4">
            <a:extLst>
              <a:ext uri="{FF2B5EF4-FFF2-40B4-BE49-F238E27FC236}">
                <a16:creationId xmlns:a16="http://schemas.microsoft.com/office/drawing/2014/main" id="{FCE10483-001E-E1E2-F0BD-F0DFD5F95C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8292932"/>
              </p:ext>
            </p:extLst>
          </p:nvPr>
        </p:nvGraphicFramePr>
        <p:xfrm>
          <a:off x="6172200" y="1480002"/>
          <a:ext cx="5181600" cy="42511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1600">
                  <a:extLst>
                    <a:ext uri="{9D8B030D-6E8A-4147-A177-3AD203B41FA5}">
                      <a16:colId xmlns:a16="http://schemas.microsoft.com/office/drawing/2014/main" val="1877648486"/>
                    </a:ext>
                  </a:extLst>
                </a:gridCol>
              </a:tblGrid>
              <a:tr h="644343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Avenir Heavy" panose="02000503020000020003" pitchFamily="2" charset="0"/>
                        </a:rPr>
                        <a:t>Key Exploratory Endpoints</a:t>
                      </a:r>
                    </a:p>
                  </a:txBody>
                  <a:tcPr marL="137160" marR="137160" marT="137160" marB="137160" anchor="ctr">
                    <a:solidFill>
                      <a:srgbClr val="8520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2432598"/>
                  </a:ext>
                </a:extLst>
              </a:tr>
              <a:tr h="3606842">
                <a:tc>
                  <a:txBody>
                    <a:bodyPr/>
                    <a:lstStyle/>
                    <a:p>
                      <a:pPr marL="0" indent="0">
                        <a:spcBef>
                          <a:spcPts val="12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1800" b="0" baseline="0" dirty="0">
                          <a:solidFill>
                            <a:schemeClr val="tx1"/>
                          </a:solidFill>
                          <a:effectLst/>
                          <a:latin typeface="Avenir LT Std 55 Roman" panose="020B0703020203020204"/>
                        </a:rPr>
                        <a:t>Change from baseline (SXB) to EOT (LXB) in:</a:t>
                      </a:r>
                    </a:p>
                    <a:p>
                      <a:pPr marL="365760" indent="-182880">
                        <a:spcBef>
                          <a:spcPts val="1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baseline="0" dirty="0">
                          <a:solidFill>
                            <a:schemeClr val="tx1"/>
                          </a:solidFill>
                          <a:effectLst/>
                          <a:latin typeface="Avenir LT Std 55 Roman" panose="020B0703020203020204"/>
                        </a:rPr>
                        <a:t>Mean 24-hour ambulatory DBP</a:t>
                      </a:r>
                    </a:p>
                    <a:p>
                      <a:pPr marL="365760" indent="-182880">
                        <a:spcBef>
                          <a:spcPts val="1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baseline="0" dirty="0">
                          <a:solidFill>
                            <a:schemeClr val="tx1"/>
                          </a:solidFill>
                          <a:effectLst/>
                          <a:latin typeface="Avenir LT Std 55 Roman" panose="020B0703020203020204"/>
                        </a:rPr>
                        <a:t>Mean daytime ambulatory DBP</a:t>
                      </a:r>
                    </a:p>
                    <a:p>
                      <a:pPr marL="365760" indent="-182880">
                        <a:spcBef>
                          <a:spcPts val="1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baseline="0" dirty="0">
                          <a:solidFill>
                            <a:schemeClr val="tx1"/>
                          </a:solidFill>
                          <a:effectLst/>
                          <a:latin typeface="Avenir LT Std 55 Roman" panose="020B0703020203020204"/>
                        </a:rPr>
                        <a:t>Mean seated resting (“office”) DBP</a:t>
                      </a:r>
                    </a:p>
                    <a:p>
                      <a:pPr marL="365760" indent="-182880">
                        <a:spcBef>
                          <a:spcPts val="1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baseline="0" dirty="0">
                          <a:solidFill>
                            <a:schemeClr val="tx1"/>
                          </a:solidFill>
                          <a:effectLst/>
                          <a:latin typeface="Avenir LT Std 55 Roman" panose="020B0703020203020204"/>
                        </a:rPr>
                        <a:t>Mean nighttime ambulatory DBP</a:t>
                      </a:r>
                    </a:p>
                    <a:p>
                      <a:pPr marL="365760" indent="-182880">
                        <a:spcBef>
                          <a:spcPts val="1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baseline="0" dirty="0">
                          <a:solidFill>
                            <a:schemeClr val="tx1"/>
                          </a:solidFill>
                          <a:effectLst/>
                          <a:latin typeface="Avenir LT Std 55 Roman" panose="020B0703020203020204"/>
                        </a:rPr>
                        <a:t>24-hour urinary sodium</a:t>
                      </a:r>
                    </a:p>
                  </a:txBody>
                  <a:tcPr marL="137160" marR="137160" marT="137160" marB="137160">
                    <a:solidFill>
                      <a:srgbClr val="852064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2449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58872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LEEP 2024">
      <a:dk1>
        <a:sysClr val="windowText" lastClr="000000"/>
      </a:dk1>
      <a:lt1>
        <a:sysClr val="window" lastClr="FFFFFF"/>
      </a:lt1>
      <a:dk2>
        <a:srgbClr val="0A3338"/>
      </a:dk2>
      <a:lt2>
        <a:srgbClr val="FDF5AD"/>
      </a:lt2>
      <a:accent1>
        <a:srgbClr val="33588D"/>
      </a:accent1>
      <a:accent2>
        <a:srgbClr val="289ED8"/>
      </a:accent2>
      <a:accent3>
        <a:srgbClr val="68BC46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e1a2891-fcf8-4c18-a1f0-17676fe89feb" xsi:nil="true"/>
    <lcf76f155ced4ddcb4097134ff3c332f xmlns="65240a3d-23a8-4d0b-9d67-658ca6b8ff4f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3B4E5C7ACF014D9848FB46BC582B4C" ma:contentTypeVersion="14" ma:contentTypeDescription="Crée un document." ma:contentTypeScope="" ma:versionID="fc08e5360732ba7a30ce25aecb7d74e6">
  <xsd:schema xmlns:xsd="http://www.w3.org/2001/XMLSchema" xmlns:xs="http://www.w3.org/2001/XMLSchema" xmlns:p="http://schemas.microsoft.com/office/2006/metadata/properties" xmlns:ns2="65240a3d-23a8-4d0b-9d67-658ca6b8ff4f" xmlns:ns3="0e1a2891-fcf8-4c18-a1f0-17676fe89feb" targetNamespace="http://schemas.microsoft.com/office/2006/metadata/properties" ma:root="true" ma:fieldsID="0d6901196cd6778d1169bcbc9c587890" ns2:_="" ns3:_="">
    <xsd:import namespace="65240a3d-23a8-4d0b-9d67-658ca6b8ff4f"/>
    <xsd:import namespace="0e1a2891-fcf8-4c18-a1f0-17676fe89f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240a3d-23a8-4d0b-9d67-658ca6b8ff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14d43178-7e78-4f33-b55a-4ef7f7bc406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1a2891-fcf8-4c18-a1f0-17676fe89fe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894ef5b3-9d10-4379-801c-6bc45e671ac7}" ma:internalName="TaxCatchAll" ma:showField="CatchAllData" ma:web="0e1a2891-fcf8-4c18-a1f0-17676fe89f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5AEF2A-E58F-4720-9011-0FE3340500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BE592E5-29CD-405A-A46F-66F9E1D6AABE}">
  <ds:schemaRefs>
    <ds:schemaRef ds:uri="http://purl.org/dc/dcmitype/"/>
    <ds:schemaRef ds:uri="http://schemas.microsoft.com/office/2006/metadata/properties"/>
    <ds:schemaRef ds:uri="69abae41-b055-47e4-bc29-b5cd5635ccb2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b2b38bab-528b-421a-80c8-beae312a3248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BB0422B-207C-4F47-B9B5-E03245BA0729}"/>
</file>

<file path=docMetadata/LabelInfo.xml><?xml version="1.0" encoding="utf-8"?>
<clbl:labelList xmlns:clbl="http://schemas.microsoft.com/office/2020/mipLabelMetadata">
  <clbl:label id="{046ae6d3-d1b0-43e2-8584-ffceeede71d5}" enabled="0" method="" siteId="{046ae6d3-d1b0-43e2-8584-ffceeede71d5}" removed="1"/>
  <clbl:label id="{b98f0765-0764-4153-ac9c-4713ff722c48}" enabled="0" method="" siteId="{b98f0765-0764-4153-ac9c-4713ff722c4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5185</Words>
  <Application>Microsoft Office PowerPoint</Application>
  <PresentationFormat>Widescreen</PresentationFormat>
  <Paragraphs>522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Abadi</vt:lpstr>
      <vt:lpstr>Aptos</vt:lpstr>
      <vt:lpstr>Arial</vt:lpstr>
      <vt:lpstr>Avenir</vt:lpstr>
      <vt:lpstr>Avenir Heavy</vt:lpstr>
      <vt:lpstr>Avenir LT Std 55 Roman</vt:lpstr>
      <vt:lpstr>Courier New</vt:lpstr>
      <vt:lpstr>HelveticaNeueLTStd-Lt</vt:lpstr>
      <vt:lpstr>HelveticaNeueLTStd-LtCn</vt:lpstr>
      <vt:lpstr>HelveticaNeueLTStd-LtCnO</vt:lpstr>
      <vt:lpstr>Segoe UI</vt:lpstr>
      <vt:lpstr>Symbol</vt:lpstr>
      <vt:lpstr>Times New Roman</vt:lpstr>
      <vt:lpstr>Office Theme</vt:lpstr>
      <vt:lpstr>PowerPoint Presentation</vt:lpstr>
      <vt:lpstr>PowerPoint Presentation</vt:lpstr>
      <vt:lpstr>SLEEP 2025 Photography Policy</vt:lpstr>
      <vt:lpstr>Impact of Reducing Sodium Intake  on Cardiovascular Risk</vt:lpstr>
      <vt:lpstr>Sodium in Oxybate Medications</vt:lpstr>
      <vt:lpstr>Objective</vt:lpstr>
      <vt:lpstr>XYLO Study Design</vt:lpstr>
      <vt:lpstr>XYLO Eligibility Criteria</vt:lpstr>
      <vt:lpstr>Endpoints</vt:lpstr>
      <vt:lpstr>Statistical Analyses</vt:lpstr>
      <vt:lpstr>Demographics and  Baseline Characteristics</vt:lpstr>
      <vt:lpstr>Sodium Intake and Excretion  Reductions Paralleled</vt:lpstr>
      <vt:lpstr>Blood Pressure Reductions Following the Switch From High- to Low-Sodium Oxybate</vt:lpstr>
      <vt:lpstr>Blood Pressure Reductions Following the Switch From High- to Low-Sodium Oxybate</vt:lpstr>
      <vt:lpstr>Blood Pressure Reductions Following the Switch From High- to Low-Sodium Oxybate</vt:lpstr>
      <vt:lpstr>Treatment-Emergent  Adverse Events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Cardinal</dc:creator>
  <cp:lastModifiedBy>Stephanie Phan</cp:lastModifiedBy>
  <cp:revision>1</cp:revision>
  <dcterms:created xsi:type="dcterms:W3CDTF">2021-10-15T15:33:18Z</dcterms:created>
  <dcterms:modified xsi:type="dcterms:W3CDTF">2025-06-06T20:51:50Z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0x010100813B4E5C7ACF014D9848FB46BC582B4C</vt:lpwstr>
  </property>
  <property fmtid="{D5CDD505-2E9C-101B-9397-08002B2CF9AE}" pid="3" name="Order">
    <vt:r8>2854200</vt:r8>
  </property>
  <property fmtid="{D5CDD505-2E9C-101B-9397-08002B2CF9AE}" pid="4" name="MediaServiceImageTags">
    <vt:lpwstr/>
  </property>
  <property fmtid="{D5CDD505-2E9C-101B-9397-08002B2CF9AE}" pid="5" name="MSIP_Label_a723fcdf-614d-486a-adad-e9094d65f24d_Enabled">
    <vt:lpwstr>True</vt:lpwstr>
  </property>
  <property fmtid="{D5CDD505-2E9C-101B-9397-08002B2CF9AE}" pid="6" name="MSIP_Label_a723fcdf-614d-486a-adad-e9094d65f24d_SiteId">
    <vt:lpwstr>ee09a3fc-a3f5-4d93-98c6-dac96059eeea</vt:lpwstr>
  </property>
  <property fmtid="{D5CDD505-2E9C-101B-9397-08002B2CF9AE}" pid="7" name="MSIP_Label_a723fcdf-614d-486a-adad-e9094d65f24d_SetDate">
    <vt:lpwstr>2025-05-29T17:20:29Z</vt:lpwstr>
  </property>
  <property fmtid="{D5CDD505-2E9C-101B-9397-08002B2CF9AE}" pid="8" name="MSIP_Label_a723fcdf-614d-486a-adad-e9094d65f24d_Name">
    <vt:lpwstr>Internal Use</vt:lpwstr>
  </property>
  <property fmtid="{D5CDD505-2E9C-101B-9397-08002B2CF9AE}" pid="9" name="MSIP_Label_a723fcdf-614d-486a-adad-e9094d65f24d_ActionId">
    <vt:lpwstr>e519fa7a-f5d4-4259-8acf-5a3465b6d121</vt:lpwstr>
  </property>
  <property fmtid="{D5CDD505-2E9C-101B-9397-08002B2CF9AE}" pid="10" name="MSIP_Label_a723fcdf-614d-486a-adad-e9094d65f24d_Removed">
    <vt:lpwstr>False</vt:lpwstr>
  </property>
  <property fmtid="{D5CDD505-2E9C-101B-9397-08002B2CF9AE}" pid="11" name="MSIP_Label_a723fcdf-614d-486a-adad-e9094d65f24d_Extended_MSFT_Method">
    <vt:lpwstr>Standard</vt:lpwstr>
  </property>
  <property fmtid="{D5CDD505-2E9C-101B-9397-08002B2CF9AE}" pid="12" name="Sensitivity">
    <vt:lpwstr>Internal Use</vt:lpwstr>
  </property>
</Properties>
</file>