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1" r:id="rId5"/>
    <p:sldId id="264" r:id="rId6"/>
    <p:sldId id="260" r:id="rId7"/>
    <p:sldId id="265" r:id="rId8"/>
    <p:sldId id="268" r:id="rId9"/>
    <p:sldId id="274" r:id="rId10"/>
    <p:sldId id="263" r:id="rId11"/>
    <p:sldId id="283" r:id="rId12"/>
    <p:sldId id="269" r:id="rId13"/>
    <p:sldId id="270" r:id="rId14"/>
    <p:sldId id="275" r:id="rId15"/>
    <p:sldId id="291" r:id="rId16"/>
    <p:sldId id="292" r:id="rId17"/>
    <p:sldId id="278" r:id="rId18"/>
    <p:sldId id="279"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userDrawn="1">
          <p15:clr>
            <a:srgbClr val="A4A3A4"/>
          </p15:clr>
        </p15:guide>
        <p15:guide id="2" pos="552" userDrawn="1">
          <p15:clr>
            <a:srgbClr val="A4A3A4"/>
          </p15:clr>
        </p15:guide>
        <p15:guide id="3" orient="horz" pos="4272" userDrawn="1">
          <p15:clr>
            <a:srgbClr val="A4A3A4"/>
          </p15:clr>
        </p15:guide>
        <p15:guide id="4" pos="624" userDrawn="1">
          <p15:clr>
            <a:srgbClr val="A4A3A4"/>
          </p15:clr>
        </p15:guide>
        <p15:guide id="5" orient="horz" pos="480" userDrawn="1">
          <p15:clr>
            <a:srgbClr val="A4A3A4"/>
          </p15:clr>
        </p15:guide>
        <p15:guide id="6" pos="7224" userDrawn="1">
          <p15:clr>
            <a:srgbClr val="A4A3A4"/>
          </p15:clr>
        </p15:guide>
        <p15:guide id="7" orient="horz" pos="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389603-115D-BB8F-E73C-C1DF8D922D8F}" name="Katie Herman" initials="KH" userId="S::KatieHerman@openhealthgroup.com::290fd218-42d8-4685-98c9-3fa033bfb797" providerId="AD"/>
  <p188:author id="{3C921919-9304-8B72-A0FB-966FA709EBCE}" name="Michael Theisen" initials="MJT" userId="Michael Theisen" providerId="None"/>
  <p188:author id="{EBF8492F-F79D-92D7-054D-02ED72BE23FE}" name="Thomas Measey" initials="TM" userId="S::tmeasey@jazzpharma.com::085f136d-5a28-446c-a40e-90160d3ebe1f" providerId="AD"/>
  <p188:author id="{DF32A432-1D73-BE8E-4B7A-87508D0E02D3}" name="Alyssa Cairns (Jazz Contingent Worker)" initials="AC" userId="S::acairns@jazzpharma.com::2c1f7376-ca24-48a6-9682-70edad596a71" providerId="AD"/>
  <p188:author id="{421F5B37-53A2-1572-B266-B7D72C41180E}" name="Stephanie Magriz" initials="" userId="S::StephanieMagriz@openhealthgroup.com::916ef16e-b8a5-4083-80ab-06382f064d08" providerId="AD"/>
  <p188:author id="{0D17B946-0AC9-6C4E-92E1-C32F278F8633}" name="Jessica Alexander" initials="JA" userId="S::jalexander1@jazzpharma.com::549779fc-2505-41dc-b0bf-c6f39554868a" providerId="AD"/>
  <p188:author id="{3476135C-68FE-CD42-1E22-301BC8C03AE6}" name="Hannah Ritchie" initials="HR" userId="S::HannahRitchie@openhealthgroup.com::113ef6f2-74bd-428f-bf8d-ded14dc151f1" providerId="AD"/>
  <p188:author id="{1AF06F60-C7A4-3C29-F90C-4D892922EDBC}" name="Shawn Vahabzadeh" initials="SV" userId="S::svahabzadeh@jazzpharma.com::e47e04ad-f95c-4327-be4c-f7d2313f415c" providerId="AD"/>
  <p188:author id="{A544C685-5633-9681-63B7-4FCBD328B2BC}" name="Kim Chesky" initials="KC" userId="S::KimChesky@openhealthgroup.com::286ccfc7-decb-4bc9-a7a5-924a69a2507c" providerId="AD"/>
  <p188:author id="{94FC5895-6D19-BD4D-9DDF-7BD6163BE6BD}" name="Mat Davis" initials="MD" userId="S::mdavis1@jazzpharma.com::fd02cb12-0e0b-4efd-8b96-039e984a6705" providerId="AD"/>
  <p188:author id="{51C28EE7-9EB1-A873-19F6-A9DD4BC536EE}" name="Stephanie Phan" initials="SP" userId="S::StephaniePhan@openhealthgroup.com::0a02dd85-aafc-47bd-86bb-a646124aac58" providerId="AD"/>
  <p188:author id="{819377ED-79C0-4FB0-EC47-88856C916433}" name="Teresa L Steininger (Jazz Contingent Worker)" initials="TS" userId="S::TSteininger@jazzpharma.com::6e687960-9a90-4689-88b9-0eaeb1769c27" providerId="AD"/>
  <p188:author id="{E826D0EF-826F-1FD7-A886-E2986467B27F}" name="Jim Wood" initials="JW" userId="S::JimWood@openhealthgroup.com::f20ffa16-fda3-4ba8-8ed2-3cc51f0f0dd3" providerId="AD"/>
  <p188:author id="{AA4EBCF2-3C9A-2FD5-FF21-4954579017DF}" name="Deborah Nichols" initials="DN" userId="S::dnichols@jazzpharma.com::29bce458-6adf-49cc-bc78-925b3a2df7b4" providerId="AD"/>
  <p188:author id="{02FE06FD-D2A0-7DEB-EF01-35AFD8B0AE8C}" name="Marisa Whalen" initials="MW" userId="S::mtorsiello@jazzpharma.com::0581e288-e034-44a8-bc0f-30cdecdad6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D3"/>
    <a:srgbClr val="38BB9D"/>
    <a:srgbClr val="FFCF00"/>
    <a:srgbClr val="DCD8E3"/>
    <a:srgbClr val="2D348B"/>
    <a:srgbClr val="282567"/>
    <a:srgbClr val="F0F0F0"/>
    <a:srgbClr val="39BB9D"/>
    <a:srgbClr val="FFFFFF"/>
    <a:srgbClr val="5673B8"/>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FE9FB3-87C9-44C0-94EE-F099D91B587B}" v="1" dt="2025-06-06T17:43:52.041"/>
    <p1510:client id="{7EAD089B-4BF4-4C59-A49B-E1B80F75BC8A}" v="55" dt="2025-06-06T20:18:15.216"/>
    <p1510:client id="{F4E052A3-10FE-4CD6-AAC8-BC3C1C62791E}" v="26" dt="2025-06-06T18:03:58.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2086" autoAdjust="0"/>
  </p:normalViewPr>
  <p:slideViewPr>
    <p:cSldViewPr snapToGrid="0">
      <p:cViewPr varScale="1">
        <p:scale>
          <a:sx n="98" d="100"/>
          <a:sy n="98" d="100"/>
        </p:scale>
        <p:origin x="108" y="90"/>
      </p:cViewPr>
      <p:guideLst>
        <p:guide orient="horz" pos="3312"/>
        <p:guide pos="552"/>
        <p:guide orient="horz" pos="4272"/>
        <p:guide pos="624"/>
        <p:guide orient="horz" pos="480"/>
        <p:guide pos="7224"/>
        <p:guide orient="horz" pos="7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Chesky" userId="286ccfc7-decb-4bc9-a7a5-924a69a2507c" providerId="ADAL" clId="{42FE9FB3-87C9-44C0-94EE-F099D91B587B}"/>
    <pc:docChg chg="custSel modSld">
      <pc:chgData name="Kim Chesky" userId="286ccfc7-decb-4bc9-a7a5-924a69a2507c" providerId="ADAL" clId="{42FE9FB3-87C9-44C0-94EE-F099D91B587B}" dt="2025-06-06T17:45:29.312" v="13" actId="13926"/>
      <pc:docMkLst>
        <pc:docMk/>
      </pc:docMkLst>
      <pc:sldChg chg="modSp mod">
        <pc:chgData name="Kim Chesky" userId="286ccfc7-decb-4bc9-a7a5-924a69a2507c" providerId="ADAL" clId="{42FE9FB3-87C9-44C0-94EE-F099D91B587B}" dt="2025-06-06T17:44:46.992" v="6" actId="13926"/>
        <pc:sldMkLst>
          <pc:docMk/>
          <pc:sldMk cId="3765688671" sldId="270"/>
        </pc:sldMkLst>
        <pc:spChg chg="mod">
          <ac:chgData name="Kim Chesky" userId="286ccfc7-decb-4bc9-a7a5-924a69a2507c" providerId="ADAL" clId="{42FE9FB3-87C9-44C0-94EE-F099D91B587B}" dt="2025-06-06T17:44:46.992" v="6" actId="13926"/>
          <ac:spMkLst>
            <pc:docMk/>
            <pc:sldMk cId="3765688671" sldId="270"/>
            <ac:spMk id="6" creationId="{FD8871B9-36AB-9B8E-80D1-CE61646F047C}"/>
          </ac:spMkLst>
        </pc:spChg>
      </pc:sldChg>
      <pc:sldChg chg="modSp mod">
        <pc:chgData name="Kim Chesky" userId="286ccfc7-decb-4bc9-a7a5-924a69a2507c" providerId="ADAL" clId="{42FE9FB3-87C9-44C0-94EE-F099D91B587B}" dt="2025-06-06T17:43:52.040" v="1" actId="13926"/>
        <pc:sldMkLst>
          <pc:docMk/>
          <pc:sldMk cId="924856945" sldId="275"/>
        </pc:sldMkLst>
        <pc:spChg chg="mod">
          <ac:chgData name="Kim Chesky" userId="286ccfc7-decb-4bc9-a7a5-924a69a2507c" providerId="ADAL" clId="{42FE9FB3-87C9-44C0-94EE-F099D91B587B}" dt="2025-06-06T17:43:47.401" v="0" actId="13926"/>
          <ac:spMkLst>
            <pc:docMk/>
            <pc:sldMk cId="924856945" sldId="275"/>
            <ac:spMk id="13" creationId="{9ECF4B8E-A0B4-1969-3492-15998923B2EA}"/>
          </ac:spMkLst>
        </pc:spChg>
        <pc:graphicFrameChg chg="mod">
          <ac:chgData name="Kim Chesky" userId="286ccfc7-decb-4bc9-a7a5-924a69a2507c" providerId="ADAL" clId="{42FE9FB3-87C9-44C0-94EE-F099D91B587B}" dt="2025-06-06T17:43:52.040" v="1" actId="13926"/>
          <ac:graphicFrameMkLst>
            <pc:docMk/>
            <pc:sldMk cId="924856945" sldId="275"/>
            <ac:graphicFrameMk id="4" creationId="{3DA46359-742C-4A28-476F-65DA1399A77B}"/>
          </ac:graphicFrameMkLst>
        </pc:graphicFrameChg>
      </pc:sldChg>
      <pc:sldChg chg="modSp mod">
        <pc:chgData name="Kim Chesky" userId="286ccfc7-decb-4bc9-a7a5-924a69a2507c" providerId="ADAL" clId="{42FE9FB3-87C9-44C0-94EE-F099D91B587B}" dt="2025-06-06T17:45:10.879" v="9" actId="13926"/>
        <pc:sldMkLst>
          <pc:docMk/>
          <pc:sldMk cId="446109244" sldId="278"/>
        </pc:sldMkLst>
        <pc:spChg chg="mod">
          <ac:chgData name="Kim Chesky" userId="286ccfc7-decb-4bc9-a7a5-924a69a2507c" providerId="ADAL" clId="{42FE9FB3-87C9-44C0-94EE-F099D91B587B}" dt="2025-06-06T17:45:10.879" v="9" actId="13926"/>
          <ac:spMkLst>
            <pc:docMk/>
            <pc:sldMk cId="446109244" sldId="278"/>
            <ac:spMk id="4" creationId="{73F520A1-F119-BD16-D90B-FBF074EDBD05}"/>
          </ac:spMkLst>
        </pc:spChg>
      </pc:sldChg>
      <pc:sldChg chg="modSp mod">
        <pc:chgData name="Kim Chesky" userId="286ccfc7-decb-4bc9-a7a5-924a69a2507c" providerId="ADAL" clId="{42FE9FB3-87C9-44C0-94EE-F099D91B587B}" dt="2025-06-06T17:45:16.176" v="10" actId="13926"/>
        <pc:sldMkLst>
          <pc:docMk/>
          <pc:sldMk cId="4007239472" sldId="279"/>
        </pc:sldMkLst>
        <pc:spChg chg="mod">
          <ac:chgData name="Kim Chesky" userId="286ccfc7-decb-4bc9-a7a5-924a69a2507c" providerId="ADAL" clId="{42FE9FB3-87C9-44C0-94EE-F099D91B587B}" dt="2025-06-06T17:45:16.176" v="10" actId="13926"/>
          <ac:spMkLst>
            <pc:docMk/>
            <pc:sldMk cId="4007239472" sldId="279"/>
            <ac:spMk id="4" creationId="{AB663ED7-EF07-AF75-E56D-CAA190BBE0E0}"/>
          </ac:spMkLst>
        </pc:spChg>
      </pc:sldChg>
      <pc:sldChg chg="modSp mod">
        <pc:chgData name="Kim Chesky" userId="286ccfc7-decb-4bc9-a7a5-924a69a2507c" providerId="ADAL" clId="{42FE9FB3-87C9-44C0-94EE-F099D91B587B}" dt="2025-06-06T17:45:29.312" v="13" actId="13926"/>
        <pc:sldMkLst>
          <pc:docMk/>
          <pc:sldMk cId="4127960363" sldId="282"/>
        </pc:sldMkLst>
        <pc:spChg chg="mod">
          <ac:chgData name="Kim Chesky" userId="286ccfc7-decb-4bc9-a7a5-924a69a2507c" providerId="ADAL" clId="{42FE9FB3-87C9-44C0-94EE-F099D91B587B}" dt="2025-06-06T17:45:29.312" v="13" actId="13926"/>
          <ac:spMkLst>
            <pc:docMk/>
            <pc:sldMk cId="4127960363" sldId="282"/>
            <ac:spMk id="3" creationId="{299CEED8-DC72-3D10-B7A1-94368D86F207}"/>
          </ac:spMkLst>
        </pc:spChg>
      </pc:sldChg>
      <pc:sldChg chg="delSp modSp mod">
        <pc:chgData name="Kim Chesky" userId="286ccfc7-decb-4bc9-a7a5-924a69a2507c" providerId="ADAL" clId="{42FE9FB3-87C9-44C0-94EE-F099D91B587B}" dt="2025-06-06T17:44:30.408" v="5" actId="13926"/>
        <pc:sldMkLst>
          <pc:docMk/>
          <pc:sldMk cId="1774612202" sldId="283"/>
        </pc:sldMkLst>
        <pc:spChg chg="mod">
          <ac:chgData name="Kim Chesky" userId="286ccfc7-decb-4bc9-a7a5-924a69a2507c" providerId="ADAL" clId="{42FE9FB3-87C9-44C0-94EE-F099D91B587B}" dt="2025-06-06T17:44:30.408" v="5" actId="13926"/>
          <ac:spMkLst>
            <pc:docMk/>
            <pc:sldMk cId="1774612202" sldId="283"/>
            <ac:spMk id="3" creationId="{7D1447B0-407F-6848-4544-B6B26457361E}"/>
          </ac:spMkLst>
        </pc:spChg>
        <pc:spChg chg="del mod">
          <ac:chgData name="Kim Chesky" userId="286ccfc7-decb-4bc9-a7a5-924a69a2507c" providerId="ADAL" clId="{42FE9FB3-87C9-44C0-94EE-F099D91B587B}" dt="2025-06-06T17:44:22.825" v="3" actId="478"/>
          <ac:spMkLst>
            <pc:docMk/>
            <pc:sldMk cId="1774612202" sldId="283"/>
            <ac:spMk id="10" creationId="{B17A6028-E057-7340-9378-E8CE68BA830C}"/>
          </ac:spMkLst>
        </pc:spChg>
        <pc:graphicFrameChg chg="modGraphic">
          <ac:chgData name="Kim Chesky" userId="286ccfc7-decb-4bc9-a7a5-924a69a2507c" providerId="ADAL" clId="{42FE9FB3-87C9-44C0-94EE-F099D91B587B}" dt="2025-06-06T17:44:26.271" v="4" actId="13926"/>
          <ac:graphicFrameMkLst>
            <pc:docMk/>
            <pc:sldMk cId="1774612202" sldId="283"/>
            <ac:graphicFrameMk id="7" creationId="{FF7B4B02-DF2A-F4A4-D3FE-19703255A4E4}"/>
          </ac:graphicFrameMkLst>
        </pc:graphicFrameChg>
      </pc:sldChg>
      <pc:sldChg chg="modSp mod">
        <pc:chgData name="Kim Chesky" userId="286ccfc7-decb-4bc9-a7a5-924a69a2507c" providerId="ADAL" clId="{42FE9FB3-87C9-44C0-94EE-F099D91B587B}" dt="2025-06-06T17:44:54.840" v="7" actId="13926"/>
        <pc:sldMkLst>
          <pc:docMk/>
          <pc:sldMk cId="106744351" sldId="291"/>
        </pc:sldMkLst>
        <pc:spChg chg="mod">
          <ac:chgData name="Kim Chesky" userId="286ccfc7-decb-4bc9-a7a5-924a69a2507c" providerId="ADAL" clId="{42FE9FB3-87C9-44C0-94EE-F099D91B587B}" dt="2025-06-06T17:44:54.840" v="7" actId="13926"/>
          <ac:spMkLst>
            <pc:docMk/>
            <pc:sldMk cId="106744351" sldId="291"/>
            <ac:spMk id="17" creationId="{D93CDF9B-C70A-C5A1-0D46-AA1A44069E8A}"/>
          </ac:spMkLst>
        </pc:spChg>
      </pc:sldChg>
      <pc:sldChg chg="modSp mod">
        <pc:chgData name="Kim Chesky" userId="286ccfc7-decb-4bc9-a7a5-924a69a2507c" providerId="ADAL" clId="{42FE9FB3-87C9-44C0-94EE-F099D91B587B}" dt="2025-06-06T17:45:03.088" v="8" actId="13926"/>
        <pc:sldMkLst>
          <pc:docMk/>
          <pc:sldMk cId="1535147990" sldId="292"/>
        </pc:sldMkLst>
        <pc:spChg chg="mod">
          <ac:chgData name="Kim Chesky" userId="286ccfc7-decb-4bc9-a7a5-924a69a2507c" providerId="ADAL" clId="{42FE9FB3-87C9-44C0-94EE-F099D91B587B}" dt="2025-06-06T17:45:03.088" v="8" actId="13926"/>
          <ac:spMkLst>
            <pc:docMk/>
            <pc:sldMk cId="1535147990" sldId="292"/>
            <ac:spMk id="8" creationId="{726807BC-9F04-1EA2-9D0A-0AE25CA1B602}"/>
          </ac:spMkLst>
        </pc:spChg>
      </pc:sldChg>
    </pc:docChg>
  </pc:docChgLst>
  <pc:docChgLst>
    <pc:chgData name="Stephanie Phan" userId="0a02dd85-aafc-47bd-86bb-a646124aac58" providerId="ADAL" clId="{7EAD089B-4BF4-4C59-A49B-E1B80F75BC8A}"/>
    <pc:docChg chg="undo custSel modSld">
      <pc:chgData name="Stephanie Phan" userId="0a02dd85-aafc-47bd-86bb-a646124aac58" providerId="ADAL" clId="{7EAD089B-4BF4-4C59-A49B-E1B80F75BC8A}" dt="2025-06-06T20:21:49.230" v="157" actId="115"/>
      <pc:docMkLst>
        <pc:docMk/>
      </pc:docMkLst>
      <pc:sldChg chg="addSp modSp mod">
        <pc:chgData name="Stephanie Phan" userId="0a02dd85-aafc-47bd-86bb-a646124aac58" providerId="ADAL" clId="{7EAD089B-4BF4-4C59-A49B-E1B80F75BC8A}" dt="2025-06-06T20:21:49.230" v="157" actId="115"/>
        <pc:sldMkLst>
          <pc:docMk/>
          <pc:sldMk cId="3706002005" sldId="260"/>
        </pc:sldMkLst>
        <pc:spChg chg="mod">
          <ac:chgData name="Stephanie Phan" userId="0a02dd85-aafc-47bd-86bb-a646124aac58" providerId="ADAL" clId="{7EAD089B-4BF4-4C59-A49B-E1B80F75BC8A}" dt="2025-06-06T20:21:49.230" v="157" actId="115"/>
          <ac:spMkLst>
            <pc:docMk/>
            <pc:sldMk cId="3706002005" sldId="260"/>
            <ac:spMk id="3" creationId="{B560B2D0-ADCD-4045-8ED5-3774D056D0A8}"/>
          </ac:spMkLst>
        </pc:spChg>
        <pc:spChg chg="add mod">
          <ac:chgData name="Stephanie Phan" userId="0a02dd85-aafc-47bd-86bb-a646124aac58" providerId="ADAL" clId="{7EAD089B-4BF4-4C59-A49B-E1B80F75BC8A}" dt="2025-06-06T20:18:42.652" v="156" actId="14100"/>
          <ac:spMkLst>
            <pc:docMk/>
            <pc:sldMk cId="3706002005" sldId="260"/>
            <ac:spMk id="5" creationId="{52434723-C91F-F9B8-83E6-6FC0DE8B5815}"/>
          </ac:spMkLst>
        </pc:spChg>
      </pc:sldChg>
      <pc:sldChg chg="modSp mod">
        <pc:chgData name="Stephanie Phan" userId="0a02dd85-aafc-47bd-86bb-a646124aac58" providerId="ADAL" clId="{7EAD089B-4BF4-4C59-A49B-E1B80F75BC8A}" dt="2025-06-06T19:53:41.014" v="56" actId="14100"/>
        <pc:sldMkLst>
          <pc:docMk/>
          <pc:sldMk cId="3235196620" sldId="263"/>
        </pc:sldMkLst>
        <pc:spChg chg="mod">
          <ac:chgData name="Stephanie Phan" userId="0a02dd85-aafc-47bd-86bb-a646124aac58" providerId="ADAL" clId="{7EAD089B-4BF4-4C59-A49B-E1B80F75BC8A}" dt="2025-06-06T19:53:41.014" v="56" actId="14100"/>
          <ac:spMkLst>
            <pc:docMk/>
            <pc:sldMk cId="3235196620" sldId="263"/>
            <ac:spMk id="5" creationId="{C302C82E-41E9-5D83-247A-3F059E7942B0}"/>
          </ac:spMkLst>
        </pc:spChg>
      </pc:sldChg>
      <pc:sldChg chg="modSp mod">
        <pc:chgData name="Stephanie Phan" userId="0a02dd85-aafc-47bd-86bb-a646124aac58" providerId="ADAL" clId="{7EAD089B-4BF4-4C59-A49B-E1B80F75BC8A}" dt="2025-06-06T19:21:47.982" v="30" actId="948"/>
        <pc:sldMkLst>
          <pc:docMk/>
          <pc:sldMk cId="3507526403" sldId="268"/>
        </pc:sldMkLst>
        <pc:spChg chg="mod">
          <ac:chgData name="Stephanie Phan" userId="0a02dd85-aafc-47bd-86bb-a646124aac58" providerId="ADAL" clId="{7EAD089B-4BF4-4C59-A49B-E1B80F75BC8A}" dt="2025-06-06T19:21:47.982" v="30" actId="948"/>
          <ac:spMkLst>
            <pc:docMk/>
            <pc:sldMk cId="3507526403" sldId="268"/>
            <ac:spMk id="3" creationId="{3033125F-03E3-853C-3AE0-DC24FE812CE0}"/>
          </ac:spMkLst>
        </pc:spChg>
      </pc:sldChg>
      <pc:sldChg chg="modSp mod">
        <pc:chgData name="Stephanie Phan" userId="0a02dd85-aafc-47bd-86bb-a646124aac58" providerId="ADAL" clId="{7EAD089B-4BF4-4C59-A49B-E1B80F75BC8A}" dt="2025-06-06T19:54:34.217" v="57" actId="20577"/>
        <pc:sldMkLst>
          <pc:docMk/>
          <pc:sldMk cId="1778796711" sldId="269"/>
        </pc:sldMkLst>
        <pc:graphicFrameChg chg="modGraphic">
          <ac:chgData name="Stephanie Phan" userId="0a02dd85-aafc-47bd-86bb-a646124aac58" providerId="ADAL" clId="{7EAD089B-4BF4-4C59-A49B-E1B80F75BC8A}" dt="2025-06-06T19:54:34.217" v="57" actId="20577"/>
          <ac:graphicFrameMkLst>
            <pc:docMk/>
            <pc:sldMk cId="1778796711" sldId="269"/>
            <ac:graphicFrameMk id="41" creationId="{ED372D3C-E0ED-E423-5547-E97C6A52AC6A}"/>
          </ac:graphicFrameMkLst>
        </pc:graphicFrameChg>
      </pc:sldChg>
      <pc:sldChg chg="modSp mod">
        <pc:chgData name="Stephanie Phan" userId="0a02dd85-aafc-47bd-86bb-a646124aac58" providerId="ADAL" clId="{7EAD089B-4BF4-4C59-A49B-E1B80F75BC8A}" dt="2025-06-06T19:57:04.654" v="68" actId="20577"/>
        <pc:sldMkLst>
          <pc:docMk/>
          <pc:sldMk cId="924856945" sldId="275"/>
        </pc:sldMkLst>
        <pc:spChg chg="mod">
          <ac:chgData name="Stephanie Phan" userId="0a02dd85-aafc-47bd-86bb-a646124aac58" providerId="ADAL" clId="{7EAD089B-4BF4-4C59-A49B-E1B80F75BC8A}" dt="2025-06-06T19:57:04.654" v="68" actId="20577"/>
          <ac:spMkLst>
            <pc:docMk/>
            <pc:sldMk cId="924856945" sldId="275"/>
            <ac:spMk id="8" creationId="{1DFEEEED-F842-7470-9D28-8A1AF19B775C}"/>
          </ac:spMkLst>
        </pc:spChg>
        <pc:grpChg chg="mod">
          <ac:chgData name="Stephanie Phan" userId="0a02dd85-aafc-47bd-86bb-a646124aac58" providerId="ADAL" clId="{7EAD089B-4BF4-4C59-A49B-E1B80F75BC8A}" dt="2025-06-06T19:55:38.772" v="64" actId="1036"/>
          <ac:grpSpMkLst>
            <pc:docMk/>
            <pc:sldMk cId="924856945" sldId="275"/>
            <ac:grpSpMk id="6" creationId="{298A02D3-B8D9-ABD7-DDC5-00D08B5B54DA}"/>
          </ac:grpSpMkLst>
        </pc:grpChg>
        <pc:grpChg chg="mod">
          <ac:chgData name="Stephanie Phan" userId="0a02dd85-aafc-47bd-86bb-a646124aac58" providerId="ADAL" clId="{7EAD089B-4BF4-4C59-A49B-E1B80F75BC8A}" dt="2025-06-06T19:55:38.772" v="64" actId="1036"/>
          <ac:grpSpMkLst>
            <pc:docMk/>
            <pc:sldMk cId="924856945" sldId="275"/>
            <ac:grpSpMk id="9" creationId="{C1B71474-636A-73DB-DD73-19F0D4F63073}"/>
          </ac:grpSpMkLst>
        </pc:grpChg>
        <pc:graphicFrameChg chg="mod">
          <ac:chgData name="Stephanie Phan" userId="0a02dd85-aafc-47bd-86bb-a646124aac58" providerId="ADAL" clId="{7EAD089B-4BF4-4C59-A49B-E1B80F75BC8A}" dt="2025-06-06T19:55:54.711" v="65" actId="57"/>
          <ac:graphicFrameMkLst>
            <pc:docMk/>
            <pc:sldMk cId="924856945" sldId="275"/>
            <ac:graphicFrameMk id="4" creationId="{3DA46359-742C-4A28-476F-65DA1399A77B}"/>
          </ac:graphicFrameMkLst>
        </pc:graphicFrameChg>
        <pc:graphicFrameChg chg="mod">
          <ac:chgData name="Stephanie Phan" userId="0a02dd85-aafc-47bd-86bb-a646124aac58" providerId="ADAL" clId="{7EAD089B-4BF4-4C59-A49B-E1B80F75BC8A}" dt="2025-06-06T19:55:38.772" v="64" actId="1036"/>
          <ac:graphicFrameMkLst>
            <pc:docMk/>
            <pc:sldMk cId="924856945" sldId="275"/>
            <ac:graphicFrameMk id="12" creationId="{174AC24A-9DEA-D2F0-2EAE-7228A7F4B74D}"/>
          </ac:graphicFrameMkLst>
        </pc:graphicFrameChg>
      </pc:sldChg>
      <pc:sldChg chg="modSp mod">
        <pc:chgData name="Stephanie Phan" userId="0a02dd85-aafc-47bd-86bb-a646124aac58" providerId="ADAL" clId="{7EAD089B-4BF4-4C59-A49B-E1B80F75BC8A}" dt="2025-06-06T20:00:28.891" v="133" actId="20577"/>
        <pc:sldMkLst>
          <pc:docMk/>
          <pc:sldMk cId="4007239472" sldId="279"/>
        </pc:sldMkLst>
        <pc:spChg chg="mod">
          <ac:chgData name="Stephanie Phan" userId="0a02dd85-aafc-47bd-86bb-a646124aac58" providerId="ADAL" clId="{7EAD089B-4BF4-4C59-A49B-E1B80F75BC8A}" dt="2025-06-06T20:00:28.891" v="133" actId="20577"/>
          <ac:spMkLst>
            <pc:docMk/>
            <pc:sldMk cId="4007239472" sldId="279"/>
            <ac:spMk id="3" creationId="{FAD7C6D3-584B-12F6-6699-7CA8C4583EB2}"/>
          </ac:spMkLst>
        </pc:spChg>
        <pc:spChg chg="mod">
          <ac:chgData name="Stephanie Phan" userId="0a02dd85-aafc-47bd-86bb-a646124aac58" providerId="ADAL" clId="{7EAD089B-4BF4-4C59-A49B-E1B80F75BC8A}" dt="2025-06-06T19:59:25.349" v="109" actId="1035"/>
          <ac:spMkLst>
            <pc:docMk/>
            <pc:sldMk cId="4007239472" sldId="279"/>
            <ac:spMk id="10" creationId="{F03F3518-6533-4741-8522-56D42D09916C}"/>
          </ac:spMkLst>
        </pc:spChg>
        <pc:graphicFrameChg chg="mod modGraphic">
          <ac:chgData name="Stephanie Phan" userId="0a02dd85-aafc-47bd-86bb-a646124aac58" providerId="ADAL" clId="{7EAD089B-4BF4-4C59-A49B-E1B80F75BC8A}" dt="2025-06-06T19:59:25.349" v="109" actId="1035"/>
          <ac:graphicFrameMkLst>
            <pc:docMk/>
            <pc:sldMk cId="4007239472" sldId="279"/>
            <ac:graphicFrameMk id="5" creationId="{461B4E56-A3AA-76A3-6F10-5EE2D83DBB57}"/>
          </ac:graphicFrameMkLst>
        </pc:graphicFrameChg>
      </pc:sldChg>
      <pc:sldChg chg="modSp mod">
        <pc:chgData name="Stephanie Phan" userId="0a02dd85-aafc-47bd-86bb-a646124aac58" providerId="ADAL" clId="{7EAD089B-4BF4-4C59-A49B-E1B80F75BC8A}" dt="2025-06-06T19:21:06.275" v="27" actId="948"/>
        <pc:sldMkLst>
          <pc:docMk/>
          <pc:sldMk cId="4127960363" sldId="282"/>
        </pc:sldMkLst>
        <pc:spChg chg="mod">
          <ac:chgData name="Stephanie Phan" userId="0a02dd85-aafc-47bd-86bb-a646124aac58" providerId="ADAL" clId="{7EAD089B-4BF4-4C59-A49B-E1B80F75BC8A}" dt="2025-06-06T19:21:06.275" v="27" actId="948"/>
          <ac:spMkLst>
            <pc:docMk/>
            <pc:sldMk cId="4127960363" sldId="282"/>
            <ac:spMk id="3" creationId="{299CEED8-DC72-3D10-B7A1-94368D86F207}"/>
          </ac:spMkLst>
        </pc:spChg>
      </pc:sldChg>
      <pc:sldChg chg="addSp modSp mod">
        <pc:chgData name="Stephanie Phan" userId="0a02dd85-aafc-47bd-86bb-a646124aac58" providerId="ADAL" clId="{7EAD089B-4BF4-4C59-A49B-E1B80F75BC8A}" dt="2025-06-06T20:01:59.457" v="134" actId="255"/>
        <pc:sldMkLst>
          <pc:docMk/>
          <pc:sldMk cId="1774612202" sldId="283"/>
        </pc:sldMkLst>
        <pc:spChg chg="mod">
          <ac:chgData name="Stephanie Phan" userId="0a02dd85-aafc-47bd-86bb-a646124aac58" providerId="ADAL" clId="{7EAD089B-4BF4-4C59-A49B-E1B80F75BC8A}" dt="2025-06-06T19:18:52.309" v="17" actId="13926"/>
          <ac:spMkLst>
            <pc:docMk/>
            <pc:sldMk cId="1774612202" sldId="283"/>
            <ac:spMk id="3" creationId="{7D1447B0-407F-6848-4544-B6B26457361E}"/>
          </ac:spMkLst>
        </pc:spChg>
        <pc:spChg chg="add mod">
          <ac:chgData name="Stephanie Phan" userId="0a02dd85-aafc-47bd-86bb-a646124aac58" providerId="ADAL" clId="{7EAD089B-4BF4-4C59-A49B-E1B80F75BC8A}" dt="2025-06-06T20:01:59.457" v="134" actId="255"/>
          <ac:spMkLst>
            <pc:docMk/>
            <pc:sldMk cId="1774612202" sldId="283"/>
            <ac:spMk id="5" creationId="{3B90C2AA-BC0F-4D79-62F2-A518F7D10E30}"/>
          </ac:spMkLst>
        </pc:spChg>
      </pc:sldChg>
      <pc:sldChg chg="modSp">
        <pc:chgData name="Stephanie Phan" userId="0a02dd85-aafc-47bd-86bb-a646124aac58" providerId="ADAL" clId="{7EAD089B-4BF4-4C59-A49B-E1B80F75BC8A}" dt="2025-06-06T19:56:37.290" v="66" actId="57"/>
        <pc:sldMkLst>
          <pc:docMk/>
          <pc:sldMk cId="106744351" sldId="291"/>
        </pc:sldMkLst>
        <pc:graphicFrameChg chg="mod">
          <ac:chgData name="Stephanie Phan" userId="0a02dd85-aafc-47bd-86bb-a646124aac58" providerId="ADAL" clId="{7EAD089B-4BF4-4C59-A49B-E1B80F75BC8A}" dt="2025-06-06T19:56:37.290" v="66" actId="57"/>
          <ac:graphicFrameMkLst>
            <pc:docMk/>
            <pc:sldMk cId="106744351" sldId="291"/>
            <ac:graphicFrameMk id="13" creationId="{94B90CF4-C817-BC66-E8FE-89F7183890AF}"/>
          </ac:graphicFrameMkLst>
        </pc:graphicFrameChg>
      </pc:sldChg>
      <pc:sldChg chg="modSp">
        <pc:chgData name="Stephanie Phan" userId="0a02dd85-aafc-47bd-86bb-a646124aac58" providerId="ADAL" clId="{7EAD089B-4BF4-4C59-A49B-E1B80F75BC8A}" dt="2025-06-06T19:56:44.295" v="67" actId="57"/>
        <pc:sldMkLst>
          <pc:docMk/>
          <pc:sldMk cId="1535147990" sldId="292"/>
        </pc:sldMkLst>
        <pc:graphicFrameChg chg="mod">
          <ac:chgData name="Stephanie Phan" userId="0a02dd85-aafc-47bd-86bb-a646124aac58" providerId="ADAL" clId="{7EAD089B-4BF4-4C59-A49B-E1B80F75BC8A}" dt="2025-06-06T19:56:44.295" v="67" actId="57"/>
          <ac:graphicFrameMkLst>
            <pc:docMk/>
            <pc:sldMk cId="1535147990" sldId="292"/>
            <ac:graphicFrameMk id="9" creationId="{FC1904DF-5E7D-E951-62EA-30AFBA718BDE}"/>
          </ac:graphicFrameMkLst>
        </pc:graphicFrameChg>
      </pc:sldChg>
    </pc:docChg>
  </pc:docChgLst>
  <pc:docChgLst>
    <pc:chgData name="Kim Chesky" userId="286ccfc7-decb-4bc9-a7a5-924a69a2507c" providerId="ADAL" clId="{381ADB90-8B2C-4B25-9D6E-FE1849FC0B0F}"/>
    <pc:docChg chg="undo custSel modSld">
      <pc:chgData name="Kim Chesky" userId="286ccfc7-decb-4bc9-a7a5-924a69a2507c" providerId="ADAL" clId="{381ADB90-8B2C-4B25-9D6E-FE1849FC0B0F}" dt="2025-06-06T19:29:32.581" v="80" actId="20577"/>
      <pc:docMkLst>
        <pc:docMk/>
      </pc:docMkLst>
      <pc:sldChg chg="modSp mod">
        <pc:chgData name="Kim Chesky" userId="286ccfc7-decb-4bc9-a7a5-924a69a2507c" providerId="ADAL" clId="{381ADB90-8B2C-4B25-9D6E-FE1849FC0B0F}" dt="2025-06-06T19:29:32.581" v="80" actId="20577"/>
        <pc:sldMkLst>
          <pc:docMk/>
          <pc:sldMk cId="1774612202" sldId="283"/>
        </pc:sldMkLst>
        <pc:spChg chg="mod">
          <ac:chgData name="Kim Chesky" userId="286ccfc7-decb-4bc9-a7a5-924a69a2507c" providerId="ADAL" clId="{381ADB90-8B2C-4B25-9D6E-FE1849FC0B0F}" dt="2025-06-06T19:29:32.581" v="80" actId="20577"/>
          <ac:spMkLst>
            <pc:docMk/>
            <pc:sldMk cId="1774612202" sldId="283"/>
            <ac:spMk id="3" creationId="{7D1447B0-407F-6848-4544-B6B26457361E}"/>
          </ac:spMkLst>
        </pc:spChg>
        <pc:spChg chg="mod">
          <ac:chgData name="Kim Chesky" userId="286ccfc7-decb-4bc9-a7a5-924a69a2507c" providerId="ADAL" clId="{381ADB90-8B2C-4B25-9D6E-FE1849FC0B0F}" dt="2025-06-06T19:29:03.999" v="0" actId="13926"/>
          <ac:spMkLst>
            <pc:docMk/>
            <pc:sldMk cId="1774612202" sldId="283"/>
            <ac:spMk id="5" creationId="{3B90C2AA-BC0F-4D79-62F2-A518F7D10E30}"/>
          </ac:spMkLst>
        </pc:spChg>
      </pc:sldChg>
    </pc:docChg>
  </pc:docChgLst>
  <pc:docChgLst>
    <pc:chgData name="Stephanie Phan" userId="0a02dd85-aafc-47bd-86bb-a646124aac58" providerId="ADAL" clId="{F4E052A3-10FE-4CD6-AAC8-BC3C1C62791E}"/>
    <pc:docChg chg="custSel modSld">
      <pc:chgData name="Stephanie Phan" userId="0a02dd85-aafc-47bd-86bb-a646124aac58" providerId="ADAL" clId="{F4E052A3-10FE-4CD6-AAC8-BC3C1C62791E}" dt="2025-06-06T18:09:54.036" v="339" actId="2711"/>
      <pc:docMkLst>
        <pc:docMk/>
      </pc:docMkLst>
      <pc:sldChg chg="modSp mod">
        <pc:chgData name="Stephanie Phan" userId="0a02dd85-aafc-47bd-86bb-a646124aac58" providerId="ADAL" clId="{F4E052A3-10FE-4CD6-AAC8-BC3C1C62791E}" dt="2025-06-06T18:09:54.036" v="339" actId="2711"/>
        <pc:sldMkLst>
          <pc:docMk/>
          <pc:sldMk cId="1188147704" sldId="261"/>
        </pc:sldMkLst>
        <pc:spChg chg="mod">
          <ac:chgData name="Stephanie Phan" userId="0a02dd85-aafc-47bd-86bb-a646124aac58" providerId="ADAL" clId="{F4E052A3-10FE-4CD6-AAC8-BC3C1C62791E}" dt="2025-06-06T18:09:50.575" v="338" actId="2711"/>
          <ac:spMkLst>
            <pc:docMk/>
            <pc:sldMk cId="1188147704" sldId="261"/>
            <ac:spMk id="3" creationId="{D6D1F92E-3CE8-4B51-AA06-7E4724D60439}"/>
          </ac:spMkLst>
        </pc:spChg>
        <pc:spChg chg="mod">
          <ac:chgData name="Stephanie Phan" userId="0a02dd85-aafc-47bd-86bb-a646124aac58" providerId="ADAL" clId="{F4E052A3-10FE-4CD6-AAC8-BC3C1C62791E}" dt="2025-06-06T18:09:54.036" v="339" actId="2711"/>
          <ac:spMkLst>
            <pc:docMk/>
            <pc:sldMk cId="1188147704" sldId="261"/>
            <ac:spMk id="4" creationId="{15545E10-CB58-43A5-9EBA-412D56EBF1B4}"/>
          </ac:spMkLst>
        </pc:spChg>
      </pc:sldChg>
      <pc:sldChg chg="modSp mod">
        <pc:chgData name="Stephanie Phan" userId="0a02dd85-aafc-47bd-86bb-a646124aac58" providerId="ADAL" clId="{F4E052A3-10FE-4CD6-AAC8-BC3C1C62791E}" dt="2025-06-06T18:01:28.306" v="143" actId="1035"/>
        <pc:sldMkLst>
          <pc:docMk/>
          <pc:sldMk cId="3235196620" sldId="263"/>
        </pc:sldMkLst>
        <pc:spChg chg="mod">
          <ac:chgData name="Stephanie Phan" userId="0a02dd85-aafc-47bd-86bb-a646124aac58" providerId="ADAL" clId="{F4E052A3-10FE-4CD6-AAC8-BC3C1C62791E}" dt="2025-06-06T18:01:28.306" v="143" actId="1035"/>
          <ac:spMkLst>
            <pc:docMk/>
            <pc:sldMk cId="3235196620" sldId="263"/>
            <ac:spMk id="3" creationId="{179C279D-0F7D-C8A3-CC9C-5E462EE871E0}"/>
          </ac:spMkLst>
        </pc:spChg>
        <pc:spChg chg="mod">
          <ac:chgData name="Stephanie Phan" userId="0a02dd85-aafc-47bd-86bb-a646124aac58" providerId="ADAL" clId="{F4E052A3-10FE-4CD6-AAC8-BC3C1C62791E}" dt="2025-06-06T17:52:36.566" v="17" actId="2711"/>
          <ac:spMkLst>
            <pc:docMk/>
            <pc:sldMk cId="3235196620" sldId="263"/>
            <ac:spMk id="5" creationId="{C302C82E-41E9-5D83-247A-3F059E7942B0}"/>
          </ac:spMkLst>
        </pc:spChg>
        <pc:spChg chg="mod">
          <ac:chgData name="Stephanie Phan" userId="0a02dd85-aafc-47bd-86bb-a646124aac58" providerId="ADAL" clId="{F4E052A3-10FE-4CD6-AAC8-BC3C1C62791E}" dt="2025-06-06T17:52:31.807" v="16" actId="2711"/>
          <ac:spMkLst>
            <pc:docMk/>
            <pc:sldMk cId="3235196620" sldId="263"/>
            <ac:spMk id="6" creationId="{A8E912B5-A2FE-666A-0F06-38E3928AFB0A}"/>
          </ac:spMkLst>
        </pc:spChg>
      </pc:sldChg>
      <pc:sldChg chg="modSp mod">
        <pc:chgData name="Stephanie Phan" userId="0a02dd85-aafc-47bd-86bb-a646124aac58" providerId="ADAL" clId="{F4E052A3-10FE-4CD6-AAC8-BC3C1C62791E}" dt="2025-06-06T18:01:13.007" v="117" actId="1035"/>
        <pc:sldMkLst>
          <pc:docMk/>
          <pc:sldMk cId="285991480" sldId="265"/>
        </pc:sldMkLst>
        <pc:spChg chg="mod">
          <ac:chgData name="Stephanie Phan" userId="0a02dd85-aafc-47bd-86bb-a646124aac58" providerId="ADAL" clId="{F4E052A3-10FE-4CD6-AAC8-BC3C1C62791E}" dt="2025-06-06T17:50:17.130" v="2" actId="2711"/>
          <ac:spMkLst>
            <pc:docMk/>
            <pc:sldMk cId="285991480" sldId="265"/>
            <ac:spMk id="3" creationId="{FB1B6031-609B-70A0-2C30-DBEC32A9AA7E}"/>
          </ac:spMkLst>
        </pc:spChg>
        <pc:spChg chg="mod">
          <ac:chgData name="Stephanie Phan" userId="0a02dd85-aafc-47bd-86bb-a646124aac58" providerId="ADAL" clId="{F4E052A3-10FE-4CD6-AAC8-BC3C1C62791E}" dt="2025-06-06T18:01:13.007" v="117" actId="1035"/>
          <ac:spMkLst>
            <pc:docMk/>
            <pc:sldMk cId="285991480" sldId="265"/>
            <ac:spMk id="4" creationId="{6162A12A-30DB-F194-0F29-67D38D726CAC}"/>
          </ac:spMkLst>
        </pc:spChg>
        <pc:spChg chg="mod">
          <ac:chgData name="Stephanie Phan" userId="0a02dd85-aafc-47bd-86bb-a646124aac58" providerId="ADAL" clId="{F4E052A3-10FE-4CD6-AAC8-BC3C1C62791E}" dt="2025-06-06T17:50:23.675" v="3" actId="2711"/>
          <ac:spMkLst>
            <pc:docMk/>
            <pc:sldMk cId="285991480" sldId="265"/>
            <ac:spMk id="6" creationId="{B615A6D5-90E4-9C93-7AE2-2177FBD02072}"/>
          </ac:spMkLst>
        </pc:spChg>
        <pc:spChg chg="mod">
          <ac:chgData name="Stephanie Phan" userId="0a02dd85-aafc-47bd-86bb-a646124aac58" providerId="ADAL" clId="{F4E052A3-10FE-4CD6-AAC8-BC3C1C62791E}" dt="2025-06-06T17:51:36.343" v="12" actId="2711"/>
          <ac:spMkLst>
            <pc:docMk/>
            <pc:sldMk cId="285991480" sldId="265"/>
            <ac:spMk id="8" creationId="{C6C36394-59A0-9988-6920-72EE18B93521}"/>
          </ac:spMkLst>
        </pc:spChg>
        <pc:spChg chg="mod">
          <ac:chgData name="Stephanie Phan" userId="0a02dd85-aafc-47bd-86bb-a646124aac58" providerId="ADAL" clId="{F4E052A3-10FE-4CD6-AAC8-BC3C1C62791E}" dt="2025-06-06T17:50:23.675" v="3" actId="2711"/>
          <ac:spMkLst>
            <pc:docMk/>
            <pc:sldMk cId="285991480" sldId="265"/>
            <ac:spMk id="9" creationId="{14140251-67F4-1C97-1356-418296DD2C87}"/>
          </ac:spMkLst>
        </pc:spChg>
      </pc:sldChg>
      <pc:sldChg chg="modSp mod">
        <pc:chgData name="Stephanie Phan" userId="0a02dd85-aafc-47bd-86bb-a646124aac58" providerId="ADAL" clId="{F4E052A3-10FE-4CD6-AAC8-BC3C1C62791E}" dt="2025-06-06T18:01:18.798" v="126" actId="1035"/>
        <pc:sldMkLst>
          <pc:docMk/>
          <pc:sldMk cId="3507526403" sldId="268"/>
        </pc:sldMkLst>
        <pc:spChg chg="mod">
          <ac:chgData name="Stephanie Phan" userId="0a02dd85-aafc-47bd-86bb-a646124aac58" providerId="ADAL" clId="{F4E052A3-10FE-4CD6-AAC8-BC3C1C62791E}" dt="2025-06-06T17:51:43.773" v="14" actId="207"/>
          <ac:spMkLst>
            <pc:docMk/>
            <pc:sldMk cId="3507526403" sldId="268"/>
            <ac:spMk id="2" creationId="{37CD61A9-F545-FC62-2C4C-DE7EC6AADAF0}"/>
          </ac:spMkLst>
        </pc:spChg>
        <pc:spChg chg="mod">
          <ac:chgData name="Stephanie Phan" userId="0a02dd85-aafc-47bd-86bb-a646124aac58" providerId="ADAL" clId="{F4E052A3-10FE-4CD6-AAC8-BC3C1C62791E}" dt="2025-06-06T17:50:37.717" v="5" actId="2711"/>
          <ac:spMkLst>
            <pc:docMk/>
            <pc:sldMk cId="3507526403" sldId="268"/>
            <ac:spMk id="3" creationId="{3033125F-03E3-853C-3AE0-DC24FE812CE0}"/>
          </ac:spMkLst>
        </pc:spChg>
        <pc:spChg chg="mod">
          <ac:chgData name="Stephanie Phan" userId="0a02dd85-aafc-47bd-86bb-a646124aac58" providerId="ADAL" clId="{F4E052A3-10FE-4CD6-AAC8-BC3C1C62791E}" dt="2025-06-06T18:01:18.798" v="126" actId="1035"/>
          <ac:spMkLst>
            <pc:docMk/>
            <pc:sldMk cId="3507526403" sldId="268"/>
            <ac:spMk id="5" creationId="{AE06F82F-930B-5385-C758-2E3E2E61795D}"/>
          </ac:spMkLst>
        </pc:spChg>
      </pc:sldChg>
      <pc:sldChg chg="modSp mod">
        <pc:chgData name="Stephanie Phan" userId="0a02dd85-aafc-47bd-86bb-a646124aac58" providerId="ADAL" clId="{F4E052A3-10FE-4CD6-AAC8-BC3C1C62791E}" dt="2025-06-06T18:01:37.038" v="158" actId="1036"/>
        <pc:sldMkLst>
          <pc:docMk/>
          <pc:sldMk cId="1778796711" sldId="269"/>
        </pc:sldMkLst>
        <pc:spChg chg="mod">
          <ac:chgData name="Stephanie Phan" userId="0a02dd85-aafc-47bd-86bb-a646124aac58" providerId="ADAL" clId="{F4E052A3-10FE-4CD6-AAC8-BC3C1C62791E}" dt="2025-06-06T17:53:47.310" v="29" actId="207"/>
          <ac:spMkLst>
            <pc:docMk/>
            <pc:sldMk cId="1778796711" sldId="269"/>
            <ac:spMk id="2" creationId="{29EA7DD9-D055-C47C-7F7F-5B96879A30B6}"/>
          </ac:spMkLst>
        </pc:spChg>
        <pc:spChg chg="mod">
          <ac:chgData name="Stephanie Phan" userId="0a02dd85-aafc-47bd-86bb-a646124aac58" providerId="ADAL" clId="{F4E052A3-10FE-4CD6-AAC8-BC3C1C62791E}" dt="2025-06-06T18:01:37.038" v="158" actId="1036"/>
          <ac:spMkLst>
            <pc:docMk/>
            <pc:sldMk cId="1778796711" sldId="269"/>
            <ac:spMk id="42" creationId="{71DD1B23-9424-818F-794A-6FC75AD56C63}"/>
          </ac:spMkLst>
        </pc:spChg>
        <pc:graphicFrameChg chg="modGraphic">
          <ac:chgData name="Stephanie Phan" userId="0a02dd85-aafc-47bd-86bb-a646124aac58" providerId="ADAL" clId="{F4E052A3-10FE-4CD6-AAC8-BC3C1C62791E}" dt="2025-06-06T17:53:34.419" v="26" actId="2711"/>
          <ac:graphicFrameMkLst>
            <pc:docMk/>
            <pc:sldMk cId="1778796711" sldId="269"/>
            <ac:graphicFrameMk id="34" creationId="{C99352E9-66D8-23B7-B13A-57D894E74C1C}"/>
          </ac:graphicFrameMkLst>
        </pc:graphicFrameChg>
        <pc:graphicFrameChg chg="modGraphic">
          <ac:chgData name="Stephanie Phan" userId="0a02dd85-aafc-47bd-86bb-a646124aac58" providerId="ADAL" clId="{F4E052A3-10FE-4CD6-AAC8-BC3C1C62791E}" dt="2025-06-06T17:53:38.360" v="27" actId="2711"/>
          <ac:graphicFrameMkLst>
            <pc:docMk/>
            <pc:sldMk cId="1778796711" sldId="269"/>
            <ac:graphicFrameMk id="41" creationId="{ED372D3C-E0ED-E423-5547-E97C6A52AC6A}"/>
          </ac:graphicFrameMkLst>
        </pc:graphicFrameChg>
      </pc:sldChg>
      <pc:sldChg chg="modSp mod">
        <pc:chgData name="Stephanie Phan" userId="0a02dd85-aafc-47bd-86bb-a646124aac58" providerId="ADAL" clId="{F4E052A3-10FE-4CD6-AAC8-BC3C1C62791E}" dt="2025-06-06T18:03:45.191" v="255" actId="572"/>
        <pc:sldMkLst>
          <pc:docMk/>
          <pc:sldMk cId="3765688671" sldId="270"/>
        </pc:sldMkLst>
        <pc:spChg chg="mod">
          <ac:chgData name="Stephanie Phan" userId="0a02dd85-aafc-47bd-86bb-a646124aac58" providerId="ADAL" clId="{F4E052A3-10FE-4CD6-AAC8-BC3C1C62791E}" dt="2025-06-06T18:01:42.884" v="168" actId="1036"/>
          <ac:spMkLst>
            <pc:docMk/>
            <pc:sldMk cId="3765688671" sldId="270"/>
            <ac:spMk id="3" creationId="{F440CBC2-2A87-7E1C-C254-567F971A27E5}"/>
          </ac:spMkLst>
        </pc:spChg>
        <pc:spChg chg="mod">
          <ac:chgData name="Stephanie Phan" userId="0a02dd85-aafc-47bd-86bb-a646124aac58" providerId="ADAL" clId="{F4E052A3-10FE-4CD6-AAC8-BC3C1C62791E}" dt="2025-06-06T17:57:10.474" v="68" actId="207"/>
          <ac:spMkLst>
            <pc:docMk/>
            <pc:sldMk cId="3765688671" sldId="270"/>
            <ac:spMk id="6" creationId="{FD8871B9-36AB-9B8E-80D1-CE61646F047C}"/>
          </ac:spMkLst>
        </pc:spChg>
        <pc:graphicFrameChg chg="mod modGraphic">
          <ac:chgData name="Stephanie Phan" userId="0a02dd85-aafc-47bd-86bb-a646124aac58" providerId="ADAL" clId="{F4E052A3-10FE-4CD6-AAC8-BC3C1C62791E}" dt="2025-06-06T18:03:45.191" v="255" actId="572"/>
          <ac:graphicFrameMkLst>
            <pc:docMk/>
            <pc:sldMk cId="3765688671" sldId="270"/>
            <ac:graphicFrameMk id="5" creationId="{CDDB4218-78E6-09EE-C40C-EFA518E5C370}"/>
          </ac:graphicFrameMkLst>
        </pc:graphicFrameChg>
      </pc:sldChg>
      <pc:sldChg chg="modSp mod">
        <pc:chgData name="Stephanie Phan" userId="0a02dd85-aafc-47bd-86bb-a646124aac58" providerId="ADAL" clId="{F4E052A3-10FE-4CD6-AAC8-BC3C1C62791E}" dt="2025-06-06T18:01:23.693" v="135" actId="1035"/>
        <pc:sldMkLst>
          <pc:docMk/>
          <pc:sldMk cId="1809105254" sldId="274"/>
        </pc:sldMkLst>
        <pc:spChg chg="mod">
          <ac:chgData name="Stephanie Phan" userId="0a02dd85-aafc-47bd-86bb-a646124aac58" providerId="ADAL" clId="{F4E052A3-10FE-4CD6-AAC8-BC3C1C62791E}" dt="2025-06-06T17:51:08.502" v="9" actId="2711"/>
          <ac:spMkLst>
            <pc:docMk/>
            <pc:sldMk cId="1809105254" sldId="274"/>
            <ac:spMk id="3" creationId="{0127FC35-1F58-3BB2-1794-77272AADF7A6}"/>
          </ac:spMkLst>
        </pc:spChg>
        <pc:spChg chg="mod">
          <ac:chgData name="Stephanie Phan" userId="0a02dd85-aafc-47bd-86bb-a646124aac58" providerId="ADAL" clId="{F4E052A3-10FE-4CD6-AAC8-BC3C1C62791E}" dt="2025-06-06T17:51:51.019" v="15" actId="2711"/>
          <ac:spMkLst>
            <pc:docMk/>
            <pc:sldMk cId="1809105254" sldId="274"/>
            <ac:spMk id="5" creationId="{783B844B-1314-D95F-BD15-B85013BA9E7D}"/>
          </ac:spMkLst>
        </pc:spChg>
        <pc:spChg chg="mod">
          <ac:chgData name="Stephanie Phan" userId="0a02dd85-aafc-47bd-86bb-a646124aac58" providerId="ADAL" clId="{F4E052A3-10FE-4CD6-AAC8-BC3C1C62791E}" dt="2025-06-06T17:51:12.299" v="10" actId="2711"/>
          <ac:spMkLst>
            <pc:docMk/>
            <pc:sldMk cId="1809105254" sldId="274"/>
            <ac:spMk id="6" creationId="{CB75280D-A6D9-3856-1B48-5B078041996A}"/>
          </ac:spMkLst>
        </pc:spChg>
        <pc:spChg chg="mod">
          <ac:chgData name="Stephanie Phan" userId="0a02dd85-aafc-47bd-86bb-a646124aac58" providerId="ADAL" clId="{F4E052A3-10FE-4CD6-AAC8-BC3C1C62791E}" dt="2025-06-06T18:01:23.693" v="135" actId="1035"/>
          <ac:spMkLst>
            <pc:docMk/>
            <pc:sldMk cId="1809105254" sldId="274"/>
            <ac:spMk id="7" creationId="{668118E7-304F-6E31-2E87-9B6F9FC892EE}"/>
          </ac:spMkLst>
        </pc:spChg>
      </pc:sldChg>
      <pc:sldChg chg="modSp mod">
        <pc:chgData name="Stephanie Phan" userId="0a02dd85-aafc-47bd-86bb-a646124aac58" providerId="ADAL" clId="{F4E052A3-10FE-4CD6-AAC8-BC3C1C62791E}" dt="2025-06-06T18:01:55.820" v="181" actId="1037"/>
        <pc:sldMkLst>
          <pc:docMk/>
          <pc:sldMk cId="924856945" sldId="275"/>
        </pc:sldMkLst>
        <pc:spChg chg="mod">
          <ac:chgData name="Stephanie Phan" userId="0a02dd85-aafc-47bd-86bb-a646124aac58" providerId="ADAL" clId="{F4E052A3-10FE-4CD6-AAC8-BC3C1C62791E}" dt="2025-06-06T18:01:55.820" v="181" actId="1037"/>
          <ac:spMkLst>
            <pc:docMk/>
            <pc:sldMk cId="924856945" sldId="275"/>
            <ac:spMk id="3" creationId="{4AC760B1-4B42-DC7B-367B-6DCF4E530749}"/>
          </ac:spMkLst>
        </pc:spChg>
        <pc:spChg chg="mod">
          <ac:chgData name="Stephanie Phan" userId="0a02dd85-aafc-47bd-86bb-a646124aac58" providerId="ADAL" clId="{F4E052A3-10FE-4CD6-AAC8-BC3C1C62791E}" dt="2025-06-06T17:54:21.437" v="36" actId="2711"/>
          <ac:spMkLst>
            <pc:docMk/>
            <pc:sldMk cId="924856945" sldId="275"/>
            <ac:spMk id="7" creationId="{463203CC-F0CC-9150-8099-8B2CFE3C314F}"/>
          </ac:spMkLst>
        </pc:spChg>
        <pc:spChg chg="mod">
          <ac:chgData name="Stephanie Phan" userId="0a02dd85-aafc-47bd-86bb-a646124aac58" providerId="ADAL" clId="{F4E052A3-10FE-4CD6-AAC8-BC3C1C62791E}" dt="2025-06-06T17:54:21.437" v="36" actId="2711"/>
          <ac:spMkLst>
            <pc:docMk/>
            <pc:sldMk cId="924856945" sldId="275"/>
            <ac:spMk id="8" creationId="{1DFEEEED-F842-7470-9D28-8A1AF19B775C}"/>
          </ac:spMkLst>
        </pc:spChg>
        <pc:spChg chg="mod">
          <ac:chgData name="Stephanie Phan" userId="0a02dd85-aafc-47bd-86bb-a646124aac58" providerId="ADAL" clId="{F4E052A3-10FE-4CD6-AAC8-BC3C1C62791E}" dt="2025-06-06T17:54:17.725" v="35" actId="2711"/>
          <ac:spMkLst>
            <pc:docMk/>
            <pc:sldMk cId="924856945" sldId="275"/>
            <ac:spMk id="10" creationId="{1E225FB3-4A74-14A8-61B3-A97043156E67}"/>
          </ac:spMkLst>
        </pc:spChg>
        <pc:spChg chg="mod">
          <ac:chgData name="Stephanie Phan" userId="0a02dd85-aafc-47bd-86bb-a646124aac58" providerId="ADAL" clId="{F4E052A3-10FE-4CD6-AAC8-BC3C1C62791E}" dt="2025-06-06T17:54:17.725" v="35" actId="2711"/>
          <ac:spMkLst>
            <pc:docMk/>
            <pc:sldMk cId="924856945" sldId="275"/>
            <ac:spMk id="11" creationId="{4223DC71-8F6A-61B8-9C02-EEA33A2323D0}"/>
          </ac:spMkLst>
        </pc:spChg>
        <pc:spChg chg="mod">
          <ac:chgData name="Stephanie Phan" userId="0a02dd85-aafc-47bd-86bb-a646124aac58" providerId="ADAL" clId="{F4E052A3-10FE-4CD6-AAC8-BC3C1C62791E}" dt="2025-06-06T17:57:14.441" v="69" actId="207"/>
          <ac:spMkLst>
            <pc:docMk/>
            <pc:sldMk cId="924856945" sldId="275"/>
            <ac:spMk id="13" creationId="{9ECF4B8E-A0B4-1969-3492-15998923B2EA}"/>
          </ac:spMkLst>
        </pc:spChg>
        <pc:graphicFrameChg chg="mod">
          <ac:chgData name="Stephanie Phan" userId="0a02dd85-aafc-47bd-86bb-a646124aac58" providerId="ADAL" clId="{F4E052A3-10FE-4CD6-AAC8-BC3C1C62791E}" dt="2025-06-06T17:54:12.522" v="34" actId="2711"/>
          <ac:graphicFrameMkLst>
            <pc:docMk/>
            <pc:sldMk cId="924856945" sldId="275"/>
            <ac:graphicFrameMk id="4" creationId="{3DA46359-742C-4A28-476F-65DA1399A77B}"/>
          </ac:graphicFrameMkLst>
        </pc:graphicFrameChg>
        <pc:graphicFrameChg chg="modGraphic">
          <ac:chgData name="Stephanie Phan" userId="0a02dd85-aafc-47bd-86bb-a646124aac58" providerId="ADAL" clId="{F4E052A3-10FE-4CD6-AAC8-BC3C1C62791E}" dt="2025-06-06T17:54:35.182" v="37" actId="2711"/>
          <ac:graphicFrameMkLst>
            <pc:docMk/>
            <pc:sldMk cId="924856945" sldId="275"/>
            <ac:graphicFrameMk id="12" creationId="{174AC24A-9DEA-D2F0-2EAE-7228A7F4B74D}"/>
          </ac:graphicFrameMkLst>
        </pc:graphicFrameChg>
      </pc:sldChg>
      <pc:sldChg chg="modSp mod">
        <pc:chgData name="Stephanie Phan" userId="0a02dd85-aafc-47bd-86bb-a646124aac58" providerId="ADAL" clId="{F4E052A3-10FE-4CD6-AAC8-BC3C1C62791E}" dt="2025-06-06T18:07:34.194" v="267" actId="20577"/>
        <pc:sldMkLst>
          <pc:docMk/>
          <pc:sldMk cId="446109244" sldId="278"/>
        </pc:sldMkLst>
        <pc:spChg chg="mod">
          <ac:chgData name="Stephanie Phan" userId="0a02dd85-aafc-47bd-86bb-a646124aac58" providerId="ADAL" clId="{F4E052A3-10FE-4CD6-AAC8-BC3C1C62791E}" dt="2025-06-06T18:07:20.337" v="265" actId="14100"/>
          <ac:spMkLst>
            <pc:docMk/>
            <pc:sldMk cId="446109244" sldId="278"/>
            <ac:spMk id="3" creationId="{58281E04-A324-DF02-AA89-9AC15503E285}"/>
          </ac:spMkLst>
        </pc:spChg>
        <pc:spChg chg="mod">
          <ac:chgData name="Stephanie Phan" userId="0a02dd85-aafc-47bd-86bb-a646124aac58" providerId="ADAL" clId="{F4E052A3-10FE-4CD6-AAC8-BC3C1C62791E}" dt="2025-06-06T17:56:10.101" v="56" actId="207"/>
          <ac:spMkLst>
            <pc:docMk/>
            <pc:sldMk cId="446109244" sldId="278"/>
            <ac:spMk id="4" creationId="{73F520A1-F119-BD16-D90B-FBF074EDBD05}"/>
          </ac:spMkLst>
        </pc:spChg>
        <pc:graphicFrameChg chg="mod modGraphic">
          <ac:chgData name="Stephanie Phan" userId="0a02dd85-aafc-47bd-86bb-a646124aac58" providerId="ADAL" clId="{F4E052A3-10FE-4CD6-AAC8-BC3C1C62791E}" dt="2025-06-06T18:07:34.194" v="267" actId="20577"/>
          <ac:graphicFrameMkLst>
            <pc:docMk/>
            <pc:sldMk cId="446109244" sldId="278"/>
            <ac:graphicFrameMk id="6" creationId="{43EDDA7C-5C98-6DAB-F5B5-ECF65C077308}"/>
          </ac:graphicFrameMkLst>
        </pc:graphicFrameChg>
      </pc:sldChg>
      <pc:sldChg chg="modSp mod">
        <pc:chgData name="Stephanie Phan" userId="0a02dd85-aafc-47bd-86bb-a646124aac58" providerId="ADAL" clId="{F4E052A3-10FE-4CD6-AAC8-BC3C1C62791E}" dt="2025-06-06T18:08:15.604" v="274" actId="14100"/>
        <pc:sldMkLst>
          <pc:docMk/>
          <pc:sldMk cId="4007239472" sldId="279"/>
        </pc:sldMkLst>
        <pc:spChg chg="mod">
          <ac:chgData name="Stephanie Phan" userId="0a02dd85-aafc-47bd-86bb-a646124aac58" providerId="ADAL" clId="{F4E052A3-10FE-4CD6-AAC8-BC3C1C62791E}" dt="2025-06-06T18:02:52.854" v="240" actId="1037"/>
          <ac:spMkLst>
            <pc:docMk/>
            <pc:sldMk cId="4007239472" sldId="279"/>
            <ac:spMk id="3" creationId="{FAD7C6D3-584B-12F6-6699-7CA8C4583EB2}"/>
          </ac:spMkLst>
        </pc:spChg>
        <pc:spChg chg="mod">
          <ac:chgData name="Stephanie Phan" userId="0a02dd85-aafc-47bd-86bb-a646124aac58" providerId="ADAL" clId="{F4E052A3-10FE-4CD6-AAC8-BC3C1C62791E}" dt="2025-06-06T17:56:26.786" v="60" actId="207"/>
          <ac:spMkLst>
            <pc:docMk/>
            <pc:sldMk cId="4007239472" sldId="279"/>
            <ac:spMk id="4" creationId="{AB663ED7-EF07-AF75-E56D-CAA190BBE0E0}"/>
          </ac:spMkLst>
        </pc:spChg>
        <pc:spChg chg="mod">
          <ac:chgData name="Stephanie Phan" userId="0a02dd85-aafc-47bd-86bb-a646124aac58" providerId="ADAL" clId="{F4E052A3-10FE-4CD6-AAC8-BC3C1C62791E}" dt="2025-06-06T18:08:15.604" v="274" actId="14100"/>
          <ac:spMkLst>
            <pc:docMk/>
            <pc:sldMk cId="4007239472" sldId="279"/>
            <ac:spMk id="10" creationId="{F03F3518-6533-4741-8522-56D42D09916C}"/>
          </ac:spMkLst>
        </pc:spChg>
        <pc:graphicFrameChg chg="mod modGraphic">
          <ac:chgData name="Stephanie Phan" userId="0a02dd85-aafc-47bd-86bb-a646124aac58" providerId="ADAL" clId="{F4E052A3-10FE-4CD6-AAC8-BC3C1C62791E}" dt="2025-06-06T18:03:58.070" v="256"/>
          <ac:graphicFrameMkLst>
            <pc:docMk/>
            <pc:sldMk cId="4007239472" sldId="279"/>
            <ac:graphicFrameMk id="5" creationId="{461B4E56-A3AA-76A3-6F10-5EE2D83DBB57}"/>
          </ac:graphicFrameMkLst>
        </pc:graphicFrameChg>
      </pc:sldChg>
      <pc:sldChg chg="modSp mod">
        <pc:chgData name="Stephanie Phan" userId="0a02dd85-aafc-47bd-86bb-a646124aac58" providerId="ADAL" clId="{F4E052A3-10FE-4CD6-AAC8-BC3C1C62791E}" dt="2025-06-06T18:08:44.870" v="337" actId="20577"/>
        <pc:sldMkLst>
          <pc:docMk/>
          <pc:sldMk cId="4127960363" sldId="282"/>
        </pc:sldMkLst>
        <pc:spChg chg="mod">
          <ac:chgData name="Stephanie Phan" userId="0a02dd85-aafc-47bd-86bb-a646124aac58" providerId="ADAL" clId="{F4E052A3-10FE-4CD6-AAC8-BC3C1C62791E}" dt="2025-06-06T17:56:48.606" v="66" actId="207"/>
          <ac:spMkLst>
            <pc:docMk/>
            <pc:sldMk cId="4127960363" sldId="282"/>
            <ac:spMk id="2" creationId="{9B0E86F4-7D61-A2B6-EAA6-0C0AC1A24341}"/>
          </ac:spMkLst>
        </pc:spChg>
        <pc:spChg chg="mod">
          <ac:chgData name="Stephanie Phan" userId="0a02dd85-aafc-47bd-86bb-a646124aac58" providerId="ADAL" clId="{F4E052A3-10FE-4CD6-AAC8-BC3C1C62791E}" dt="2025-06-06T17:56:43.971" v="64" actId="2711"/>
          <ac:spMkLst>
            <pc:docMk/>
            <pc:sldMk cId="4127960363" sldId="282"/>
            <ac:spMk id="3" creationId="{299CEED8-DC72-3D10-B7A1-94368D86F207}"/>
          </ac:spMkLst>
        </pc:spChg>
        <pc:spChg chg="mod">
          <ac:chgData name="Stephanie Phan" userId="0a02dd85-aafc-47bd-86bb-a646124aac58" providerId="ADAL" clId="{F4E052A3-10FE-4CD6-AAC8-BC3C1C62791E}" dt="2025-06-06T18:08:44.870" v="337" actId="20577"/>
          <ac:spMkLst>
            <pc:docMk/>
            <pc:sldMk cId="4127960363" sldId="282"/>
            <ac:spMk id="4" creationId="{67306AA8-A8C3-AF6F-61AA-B47E96FCF8A8}"/>
          </ac:spMkLst>
        </pc:spChg>
      </pc:sldChg>
      <pc:sldChg chg="modSp mod">
        <pc:chgData name="Stephanie Phan" userId="0a02dd85-aafc-47bd-86bb-a646124aac58" providerId="ADAL" clId="{F4E052A3-10FE-4CD6-AAC8-BC3C1C62791E}" dt="2025-06-06T18:01:33.025" v="152" actId="1035"/>
        <pc:sldMkLst>
          <pc:docMk/>
          <pc:sldMk cId="1774612202" sldId="283"/>
        </pc:sldMkLst>
        <pc:spChg chg="mod">
          <ac:chgData name="Stephanie Phan" userId="0a02dd85-aafc-47bd-86bb-a646124aac58" providerId="ADAL" clId="{F4E052A3-10FE-4CD6-AAC8-BC3C1C62791E}" dt="2025-06-06T17:53:12.570" v="21" actId="207"/>
          <ac:spMkLst>
            <pc:docMk/>
            <pc:sldMk cId="1774612202" sldId="283"/>
            <ac:spMk id="2" creationId="{59BB2451-AAE6-D958-568E-2BFD18F3A522}"/>
          </ac:spMkLst>
        </pc:spChg>
        <pc:spChg chg="mod">
          <ac:chgData name="Stephanie Phan" userId="0a02dd85-aafc-47bd-86bb-a646124aac58" providerId="ADAL" clId="{F4E052A3-10FE-4CD6-AAC8-BC3C1C62791E}" dt="2025-06-06T18:01:33.025" v="152" actId="1035"/>
          <ac:spMkLst>
            <pc:docMk/>
            <pc:sldMk cId="1774612202" sldId="283"/>
            <ac:spMk id="3" creationId="{7D1447B0-407F-6848-4544-B6B26457361E}"/>
          </ac:spMkLst>
        </pc:spChg>
        <pc:graphicFrameChg chg="mod modGraphic">
          <ac:chgData name="Stephanie Phan" userId="0a02dd85-aafc-47bd-86bb-a646124aac58" providerId="ADAL" clId="{F4E052A3-10FE-4CD6-AAC8-BC3C1C62791E}" dt="2025-06-06T17:59:35.194" v="82"/>
          <ac:graphicFrameMkLst>
            <pc:docMk/>
            <pc:sldMk cId="1774612202" sldId="283"/>
            <ac:graphicFrameMk id="7" creationId="{FF7B4B02-DF2A-F4A4-D3FE-19703255A4E4}"/>
          </ac:graphicFrameMkLst>
        </pc:graphicFrameChg>
      </pc:sldChg>
      <pc:sldChg chg="modSp mod">
        <pc:chgData name="Stephanie Phan" userId="0a02dd85-aafc-47bd-86bb-a646124aac58" providerId="ADAL" clId="{F4E052A3-10FE-4CD6-AAC8-BC3C1C62791E}" dt="2025-06-06T18:06:58.019" v="259" actId="1036"/>
        <pc:sldMkLst>
          <pc:docMk/>
          <pc:sldMk cId="106744351" sldId="291"/>
        </pc:sldMkLst>
        <pc:spChg chg="mod">
          <ac:chgData name="Stephanie Phan" userId="0a02dd85-aafc-47bd-86bb-a646124aac58" providerId="ADAL" clId="{F4E052A3-10FE-4CD6-AAC8-BC3C1C62791E}" dt="2025-06-06T18:02:09.995" v="195" actId="1038"/>
          <ac:spMkLst>
            <pc:docMk/>
            <pc:sldMk cId="106744351" sldId="291"/>
            <ac:spMk id="3" creationId="{CD177B71-A027-8F4F-9746-F91CC42DAF0E}"/>
          </ac:spMkLst>
        </pc:spChg>
        <pc:spChg chg="mod">
          <ac:chgData name="Stephanie Phan" userId="0a02dd85-aafc-47bd-86bb-a646124aac58" providerId="ADAL" clId="{F4E052A3-10FE-4CD6-AAC8-BC3C1C62791E}" dt="2025-06-06T18:06:36.109" v="257" actId="20577"/>
          <ac:spMkLst>
            <pc:docMk/>
            <pc:sldMk cId="106744351" sldId="291"/>
            <ac:spMk id="17" creationId="{D93CDF9B-C70A-C5A1-0D46-AA1A44069E8A}"/>
          </ac:spMkLst>
        </pc:spChg>
        <pc:graphicFrameChg chg="mod modGraphic">
          <ac:chgData name="Stephanie Phan" userId="0a02dd85-aafc-47bd-86bb-a646124aac58" providerId="ADAL" clId="{F4E052A3-10FE-4CD6-AAC8-BC3C1C62791E}" dt="2025-06-06T17:58:27.835" v="77"/>
          <ac:graphicFrameMkLst>
            <pc:docMk/>
            <pc:sldMk cId="106744351" sldId="291"/>
            <ac:graphicFrameMk id="4" creationId="{3DF434E7-5CFE-8D48-DD7F-382D1B7938C4}"/>
          </ac:graphicFrameMkLst>
        </pc:graphicFrameChg>
        <pc:graphicFrameChg chg="mod">
          <ac:chgData name="Stephanie Phan" userId="0a02dd85-aafc-47bd-86bb-a646124aac58" providerId="ADAL" clId="{F4E052A3-10FE-4CD6-AAC8-BC3C1C62791E}" dt="2025-06-06T17:55:16.871" v="45" actId="113"/>
          <ac:graphicFrameMkLst>
            <pc:docMk/>
            <pc:sldMk cId="106744351" sldId="291"/>
            <ac:graphicFrameMk id="13" creationId="{94B90CF4-C817-BC66-E8FE-89F7183890AF}"/>
          </ac:graphicFrameMkLst>
        </pc:graphicFrameChg>
        <pc:graphicFrameChg chg="mod modGraphic">
          <ac:chgData name="Stephanie Phan" userId="0a02dd85-aafc-47bd-86bb-a646124aac58" providerId="ADAL" clId="{F4E052A3-10FE-4CD6-AAC8-BC3C1C62791E}" dt="2025-06-06T18:06:58.019" v="259" actId="1036"/>
          <ac:graphicFrameMkLst>
            <pc:docMk/>
            <pc:sldMk cId="106744351" sldId="291"/>
            <ac:graphicFrameMk id="14" creationId="{BA478424-EAAE-222D-5ABD-DB24450FB708}"/>
          </ac:graphicFrameMkLst>
        </pc:graphicFrameChg>
      </pc:sldChg>
      <pc:sldChg chg="modSp mod">
        <pc:chgData name="Stephanie Phan" userId="0a02dd85-aafc-47bd-86bb-a646124aac58" providerId="ADAL" clId="{F4E052A3-10FE-4CD6-AAC8-BC3C1C62791E}" dt="2025-06-06T18:06:54.153" v="258" actId="1036"/>
        <pc:sldMkLst>
          <pc:docMk/>
          <pc:sldMk cId="1535147990" sldId="292"/>
        </pc:sldMkLst>
        <pc:spChg chg="mod">
          <ac:chgData name="Stephanie Phan" userId="0a02dd85-aafc-47bd-86bb-a646124aac58" providerId="ADAL" clId="{F4E052A3-10FE-4CD6-AAC8-BC3C1C62791E}" dt="2025-06-06T18:02:27.528" v="212" actId="1035"/>
          <ac:spMkLst>
            <pc:docMk/>
            <pc:sldMk cId="1535147990" sldId="292"/>
            <ac:spMk id="3" creationId="{4CF42732-5479-21C9-3108-2158F4ACB9FA}"/>
          </ac:spMkLst>
        </pc:spChg>
        <pc:spChg chg="mod">
          <ac:chgData name="Stephanie Phan" userId="0a02dd85-aafc-47bd-86bb-a646124aac58" providerId="ADAL" clId="{F4E052A3-10FE-4CD6-AAC8-BC3C1C62791E}" dt="2025-06-06T17:57:21.982" v="71" actId="207"/>
          <ac:spMkLst>
            <pc:docMk/>
            <pc:sldMk cId="1535147990" sldId="292"/>
            <ac:spMk id="8" creationId="{726807BC-9F04-1EA2-9D0A-0AE25CA1B602}"/>
          </ac:spMkLst>
        </pc:spChg>
        <pc:spChg chg="mod">
          <ac:chgData name="Stephanie Phan" userId="0a02dd85-aafc-47bd-86bb-a646124aac58" providerId="ADAL" clId="{F4E052A3-10FE-4CD6-AAC8-BC3C1C62791E}" dt="2025-06-06T17:55:41.765" v="50" actId="2711"/>
          <ac:spMkLst>
            <pc:docMk/>
            <pc:sldMk cId="1535147990" sldId="292"/>
            <ac:spMk id="12" creationId="{416E2842-88AD-9A87-3CD0-F9F1712A3AB7}"/>
          </ac:spMkLst>
        </pc:spChg>
        <pc:spChg chg="mod">
          <ac:chgData name="Stephanie Phan" userId="0a02dd85-aafc-47bd-86bb-a646124aac58" providerId="ADAL" clId="{F4E052A3-10FE-4CD6-AAC8-BC3C1C62791E}" dt="2025-06-06T17:55:41.765" v="50" actId="2711"/>
          <ac:spMkLst>
            <pc:docMk/>
            <pc:sldMk cId="1535147990" sldId="292"/>
            <ac:spMk id="13" creationId="{C239465A-AD8F-58AB-DA7F-C28A5E90B493}"/>
          </ac:spMkLst>
        </pc:spChg>
        <pc:graphicFrameChg chg="mod">
          <ac:chgData name="Stephanie Phan" userId="0a02dd85-aafc-47bd-86bb-a646124aac58" providerId="ADAL" clId="{F4E052A3-10FE-4CD6-AAC8-BC3C1C62791E}" dt="2025-06-06T17:55:54.542" v="53" actId="113"/>
          <ac:graphicFrameMkLst>
            <pc:docMk/>
            <pc:sldMk cId="1535147990" sldId="292"/>
            <ac:graphicFrameMk id="9" creationId="{FC1904DF-5E7D-E951-62EA-30AFBA718BDE}"/>
          </ac:graphicFrameMkLst>
        </pc:graphicFrameChg>
        <pc:graphicFrameChg chg="mod modGraphic">
          <ac:chgData name="Stephanie Phan" userId="0a02dd85-aafc-47bd-86bb-a646124aac58" providerId="ADAL" clId="{F4E052A3-10FE-4CD6-AAC8-BC3C1C62791E}" dt="2025-06-06T18:06:54.153" v="258" actId="1036"/>
          <ac:graphicFrameMkLst>
            <pc:docMk/>
            <pc:sldMk cId="1535147990" sldId="292"/>
            <ac:graphicFrameMk id="11" creationId="{BFB7F4AC-3ECB-8C82-AD26-D7A01FD81F51}"/>
          </ac:graphicFrameMkLst>
        </pc:graphicFrameChg>
        <pc:graphicFrameChg chg="mod modGraphic">
          <ac:chgData name="Stephanie Phan" userId="0a02dd85-aafc-47bd-86bb-a646124aac58" providerId="ADAL" clId="{F4E052A3-10FE-4CD6-AAC8-BC3C1C62791E}" dt="2025-06-06T17:58:33.298" v="78"/>
          <ac:graphicFrameMkLst>
            <pc:docMk/>
            <pc:sldMk cId="1535147990" sldId="292"/>
            <ac:graphicFrameMk id="21" creationId="{B31B276A-42C7-91FE-6974-ADC0974B969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298740441041"/>
          <c:y val="0.17301561435681506"/>
          <c:w val="0.84318274193743703"/>
          <c:h val="0.62324304797933505"/>
        </c:manualLayout>
      </c:layout>
      <c:barChart>
        <c:barDir val="col"/>
        <c:grouping val="clustered"/>
        <c:varyColors val="0"/>
        <c:ser>
          <c:idx val="0"/>
          <c:order val="0"/>
          <c:tx>
            <c:strRef>
              <c:f>Sheet1!$B$1</c:f>
              <c:strCache>
                <c:ptCount val="1"/>
                <c:pt idx="0">
                  <c:v>Baseline</c:v>
                </c:pt>
              </c:strCache>
            </c:strRef>
          </c:tx>
          <c:spPr>
            <a:solidFill>
              <a:srgbClr val="999999"/>
            </a:solidFill>
            <a:ln>
              <a:noFill/>
            </a:ln>
            <a:effectLst/>
          </c:spPr>
          <c:invertIfNegative val="0"/>
          <c:dLbls>
            <c:dLbl>
              <c:idx val="0"/>
              <c:layout>
                <c:manualLayout>
                  <c:x val="-4.0447308445855104E-17"/>
                  <c:y val="-4.6107794214016409E-2"/>
                </c:manualLayout>
              </c:layout>
              <c:tx>
                <c:rich>
                  <a:bodyPr/>
                  <a:lstStyle/>
                  <a:p>
                    <a:fld id="{54E18E4F-AA40-4E37-B50F-40800051ABC0}" type="VALUE">
                      <a:rPr lang="en-US" b="1" i="0" smtClean="0">
                        <a:latin typeface="Avenir Black" panose="02000503020000020003" pitchFamily="2" charset="0"/>
                      </a:rPr>
                      <a:pPr/>
                      <a:t>[VALUE]</a:t>
                    </a:fld>
                    <a:endParaRPr lang="en-US" b="1" i="0" dirty="0">
                      <a:latin typeface="Avenir Black" panose="02000503020000020003" pitchFamily="2" charset="0"/>
                    </a:endParaRPr>
                  </a:p>
                  <a:p>
                    <a:r>
                      <a:rPr lang="en-US" b="0" dirty="0">
                        <a:solidFill>
                          <a:schemeClr val="tx1"/>
                        </a:solidFill>
                      </a:rPr>
                      <a:t>(1.3)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15-4DE8-9235-AFE592A0AF65}"/>
                </c:ext>
              </c:extLst>
            </c:dLbl>
            <c:dLbl>
              <c:idx val="1"/>
              <c:layout>
                <c:manualLayout>
                  <c:x val="-1.1031211553622746E-3"/>
                  <c:y val="-3.3532941246557389E-2"/>
                </c:manualLayout>
              </c:layout>
              <c:tx>
                <c:rich>
                  <a:bodyPr/>
                  <a:lstStyle/>
                  <a:p>
                    <a:fld id="{3E5255B7-0E95-4B4E-9F73-914AC5B9079A}" type="VALUE">
                      <a:rPr lang="en-US" b="1" i="0" smtClean="0">
                        <a:latin typeface="Avenir Black" panose="02000503020000020003" pitchFamily="2" charset="0"/>
                      </a:rPr>
                      <a:pPr/>
                      <a:t>[VALUE]</a:t>
                    </a:fld>
                    <a:endParaRPr lang="en-US" b="1" i="0" dirty="0">
                      <a:latin typeface="Avenir Black" panose="02000503020000020003" pitchFamily="2" charset="0"/>
                    </a:endParaRPr>
                  </a:p>
                  <a:p>
                    <a:r>
                      <a:rPr lang="en-US" b="0" dirty="0">
                        <a:solidFill>
                          <a:schemeClr val="tx1"/>
                        </a:solidFill>
                      </a:rPr>
                      <a:t>(1.1)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15-4DE8-9235-AFE592A0AF65}"/>
                </c:ext>
              </c:extLst>
            </c:dLbl>
            <c:numFmt formatCode="#,##0.0" sourceLinked="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Sheet1!$F$2:$F$3</c:f>
                <c:numCache>
                  <c:formatCode>General</c:formatCode>
                  <c:ptCount val="2"/>
                  <c:pt idx="0">
                    <c:v>1.284</c:v>
                  </c:pt>
                  <c:pt idx="1">
                    <c:v>1.0980000000000001</c:v>
                  </c:pt>
                </c:numCache>
              </c:numRef>
            </c:plus>
            <c:minus>
              <c:numRef>
                <c:f>Sheet1!$F$2:$F$3</c:f>
                <c:numCache>
                  <c:formatCode>General</c:formatCode>
                  <c:ptCount val="2"/>
                  <c:pt idx="0">
                    <c:v>1.284</c:v>
                  </c:pt>
                  <c:pt idx="1">
                    <c:v>1.0980000000000001</c:v>
                  </c:pt>
                </c:numCache>
              </c:numRef>
            </c:minus>
            <c:spPr>
              <a:noFill/>
              <a:ln w="9525" cap="flat" cmpd="sng" algn="ctr">
                <a:solidFill>
                  <a:schemeClr val="tx1"/>
                </a:solidFill>
                <a:round/>
              </a:ln>
              <a:effectLst/>
            </c:spPr>
          </c:errBars>
          <c:cat>
            <c:strRef>
              <c:f>Sheet1!$A$2:$A$3</c:f>
              <c:strCache>
                <c:ptCount val="2"/>
                <c:pt idx="0">
                  <c:v>Narcolepsy
(N=34)</c:v>
                </c:pt>
                <c:pt idx="1">
                  <c:v>Idiopathic Hypersomnia
(N=40)</c:v>
                </c:pt>
              </c:strCache>
            </c:strRef>
          </c:cat>
          <c:val>
            <c:numRef>
              <c:f>Sheet1!$B$2:$B$3</c:f>
              <c:numCache>
                <c:formatCode>General</c:formatCode>
                <c:ptCount val="2"/>
                <c:pt idx="0">
                  <c:v>13.808999999999999</c:v>
                </c:pt>
                <c:pt idx="1">
                  <c:v>14.324999999999999</c:v>
                </c:pt>
              </c:numCache>
            </c:numRef>
          </c:val>
          <c:extLst>
            <c:ext xmlns:c16="http://schemas.microsoft.com/office/drawing/2014/chart" uri="{C3380CC4-5D6E-409C-BE32-E72D297353CC}">
              <c16:uniqueId val="{00000002-7215-4DE8-9235-AFE592A0AF65}"/>
            </c:ext>
          </c:extLst>
        </c:ser>
        <c:ser>
          <c:idx val="1"/>
          <c:order val="1"/>
          <c:tx>
            <c:strRef>
              <c:f>Sheet1!$C$1</c:f>
              <c:strCache>
                <c:ptCount val="1"/>
                <c:pt idx="0">
                  <c:v>Optimized LXB
(EOT)</c:v>
                </c:pt>
              </c:strCache>
            </c:strRef>
          </c:tx>
          <c:spPr>
            <a:solidFill>
              <a:srgbClr val="5673B8"/>
            </a:solidFill>
            <a:ln>
              <a:noFill/>
            </a:ln>
            <a:effectLst/>
          </c:spPr>
          <c:invertIfNegative val="0"/>
          <c:dPt>
            <c:idx val="0"/>
            <c:invertIfNegative val="0"/>
            <c:bubble3D val="0"/>
            <c:spPr>
              <a:solidFill>
                <a:srgbClr val="5075D3"/>
              </a:solidFill>
              <a:ln>
                <a:noFill/>
              </a:ln>
              <a:effectLst/>
            </c:spPr>
            <c:extLst>
              <c:ext xmlns:c16="http://schemas.microsoft.com/office/drawing/2014/chart" uri="{C3380CC4-5D6E-409C-BE32-E72D297353CC}">
                <c16:uniqueId val="{00000005-7215-4DE8-9235-AFE592A0AF65}"/>
              </c:ext>
            </c:extLst>
          </c:dPt>
          <c:dPt>
            <c:idx val="1"/>
            <c:invertIfNegative val="0"/>
            <c:bubble3D val="0"/>
            <c:spPr>
              <a:solidFill>
                <a:srgbClr val="38BB9D"/>
              </a:solidFill>
              <a:ln>
                <a:noFill/>
              </a:ln>
              <a:effectLst/>
            </c:spPr>
            <c:extLst>
              <c:ext xmlns:c16="http://schemas.microsoft.com/office/drawing/2014/chart" uri="{C3380CC4-5D6E-409C-BE32-E72D297353CC}">
                <c16:uniqueId val="{00000004-7215-4DE8-9235-AFE592A0AF65}"/>
              </c:ext>
            </c:extLst>
          </c:dPt>
          <c:dLbls>
            <c:dLbl>
              <c:idx val="0"/>
              <c:layout>
                <c:manualLayout>
                  <c:x val="-1.1031211553622746E-3"/>
                  <c:y val="-4.1916176558196731E-2"/>
                </c:manualLayout>
              </c:layout>
              <c:tx>
                <c:rich>
                  <a:bodyPr/>
                  <a:lstStyle/>
                  <a:p>
                    <a:fld id="{6616F955-C53A-4270-976C-30E65A3900E9}" type="VALUE">
                      <a:rPr lang="en-US" b="1" i="0" smtClean="0">
                        <a:latin typeface="Avenir Black" panose="02000503020000020003" pitchFamily="2" charset="0"/>
                      </a:rPr>
                      <a:pPr/>
                      <a:t>[VALUE]</a:t>
                    </a:fld>
                    <a:endParaRPr lang="en-US" b="1" i="0" dirty="0">
                      <a:latin typeface="Avenir Black" panose="02000503020000020003" pitchFamily="2" charset="0"/>
                    </a:endParaRPr>
                  </a:p>
                  <a:p>
                    <a:r>
                      <a:rPr lang="en-US" b="0" dirty="0">
                        <a:solidFill>
                          <a:schemeClr val="tx1"/>
                        </a:solidFill>
                      </a:rPr>
                      <a:t>(1.1)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215-4DE8-9235-AFE592A0AF65}"/>
                </c:ext>
              </c:extLst>
            </c:dLbl>
            <c:dLbl>
              <c:idx val="1"/>
              <c:layout>
                <c:manualLayout>
                  <c:x val="-1.1031211553623555E-3"/>
                  <c:y val="-3.772455890237706E-2"/>
                </c:manualLayout>
              </c:layout>
              <c:tx>
                <c:rich>
                  <a:bodyPr/>
                  <a:lstStyle/>
                  <a:p>
                    <a:fld id="{7A5BA3B0-796B-49FF-9CC8-8BBAFA801305}" type="VALUE">
                      <a:rPr lang="en-US" b="1" i="0" smtClean="0">
                        <a:latin typeface="Avenir Black" panose="02000503020000020003" pitchFamily="2" charset="0"/>
                      </a:rPr>
                      <a:pPr/>
                      <a:t>[VALUE]</a:t>
                    </a:fld>
                    <a:endParaRPr lang="en-US" b="1" i="0" dirty="0">
                      <a:latin typeface="Avenir Black" panose="02000503020000020003" pitchFamily="2" charset="0"/>
                    </a:endParaRPr>
                  </a:p>
                  <a:p>
                    <a:r>
                      <a:rPr lang="en-US" b="0" dirty="0">
                        <a:solidFill>
                          <a:schemeClr val="tx1"/>
                        </a:solidFill>
                      </a:rPr>
                      <a:t>(1.1)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215-4DE8-9235-AFE592A0AF65}"/>
                </c:ext>
              </c:extLst>
            </c:dLbl>
            <c:numFmt formatCode="#,##0.0" sourceLinked="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Sheet1!$G$2:$G$3</c:f>
                <c:numCache>
                  <c:formatCode>General</c:formatCode>
                  <c:ptCount val="2"/>
                  <c:pt idx="0">
                    <c:v>1.1040000000000001</c:v>
                  </c:pt>
                  <c:pt idx="1">
                    <c:v>1.0860000000000001</c:v>
                  </c:pt>
                </c:numCache>
              </c:numRef>
            </c:plus>
            <c:minus>
              <c:numRef>
                <c:f>Sheet1!$G$2:$G$3</c:f>
                <c:numCache>
                  <c:formatCode>General</c:formatCode>
                  <c:ptCount val="2"/>
                  <c:pt idx="0">
                    <c:v>1.1040000000000001</c:v>
                  </c:pt>
                  <c:pt idx="1">
                    <c:v>1.0860000000000001</c:v>
                  </c:pt>
                </c:numCache>
              </c:numRef>
            </c:minus>
            <c:spPr>
              <a:noFill/>
              <a:ln w="9525" cap="flat" cmpd="sng" algn="ctr">
                <a:solidFill>
                  <a:schemeClr val="tx1"/>
                </a:solidFill>
                <a:round/>
              </a:ln>
              <a:effectLst/>
            </c:spPr>
          </c:errBars>
          <c:cat>
            <c:strRef>
              <c:f>Sheet1!$A$2:$A$3</c:f>
              <c:strCache>
                <c:ptCount val="2"/>
                <c:pt idx="0">
                  <c:v>Narcolepsy
(N=34)</c:v>
                </c:pt>
                <c:pt idx="1">
                  <c:v>Idiopathic Hypersomnia
(N=40)</c:v>
                </c:pt>
              </c:strCache>
            </c:strRef>
          </c:cat>
          <c:val>
            <c:numRef>
              <c:f>Sheet1!$C$2:$C$3</c:f>
              <c:numCache>
                <c:formatCode>General</c:formatCode>
                <c:ptCount val="2"/>
                <c:pt idx="0">
                  <c:v>10.385</c:v>
                </c:pt>
                <c:pt idx="1">
                  <c:v>10.525</c:v>
                </c:pt>
              </c:numCache>
            </c:numRef>
          </c:val>
          <c:extLst>
            <c:ext xmlns:c16="http://schemas.microsoft.com/office/drawing/2014/chart" uri="{C3380CC4-5D6E-409C-BE32-E72D297353CC}">
              <c16:uniqueId val="{00000006-7215-4DE8-9235-AFE592A0AF65}"/>
            </c:ext>
          </c:extLst>
        </c:ser>
        <c:dLbls>
          <c:showLegendKey val="0"/>
          <c:showVal val="0"/>
          <c:showCatName val="0"/>
          <c:showSerName val="0"/>
          <c:showPercent val="0"/>
          <c:showBubbleSize val="0"/>
        </c:dLbls>
        <c:gapWidth val="219"/>
        <c:overlap val="-27"/>
        <c:axId val="1683872383"/>
        <c:axId val="1683886783"/>
      </c:barChart>
      <c:catAx>
        <c:axId val="168387238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crossAx val="1683886783"/>
        <c:crosses val="autoZero"/>
        <c:auto val="1"/>
        <c:lblAlgn val="ctr"/>
        <c:lblOffset val="100"/>
        <c:noMultiLvlLbl val="0"/>
      </c:catAx>
      <c:valAx>
        <c:axId val="1683886783"/>
        <c:scaling>
          <c:orientation val="minMax"/>
          <c:max val="25"/>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venir LT Std 55 Roman" panose="020B0703020203020204"/>
                    <a:ea typeface="+mn-ea"/>
                    <a:cs typeface="Arial" panose="020B0604020202020204" pitchFamily="34" charset="0"/>
                  </a:defRPr>
                </a:pPr>
                <a:r>
                  <a:rPr lang="en-US" b="1" dirty="0"/>
                  <a:t>Mean (SE) Arousal Index</a:t>
                </a:r>
                <a:r>
                  <a:rPr lang="en-US" b="1" baseline="30000" dirty="0"/>
                  <a:t>b</a:t>
                </a:r>
                <a:r>
                  <a:rPr lang="en-US" b="1" dirty="0"/>
                  <a:t> </a:t>
                </a:r>
                <a:br>
                  <a:rPr lang="en-US" b="1" dirty="0"/>
                </a:br>
                <a:r>
                  <a:rPr lang="en-US" b="1" dirty="0"/>
                  <a:t>(Total Number of Arousals </a:t>
                </a:r>
              </a:p>
              <a:p>
                <a:pPr>
                  <a:defRPr b="1"/>
                </a:pPr>
                <a:r>
                  <a:rPr lang="en-US" b="1" dirty="0"/>
                  <a:t>per Hour During Sleep)</a:t>
                </a:r>
              </a:p>
            </c:rich>
          </c:tx>
          <c:layout>
            <c:manualLayout>
              <c:xMode val="edge"/>
              <c:yMode val="edge"/>
              <c:x val="1.1835521591117993E-2"/>
              <c:y val="0.2419652571598901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none"/>
        <c:minorTickMark val="out"/>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crossAx val="1683872383"/>
        <c:crosses val="autoZero"/>
        <c:crossBetween val="between"/>
        <c:majorUnit val="5"/>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venir LT Std 55 Roman" panose="020B0703020203020204"/>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3161739756005"/>
          <c:y val="0.14685898385271839"/>
          <c:w val="0.79278112415930324"/>
          <c:h val="0.66838309907095284"/>
        </c:manualLayout>
      </c:layout>
      <c:barChart>
        <c:barDir val="col"/>
        <c:grouping val="stacked"/>
        <c:varyColors val="0"/>
        <c:ser>
          <c:idx val="0"/>
          <c:order val="0"/>
          <c:tx>
            <c:strRef>
              <c:f>Sheet1!$B$1</c:f>
              <c:strCache>
                <c:ptCount val="1"/>
                <c:pt idx="0">
                  <c:v>Column1</c:v>
                </c:pt>
              </c:strCache>
            </c:strRef>
          </c:tx>
          <c:spPr>
            <a:solidFill>
              <a:srgbClr val="5075D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Narcolepsy
(N=34)</c:v>
                </c:pt>
                <c:pt idx="1">
                  <c:v>Idiopathic Hypersomnia
(N=40)</c:v>
                </c:pt>
              </c:strCache>
            </c:strRef>
          </c:cat>
          <c:val>
            <c:numRef>
              <c:f>Sheet1!$B$2:$B$3</c:f>
              <c:numCache>
                <c:formatCode>General</c:formatCode>
                <c:ptCount val="2"/>
                <c:pt idx="0">
                  <c:v>85.1</c:v>
                </c:pt>
                <c:pt idx="1">
                  <c:v>68.3</c:v>
                </c:pt>
              </c:numCache>
            </c:numRef>
          </c:val>
          <c:extLst>
            <c:ext xmlns:c16="http://schemas.microsoft.com/office/drawing/2014/chart" uri="{C3380CC4-5D6E-409C-BE32-E72D297353CC}">
              <c16:uniqueId val="{00000000-BE39-4840-A7C2-09006BB70136}"/>
            </c:ext>
          </c:extLst>
        </c:ser>
        <c:ser>
          <c:idx val="1"/>
          <c:order val="1"/>
          <c:tx>
            <c:strRef>
              <c:f>Sheet1!$C$1</c:f>
              <c:strCache>
                <c:ptCount val="1"/>
                <c:pt idx="0">
                  <c:v>Column2</c:v>
                </c:pt>
              </c:strCache>
            </c:strRef>
          </c:tx>
          <c:spPr>
            <a:solidFill>
              <a:srgbClr val="FFCF00"/>
            </a:solidFill>
            <a:ln>
              <a:noFill/>
            </a:ln>
            <a:effectLst/>
          </c:spPr>
          <c:invertIfNegative val="0"/>
          <c:dPt>
            <c:idx val="0"/>
            <c:invertIfNegative val="0"/>
            <c:bubble3D val="0"/>
            <c:spPr>
              <a:solidFill>
                <a:srgbClr val="FFCF00"/>
              </a:solidFill>
              <a:ln>
                <a:noFill/>
              </a:ln>
              <a:effectLst/>
            </c:spPr>
            <c:extLst>
              <c:ext xmlns:c16="http://schemas.microsoft.com/office/drawing/2014/chart" uri="{C3380CC4-5D6E-409C-BE32-E72D297353CC}">
                <c16:uniqueId val="{00000002-BE39-4840-A7C2-09006BB70136}"/>
              </c:ext>
            </c:extLst>
          </c:dPt>
          <c:dPt>
            <c:idx val="1"/>
            <c:invertIfNegative val="0"/>
            <c:bubble3D val="0"/>
            <c:spPr>
              <a:solidFill>
                <a:srgbClr val="FFCF00"/>
              </a:solidFill>
              <a:ln>
                <a:noFill/>
              </a:ln>
              <a:effectLst/>
            </c:spPr>
            <c:extLst>
              <c:ext xmlns:c16="http://schemas.microsoft.com/office/drawing/2014/chart" uri="{C3380CC4-5D6E-409C-BE32-E72D297353CC}">
                <c16:uniqueId val="{00000004-BE39-4840-A7C2-09006BB70136}"/>
              </c:ext>
            </c:extLst>
          </c:dPt>
          <c:dLbls>
            <c:dLbl>
              <c:idx val="0"/>
              <c:layout>
                <c:manualLayout>
                  <c:x val="-0.15416651926335809"/>
                  <c:y val="-2.56638878421726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39-4840-A7C2-09006BB70136}"/>
                </c:ext>
              </c:extLst>
            </c:dLbl>
            <c:dLbl>
              <c:idx val="1"/>
              <c:layout>
                <c:manualLayout>
                  <c:x val="0.16517841349645487"/>
                  <c:y val="-1.0265555136869045E-16"/>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39-4840-A7C2-09006BB7013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Narcolepsy
(N=34)</c:v>
                </c:pt>
                <c:pt idx="1">
                  <c:v>Idiopathic Hypersomnia
(N=40)</c:v>
                </c:pt>
              </c:strCache>
            </c:strRef>
          </c:cat>
          <c:val>
            <c:numRef>
              <c:f>Sheet1!$C$2:$C$3</c:f>
              <c:numCache>
                <c:formatCode>General</c:formatCode>
                <c:ptCount val="2"/>
                <c:pt idx="0">
                  <c:v>3.1</c:v>
                </c:pt>
                <c:pt idx="1">
                  <c:v>2.9</c:v>
                </c:pt>
              </c:numCache>
            </c:numRef>
          </c:val>
          <c:extLst>
            <c:ext xmlns:c16="http://schemas.microsoft.com/office/drawing/2014/chart" uri="{C3380CC4-5D6E-409C-BE32-E72D297353CC}">
              <c16:uniqueId val="{00000005-BE39-4840-A7C2-09006BB70136}"/>
            </c:ext>
          </c:extLst>
        </c:ser>
        <c:ser>
          <c:idx val="2"/>
          <c:order val="2"/>
          <c:tx>
            <c:strRef>
              <c:f>Sheet1!$D$1</c:f>
              <c:strCache>
                <c:ptCount val="1"/>
                <c:pt idx="0">
                  <c:v>Column3</c:v>
                </c:pt>
              </c:strCache>
            </c:strRef>
          </c:tx>
          <c:spPr>
            <a:solidFill>
              <a:srgbClr val="38BB9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Narcolepsy
(N=34)</c:v>
                </c:pt>
                <c:pt idx="1">
                  <c:v>Idiopathic Hypersomnia
(N=40)</c:v>
                </c:pt>
              </c:strCache>
            </c:strRef>
          </c:cat>
          <c:val>
            <c:numRef>
              <c:f>Sheet1!$D$2:$D$3</c:f>
              <c:numCache>
                <c:formatCode>General</c:formatCode>
                <c:ptCount val="2"/>
                <c:pt idx="0">
                  <c:v>14.3</c:v>
                </c:pt>
                <c:pt idx="1">
                  <c:v>7.4</c:v>
                </c:pt>
              </c:numCache>
            </c:numRef>
          </c:val>
          <c:extLst>
            <c:ext xmlns:c16="http://schemas.microsoft.com/office/drawing/2014/chart" uri="{C3380CC4-5D6E-409C-BE32-E72D297353CC}">
              <c16:uniqueId val="{00000006-BE39-4840-A7C2-09006BB70136}"/>
            </c:ext>
          </c:extLst>
        </c:ser>
        <c:dLbls>
          <c:showLegendKey val="0"/>
          <c:showVal val="0"/>
          <c:showCatName val="0"/>
          <c:showSerName val="0"/>
          <c:showPercent val="0"/>
          <c:showBubbleSize val="0"/>
        </c:dLbls>
        <c:gapWidth val="100"/>
        <c:overlap val="100"/>
        <c:axId val="1683872383"/>
        <c:axId val="1683886783"/>
      </c:barChart>
      <c:catAx>
        <c:axId val="168387238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crossAx val="1683886783"/>
        <c:crosses val="autoZero"/>
        <c:auto val="1"/>
        <c:lblAlgn val="ctr"/>
        <c:lblOffset val="100"/>
        <c:noMultiLvlLbl val="0"/>
      </c:catAx>
      <c:valAx>
        <c:axId val="1683886783"/>
        <c:scaling>
          <c:orientation val="minMax"/>
          <c:max val="120"/>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venir LT Std 55 Roman" panose="020B0703020203020204"/>
                    <a:ea typeface="+mn-ea"/>
                    <a:cs typeface="Arial" panose="020B0604020202020204" pitchFamily="34" charset="0"/>
                  </a:defRPr>
                </a:pPr>
                <a:r>
                  <a:rPr lang="en-US" b="1" dirty="0"/>
                  <a:t>Mean Number of </a:t>
                </a:r>
                <a:br>
                  <a:rPr lang="en-US" b="1" dirty="0"/>
                </a:br>
                <a:r>
                  <a:rPr lang="en-US" b="1" dirty="0"/>
                  <a:t>Noctournal Arousals</a:t>
                </a:r>
                <a:r>
                  <a:rPr lang="en-US" b="1" baseline="30000" dirty="0"/>
                  <a:t>b</a:t>
                </a:r>
              </a:p>
            </c:rich>
          </c:tx>
          <c:layout>
            <c:manualLayout>
              <c:xMode val="edge"/>
              <c:yMode val="edge"/>
              <c:x val="1.1835553454183094E-2"/>
              <c:y val="0.230075872994415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crossAx val="1683872383"/>
        <c:crosses val="autoZero"/>
        <c:crossBetween val="between"/>
        <c:majorUnit val="2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venir LT Std 55 Roman" panose="020B0703020203020204"/>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03161739756005"/>
          <c:y val="0.14685898385271839"/>
          <c:w val="0.79278112415930324"/>
          <c:h val="0.66838309907095284"/>
        </c:manualLayout>
      </c:layout>
      <c:barChart>
        <c:barDir val="col"/>
        <c:grouping val="stacked"/>
        <c:varyColors val="0"/>
        <c:ser>
          <c:idx val="0"/>
          <c:order val="0"/>
          <c:tx>
            <c:strRef>
              <c:f>Sheet1!$B$1</c:f>
              <c:strCache>
                <c:ptCount val="1"/>
                <c:pt idx="0">
                  <c:v>Baseline</c:v>
                </c:pt>
              </c:strCache>
            </c:strRef>
          </c:tx>
          <c:spPr>
            <a:solidFill>
              <a:srgbClr val="5075D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Narcolepsy
(N=34)</c:v>
                </c:pt>
                <c:pt idx="1">
                  <c:v>Idiopathic Hypersomnia
(N=40)</c:v>
                </c:pt>
              </c:strCache>
            </c:strRef>
          </c:cat>
          <c:val>
            <c:numRef>
              <c:f>Sheet1!$B$2:$B$3</c:f>
              <c:numCache>
                <c:formatCode>General</c:formatCode>
                <c:ptCount val="2"/>
                <c:pt idx="0">
                  <c:v>99.8</c:v>
                </c:pt>
                <c:pt idx="1">
                  <c:v>62</c:v>
                </c:pt>
              </c:numCache>
            </c:numRef>
          </c:val>
          <c:extLst>
            <c:ext xmlns:c16="http://schemas.microsoft.com/office/drawing/2014/chart" uri="{C3380CC4-5D6E-409C-BE32-E72D297353CC}">
              <c16:uniqueId val="{00000002-FB96-F34A-8E88-BF4170322BFC}"/>
            </c:ext>
          </c:extLst>
        </c:ser>
        <c:ser>
          <c:idx val="1"/>
          <c:order val="1"/>
          <c:tx>
            <c:strRef>
              <c:f>Sheet1!$C$1</c:f>
              <c:strCache>
                <c:ptCount val="1"/>
                <c:pt idx="0">
                  <c:v>Optimized LXB
(EOT)</c:v>
                </c:pt>
              </c:strCache>
            </c:strRef>
          </c:tx>
          <c:spPr>
            <a:solidFill>
              <a:srgbClr val="FFCF00"/>
            </a:solidFill>
            <a:ln>
              <a:noFill/>
            </a:ln>
            <a:effectLst/>
          </c:spPr>
          <c:invertIfNegative val="0"/>
          <c:dPt>
            <c:idx val="0"/>
            <c:invertIfNegative val="0"/>
            <c:bubble3D val="0"/>
            <c:spPr>
              <a:solidFill>
                <a:srgbClr val="FFCF00"/>
              </a:solidFill>
              <a:ln>
                <a:noFill/>
              </a:ln>
              <a:effectLst/>
            </c:spPr>
            <c:extLst>
              <c:ext xmlns:c16="http://schemas.microsoft.com/office/drawing/2014/chart" uri="{C3380CC4-5D6E-409C-BE32-E72D297353CC}">
                <c16:uniqueId val="{00000004-FB96-F34A-8E88-BF4170322BFC}"/>
              </c:ext>
            </c:extLst>
          </c:dPt>
          <c:dPt>
            <c:idx val="1"/>
            <c:invertIfNegative val="0"/>
            <c:bubble3D val="0"/>
            <c:spPr>
              <a:solidFill>
                <a:srgbClr val="FFCF00"/>
              </a:solidFill>
              <a:ln>
                <a:noFill/>
              </a:ln>
              <a:effectLst/>
            </c:spPr>
            <c:extLst>
              <c:ext xmlns:c16="http://schemas.microsoft.com/office/drawing/2014/chart" uri="{C3380CC4-5D6E-409C-BE32-E72D297353CC}">
                <c16:uniqueId val="{00000006-FB96-F34A-8E88-BF4170322BFC}"/>
              </c:ext>
            </c:extLst>
          </c:dPt>
          <c:dLbls>
            <c:dLbl>
              <c:idx val="0"/>
              <c:layout>
                <c:manualLayout>
                  <c:x val="-0.15416651926335809"/>
                  <c:y val="-2.566388784217261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96-F34A-8E88-BF4170322BFC}"/>
                </c:ext>
              </c:extLst>
            </c:dLbl>
            <c:dLbl>
              <c:idx val="1"/>
              <c:layout>
                <c:manualLayout>
                  <c:x val="0.16517841349645487"/>
                  <c:y val="-1.0265555136869045E-16"/>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96-F34A-8E88-BF4170322BFC}"/>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Narcolepsy
(N=34)</c:v>
                </c:pt>
                <c:pt idx="1">
                  <c:v>Idiopathic Hypersomnia
(N=40)</c:v>
                </c:pt>
              </c:strCache>
            </c:strRef>
          </c:cat>
          <c:val>
            <c:numRef>
              <c:f>Sheet1!$C$2:$C$3</c:f>
              <c:numCache>
                <c:formatCode>General</c:formatCode>
                <c:ptCount val="2"/>
                <c:pt idx="0">
                  <c:v>3.8</c:v>
                </c:pt>
                <c:pt idx="1">
                  <c:v>4</c:v>
                </c:pt>
              </c:numCache>
            </c:numRef>
          </c:val>
          <c:extLst>
            <c:ext xmlns:c16="http://schemas.microsoft.com/office/drawing/2014/chart" uri="{C3380CC4-5D6E-409C-BE32-E72D297353CC}">
              <c16:uniqueId val="{00000007-FB96-F34A-8E88-BF4170322BFC}"/>
            </c:ext>
          </c:extLst>
        </c:ser>
        <c:ser>
          <c:idx val="2"/>
          <c:order val="2"/>
          <c:tx>
            <c:strRef>
              <c:f>Sheet1!$D$1</c:f>
              <c:strCache>
                <c:ptCount val="1"/>
                <c:pt idx="0">
                  <c:v>Column1</c:v>
                </c:pt>
              </c:strCache>
            </c:strRef>
          </c:tx>
          <c:spPr>
            <a:solidFill>
              <a:srgbClr val="38BB9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venir LT Std 55 Roman" panose="020B0703020203020204"/>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Narcolepsy
(N=34)</c:v>
                </c:pt>
                <c:pt idx="1">
                  <c:v>Idiopathic Hypersomnia
(N=40)</c:v>
                </c:pt>
              </c:strCache>
            </c:strRef>
          </c:cat>
          <c:val>
            <c:numRef>
              <c:f>Sheet1!$D$2:$D$3</c:f>
              <c:numCache>
                <c:formatCode>General</c:formatCode>
                <c:ptCount val="2"/>
                <c:pt idx="0">
                  <c:v>7.9</c:v>
                </c:pt>
                <c:pt idx="1">
                  <c:v>4.8</c:v>
                </c:pt>
              </c:numCache>
            </c:numRef>
          </c:val>
          <c:extLst>
            <c:ext xmlns:c16="http://schemas.microsoft.com/office/drawing/2014/chart" uri="{C3380CC4-5D6E-409C-BE32-E72D297353CC}">
              <c16:uniqueId val="{00000008-FB96-F34A-8E88-BF4170322BFC}"/>
            </c:ext>
          </c:extLst>
        </c:ser>
        <c:dLbls>
          <c:showLegendKey val="0"/>
          <c:showVal val="0"/>
          <c:showCatName val="0"/>
          <c:showSerName val="0"/>
          <c:showPercent val="0"/>
          <c:showBubbleSize val="0"/>
        </c:dLbls>
        <c:gapWidth val="100"/>
        <c:overlap val="100"/>
        <c:axId val="1683872383"/>
        <c:axId val="1683886783"/>
      </c:barChart>
      <c:catAx>
        <c:axId val="1683872383"/>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crossAx val="1683886783"/>
        <c:crosses val="autoZero"/>
        <c:auto val="1"/>
        <c:lblAlgn val="ctr"/>
        <c:lblOffset val="100"/>
        <c:noMultiLvlLbl val="0"/>
      </c:catAx>
      <c:valAx>
        <c:axId val="1683886783"/>
        <c:scaling>
          <c:orientation val="minMax"/>
          <c:max val="120"/>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Avenir LT Std 55 Roman" panose="020B0703020203020204"/>
                    <a:ea typeface="+mn-ea"/>
                    <a:cs typeface="Arial" panose="020B0604020202020204" pitchFamily="34" charset="0"/>
                  </a:defRPr>
                </a:pPr>
                <a:r>
                  <a:rPr lang="en-US" b="1" dirty="0"/>
                  <a:t>Mean Number of </a:t>
                </a:r>
                <a:br>
                  <a:rPr lang="en-US" b="1" dirty="0"/>
                </a:br>
                <a:r>
                  <a:rPr lang="en-US" b="1" dirty="0"/>
                  <a:t>Noctournal Arousals</a:t>
                </a:r>
                <a:r>
                  <a:rPr lang="en-US" b="1" baseline="30000" dirty="0"/>
                  <a:t>b</a:t>
                </a:r>
              </a:p>
            </c:rich>
          </c:tx>
          <c:layout>
            <c:manualLayout>
              <c:xMode val="edge"/>
              <c:yMode val="edge"/>
              <c:x val="1.1835553454183094E-2"/>
              <c:y val="0.2300758729944153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venir LT Std 55 Roman" panose="020B0703020203020204"/>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venir LT Std 55 Roman" panose="020B0703020203020204"/>
                <a:ea typeface="+mn-ea"/>
                <a:cs typeface="Arial" panose="020B0604020202020204" pitchFamily="34" charset="0"/>
              </a:defRPr>
            </a:pPr>
            <a:endParaRPr lang="en-US"/>
          </a:p>
        </c:txPr>
        <c:crossAx val="1683872383"/>
        <c:crosses val="autoZero"/>
        <c:crossBetween val="between"/>
        <c:majorUnit val="2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venir LT Std 55 Roman" panose="020B0703020203020204"/>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94A55-25B0-479E-8D9E-F6854BDB112C}" type="datetimeFigureOut">
              <a:rPr lang="en-US" smtClean="0"/>
              <a:t>6/6/2025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ED03D-B91D-479A-A4F2-379D7ABF21C4}" type="slidenum">
              <a:rPr lang="en-US" smtClean="0"/>
              <a:t>‹#›</a:t>
            </a:fld>
            <a:endParaRPr lang="en-US" dirty="0"/>
          </a:p>
        </p:txBody>
      </p:sp>
    </p:spTree>
    <p:extLst>
      <p:ext uri="{BB962C8B-B14F-4D97-AF65-F5344CB8AC3E}">
        <p14:creationId xmlns:p14="http://schemas.microsoft.com/office/powerpoint/2010/main" val="323577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All oral presentations must adhere to a 12-minute time limit, with 3 minutes for Q&amp;A.</a:t>
            </a:r>
            <a:endParaRPr lang="en-US" sz="1200" dirty="0"/>
          </a:p>
        </p:txBody>
      </p:sp>
      <p:sp>
        <p:nvSpPr>
          <p:cNvPr id="4" name="Slide Number Placeholder 3"/>
          <p:cNvSpPr>
            <a:spLocks noGrp="1"/>
          </p:cNvSpPr>
          <p:nvPr>
            <p:ph type="sldNum" sz="quarter" idx="5"/>
          </p:nvPr>
        </p:nvSpPr>
        <p:spPr/>
        <p:txBody>
          <a:bodyPr/>
          <a:lstStyle/>
          <a:p>
            <a:fld id="{698ED03D-B91D-479A-A4F2-379D7ABF21C4}" type="slidenum">
              <a:rPr lang="en-US" smtClean="0"/>
              <a:t>1</a:t>
            </a:fld>
            <a:endParaRPr lang="en-US" dirty="0"/>
          </a:p>
        </p:txBody>
      </p:sp>
    </p:spTree>
    <p:extLst>
      <p:ext uri="{BB962C8B-B14F-4D97-AF65-F5344CB8AC3E}">
        <p14:creationId xmlns:p14="http://schemas.microsoft.com/office/powerpoint/2010/main" val="3552966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Speaker Notes</a:t>
            </a:r>
          </a:p>
          <a:p>
            <a:pPr marL="285750" marR="0" lvl="0" indent="-28575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A total of 16 (47.1%) participants with NT1 and 18 (52.9%) participants with NT2 were included in the completer set (13 participants in the narcolepsy cohort transferred to a different study cohort)</a:t>
            </a:r>
          </a:p>
          <a:p>
            <a:pPr marL="285750" marR="0" lvl="0" indent="-28575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A total of 40 participants with idiopathic hypersomnia were included in the completer set</a:t>
            </a:r>
          </a:p>
          <a:p>
            <a:pPr marL="342900" marR="0" lvl="0" indent="-342900">
              <a:buFont typeface="Arial" panose="020B0604020202020204" pitchFamily="34" charset="0"/>
              <a:buChar char="•"/>
              <a:tabLst>
                <a:tab pos="0" algn="l"/>
              </a:tabLst>
            </a:pPr>
            <a:endParaRPr lang="en-US" dirty="0">
              <a:effectLst/>
              <a:ea typeface="Times New Roman" panose="02020603050405020304" pitchFamily="18" charset="0"/>
              <a:cs typeface="Times New Roman" panose="02020603050405020304" pitchFamily="18" charset="0"/>
            </a:endParaRPr>
          </a:p>
          <a:p>
            <a:pPr marL="0" marR="0" lvl="0" indent="0">
              <a:buFont typeface="Arial" panose="020B0604020202020204" pitchFamily="34" charset="0"/>
              <a:buNone/>
              <a:tabLst>
                <a:tab pos="0" algn="l"/>
              </a:tabLst>
            </a:pPr>
            <a:r>
              <a:rPr lang="en-US" b="1" dirty="0">
                <a:effectLst/>
                <a:ea typeface="Times New Roman" panose="02020603050405020304" pitchFamily="18" charset="0"/>
                <a:cs typeface="Times New Roman" panose="02020603050405020304" pitchFamily="18" charset="0"/>
              </a:rPr>
              <a:t>Annotations</a:t>
            </a:r>
          </a:p>
          <a:p>
            <a:pPr marL="0" marR="0" indent="0">
              <a:buFont typeface="Arial" panose="020B0604020202020204" pitchFamily="34" charset="0"/>
              <a:buNone/>
              <a:tabLst>
                <a:tab pos="0" algn="l"/>
              </a:tabLst>
            </a:pPr>
            <a:r>
              <a:rPr lang="en-US" b="0" i="0" u="sng" dirty="0">
                <a:effectLst/>
                <a:ea typeface="Times New Roman" panose="02020603050405020304" pitchFamily="18" charset="0"/>
                <a:cs typeface="Times New Roman" panose="02020603050405020304" pitchFamily="18" charset="0"/>
              </a:rPr>
              <a:t>Slide</a:t>
            </a:r>
          </a:p>
          <a:p>
            <a:pPr marL="0" marR="0" indent="0">
              <a:buFont typeface="Arial" panose="020B0604020202020204" pitchFamily="34" charset="0"/>
              <a:buNone/>
              <a:tabLst>
                <a:tab pos="0" algn="l"/>
              </a:tabLst>
            </a:pPr>
            <a:r>
              <a:rPr lang="en-US" b="0" i="1" dirty="0">
                <a:effectLst/>
                <a:ea typeface="Times New Roman" panose="02020603050405020304" pitchFamily="18" charset="0"/>
                <a:cs typeface="Times New Roman" panose="02020603050405020304" pitchFamily="18" charset="0"/>
              </a:rPr>
              <a:t>Demographics</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t-9-01-03-01-01 p1-4</a:t>
            </a:r>
          </a:p>
          <a:p>
            <a:pPr marL="285750" indent="-285750">
              <a:buFont typeface="Arial" panose="020B0604020202020204" pitchFamily="34" charset="0"/>
              <a:buChar char="•"/>
            </a:pPr>
            <a:r>
              <a:rPr lang="en-US" b="1" dirty="0">
                <a:effectLst/>
                <a:ea typeface="Times New Roman" panose="02020603050405020304" pitchFamily="18" charset="0"/>
                <a:cs typeface="Times New Roman" panose="02020603050405020304" pitchFamily="18" charset="0"/>
              </a:rPr>
              <a:t>^IH</a:t>
            </a:r>
            <a:r>
              <a:rPr lang="en-US" dirty="0">
                <a:effectLst/>
                <a:ea typeface="Times New Roman" panose="02020603050405020304" pitchFamily="18" charset="0"/>
                <a:cs typeface="Times New Roman" panose="02020603050405020304" pitchFamily="18" charset="0"/>
              </a:rPr>
              <a:t>: t-9-01-03-01-02 p1-4</a:t>
            </a:r>
          </a:p>
          <a:p>
            <a:pPr marL="0" indent="0">
              <a:buFont typeface="Arial" panose="020B0604020202020204" pitchFamily="34" charset="0"/>
              <a:buNone/>
            </a:pPr>
            <a:r>
              <a:rPr lang="en-US" b="0" i="1" dirty="0">
                <a:effectLst/>
                <a:ea typeface="Times New Roman" panose="02020603050405020304" pitchFamily="18" charset="0"/>
                <a:cs typeface="Times New Roman" panose="02020603050405020304" pitchFamily="18" charset="0"/>
              </a:rPr>
              <a:t>AHI – deleted – in other Table</a:t>
            </a: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^Narcolepsy</a:t>
            </a:r>
            <a:r>
              <a:rPr lang="en-US" dirty="0">
                <a:solidFill>
                  <a:srgbClr val="000000"/>
                </a:solidFill>
                <a:effectLst/>
                <a:ea typeface="Times New Roman" panose="02020603050405020304" pitchFamily="18" charset="0"/>
                <a:cs typeface="Times New Roman" panose="02020603050405020304" pitchFamily="18" charset="0"/>
              </a:rPr>
              <a:t>: t-9-02-02-01-01 p71</a:t>
            </a:r>
            <a:endParaRPr lang="en-US" dirty="0">
              <a:effectLst/>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rgbClr val="000000"/>
                </a:solidFill>
                <a:effectLst/>
                <a:ea typeface="Times New Roman" panose="02020603050405020304" pitchFamily="18" charset="0"/>
                <a:cs typeface="Times New Roman" panose="02020603050405020304" pitchFamily="18" charset="0"/>
              </a:rPr>
              <a:t>^IH</a:t>
            </a:r>
            <a:r>
              <a:rPr lang="en-US" dirty="0">
                <a:solidFill>
                  <a:srgbClr val="000000"/>
                </a:solidFill>
                <a:effectLst/>
                <a:ea typeface="Times New Roman" panose="02020603050405020304" pitchFamily="18" charset="0"/>
                <a:cs typeface="Times New Roman" panose="02020603050405020304" pitchFamily="18" charset="0"/>
              </a:rPr>
              <a:t>: t-9-02-02-01-02 p71</a:t>
            </a:r>
          </a:p>
          <a:p>
            <a:pPr marL="0" indent="0">
              <a:buFont typeface="Arial" panose="020B0604020202020204" pitchFamily="34" charset="0"/>
              <a:buNone/>
            </a:pPr>
            <a:r>
              <a:rPr lang="en-US" b="0" i="1" dirty="0">
                <a:solidFill>
                  <a:srgbClr val="000000"/>
                </a:solidFill>
                <a:effectLst/>
                <a:ea typeface="Times New Roman" panose="02020603050405020304" pitchFamily="18" charset="0"/>
                <a:cs typeface="Times New Roman" panose="02020603050405020304" pitchFamily="18" charset="0"/>
              </a:rPr>
              <a:t>SpO</a:t>
            </a:r>
            <a:r>
              <a:rPr lang="en-US" b="0" i="1" baseline="-25000" dirty="0">
                <a:solidFill>
                  <a:srgbClr val="000000"/>
                </a:solidFill>
                <a:effectLst/>
                <a:ea typeface="Times New Roman" panose="02020603050405020304" pitchFamily="18" charset="0"/>
                <a:cs typeface="Times New Roman" panose="02020603050405020304" pitchFamily="18" charset="0"/>
              </a:rPr>
              <a:t>2 </a:t>
            </a:r>
            <a:r>
              <a:rPr lang="en-US" b="0" i="1" baseline="0" dirty="0">
                <a:solidFill>
                  <a:srgbClr val="000000"/>
                </a:solidFill>
                <a:effectLst/>
                <a:ea typeface="Times New Roman" panose="02020603050405020304" pitchFamily="18" charset="0"/>
                <a:cs typeface="Times New Roman" panose="02020603050405020304" pitchFamily="18" charset="0"/>
              </a:rPr>
              <a:t>– deleted – in other Table</a:t>
            </a: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^Narcolepsy</a:t>
            </a:r>
            <a:r>
              <a:rPr lang="en-US" dirty="0">
                <a:solidFill>
                  <a:srgbClr val="000000"/>
                </a:solidFill>
                <a:effectLst/>
                <a:ea typeface="Times New Roman" panose="02020603050405020304" pitchFamily="18" charset="0"/>
                <a:cs typeface="Times New Roman" panose="02020603050405020304" pitchFamily="18" charset="0"/>
              </a:rPr>
              <a:t>: t-9-02-02-01-01 p87</a:t>
            </a:r>
            <a:endParaRPr lang="en-US" dirty="0">
              <a:effectLst/>
              <a:ea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^IH</a:t>
            </a:r>
            <a:r>
              <a:rPr lang="en-US" dirty="0">
                <a:solidFill>
                  <a:srgbClr val="000000"/>
                </a:solidFill>
                <a:effectLst/>
                <a:ea typeface="Times New Roman" panose="02020603050405020304" pitchFamily="18" charset="0"/>
                <a:cs typeface="Times New Roman" panose="02020603050405020304" pitchFamily="18" charset="0"/>
              </a:rPr>
              <a:t>: t-9-02-02-01-02 p87 </a:t>
            </a:r>
            <a:endParaRPr lang="en-US" dirty="0">
              <a:effectLst/>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b="0" i="1" dirty="0">
                <a:effectLst/>
                <a:ea typeface="Times New Roman" panose="02020603050405020304" pitchFamily="18" charset="0"/>
                <a:cs typeface="Times New Roman" panose="02020603050405020304" pitchFamily="18" charset="0"/>
              </a:rPr>
              <a:t>OSA diagnosis</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t-9-01-04-02-</a:t>
            </a:r>
            <a:r>
              <a:rPr lang="en-US" strike="sngStrike" dirty="0">
                <a:effectLst/>
                <a:ea typeface="Times New Roman" panose="02020603050405020304" pitchFamily="18" charset="0"/>
                <a:cs typeface="Times New Roman" panose="02020603050405020304" pitchFamily="18" charset="0"/>
              </a:rPr>
              <a:t>03</a:t>
            </a:r>
            <a:r>
              <a:rPr lang="en-US" strike="noStrike" dirty="0">
                <a:effectLst/>
                <a:ea typeface="Times New Roman" panose="02020603050405020304" pitchFamily="18" charset="0"/>
                <a:cs typeface="Times New Roman" panose="02020603050405020304" pitchFamily="18" charset="0"/>
              </a:rPr>
              <a:t>02</a:t>
            </a:r>
            <a:r>
              <a:rPr lang="en-US" dirty="0">
                <a:effectLst/>
                <a:ea typeface="Times New Roman" panose="02020603050405020304" pitchFamily="18" charset="0"/>
                <a:cs typeface="Times New Roman" panose="02020603050405020304" pitchFamily="18" charset="0"/>
              </a:rPr>
              <a:t> p5</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^IH</a:t>
            </a:r>
            <a:r>
              <a:rPr lang="en-US" dirty="0">
                <a:effectLst/>
                <a:ea typeface="Times New Roman" panose="02020603050405020304" pitchFamily="18" charset="0"/>
                <a:cs typeface="Times New Roman" panose="02020603050405020304" pitchFamily="18" charset="0"/>
              </a:rPr>
              <a:t>: t-9-01-04-02-02 p5 </a:t>
            </a:r>
          </a:p>
          <a:p>
            <a:pPr marL="0" marR="0" indent="0">
              <a:buFont typeface="Arial" panose="020B0604020202020204" pitchFamily="34" charset="0"/>
              <a:buNone/>
              <a:tabLst>
                <a:tab pos="0" algn="l"/>
              </a:tabLst>
            </a:pPr>
            <a:r>
              <a:rPr lang="en-US" i="1" dirty="0">
                <a:effectLst/>
                <a:ea typeface="Times New Roman" panose="02020603050405020304" pitchFamily="18" charset="0"/>
                <a:cs typeface="Times New Roman" panose="02020603050405020304" pitchFamily="18" charset="0"/>
              </a:rPr>
              <a:t>Concomitant alerting agents</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t-9-01-05-03-01 p1A</a:t>
            </a:r>
          </a:p>
          <a:p>
            <a:pPr marL="285750" indent="-285750">
              <a:buFont typeface="Arial" panose="020B0604020202020204" pitchFamily="34" charset="0"/>
              <a:buChar char="•"/>
            </a:pPr>
            <a:r>
              <a:rPr lang="en-US" b="1" dirty="0">
                <a:effectLst/>
                <a:ea typeface="Times New Roman" panose="02020603050405020304" pitchFamily="18" charset="0"/>
                <a:cs typeface="Times New Roman" panose="02020603050405020304" pitchFamily="18" charset="0"/>
              </a:rPr>
              <a:t>^IH: </a:t>
            </a:r>
            <a:r>
              <a:rPr lang="en-US" dirty="0">
                <a:effectLst/>
                <a:ea typeface="Times New Roman" panose="02020603050405020304" pitchFamily="18" charset="0"/>
                <a:cs typeface="Times New Roman" panose="02020603050405020304" pitchFamily="18" charset="0"/>
              </a:rPr>
              <a:t>t-9-01-05-03-02 p1A</a:t>
            </a:r>
          </a:p>
          <a:p>
            <a:pPr marL="0" indent="0">
              <a:buFont typeface="Arial" panose="020B0604020202020204" pitchFamily="34" charset="0"/>
              <a:buNone/>
            </a:pPr>
            <a:r>
              <a:rPr lang="en-US" i="1" dirty="0">
                <a:effectLst/>
                <a:ea typeface="Times New Roman" panose="02020603050405020304" pitchFamily="18" charset="0"/>
                <a:cs typeface="Times New Roman" panose="02020603050405020304" pitchFamily="18" charset="0"/>
              </a:rPr>
              <a:t>Footnotes</a:t>
            </a:r>
          </a:p>
          <a:p>
            <a:pPr marL="285750" indent="-285750">
              <a:buFont typeface="Arial" panose="020B0604020202020204" pitchFamily="34" charset="0"/>
              <a:buChar char="•"/>
            </a:pPr>
            <a:r>
              <a:rPr lang="en-US" b="1" i="0" dirty="0">
                <a:effectLst/>
                <a:ea typeface="Times New Roman" panose="02020603050405020304" pitchFamily="18" charset="0"/>
                <a:cs typeface="Times New Roman" panose="02020603050405020304" pitchFamily="18" charset="0"/>
              </a:rPr>
              <a:t>^a: </a:t>
            </a:r>
            <a:r>
              <a:rPr lang="en-US" dirty="0">
                <a:effectLst/>
                <a:ea typeface="Times New Roman" panose="02020603050405020304" pitchFamily="18" charset="0"/>
                <a:cs typeface="Times New Roman" panose="02020603050405020304" pitchFamily="18" charset="0"/>
              </a:rPr>
              <a:t>JZP258-407-03 Protocol Amendment 03_22May2024 p88F</a:t>
            </a:r>
            <a:endParaRPr lang="en-US" b="1" i="0" dirty="0">
              <a:effectLst/>
              <a:ea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tabLst>
                <a:tab pos="0" algn="l"/>
              </a:tabLst>
            </a:pPr>
            <a:r>
              <a:rPr lang="en-US" b="1" i="0" dirty="0">
                <a:effectLst/>
                <a:ea typeface="Times New Roman" panose="02020603050405020304" pitchFamily="18" charset="0"/>
                <a:cs typeface="Times New Roman" panose="02020603050405020304" pitchFamily="18" charset="0"/>
              </a:rPr>
              <a:t>^b:  </a:t>
            </a: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t-9-01-03-01-01 p2; </a:t>
            </a:r>
            <a:r>
              <a:rPr lang="en-US" b="1" dirty="0">
                <a:effectLst/>
                <a:ea typeface="Times New Roman" panose="02020603050405020304" pitchFamily="18" charset="0"/>
                <a:cs typeface="Times New Roman" panose="02020603050405020304" pitchFamily="18" charset="0"/>
              </a:rPr>
              <a:t>IH</a:t>
            </a:r>
            <a:r>
              <a:rPr lang="en-US" dirty="0">
                <a:effectLst/>
                <a:ea typeface="Times New Roman" panose="02020603050405020304" pitchFamily="18" charset="0"/>
                <a:cs typeface="Times New Roman" panose="02020603050405020304" pitchFamily="18" charset="0"/>
              </a:rPr>
              <a:t>: t-9-01-03-01-02 p2</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b="1" i="0" dirty="0">
                <a:effectLst/>
                <a:ea typeface="Times New Roman" panose="02020603050405020304" pitchFamily="18" charset="0"/>
                <a:cs typeface="Times New Roman" panose="02020603050405020304" pitchFamily="18" charset="0"/>
              </a:rPr>
              <a:t>^c:</a:t>
            </a:r>
            <a:r>
              <a:rPr lang="en-US" i="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JZP258-407-03 Protocol Amendment 03_22May2024 p54B</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b="1" dirty="0">
                <a:effectLst/>
                <a:ea typeface="Times New Roman" panose="02020603050405020304" pitchFamily="18" charset="0"/>
                <a:cs typeface="Times New Roman" panose="02020603050405020304" pitchFamily="18" charset="0"/>
              </a:rPr>
              <a:t>^d: </a:t>
            </a:r>
            <a:r>
              <a:rPr lang="en-US" dirty="0">
                <a:effectLst/>
                <a:ea typeface="Times New Roman" panose="02020603050405020304" pitchFamily="18" charset="0"/>
                <a:cs typeface="Times New Roman" panose="02020603050405020304" pitchFamily="18" charset="0"/>
              </a:rPr>
              <a:t>JZP258-407-03 Protocol Amendment 03_22May2024, p61A</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b="1" dirty="0">
                <a:effectLst/>
                <a:ea typeface="Times New Roman" panose="02020603050405020304" pitchFamily="18" charset="0"/>
                <a:cs typeface="Times New Roman" panose="02020603050405020304" pitchFamily="18" charset="0"/>
              </a:rPr>
              <a:t>^e:</a:t>
            </a:r>
            <a:r>
              <a:rPr lang="en-US" dirty="0">
                <a:effectLst/>
                <a:ea typeface="Times New Roman" panose="02020603050405020304" pitchFamily="18" charset="0"/>
                <a:cs typeface="Times New Roman" panose="02020603050405020304" pitchFamily="18" charset="0"/>
              </a:rPr>
              <a:t> no formal annotation</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defRPr/>
            </a:pPr>
            <a:r>
              <a:rPr lang="en-US" b="1" dirty="0">
                <a:effectLst/>
                <a:ea typeface="Times New Roman" panose="02020603050405020304" pitchFamily="18" charset="0"/>
                <a:cs typeface="Times New Roman" panose="02020603050405020304" pitchFamily="18" charset="0"/>
              </a:rPr>
              <a:t>^f: </a:t>
            </a:r>
            <a:r>
              <a:rPr lang="en-US" dirty="0">
                <a:effectLst/>
                <a:ea typeface="Times New Roman" panose="02020603050405020304" pitchFamily="18" charset="0"/>
                <a:cs typeface="Times New Roman" panose="02020603050405020304" pitchFamily="18" charset="0"/>
              </a:rPr>
              <a:t>t-9-01-05-03-02, p1C</a:t>
            </a:r>
            <a:br>
              <a:rPr lang="en-US" dirty="0">
                <a:effectLst/>
                <a:ea typeface="Times New Roman" panose="02020603050405020304" pitchFamily="18" charset="0"/>
                <a:cs typeface="Times New Roman" panose="02020603050405020304" pitchFamily="18" charset="0"/>
              </a:rPr>
            </a:br>
            <a:endParaRPr lang="en-US" dirty="0">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defRPr/>
            </a:pPr>
            <a:r>
              <a:rPr lang="en-US" i="0" u="sng" dirty="0">
                <a:effectLst/>
                <a:ea typeface="Times New Roman" panose="02020603050405020304" pitchFamily="18" charset="0"/>
                <a:cs typeface="Times New Roman" panose="02020603050405020304" pitchFamily="18" charset="0"/>
              </a:rPr>
              <a:t>Speaker notes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dirty="0">
                <a:solidFill>
                  <a:srgbClr val="000000"/>
                </a:solidFill>
                <a:effectLst/>
                <a:ea typeface="Times New Roman" panose="02020603050405020304" pitchFamily="18" charset="0"/>
                <a:cs typeface="Times New Roman" panose="02020603050405020304" pitchFamily="18" charset="0"/>
              </a:rPr>
              <a:t>^t-9-02-02-01-01 p1B</a:t>
            </a:r>
            <a:r>
              <a:rPr lang="en-US" dirty="0">
                <a:solidFill>
                  <a:schemeClr val="tx1"/>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%’s are manual calculations:</a:t>
            </a:r>
            <a:r>
              <a:rPr lang="en-US" dirty="0">
                <a:solidFill>
                  <a:schemeClr val="tx1"/>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16/34 = 47.1%</a:t>
            </a:r>
            <a:r>
              <a:rPr lang="en-US" dirty="0">
                <a:solidFill>
                  <a:schemeClr val="tx1"/>
                </a:solidFill>
                <a:effectLst/>
                <a:ea typeface="Times New Roman" panose="02020603050405020304" pitchFamily="18" charset="0"/>
                <a:cs typeface="Times New Roman" panose="02020603050405020304" pitchFamily="18" charset="0"/>
              </a:rPr>
              <a:t>; </a:t>
            </a:r>
            <a:r>
              <a:rPr lang="en-US" dirty="0">
                <a:solidFill>
                  <a:srgbClr val="000000"/>
                </a:solidFill>
                <a:effectLst/>
                <a:ea typeface="Times New Roman" panose="02020603050405020304" pitchFamily="18" charset="0"/>
                <a:cs typeface="Times New Roman" panose="02020603050405020304" pitchFamily="18" charset="0"/>
              </a:rPr>
              <a:t>18/34 = 52.9%)</a:t>
            </a:r>
            <a:br>
              <a:rPr lang="en-US" dirty="0">
                <a:solidFill>
                  <a:srgbClr val="000000"/>
                </a:solidFill>
                <a:effectLst/>
                <a:ea typeface="Times New Roman" panose="02020603050405020304" pitchFamily="18" charset="0"/>
                <a:cs typeface="Times New Roman" panose="02020603050405020304" pitchFamily="18" charset="0"/>
              </a:rPr>
            </a:br>
            <a:r>
              <a:rPr lang="en-US" dirty="0">
                <a:solidFill>
                  <a:srgbClr val="000000"/>
                </a:solidFill>
                <a:effectLst/>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t-9-01-01-02-01 p1A</a:t>
            </a:r>
            <a:endParaRPr lang="en-US" dirty="0">
              <a:solidFill>
                <a:srgbClr val="000000"/>
              </a:solidFill>
              <a:effectLst/>
              <a:ea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^t-9-02-02-01-02 p1 (Completer Set; N value)</a:t>
            </a:r>
            <a:endParaRPr lang="en-US" b="0" i="0" dirty="0">
              <a:effectLst/>
              <a:ea typeface="Times New Roman" panose="02020603050405020304" pitchFamily="18" charset="0"/>
              <a:cs typeface="Times New Roman" panose="02020603050405020304" pitchFamily="18" charset="0"/>
            </a:endParaRPr>
          </a:p>
          <a:p>
            <a:pPr marL="285750" marR="0" indent="-285750">
              <a:lnSpc>
                <a:spcPct val="200000"/>
              </a:lnSpc>
              <a:buFont typeface="Arial" panose="020B0604020202020204" pitchFamily="34" charset="0"/>
              <a:buChar char="•"/>
              <a:tabLst>
                <a:tab pos="0" algn="l"/>
              </a:tabLst>
            </a:pPr>
            <a:endParaRPr lang="en-US" sz="1800" i="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8ED03D-B91D-479A-A4F2-379D7ABF21C4}" type="slidenum">
              <a:rPr lang="en-US" smtClean="0"/>
              <a:t>10</a:t>
            </a:fld>
            <a:endParaRPr lang="en-US" dirty="0"/>
          </a:p>
        </p:txBody>
      </p:sp>
    </p:spTree>
    <p:extLst>
      <p:ext uri="{BB962C8B-B14F-4D97-AF65-F5344CB8AC3E}">
        <p14:creationId xmlns:p14="http://schemas.microsoft.com/office/powerpoint/2010/main" val="77861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75D6-B9D8-019C-C679-DF5E449B7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285CA-BD33-EB37-912A-F5209FF3E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C5825-8155-CD96-A9E9-E4A654C5759A}"/>
              </a:ext>
            </a:extLst>
          </p:cNvPr>
          <p:cNvSpPr>
            <a:spLocks noGrp="1"/>
          </p:cNvSpPr>
          <p:nvPr>
            <p:ph type="body" idx="1"/>
          </p:nvPr>
        </p:nvSpPr>
        <p:spPr/>
        <p:txBody>
          <a:bodyPr/>
          <a:lstStyle/>
          <a:p>
            <a:pPr marL="0" marR="0" lvl="0" indent="0">
              <a:buFont typeface="Arial" panose="020B0604020202020204" pitchFamily="34" charset="0"/>
              <a:buNone/>
              <a:tabLst>
                <a:tab pos="0" algn="l"/>
              </a:tabLst>
            </a:pPr>
            <a:r>
              <a:rPr lang="en-US" b="1" dirty="0">
                <a:effectLst/>
                <a:latin typeface="Aptos" panose="020B0004020202020204" pitchFamily="34" charset="0"/>
                <a:ea typeface="Times New Roman" panose="02020603050405020304" pitchFamily="18" charset="0"/>
                <a:cs typeface="Times New Roman" panose="02020603050405020304" pitchFamily="18" charset="0"/>
              </a:rPr>
              <a:t>Annotations</a:t>
            </a:r>
          </a:p>
          <a:p>
            <a:pPr marL="0" marR="0" indent="0">
              <a:buFont typeface="Arial" panose="020B0604020202020204" pitchFamily="34" charset="0"/>
              <a:buNone/>
              <a:tabLst>
                <a:tab pos="0" algn="l"/>
              </a:tabLst>
            </a:pPr>
            <a:r>
              <a:rPr lang="en-US" b="0" i="0" u="sng" dirty="0">
                <a:effectLst/>
                <a:latin typeface="Aptos" panose="020B0004020202020204" pitchFamily="34" charset="0"/>
                <a:ea typeface="Times New Roman" panose="02020603050405020304" pitchFamily="18" charset="0"/>
                <a:cs typeface="Times New Roman" panose="02020603050405020304" pitchFamily="18" charset="0"/>
              </a:rPr>
              <a:t>Slide</a:t>
            </a:r>
          </a:p>
          <a:p>
            <a:pPr marL="0" marR="0" indent="0">
              <a:buFont typeface="Arial" panose="020B0604020202020204" pitchFamily="34" charset="0"/>
              <a:buNone/>
              <a:tabLst>
                <a:tab pos="0" algn="l"/>
              </a:tabLst>
            </a:pPr>
            <a:r>
              <a:rPr lang="en-US" b="0" i="1" u="none" dirty="0">
                <a:effectLst/>
                <a:latin typeface="Aptos" panose="020B0004020202020204" pitchFamily="34" charset="0"/>
                <a:ea typeface="Times New Roman" panose="02020603050405020304" pitchFamily="18" charset="0"/>
                <a:cs typeface="Times New Roman" panose="02020603050405020304" pitchFamily="18" charset="0"/>
              </a:rPr>
              <a:t>Figure</a:t>
            </a:r>
          </a:p>
          <a:p>
            <a:pPr marL="285750" marR="0" indent="-285750">
              <a:buFont typeface="Arial" panose="020B0604020202020204" pitchFamily="34" charset="0"/>
              <a:buChar char="•"/>
              <a:tabLst>
                <a:tab pos="0" algn="l"/>
              </a:tabLst>
            </a:pPr>
            <a:r>
              <a:rPr lang="en-US" b="1" dirty="0">
                <a:effectLst/>
                <a:latin typeface="Aptos" panose="020B0004020202020204" pitchFamily="34" charset="0"/>
                <a:ea typeface="Times New Roman" panose="02020603050405020304" pitchFamily="18" charset="0"/>
                <a:cs typeface="Times New Roman" panose="02020603050405020304" pitchFamily="18" charset="0"/>
              </a:rPr>
              <a:t>^^Narcolepsy: </a:t>
            </a:r>
            <a:r>
              <a:rPr lang="en-US" dirty="0">
                <a:effectLst/>
                <a:latin typeface="Aptos" panose="020B0004020202020204" pitchFamily="34" charset="0"/>
                <a:ea typeface="Times New Roman" panose="02020603050405020304" pitchFamily="18" charset="0"/>
                <a:cs typeface="Times New Roman" panose="02020603050405020304" pitchFamily="18" charset="0"/>
              </a:rPr>
              <a:t>t-9-02-02-01-01_SEM p37-38</a:t>
            </a:r>
          </a:p>
          <a:p>
            <a:pPr marL="285750" indent="-285750">
              <a:buFont typeface="Arial" panose="020B0604020202020204" pitchFamily="34" charset="0"/>
              <a:buChar char="•"/>
            </a:pPr>
            <a:r>
              <a:rPr lang="en-US" b="1" dirty="0">
                <a:effectLst/>
                <a:latin typeface="Aptos" panose="020B0004020202020204" pitchFamily="34" charset="0"/>
                <a:ea typeface="Times New Roman" panose="02020603050405020304" pitchFamily="18" charset="0"/>
                <a:cs typeface="Times New Roman" panose="02020603050405020304" pitchFamily="18" charset="0"/>
              </a:rPr>
              <a:t>^^IH: </a:t>
            </a:r>
            <a:r>
              <a:rPr lang="en-US" dirty="0">
                <a:effectLst/>
                <a:latin typeface="Aptos" panose="020B0004020202020204" pitchFamily="34" charset="0"/>
                <a:ea typeface="Times New Roman" panose="02020603050405020304" pitchFamily="18" charset="0"/>
                <a:cs typeface="Times New Roman" panose="02020603050405020304" pitchFamily="18" charset="0"/>
              </a:rPr>
              <a:t>t-9-02-02-01-02_SEM p37-38</a:t>
            </a:r>
          </a:p>
          <a:p>
            <a:pPr marL="0" marR="0" indent="0">
              <a:buFont typeface="Arial" panose="020B0604020202020204" pitchFamily="34" charset="0"/>
              <a:buNone/>
              <a:tabLst>
                <a:tab pos="0" algn="l"/>
              </a:tabLst>
            </a:pPr>
            <a:r>
              <a:rPr lang="en-US" i="1" dirty="0">
                <a:effectLst/>
                <a:latin typeface="Aptos" panose="020B0004020202020204" pitchFamily="34" charset="0"/>
                <a:ea typeface="Times New Roman" panose="02020603050405020304" pitchFamily="18" charset="0"/>
                <a:cs typeface="Times New Roman" panose="02020603050405020304" pitchFamily="18" charset="0"/>
              </a:rPr>
              <a:t>Footnotes</a:t>
            </a:r>
          </a:p>
          <a:p>
            <a:pPr marL="285750" marR="0" indent="-285750">
              <a:buFont typeface="Arial" panose="020B0604020202020204" pitchFamily="34" charset="0"/>
              <a:buChar char="•"/>
              <a:tabLst>
                <a:tab pos="0" algn="l"/>
              </a:tabLst>
            </a:pPr>
            <a:r>
              <a:rPr lang="en-US"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 </a:t>
            </a:r>
            <a:r>
              <a:rPr lang="en-US" dirty="0">
                <a:effectLst/>
                <a:latin typeface="Aptos" panose="020B0004020202020204" pitchFamily="34" charset="0"/>
                <a:ea typeface="Times New Roman" panose="02020603050405020304" pitchFamily="18" charset="0"/>
                <a:cs typeface="Times New Roman" panose="02020603050405020304" pitchFamily="18" charset="0"/>
              </a:rPr>
              <a:t>JZP258-407-03 Protocol Amendment 03_22May2024 p89A</a:t>
            </a:r>
          </a:p>
          <a:p>
            <a:pPr marL="285750" marR="0" indent="-285750">
              <a:buFont typeface="Arial" panose="020B0604020202020204" pitchFamily="34" charset="0"/>
              <a:buChar char="•"/>
              <a:tabLst>
                <a:tab pos="0" algn="l"/>
              </a:tabLst>
            </a:pPr>
            <a:r>
              <a:rPr lang="en-US"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 </a:t>
            </a:r>
            <a:r>
              <a:rPr lang="en-US" b="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Data outputs in data tables (eg, </a:t>
            </a:r>
            <a:r>
              <a:rPr lang="en-US" dirty="0">
                <a:effectLst/>
                <a:latin typeface="Aptos" panose="020B0004020202020204" pitchFamily="34" charset="0"/>
                <a:ea typeface="Times New Roman" panose="02020603050405020304" pitchFamily="18" charset="0"/>
                <a:cs typeface="Times New Roman" panose="02020603050405020304" pitchFamily="18" charset="0"/>
              </a:rPr>
              <a:t>t-9-02-02-01-01 p37 reads “arousal index in TST: full night (/h)”)</a:t>
            </a:r>
          </a:p>
          <a:p>
            <a:pPr marL="285750" marR="0" indent="-285750">
              <a:buFont typeface="Arial" panose="020B0604020202020204" pitchFamily="34" charset="0"/>
              <a:buChar char="•"/>
              <a:tabLst>
                <a:tab pos="0" algn="l"/>
              </a:tabLst>
            </a:pPr>
            <a:r>
              <a:rPr lang="en-US"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^c: </a:t>
            </a:r>
            <a:r>
              <a:rPr lang="en-US" b="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Data outputs in data tables (eg, </a:t>
            </a:r>
            <a:r>
              <a:rPr lang="en-US" dirty="0">
                <a:effectLst/>
                <a:latin typeface="Aptos" panose="020B0004020202020204" pitchFamily="34" charset="0"/>
                <a:ea typeface="Times New Roman" panose="02020603050405020304" pitchFamily="18" charset="0"/>
                <a:cs typeface="Times New Roman" panose="02020603050405020304" pitchFamily="18" charset="0"/>
              </a:rPr>
              <a:t>t-9-02-02-01-01 p38 reads “visit 4 end of treatment change from baseline”)</a:t>
            </a:r>
          </a:p>
          <a:p>
            <a:pPr marL="285750" marR="0" indent="-285750">
              <a:buFont typeface="Arial" panose="020B0604020202020204" pitchFamily="34" charset="0"/>
              <a:buChar char="•"/>
              <a:tabLst>
                <a:tab pos="0" algn="l"/>
              </a:tabLst>
            </a:pPr>
            <a:r>
              <a:rPr lang="en-US"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 </a:t>
            </a:r>
            <a:r>
              <a:rPr lang="en-US" b="0" i="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No annotation needed</a:t>
            </a:r>
            <a:endParaRPr lang="en-US"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C1C6A14-5F35-990E-A3AE-32B8A9BFC229}"/>
              </a:ext>
            </a:extLst>
          </p:cNvPr>
          <p:cNvSpPr>
            <a:spLocks noGrp="1"/>
          </p:cNvSpPr>
          <p:nvPr>
            <p:ph type="sldNum" sz="quarter" idx="5"/>
          </p:nvPr>
        </p:nvSpPr>
        <p:spPr/>
        <p:txBody>
          <a:bodyPr/>
          <a:lstStyle/>
          <a:p>
            <a:fld id="{698ED03D-B91D-479A-A4F2-379D7ABF21C4}" type="slidenum">
              <a:rPr lang="en-US" smtClean="0"/>
              <a:t>11</a:t>
            </a:fld>
            <a:endParaRPr lang="en-US" dirty="0"/>
          </a:p>
        </p:txBody>
      </p:sp>
    </p:spTree>
    <p:extLst>
      <p:ext uri="{BB962C8B-B14F-4D97-AF65-F5344CB8AC3E}">
        <p14:creationId xmlns:p14="http://schemas.microsoft.com/office/powerpoint/2010/main" val="14044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3DEFC-EF28-8920-AD4F-C1F572E0E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D2796-D2BC-533D-676C-0070E27E0C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568A9-0FA6-D776-9B34-A0550CECAB05}"/>
              </a:ext>
            </a:extLst>
          </p:cNvPr>
          <p:cNvSpPr>
            <a:spLocks noGrp="1"/>
          </p:cNvSpPr>
          <p:nvPr>
            <p:ph type="body" idx="1"/>
          </p:nvPr>
        </p:nvSpPr>
        <p:spPr/>
        <p:txBody>
          <a:bodyPr/>
          <a:lstStyle/>
          <a:p>
            <a:pPr marL="0" marR="0" lvl="0" indent="0">
              <a:buFont typeface="Arial" panose="020B0604020202020204" pitchFamily="34" charset="0"/>
              <a:buNone/>
              <a:tabLst>
                <a:tab pos="0" algn="l"/>
              </a:tabLst>
            </a:pPr>
            <a:r>
              <a:rPr lang="en-US" b="1" dirty="0">
                <a:effectLst/>
                <a:ea typeface="Times New Roman" panose="02020603050405020304" pitchFamily="18" charset="0"/>
                <a:cs typeface="Times New Roman" panose="02020603050405020304" pitchFamily="18" charset="0"/>
              </a:rPr>
              <a:t>Annotations</a:t>
            </a:r>
          </a:p>
          <a:p>
            <a:pPr marL="0" marR="0" indent="0">
              <a:buFont typeface="Arial" panose="020B0604020202020204" pitchFamily="34" charset="0"/>
              <a:buNone/>
              <a:tabLst>
                <a:tab pos="0" algn="l"/>
              </a:tabLst>
            </a:pPr>
            <a:r>
              <a:rPr lang="en-US" b="0" i="0" u="sng" dirty="0">
                <a:effectLst/>
                <a:ea typeface="Times New Roman" panose="02020603050405020304" pitchFamily="18" charset="0"/>
                <a:cs typeface="Times New Roman" panose="02020603050405020304" pitchFamily="18" charset="0"/>
              </a:rPr>
              <a:t>Slide</a:t>
            </a:r>
          </a:p>
          <a:p>
            <a:pPr marL="0" marR="0" indent="0">
              <a:buFont typeface="Arial" panose="020B0604020202020204" pitchFamily="34" charset="0"/>
              <a:buNone/>
              <a:tabLst>
                <a:tab pos="0" algn="l"/>
              </a:tabLst>
            </a:pPr>
            <a:r>
              <a:rPr lang="en-US" b="0" i="1" u="none" dirty="0">
                <a:effectLst/>
                <a:ea typeface="Times New Roman" panose="02020603050405020304" pitchFamily="18" charset="0"/>
                <a:cs typeface="Times New Roman" panose="02020603050405020304" pitchFamily="18" charset="0"/>
              </a:rPr>
              <a:t>Figure</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All Arousals (Total):</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a:t>
            </a:r>
            <a:r>
              <a:rPr lang="en-US" dirty="0">
                <a:effectLst/>
                <a:ea typeface="Times New Roman" panose="02020603050405020304" pitchFamily="18" charset="0"/>
                <a:cs typeface="Times New Roman" panose="02020603050405020304" pitchFamily="18" charset="0"/>
              </a:rPr>
              <a:t>: ^t-9-02-02-01-01_SEM p45A, p46AB</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Spontaneous:</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t-9-02-02-01-01_SEM p39-40</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Respiratory-related: </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t-9-02-02-01-01_SEM p41-42</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PLM-related: </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Narcolepsy: ^</a:t>
            </a:r>
            <a:r>
              <a:rPr lang="en-US" dirty="0">
                <a:effectLst/>
                <a:ea typeface="Times New Roman" panose="02020603050405020304" pitchFamily="18" charset="0"/>
                <a:cs typeface="Times New Roman" panose="02020603050405020304" pitchFamily="18" charset="0"/>
              </a:rPr>
              <a:t>t-9-02-02-01-01_SEM p43-44</a:t>
            </a:r>
          </a:p>
          <a:p>
            <a:pPr marL="0" marR="0" indent="0">
              <a:buFont typeface="Arial" panose="020B0604020202020204" pitchFamily="34" charset="0"/>
              <a:buNone/>
              <a:tabLst>
                <a:tab pos="0" algn="l"/>
              </a:tabLst>
            </a:pPr>
            <a:endParaRPr lang="en-US" i="1" dirty="0">
              <a:effectLst/>
              <a:ea typeface="Times New Roman" panose="02020603050405020304" pitchFamily="18" charset="0"/>
              <a:cs typeface="Times New Roman" panose="02020603050405020304" pitchFamily="18" charset="0"/>
            </a:endParaRPr>
          </a:p>
          <a:p>
            <a:pPr marL="0" marR="0" indent="0">
              <a:buFont typeface="Arial" panose="020B0604020202020204" pitchFamily="34" charset="0"/>
              <a:buNone/>
              <a:tabLst>
                <a:tab pos="0" algn="l"/>
              </a:tabLst>
            </a:pPr>
            <a:r>
              <a:rPr lang="en-US" i="1" dirty="0">
                <a:effectLst/>
                <a:ea typeface="Times New Roman" panose="02020603050405020304" pitchFamily="18" charset="0"/>
                <a:cs typeface="Times New Roman" panose="02020603050405020304" pitchFamily="18" charset="0"/>
              </a:rPr>
              <a:t>Footnotes</a:t>
            </a: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^a: </a:t>
            </a:r>
            <a:r>
              <a:rPr lang="en-US" dirty="0">
                <a:effectLst/>
                <a:ea typeface="Times New Roman" panose="02020603050405020304" pitchFamily="18" charset="0"/>
                <a:cs typeface="Times New Roman" panose="02020603050405020304" pitchFamily="18" charset="0"/>
              </a:rPr>
              <a:t>JZP258-407-03 Protocol Amendment 03_22May2024 p89A</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^b: </a:t>
            </a:r>
            <a:r>
              <a:rPr lang="en-US" b="0" dirty="0">
                <a:solidFill>
                  <a:srgbClr val="000000"/>
                </a:solidFill>
                <a:effectLst/>
                <a:ea typeface="Times New Roman" panose="02020603050405020304" pitchFamily="18" charset="0"/>
                <a:cs typeface="Times New Roman" panose="02020603050405020304" pitchFamily="18" charset="0"/>
              </a:rPr>
              <a:t>Data outputs in data tables (eg, </a:t>
            </a:r>
            <a:r>
              <a:rPr lang="en-US" dirty="0">
                <a:effectLst/>
                <a:ea typeface="Times New Roman" panose="02020603050405020304" pitchFamily="18" charset="0"/>
                <a:cs typeface="Times New Roman" panose="02020603050405020304" pitchFamily="18" charset="0"/>
              </a:rPr>
              <a:t>t-9-02-02-01-01 p45 reads “total number of all arousals: full night”)</a:t>
            </a:r>
            <a:endParaRPr lang="en-US" b="1" dirty="0">
              <a:solidFill>
                <a:srgbClr val="000000"/>
              </a:solidFill>
              <a:effectLst/>
              <a:ea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c: </a:t>
            </a:r>
            <a:r>
              <a:rPr lang="en-US" b="0" dirty="0">
                <a:solidFill>
                  <a:srgbClr val="000000"/>
                </a:solidFill>
                <a:effectLst/>
                <a:ea typeface="Times New Roman" panose="02020603050405020304" pitchFamily="18" charset="0"/>
                <a:cs typeface="Times New Roman" panose="02020603050405020304" pitchFamily="18" charset="0"/>
              </a:rPr>
              <a:t>No annotation needed</a:t>
            </a:r>
            <a:r>
              <a:rPr lang="en-US" b="1" dirty="0">
                <a:solidFill>
                  <a:srgbClr val="000000"/>
                </a:solidFill>
                <a:effectLst/>
                <a:ea typeface="Times New Roman" panose="02020603050405020304" pitchFamily="18" charset="0"/>
                <a:cs typeface="Times New Roman" panose="02020603050405020304" pitchFamily="18" charset="0"/>
              </a:rPr>
              <a:t> </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d: </a:t>
            </a:r>
            <a:r>
              <a:rPr lang="en-US" b="0" dirty="0">
                <a:solidFill>
                  <a:srgbClr val="000000"/>
                </a:solidFill>
                <a:effectLst/>
                <a:ea typeface="Times New Roman" panose="02020603050405020304" pitchFamily="18" charset="0"/>
                <a:cs typeface="Times New Roman" panose="02020603050405020304" pitchFamily="18" charset="0"/>
              </a:rPr>
              <a:t>No annotation needed</a:t>
            </a:r>
            <a:r>
              <a:rPr lang="en-US" b="1" dirty="0">
                <a:solidFill>
                  <a:srgbClr val="000000"/>
                </a:solidFill>
                <a:effectLst/>
                <a:ea typeface="Times New Roman" panose="02020603050405020304" pitchFamily="18" charset="0"/>
                <a:cs typeface="Times New Roman" panose="02020603050405020304" pitchFamily="18" charset="0"/>
              </a:rPr>
              <a:t> </a:t>
            </a: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^e:</a:t>
            </a:r>
            <a:r>
              <a:rPr lang="en-US" dirty="0">
                <a:solidFill>
                  <a:srgbClr val="000000"/>
                </a:solidFill>
                <a:effectLst/>
                <a:ea typeface="Times New Roman" panose="02020603050405020304" pitchFamily="18" charset="0"/>
                <a:cs typeface="Times New Roman" panose="02020603050405020304" pitchFamily="18" charset="0"/>
              </a:rPr>
              <a:t> JZP258407_Data Dictionary_26NOV2024.xls, ‘Sheet 1’, row 24, columns C-D – definition of respiratory arousals</a:t>
            </a:r>
          </a:p>
          <a:p>
            <a:pPr marL="285750" marR="0" indent="-285750">
              <a:buFont typeface="Arial" panose="020B0604020202020204" pitchFamily="34" charset="0"/>
              <a:buChar char="•"/>
              <a:tabLst>
                <a:tab pos="0" algn="l"/>
              </a:tabLst>
            </a:pPr>
            <a:r>
              <a:rPr lang="en-US" b="1" i="0" dirty="0">
                <a:solidFill>
                  <a:srgbClr val="000000"/>
                </a:solidFill>
                <a:effectLst/>
                <a:ea typeface="Times New Roman" panose="02020603050405020304" pitchFamily="18" charset="0"/>
                <a:cs typeface="Times New Roman" panose="02020603050405020304" pitchFamily="18" charset="0"/>
              </a:rPr>
              <a:t>^f: </a:t>
            </a:r>
            <a:r>
              <a:rPr lang="en-US" dirty="0">
                <a:solidFill>
                  <a:srgbClr val="000000"/>
                </a:solidFill>
                <a:effectLst/>
                <a:ea typeface="Times New Roman" panose="02020603050405020304" pitchFamily="18" charset="0"/>
                <a:cs typeface="Times New Roman" panose="02020603050405020304" pitchFamily="18" charset="0"/>
              </a:rPr>
              <a:t>JZP258407_Data Dictionary_26NOV2024.xls, ‘Sheet 1’, row 23, columns C-D – definition of respiratory arousals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^g: </a:t>
            </a:r>
            <a:r>
              <a:rPr lang="en-US" b="0" dirty="0">
                <a:solidFill>
                  <a:srgbClr val="000000"/>
                </a:solidFill>
                <a:effectLst/>
                <a:ea typeface="Times New Roman" panose="02020603050405020304" pitchFamily="18" charset="0"/>
                <a:cs typeface="Times New Roman" panose="02020603050405020304" pitchFamily="18" charset="0"/>
              </a:rPr>
              <a:t>Data outputs in data tables (eg, </a:t>
            </a:r>
            <a:r>
              <a:rPr lang="en-US" dirty="0">
                <a:effectLst/>
                <a:ea typeface="Times New Roman" panose="02020603050405020304" pitchFamily="18" charset="0"/>
                <a:cs typeface="Times New Roman" panose="02020603050405020304" pitchFamily="18" charset="0"/>
              </a:rPr>
              <a:t>t-9-02-02-01-01 p39 reads “number of spontaneous arousals: full night”)</a:t>
            </a:r>
          </a:p>
          <a:p>
            <a:pPr marL="285750" marR="0" indent="-285750">
              <a:lnSpc>
                <a:spcPct val="200000"/>
              </a:lnSpc>
              <a:buFont typeface="Arial" panose="020B0604020202020204" pitchFamily="34" charset="0"/>
              <a:buChar char="•"/>
              <a:tabLst>
                <a:tab pos="0" algn="l"/>
              </a:tabLst>
            </a:pPr>
            <a:endParaRPr lang="en-US" sz="18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7B742D-794F-5978-0FE0-0E347B747FF0}"/>
              </a:ext>
            </a:extLst>
          </p:cNvPr>
          <p:cNvSpPr>
            <a:spLocks noGrp="1"/>
          </p:cNvSpPr>
          <p:nvPr>
            <p:ph type="sldNum" sz="quarter" idx="5"/>
          </p:nvPr>
        </p:nvSpPr>
        <p:spPr/>
        <p:txBody>
          <a:bodyPr/>
          <a:lstStyle/>
          <a:p>
            <a:fld id="{698ED03D-B91D-479A-A4F2-379D7ABF21C4}" type="slidenum">
              <a:rPr lang="en-US" smtClean="0"/>
              <a:t>12</a:t>
            </a:fld>
            <a:endParaRPr lang="en-US" dirty="0"/>
          </a:p>
        </p:txBody>
      </p:sp>
    </p:spTree>
    <p:extLst>
      <p:ext uri="{BB962C8B-B14F-4D97-AF65-F5344CB8AC3E}">
        <p14:creationId xmlns:p14="http://schemas.microsoft.com/office/powerpoint/2010/main" val="139749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B6D3C-61BB-B678-9523-8C655A055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72164-7B3F-AF20-68BE-243D782D8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DA416-2C45-5DE4-D3A5-D1EEF6837041}"/>
              </a:ext>
            </a:extLst>
          </p:cNvPr>
          <p:cNvSpPr>
            <a:spLocks noGrp="1"/>
          </p:cNvSpPr>
          <p:nvPr>
            <p:ph type="body" idx="1"/>
          </p:nvPr>
        </p:nvSpPr>
        <p:spPr/>
        <p:txBody>
          <a:bodyPr/>
          <a:lstStyle/>
          <a:p>
            <a:pPr marL="0" marR="0" lvl="0" indent="0">
              <a:buFont typeface="Arial" panose="020B0604020202020204" pitchFamily="34" charset="0"/>
              <a:buNone/>
              <a:tabLst>
                <a:tab pos="0" algn="l"/>
              </a:tabLst>
            </a:pPr>
            <a:r>
              <a:rPr lang="en-US" b="1" dirty="0">
                <a:effectLst/>
                <a:ea typeface="Times New Roman" panose="02020603050405020304" pitchFamily="18" charset="0"/>
                <a:cs typeface="Times New Roman" panose="02020603050405020304" pitchFamily="18" charset="0"/>
              </a:rPr>
              <a:t>Annotations</a:t>
            </a:r>
          </a:p>
          <a:p>
            <a:pPr marL="0" marR="0" indent="0">
              <a:buFont typeface="Arial" panose="020B0604020202020204" pitchFamily="34" charset="0"/>
              <a:buNone/>
              <a:tabLst>
                <a:tab pos="0" algn="l"/>
              </a:tabLst>
            </a:pPr>
            <a:r>
              <a:rPr lang="en-US" b="0" i="0" u="sng" dirty="0">
                <a:effectLst/>
                <a:ea typeface="Times New Roman" panose="02020603050405020304" pitchFamily="18" charset="0"/>
                <a:cs typeface="Times New Roman" panose="02020603050405020304" pitchFamily="18" charset="0"/>
              </a:rPr>
              <a:t>Slide</a:t>
            </a:r>
          </a:p>
          <a:p>
            <a:pPr marL="0" marR="0" indent="0">
              <a:buFont typeface="Arial" panose="020B0604020202020204" pitchFamily="34" charset="0"/>
              <a:buNone/>
              <a:tabLst>
                <a:tab pos="0" algn="l"/>
              </a:tabLst>
            </a:pPr>
            <a:r>
              <a:rPr lang="en-US" b="0" i="1" u="none" dirty="0">
                <a:effectLst/>
                <a:ea typeface="Times New Roman" panose="02020603050405020304" pitchFamily="18" charset="0"/>
                <a:cs typeface="Times New Roman" panose="02020603050405020304" pitchFamily="18" charset="0"/>
              </a:rPr>
              <a:t>Figure</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All Arousals (Total):</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IH: ^</a:t>
            </a:r>
            <a:r>
              <a:rPr lang="en-US" dirty="0">
                <a:effectLst/>
                <a:ea typeface="Times New Roman" panose="02020603050405020304" pitchFamily="18" charset="0"/>
                <a:cs typeface="Times New Roman" panose="02020603050405020304" pitchFamily="18" charset="0"/>
              </a:rPr>
              <a:t>t-9-02-02-01-02_SEM p45, p46 (highlighted)</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Spontaneous:</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IH: ^</a:t>
            </a:r>
            <a:r>
              <a:rPr lang="en-US" dirty="0">
                <a:effectLst/>
                <a:ea typeface="Times New Roman" panose="02020603050405020304" pitchFamily="18" charset="0"/>
                <a:cs typeface="Times New Roman" panose="02020603050405020304" pitchFamily="18" charset="0"/>
              </a:rPr>
              <a:t>t-9-02-02-01-02_SEM p39-40</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Respiratory-related: </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IH: ^</a:t>
            </a:r>
            <a:r>
              <a:rPr lang="en-US" dirty="0">
                <a:effectLst/>
                <a:ea typeface="Times New Roman" panose="02020603050405020304" pitchFamily="18" charset="0"/>
                <a:cs typeface="Times New Roman" panose="02020603050405020304" pitchFamily="18" charset="0"/>
              </a:rPr>
              <a:t>t-9-02-02-01-02_SEM p41-42</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PLM-related: </a:t>
            </a:r>
            <a:endParaRPr lang="en-US" b="0"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IH: ^</a:t>
            </a:r>
            <a:r>
              <a:rPr lang="en-US" dirty="0">
                <a:effectLst/>
                <a:ea typeface="Times New Roman" panose="02020603050405020304" pitchFamily="18" charset="0"/>
                <a:cs typeface="Times New Roman" panose="02020603050405020304" pitchFamily="18" charset="0"/>
              </a:rPr>
              <a:t>t-9-02-02-01-02_SEM p43-44</a:t>
            </a:r>
          </a:p>
          <a:p>
            <a:pPr marL="0" marR="0" indent="0">
              <a:buFont typeface="Arial" panose="020B0604020202020204" pitchFamily="34" charset="0"/>
              <a:buNone/>
              <a:tabLst>
                <a:tab pos="0" algn="l"/>
              </a:tabLst>
            </a:pPr>
            <a:r>
              <a:rPr lang="en-US" i="1" dirty="0">
                <a:effectLst/>
                <a:ea typeface="Times New Roman" panose="02020603050405020304" pitchFamily="18" charset="0"/>
                <a:cs typeface="Times New Roman" panose="02020603050405020304" pitchFamily="18" charset="0"/>
              </a:rPr>
              <a:t>Footnotes</a:t>
            </a: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^a: </a:t>
            </a:r>
            <a:r>
              <a:rPr lang="en-US" dirty="0">
                <a:effectLst/>
                <a:ea typeface="Times New Roman" panose="02020603050405020304" pitchFamily="18" charset="0"/>
                <a:cs typeface="Times New Roman" panose="02020603050405020304" pitchFamily="18" charset="0"/>
              </a:rPr>
              <a:t>JZP258-407-03 Protocol Amendment 03_22May2024 p89A</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^b: </a:t>
            </a:r>
            <a:r>
              <a:rPr lang="en-US" b="0" dirty="0">
                <a:solidFill>
                  <a:srgbClr val="000000"/>
                </a:solidFill>
                <a:effectLst/>
                <a:ea typeface="Times New Roman" panose="02020603050405020304" pitchFamily="18" charset="0"/>
                <a:cs typeface="Times New Roman" panose="02020603050405020304" pitchFamily="18" charset="0"/>
              </a:rPr>
              <a:t>Data outputs in data tables (eg, </a:t>
            </a:r>
            <a:r>
              <a:rPr lang="en-US" dirty="0">
                <a:effectLst/>
                <a:ea typeface="Times New Roman" panose="02020603050405020304" pitchFamily="18" charset="0"/>
                <a:cs typeface="Times New Roman" panose="02020603050405020304" pitchFamily="18" charset="0"/>
              </a:rPr>
              <a:t>t-9-02-02-01-01 p45 reads “total number of all arousals: full night”)</a:t>
            </a:r>
            <a:endParaRPr lang="en-US" b="1" dirty="0">
              <a:solidFill>
                <a:srgbClr val="000000"/>
              </a:solidFill>
              <a:effectLst/>
              <a:ea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c: </a:t>
            </a:r>
            <a:r>
              <a:rPr lang="en-US" b="0" dirty="0">
                <a:solidFill>
                  <a:srgbClr val="000000"/>
                </a:solidFill>
                <a:effectLst/>
                <a:ea typeface="Times New Roman" panose="02020603050405020304" pitchFamily="18" charset="0"/>
                <a:cs typeface="Times New Roman" panose="02020603050405020304" pitchFamily="18" charset="0"/>
              </a:rPr>
              <a:t>No annotation needed</a:t>
            </a:r>
            <a:r>
              <a:rPr lang="en-US" b="1" dirty="0">
                <a:solidFill>
                  <a:srgbClr val="000000"/>
                </a:solidFill>
                <a:effectLst/>
                <a:ea typeface="Times New Roman" panose="02020603050405020304" pitchFamily="18" charset="0"/>
                <a:cs typeface="Times New Roman" panose="02020603050405020304" pitchFamily="18" charset="0"/>
              </a:rPr>
              <a:t> </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d: </a:t>
            </a:r>
            <a:r>
              <a:rPr lang="en-US" b="0" dirty="0">
                <a:solidFill>
                  <a:srgbClr val="000000"/>
                </a:solidFill>
                <a:effectLst/>
                <a:ea typeface="Times New Roman" panose="02020603050405020304" pitchFamily="18" charset="0"/>
                <a:cs typeface="Times New Roman" panose="02020603050405020304" pitchFamily="18" charset="0"/>
              </a:rPr>
              <a:t>No annotation needed</a:t>
            </a:r>
            <a:r>
              <a:rPr lang="en-US" b="1" dirty="0">
                <a:solidFill>
                  <a:srgbClr val="000000"/>
                </a:solidFill>
                <a:effectLst/>
                <a:ea typeface="Times New Roman" panose="02020603050405020304" pitchFamily="18" charset="0"/>
                <a:cs typeface="Times New Roman" panose="02020603050405020304" pitchFamily="18" charset="0"/>
              </a:rPr>
              <a:t> </a:t>
            </a:r>
          </a:p>
          <a:p>
            <a:pPr marL="285750" marR="0" indent="-285750">
              <a:buFont typeface="Arial" panose="020B0604020202020204" pitchFamily="34" charset="0"/>
              <a:buChar char="•"/>
              <a:tabLst>
                <a:tab pos="0" algn="l"/>
              </a:tabLst>
            </a:pPr>
            <a:r>
              <a:rPr lang="en-US" b="1" dirty="0">
                <a:solidFill>
                  <a:srgbClr val="000000"/>
                </a:solidFill>
                <a:effectLst/>
                <a:ea typeface="Times New Roman" panose="02020603050405020304" pitchFamily="18" charset="0"/>
                <a:cs typeface="Times New Roman" panose="02020603050405020304" pitchFamily="18" charset="0"/>
              </a:rPr>
              <a:t>^e:</a:t>
            </a:r>
            <a:r>
              <a:rPr lang="en-US" dirty="0">
                <a:solidFill>
                  <a:srgbClr val="000000"/>
                </a:solidFill>
                <a:effectLst/>
                <a:ea typeface="Times New Roman" panose="02020603050405020304" pitchFamily="18" charset="0"/>
                <a:cs typeface="Times New Roman" panose="02020603050405020304" pitchFamily="18" charset="0"/>
              </a:rPr>
              <a:t> JZP258407_Data Dictionary_26NOV2024.xls, ‘Sheet 1’, row 24, columns C-D – definition of respiratory arousals</a:t>
            </a:r>
          </a:p>
          <a:p>
            <a:pPr marL="285750" marR="0" indent="-285750">
              <a:buFont typeface="Arial" panose="020B0604020202020204" pitchFamily="34" charset="0"/>
              <a:buChar char="•"/>
              <a:tabLst>
                <a:tab pos="0" algn="l"/>
              </a:tabLst>
            </a:pPr>
            <a:r>
              <a:rPr lang="en-US" b="1" i="0" dirty="0">
                <a:solidFill>
                  <a:srgbClr val="000000"/>
                </a:solidFill>
                <a:effectLst/>
                <a:ea typeface="Times New Roman" panose="02020603050405020304" pitchFamily="18" charset="0"/>
                <a:cs typeface="Times New Roman" panose="02020603050405020304" pitchFamily="18" charset="0"/>
              </a:rPr>
              <a:t>^f: </a:t>
            </a:r>
            <a:r>
              <a:rPr lang="en-US" dirty="0">
                <a:solidFill>
                  <a:srgbClr val="000000"/>
                </a:solidFill>
                <a:effectLst/>
                <a:ea typeface="Times New Roman" panose="02020603050405020304" pitchFamily="18" charset="0"/>
                <a:cs typeface="Times New Roman" panose="02020603050405020304" pitchFamily="18" charset="0"/>
              </a:rPr>
              <a:t>JZP258407_Data Dictionary_26NOV2024.xls, ‘Sheet 1’, row 23, columns C-D – definition of respiratory arousals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^g: </a:t>
            </a:r>
            <a:r>
              <a:rPr lang="en-US" b="0" dirty="0">
                <a:solidFill>
                  <a:srgbClr val="000000"/>
                </a:solidFill>
                <a:effectLst/>
                <a:ea typeface="Times New Roman" panose="02020603050405020304" pitchFamily="18" charset="0"/>
                <a:cs typeface="Times New Roman" panose="02020603050405020304" pitchFamily="18" charset="0"/>
              </a:rPr>
              <a:t>Data outputs in data tables (eg, </a:t>
            </a:r>
            <a:r>
              <a:rPr lang="en-US" dirty="0">
                <a:effectLst/>
                <a:ea typeface="Times New Roman" panose="02020603050405020304" pitchFamily="18" charset="0"/>
                <a:cs typeface="Times New Roman" panose="02020603050405020304" pitchFamily="18" charset="0"/>
              </a:rPr>
              <a:t>t-9-02-02-01-01 p39 reads “number of spontaneous arousals: full night”)</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solidFill>
                  <a:srgbClr val="000000"/>
                </a:solidFill>
                <a:effectLst/>
                <a:ea typeface="Times New Roman" panose="02020603050405020304" pitchFamily="18" charset="0"/>
                <a:cs typeface="Times New Roman" panose="02020603050405020304" pitchFamily="18" charset="0"/>
              </a:rPr>
              <a:t>g: </a:t>
            </a:r>
            <a:r>
              <a:rPr lang="en-US" b="0" dirty="0">
                <a:solidFill>
                  <a:srgbClr val="000000"/>
                </a:solidFill>
                <a:effectLst/>
                <a:ea typeface="Times New Roman" panose="02020603050405020304" pitchFamily="18" charset="0"/>
                <a:cs typeface="Times New Roman" panose="02020603050405020304" pitchFamily="18" charset="0"/>
              </a:rPr>
              <a:t>See data tables</a:t>
            </a:r>
            <a:endParaRPr lang="en-US" b="1" dirty="0">
              <a:solidFill>
                <a:srgbClr val="000000"/>
              </a:solidFill>
              <a:effectLst/>
              <a:ea typeface="Times New Roman" panose="02020603050405020304" pitchFamily="18" charset="0"/>
              <a:cs typeface="Times New Roman" panose="02020603050405020304" pitchFamily="18" charset="0"/>
            </a:endParaRPr>
          </a:p>
          <a:p>
            <a:pPr marL="0" marR="0" indent="0">
              <a:lnSpc>
                <a:spcPct val="200000"/>
              </a:lnSpc>
              <a:buFont typeface="Arial" panose="020B0604020202020204" pitchFamily="34" charset="0"/>
              <a:buNone/>
              <a:tabLst>
                <a:tab pos="0" algn="l"/>
              </a:tabLst>
            </a:pPr>
            <a:endParaRPr lang="en-US" sz="18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8E001E5-EE92-0E65-7C99-DEAE05BCACF9}"/>
              </a:ext>
            </a:extLst>
          </p:cNvPr>
          <p:cNvSpPr>
            <a:spLocks noGrp="1"/>
          </p:cNvSpPr>
          <p:nvPr>
            <p:ph type="sldNum" sz="quarter" idx="5"/>
          </p:nvPr>
        </p:nvSpPr>
        <p:spPr/>
        <p:txBody>
          <a:bodyPr/>
          <a:lstStyle/>
          <a:p>
            <a:fld id="{698ED03D-B91D-479A-A4F2-379D7ABF21C4}" type="slidenum">
              <a:rPr lang="en-US" smtClean="0"/>
              <a:t>13</a:t>
            </a:fld>
            <a:endParaRPr lang="en-US" dirty="0"/>
          </a:p>
        </p:txBody>
      </p:sp>
    </p:spTree>
    <p:extLst>
      <p:ext uri="{BB962C8B-B14F-4D97-AF65-F5344CB8AC3E}">
        <p14:creationId xmlns:p14="http://schemas.microsoft.com/office/powerpoint/2010/main" val="270801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0CCFF-0984-92E3-27D9-FBB186313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2C1AE-427D-1F2C-FE59-2D20268E22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F4DC3-4835-84A2-9495-7A4AEC9F9495}"/>
              </a:ext>
            </a:extLst>
          </p:cNvPr>
          <p:cNvSpPr>
            <a:spLocks noGrp="1"/>
          </p:cNvSpPr>
          <p:nvPr>
            <p:ph type="body" idx="1"/>
          </p:nvPr>
        </p:nvSpPr>
        <p:spPr/>
        <p:txBody>
          <a:bodyPr/>
          <a:lstStyle/>
          <a:p>
            <a:pPr marL="0" marR="0" lvl="0" indent="0">
              <a:buFont typeface="Arial" panose="020B0604020202020204" pitchFamily="34" charset="0"/>
              <a:buNone/>
              <a:tabLst>
                <a:tab pos="0" algn="l"/>
              </a:tabLst>
            </a:pPr>
            <a:r>
              <a:rPr lang="en-US" b="1" dirty="0">
                <a:effectLst/>
                <a:latin typeface="Aptos" panose="020B0004020202020204" pitchFamily="34" charset="0"/>
                <a:ea typeface="Times New Roman" panose="02020603050405020304" pitchFamily="18" charset="0"/>
                <a:cs typeface="Times New Roman" panose="02020603050405020304" pitchFamily="18" charset="0"/>
              </a:rPr>
              <a:t>Annotations</a:t>
            </a:r>
          </a:p>
          <a:p>
            <a:pPr marL="0" marR="0" indent="0">
              <a:buFont typeface="Arial" panose="020B0604020202020204" pitchFamily="34" charset="0"/>
              <a:buNone/>
              <a:tabLst>
                <a:tab pos="0" algn="l"/>
              </a:tabLst>
            </a:pPr>
            <a:r>
              <a:rPr lang="en-US" b="0" i="0" u="sng" dirty="0">
                <a:effectLst/>
                <a:latin typeface="Aptos" panose="020B0004020202020204" pitchFamily="34" charset="0"/>
                <a:ea typeface="Times New Roman" panose="02020603050405020304" pitchFamily="18" charset="0"/>
                <a:cs typeface="Times New Roman" panose="02020603050405020304" pitchFamily="18" charset="0"/>
              </a:rPr>
              <a:t>Slide</a:t>
            </a:r>
          </a:p>
          <a:p>
            <a:pPr marL="0" marR="0" indent="0">
              <a:buFont typeface="Arial" panose="020B0604020202020204" pitchFamily="34" charset="0"/>
              <a:buNone/>
              <a:tabLst>
                <a:tab pos="0" algn="l"/>
              </a:tabLst>
            </a:pPr>
            <a:r>
              <a:rPr lang="en-US" i="1" dirty="0">
                <a:effectLst/>
                <a:latin typeface="Aptos" panose="020B0004020202020204" pitchFamily="34" charset="0"/>
                <a:ea typeface="Times New Roman" panose="02020603050405020304" pitchFamily="18" charset="0"/>
                <a:cs typeface="Times New Roman" panose="02020603050405020304" pitchFamily="18" charset="0"/>
              </a:rPr>
              <a:t>AHI</a:t>
            </a:r>
          </a:p>
          <a:p>
            <a:pPr marL="285750" marR="0" indent="-285750">
              <a:buFont typeface="Arial" panose="020B0604020202020204" pitchFamily="34" charset="0"/>
              <a:buChar char="•"/>
              <a:tabLst>
                <a:tab pos="0" algn="l"/>
              </a:tabLst>
            </a:pPr>
            <a:r>
              <a:rPr lang="en-US" b="1" dirty="0">
                <a:effectLst/>
                <a:latin typeface="Aptos" panose="020B0004020202020204" pitchFamily="34" charset="0"/>
                <a:ea typeface="Times New Roman" panose="02020603050405020304" pitchFamily="18" charset="0"/>
                <a:cs typeface="Times New Roman" panose="02020603050405020304" pitchFamily="18" charset="0"/>
              </a:rPr>
              <a:t>Narc:</a:t>
            </a:r>
            <a:r>
              <a:rPr lang="en-US" dirty="0">
                <a:effectLst/>
                <a:latin typeface="Aptos" panose="020B0004020202020204" pitchFamily="34" charset="0"/>
                <a:ea typeface="Times New Roman" panose="02020603050405020304" pitchFamily="18" charset="0"/>
                <a:cs typeface="Times New Roman" panose="02020603050405020304" pitchFamily="18" charset="0"/>
              </a:rPr>
              <a:t> ^t-9-02-02-01-01_SEM p71-72</a:t>
            </a:r>
          </a:p>
          <a:p>
            <a:pPr marL="285750" marR="0" indent="-285750">
              <a:buFont typeface="Arial" panose="020B0604020202020204" pitchFamily="34" charset="0"/>
              <a:buChar char="•"/>
              <a:tabLst>
                <a:tab pos="0" algn="l"/>
              </a:tabLst>
            </a:pPr>
            <a:r>
              <a:rPr lang="en-US" b="1" dirty="0">
                <a:effectLst/>
                <a:latin typeface="Aptos" panose="020B0004020202020204" pitchFamily="34" charset="0"/>
                <a:ea typeface="Times New Roman" panose="02020603050405020304" pitchFamily="18" charset="0"/>
                <a:cs typeface="Times New Roman" panose="02020603050405020304" pitchFamily="18" charset="0"/>
              </a:rPr>
              <a:t>IH: ^</a:t>
            </a:r>
            <a:r>
              <a:rPr lang="en-US" dirty="0">
                <a:effectLst/>
                <a:latin typeface="Aptos" panose="020B0004020202020204" pitchFamily="34" charset="0"/>
                <a:ea typeface="Times New Roman" panose="02020603050405020304" pitchFamily="18" charset="0"/>
                <a:cs typeface="Times New Roman" panose="02020603050405020304" pitchFamily="18" charset="0"/>
              </a:rPr>
              <a:t>^t-9-02-02-01-02_SEM p71-72</a:t>
            </a:r>
          </a:p>
          <a:p>
            <a:pPr marL="0" marR="0">
              <a:buNone/>
              <a:tabLst>
                <a:tab pos="0" algn="l"/>
              </a:tabLst>
            </a:pPr>
            <a:r>
              <a:rPr lang="en-US" i="1" dirty="0">
                <a:effectLst/>
                <a:latin typeface="Aptos" panose="020B0004020202020204" pitchFamily="34" charset="0"/>
                <a:ea typeface="Times New Roman" panose="02020603050405020304" pitchFamily="18" charset="0"/>
                <a:cs typeface="Times New Roman" panose="02020603050405020304" pitchFamily="18" charset="0"/>
              </a:rPr>
              <a:t>SpO2</a:t>
            </a:r>
          </a:p>
          <a:p>
            <a:pPr marL="285750" marR="0" indent="-285750">
              <a:buFont typeface="Arial" panose="020B0604020202020204" pitchFamily="34" charset="0"/>
              <a:buChar char="•"/>
              <a:tabLst>
                <a:tab pos="0" algn="l"/>
              </a:tabLst>
            </a:pPr>
            <a:r>
              <a:rPr lang="en-US" b="1" dirty="0">
                <a:effectLst/>
                <a:latin typeface="Aptos" panose="020B0004020202020204" pitchFamily="34" charset="0"/>
                <a:ea typeface="Times New Roman" panose="02020603050405020304" pitchFamily="18" charset="0"/>
                <a:cs typeface="Times New Roman" panose="02020603050405020304" pitchFamily="18" charset="0"/>
              </a:rPr>
              <a:t>Narc:</a:t>
            </a:r>
            <a:r>
              <a:rPr lang="en-US" dirty="0">
                <a:effectLst/>
                <a:latin typeface="Aptos" panose="020B0004020202020204" pitchFamily="34" charset="0"/>
                <a:ea typeface="Times New Roman" panose="02020603050405020304" pitchFamily="18" charset="0"/>
                <a:cs typeface="Times New Roman" panose="02020603050405020304" pitchFamily="18" charset="0"/>
              </a:rPr>
              <a:t> ^^t-9-02-02-01-01_SEM p87-88</a:t>
            </a:r>
          </a:p>
          <a:p>
            <a:pPr marL="285750" indent="-285750">
              <a:buFont typeface="Arial" panose="020B0604020202020204" pitchFamily="34" charset="0"/>
              <a:buChar char="•"/>
            </a:pPr>
            <a:r>
              <a:rPr lang="en-US" b="1" dirty="0">
                <a:effectLst/>
                <a:latin typeface="Aptos" panose="020B0004020202020204" pitchFamily="34" charset="0"/>
                <a:ea typeface="Times New Roman" panose="02020603050405020304" pitchFamily="18" charset="0"/>
                <a:cs typeface="Times New Roman" panose="02020603050405020304" pitchFamily="18" charset="0"/>
              </a:rPr>
              <a:t>IH: </a:t>
            </a:r>
            <a:r>
              <a:rPr lang="en-US" dirty="0">
                <a:effectLst/>
                <a:latin typeface="Aptos" panose="020B0004020202020204" pitchFamily="34" charset="0"/>
                <a:ea typeface="Times New Roman" panose="02020603050405020304" pitchFamily="18" charset="0"/>
                <a:cs typeface="Times New Roman" panose="02020603050405020304" pitchFamily="18" charset="0"/>
              </a:rPr>
              <a:t>^^t-9-02-02-01-02_SEM p87-88</a:t>
            </a:r>
            <a:endParaRPr lang="en-US" b="0" i="1" u="none"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A5ED560-3B48-9569-B5B3-FCE04429D333}"/>
              </a:ext>
            </a:extLst>
          </p:cNvPr>
          <p:cNvSpPr>
            <a:spLocks noGrp="1"/>
          </p:cNvSpPr>
          <p:nvPr>
            <p:ph type="sldNum" sz="quarter" idx="5"/>
          </p:nvPr>
        </p:nvSpPr>
        <p:spPr/>
        <p:txBody>
          <a:bodyPr/>
          <a:lstStyle/>
          <a:p>
            <a:fld id="{698ED03D-B91D-479A-A4F2-379D7ABF21C4}" type="slidenum">
              <a:rPr lang="en-US" smtClean="0"/>
              <a:t>14</a:t>
            </a:fld>
            <a:endParaRPr lang="en-US" dirty="0"/>
          </a:p>
        </p:txBody>
      </p:sp>
    </p:spTree>
    <p:extLst>
      <p:ext uri="{BB962C8B-B14F-4D97-AF65-F5344CB8AC3E}">
        <p14:creationId xmlns:p14="http://schemas.microsoft.com/office/powerpoint/2010/main" val="291546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5CAB2-E7B5-B444-ED61-0002289EB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320D6-AF38-A603-25E8-7AF885027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EA003-0DB8-6A01-D474-35DF797B9C4B}"/>
              </a:ext>
            </a:extLst>
          </p:cNvPr>
          <p:cNvSpPr>
            <a:spLocks noGrp="1"/>
          </p:cNvSpPr>
          <p:nvPr>
            <p:ph type="body" idx="1"/>
          </p:nvPr>
        </p:nvSpPr>
        <p:spPr/>
        <p:txBody>
          <a:bodyPr/>
          <a:lstStyle/>
          <a:p>
            <a:r>
              <a:rPr lang="en-US" b="1" dirty="0"/>
              <a:t>Speaker Notes</a:t>
            </a:r>
          </a:p>
          <a:p>
            <a:pPr marL="342900" marR="0" lvl="0" indent="-34290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In the narcolepsy cohort, 4 (7.3%) had a TEAE that led to study drug discontinuation (nausea, pregnancy, anxiety, dysphoria, and irritability)</a:t>
            </a:r>
          </a:p>
          <a:p>
            <a:pPr marL="342900" marR="0" lvl="0" indent="-34290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In the idiopathic hypersomnia cohort, 1 (2.2%) participant had a TEAE that led to study drug discontinuation (depression;</a:t>
            </a:r>
            <a:r>
              <a:rPr lang="en-US" dirty="0">
                <a:solidFill>
                  <a:srgbClr val="000000"/>
                </a:solidFill>
                <a:effectLst/>
                <a:ea typeface="Times New Roman" panose="02020603050405020304" pitchFamily="18" charset="0"/>
                <a:cs typeface="Times New Roman" panose="02020603050405020304" pitchFamily="18" charset="0"/>
              </a:rPr>
              <a:t> resolved after study drug discontinuation</a:t>
            </a:r>
            <a:r>
              <a:rPr lang="en-US" dirty="0">
                <a:effectLst/>
                <a:ea typeface="Times New Roman" panose="02020603050405020304" pitchFamily="18" charset="0"/>
                <a:cs typeface="Times New Roman" panose="02020603050405020304" pitchFamily="18" charset="0"/>
              </a:rPr>
              <a:t>)</a:t>
            </a:r>
          </a:p>
          <a:p>
            <a:pPr marL="342900" marR="0" lvl="0" indent="-34290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The participant with the serious TEAE of hypoxia continued in the study</a:t>
            </a:r>
          </a:p>
          <a:p>
            <a:pPr marL="342900" marR="0" lvl="0" indent="-342900">
              <a:buFont typeface="Arial" panose="020B0604020202020204" pitchFamily="34" charset="0"/>
              <a:buChar char="•"/>
              <a:tabLst>
                <a:tab pos="0" algn="l"/>
              </a:tabLst>
            </a:pPr>
            <a:endParaRPr lang="en-US" dirty="0">
              <a:effectLst/>
              <a:ea typeface="Times New Roman" panose="02020603050405020304" pitchFamily="18" charset="0"/>
              <a:cs typeface="Times New Roman" panose="02020603050405020304" pitchFamily="18" charset="0"/>
            </a:endParaRPr>
          </a:p>
          <a:p>
            <a:pPr marL="0" marR="0" lvl="0" indent="0">
              <a:buFont typeface="Arial" panose="020B0604020202020204" pitchFamily="34" charset="0"/>
              <a:buNone/>
              <a:tabLst>
                <a:tab pos="0" algn="l"/>
              </a:tabLst>
            </a:pPr>
            <a:r>
              <a:rPr lang="en-US" b="1" dirty="0">
                <a:effectLst/>
                <a:ea typeface="Times New Roman" panose="02020603050405020304" pitchFamily="18" charset="0"/>
                <a:cs typeface="Times New Roman" panose="02020603050405020304" pitchFamily="18" charset="0"/>
              </a:rPr>
              <a:t>Annotations</a:t>
            </a:r>
          </a:p>
          <a:p>
            <a:pPr marL="0" marR="0" indent="0">
              <a:buFont typeface="Arial" panose="020B0604020202020204" pitchFamily="34" charset="0"/>
              <a:buNone/>
              <a:tabLst>
                <a:tab pos="0" algn="l"/>
              </a:tabLst>
            </a:pPr>
            <a:r>
              <a:rPr lang="en-US" b="0" i="0" u="sng" dirty="0">
                <a:effectLst/>
                <a:ea typeface="Times New Roman" panose="02020603050405020304" pitchFamily="18" charset="0"/>
                <a:cs typeface="Times New Roman" panose="02020603050405020304" pitchFamily="18" charset="0"/>
              </a:rPr>
              <a:t>Slide</a:t>
            </a:r>
          </a:p>
          <a:p>
            <a:pPr marL="0" marR="0" indent="0">
              <a:buFont typeface="Arial" panose="020B0604020202020204" pitchFamily="34" charset="0"/>
              <a:buNone/>
              <a:tabLst>
                <a:tab pos="0" algn="l"/>
              </a:tabLst>
            </a:pPr>
            <a:r>
              <a:rPr lang="en-US" i="1" dirty="0">
                <a:effectLst/>
                <a:ea typeface="Times New Roman" panose="02020603050405020304" pitchFamily="18" charset="0"/>
                <a:cs typeface="Times New Roman" panose="02020603050405020304" pitchFamily="18" charset="0"/>
              </a:rPr>
              <a:t>TEAE &amp; TEAE related to treatment</a:t>
            </a:r>
          </a:p>
          <a:p>
            <a:pPr marL="285750" marR="0" indent="-285750">
              <a:buFont typeface="Arial" panose="020B0604020202020204" pitchFamily="34" charset="0"/>
              <a:buChar char="•"/>
              <a:tabLst>
                <a:tab pos="0" algn="l"/>
              </a:tabLst>
            </a:pPr>
            <a:r>
              <a:rPr lang="en-US" b="1" i="0" dirty="0">
                <a:effectLst/>
                <a:ea typeface="Times New Roman" panose="02020603050405020304" pitchFamily="18" charset="0"/>
                <a:cs typeface="Times New Roman" panose="02020603050405020304" pitchFamily="18" charset="0"/>
              </a:rPr>
              <a:t>^Narcolepsy: </a:t>
            </a:r>
            <a:r>
              <a:rPr lang="en-US" i="0" dirty="0">
                <a:effectLst/>
                <a:ea typeface="Times New Roman" panose="02020603050405020304" pitchFamily="18" charset="0"/>
                <a:cs typeface="Times New Roman" panose="02020603050405020304" pitchFamily="18" charset="0"/>
              </a:rPr>
              <a:t>t-9-03-01-01-01-01 p1</a:t>
            </a:r>
          </a:p>
          <a:p>
            <a:pPr marL="285750" marR="0" indent="-285750">
              <a:buFont typeface="Arial" panose="020B0604020202020204" pitchFamily="34" charset="0"/>
              <a:buChar char="•"/>
              <a:tabLst>
                <a:tab pos="0" algn="l"/>
              </a:tabLst>
            </a:pPr>
            <a:r>
              <a:rPr lang="en-US" b="1" i="0" dirty="0">
                <a:effectLst/>
                <a:ea typeface="Times New Roman" panose="02020603050405020304" pitchFamily="18" charset="0"/>
                <a:cs typeface="Times New Roman" panose="02020603050405020304" pitchFamily="18" charset="0"/>
              </a:rPr>
              <a:t>^IH: </a:t>
            </a:r>
            <a:r>
              <a:rPr lang="en-US" dirty="0">
                <a:effectLst/>
                <a:ea typeface="Times New Roman" panose="02020603050405020304" pitchFamily="18" charset="0"/>
                <a:cs typeface="Times New Roman" panose="02020603050405020304" pitchFamily="18" charset="0"/>
              </a:rPr>
              <a:t>t-9-03-01-01-01-02 p1</a:t>
            </a:r>
            <a:endParaRPr lang="en-US" b="1" i="0" dirty="0">
              <a:effectLst/>
              <a:ea typeface="Times New Roman" panose="02020603050405020304" pitchFamily="18" charset="0"/>
              <a:cs typeface="Times New Roman" panose="02020603050405020304" pitchFamily="18" charset="0"/>
            </a:endParaRPr>
          </a:p>
          <a:p>
            <a:pPr marL="0" marR="0" indent="0">
              <a:buFont typeface="Arial" panose="020B0604020202020204" pitchFamily="34" charset="0"/>
              <a:buNone/>
              <a:tabLst>
                <a:tab pos="0" algn="l"/>
              </a:tabLst>
            </a:pPr>
            <a:r>
              <a:rPr lang="en-US" b="0" i="1" dirty="0">
                <a:effectLst/>
                <a:ea typeface="Times New Roman" panose="02020603050405020304" pitchFamily="18" charset="0"/>
                <a:cs typeface="Times New Roman" panose="02020603050405020304" pitchFamily="18" charset="0"/>
              </a:rPr>
              <a:t>Common TEAEs</a:t>
            </a:r>
          </a:p>
          <a:p>
            <a:pPr marL="285750" marR="0" indent="-285750">
              <a:buFont typeface="Arial" panose="020B0604020202020204" pitchFamily="34" charset="0"/>
              <a:buChar char="•"/>
              <a:tabLst>
                <a:tab pos="0" algn="l"/>
              </a:tabLst>
            </a:pPr>
            <a:r>
              <a:rPr lang="en-US" b="1" i="0" dirty="0">
                <a:effectLst/>
                <a:ea typeface="Times New Roman" panose="02020603050405020304" pitchFamily="18" charset="0"/>
                <a:cs typeface="Times New Roman" panose="02020603050405020304" pitchFamily="18" charset="0"/>
              </a:rPr>
              <a:t>^Narcolepsy: </a:t>
            </a:r>
            <a:r>
              <a:rPr lang="en-US" i="0" dirty="0">
                <a:effectLst/>
                <a:ea typeface="Times New Roman" panose="02020603050405020304" pitchFamily="18" charset="0"/>
                <a:cs typeface="Times New Roman" panose="02020603050405020304" pitchFamily="18" charset="0"/>
              </a:rPr>
              <a:t>t-9-03-01-03-01-01 p1-2</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i="0" dirty="0">
                <a:effectLst/>
                <a:ea typeface="Times New Roman" panose="02020603050405020304" pitchFamily="18" charset="0"/>
                <a:cs typeface="Times New Roman" panose="02020603050405020304" pitchFamily="18" charset="0"/>
              </a:rPr>
              <a:t>^IH:</a:t>
            </a:r>
            <a:r>
              <a:rPr lang="en-US" dirty="0">
                <a:effectLst/>
                <a:ea typeface="Times New Roman" panose="02020603050405020304" pitchFamily="18" charset="0"/>
                <a:cs typeface="Times New Roman" panose="02020603050405020304" pitchFamily="18" charset="0"/>
              </a:rPr>
              <a:t> t-9-03-01-03-01-02 p1-3</a:t>
            </a:r>
          </a:p>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r>
              <a:rPr lang="en-US" i="1" dirty="0">
                <a:effectLst/>
                <a:ea typeface="Times New Roman" panose="02020603050405020304" pitchFamily="18" charset="0"/>
                <a:cs typeface="Times New Roman" panose="02020603050405020304" pitchFamily="18" charset="0"/>
              </a:rPr>
              <a:t>Bullets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^Narcolepsy</a:t>
            </a:r>
            <a:r>
              <a:rPr lang="en-US" dirty="0">
                <a:effectLst/>
                <a:ea typeface="Times New Roman" panose="02020603050405020304" pitchFamily="18" charset="0"/>
                <a:cs typeface="Times New Roman" panose="02020603050405020304" pitchFamily="18" charset="0"/>
              </a:rPr>
              <a:t> </a:t>
            </a:r>
            <a:r>
              <a:rPr lang="en-US" b="1" dirty="0">
                <a:effectLst/>
                <a:ea typeface="Times New Roman" panose="02020603050405020304" pitchFamily="18" charset="0"/>
                <a:cs typeface="Times New Roman" panose="02020603050405020304" pitchFamily="18" charset="0"/>
              </a:rPr>
              <a:t>serious TEAE: </a:t>
            </a:r>
            <a:r>
              <a:rPr lang="en-US" dirty="0">
                <a:effectLst/>
                <a:ea typeface="Times New Roman" panose="02020603050405020304" pitchFamily="18" charset="0"/>
                <a:cs typeface="Times New Roman" panose="02020603050405020304" pitchFamily="18" charset="0"/>
              </a:rPr>
              <a:t>t-9-03-01-01-01-01 p1-2: </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^Idiopathic hypersomnia serious TEAE: </a:t>
            </a:r>
            <a:r>
              <a:rPr lang="en-US" dirty="0">
                <a:effectLst/>
                <a:ea typeface="Times New Roman" panose="02020603050405020304" pitchFamily="18" charset="0"/>
                <a:cs typeface="Times New Roman" panose="02020603050405020304" pitchFamily="18" charset="0"/>
              </a:rPr>
              <a:t>t-9-03-01-01-01-02 p1;</a:t>
            </a:r>
            <a:r>
              <a:rPr lang="en-US" b="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l-10-07-01 p36; FINAL Psych 2024 DUET IH TLR POS_with supplement.pdf Table 4, bullet 3</a:t>
            </a:r>
            <a:endParaRPr lang="en-US" i="1" dirty="0">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r>
              <a:rPr lang="en-US" i="0" u="sng" dirty="0">
                <a:effectLst/>
                <a:ea typeface="Times New Roman" panose="02020603050405020304" pitchFamily="18" charset="0"/>
                <a:cs typeface="Times New Roman" panose="02020603050405020304" pitchFamily="18" charset="0"/>
              </a:rPr>
              <a:t>Speaker Notes</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^TEAE led to study drug discontinuation: </a:t>
            </a:r>
            <a:r>
              <a:rPr lang="en-US" dirty="0">
                <a:effectLst/>
                <a:ea typeface="Times New Roman" panose="02020603050405020304" pitchFamily="18" charset="0"/>
                <a:cs typeface="Times New Roman" panose="02020603050405020304" pitchFamily="18" charset="0"/>
              </a:rPr>
              <a:t>t-9-03-02-03-01-01, p1A</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^TEAE led to study drug discontinuation: </a:t>
            </a:r>
            <a:r>
              <a:rPr lang="en-US" dirty="0">
                <a:effectLst/>
                <a:ea typeface="Times New Roman" panose="02020603050405020304" pitchFamily="18" charset="0"/>
                <a:cs typeface="Times New Roman" panose="02020603050405020304" pitchFamily="18" charset="0"/>
              </a:rPr>
              <a:t>t-9-03-01-01-01-02 p1-2</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dirty="0">
                <a:effectLst/>
                <a:ea typeface="Times New Roman" panose="02020603050405020304" pitchFamily="18" charset="0"/>
                <a:cs typeface="Times New Roman" panose="02020603050405020304" pitchFamily="18" charset="0"/>
              </a:rPr>
              <a:t>^</a:t>
            </a:r>
            <a:r>
              <a:rPr lang="en-US" b="1" dirty="0">
                <a:effectLst/>
                <a:ea typeface="Times New Roman" panose="02020603050405020304" pitchFamily="18" charset="0"/>
                <a:cs typeface="Times New Roman" panose="02020603050405020304" pitchFamily="18" charset="0"/>
              </a:rPr>
              <a:t>Depression: </a:t>
            </a:r>
            <a:r>
              <a:rPr lang="en-US" dirty="0">
                <a:effectLst/>
                <a:ea typeface="Times New Roman" panose="02020603050405020304" pitchFamily="18" charset="0"/>
                <a:cs typeface="Times New Roman" panose="02020603050405020304" pitchFamily="18" charset="0"/>
              </a:rPr>
              <a:t>t-9-03-02-03-01-02 p1A,B</a:t>
            </a:r>
            <a:br>
              <a:rPr lang="en-US" dirty="0">
                <a:effectLst/>
                <a:ea typeface="Times New Roman" panose="02020603050405020304" pitchFamily="18" charset="0"/>
                <a:cs typeface="Times New Roman" panose="02020603050405020304" pitchFamily="18" charset="0"/>
              </a:rPr>
            </a:br>
            <a:r>
              <a:rPr lang="en-US" dirty="0">
                <a:effectLst/>
                <a:ea typeface="Times New Roman" panose="02020603050405020304" pitchFamily="18" charset="0"/>
                <a:cs typeface="Times New Roman" panose="02020603050405020304" pitchFamily="18" charset="0"/>
              </a:rPr>
              <a:t>^TEAE depression final language_7Mar2025, p1A</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Serious TEAE of hypoxia: </a:t>
            </a:r>
            <a:r>
              <a:rPr lang="en-US" dirty="0">
                <a:effectLst/>
                <a:ea typeface="Times New Roman" panose="02020603050405020304" pitchFamily="18" charset="0"/>
                <a:cs typeface="Times New Roman" panose="02020603050405020304" pitchFamily="18" charset="0"/>
              </a:rPr>
              <a:t>participant continued in study: l-10-07-02.pdf, p1AB (serious hypoxia subject ID USA010-5019, started on study day 34, ended on study day 35), l-10-01-01.pdf, p13A (subject ID USA010-5019, completed study on day 73)</a:t>
            </a:r>
          </a:p>
        </p:txBody>
      </p:sp>
      <p:sp>
        <p:nvSpPr>
          <p:cNvPr id="4" name="Slide Number Placeholder 3">
            <a:extLst>
              <a:ext uri="{FF2B5EF4-FFF2-40B4-BE49-F238E27FC236}">
                <a16:creationId xmlns:a16="http://schemas.microsoft.com/office/drawing/2014/main" id="{DEA3EA4B-CF49-3BB2-3F4D-C7D36F6242B6}"/>
              </a:ext>
            </a:extLst>
          </p:cNvPr>
          <p:cNvSpPr>
            <a:spLocks noGrp="1"/>
          </p:cNvSpPr>
          <p:nvPr>
            <p:ph type="sldNum" sz="quarter" idx="5"/>
          </p:nvPr>
        </p:nvSpPr>
        <p:spPr/>
        <p:txBody>
          <a:bodyPr/>
          <a:lstStyle/>
          <a:p>
            <a:fld id="{698ED03D-B91D-479A-A4F2-379D7ABF21C4}" type="slidenum">
              <a:rPr lang="en-US" smtClean="0"/>
              <a:t>15</a:t>
            </a:fld>
            <a:endParaRPr lang="en-US" dirty="0"/>
          </a:p>
        </p:txBody>
      </p:sp>
    </p:spTree>
    <p:extLst>
      <p:ext uri="{BB962C8B-B14F-4D97-AF65-F5344CB8AC3E}">
        <p14:creationId xmlns:p14="http://schemas.microsoft.com/office/powerpoint/2010/main" val="2290625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A6FA-32BA-AB55-E958-6410F29C5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AE55F-D254-5DE1-55C8-5DA6E6CF2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93A66-AD33-9A2D-32B5-1E5BFC798D18}"/>
              </a:ext>
            </a:extLst>
          </p:cNvPr>
          <p:cNvSpPr>
            <a:spLocks noGrp="1"/>
          </p:cNvSpPr>
          <p:nvPr>
            <p:ph type="body" idx="1"/>
          </p:nvPr>
        </p:nvSpPr>
        <p:spPr/>
        <p:txBody>
          <a:bodyPr/>
          <a:lstStyle/>
          <a:p>
            <a:pPr marL="0" marR="0" lvl="0" indent="0">
              <a:buFont typeface="Arial" panose="020B0604020202020204" pitchFamily="34" charset="0"/>
              <a:buNone/>
              <a:tabLst>
                <a:tab pos="0" algn="l"/>
              </a:tabLst>
            </a:pPr>
            <a:r>
              <a:rPr lang="en-US" sz="1200" b="1" dirty="0">
                <a:effectLst/>
                <a:ea typeface="Times New Roman" panose="02020603050405020304" pitchFamily="18" charset="0"/>
                <a:cs typeface="Times New Roman" panose="02020603050405020304" pitchFamily="18" charset="0"/>
              </a:rPr>
              <a:t>Speaker Notes:</a:t>
            </a:r>
          </a:p>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r>
              <a:rPr lang="en-US" sz="1200" dirty="0">
                <a:solidFill>
                  <a:schemeClr val="tx1"/>
                </a:solidFill>
              </a:rPr>
              <a:t>The observed effects of LXB on arousals support known effects of other oxybates on arousals in narcolepsy;</a:t>
            </a:r>
            <a:r>
              <a:rPr lang="en-US" sz="1200" baseline="30000" dirty="0">
                <a:solidFill>
                  <a:schemeClr val="tx1"/>
                </a:solidFill>
              </a:rPr>
              <a:t>1–3</a:t>
            </a:r>
            <a:r>
              <a:rPr lang="en-US" sz="1200" dirty="0">
                <a:solidFill>
                  <a:schemeClr val="tx1"/>
                </a:solidFill>
              </a:rPr>
              <a:t> however, this is the first time any oxybate has demonstrated a significant reduction in arousals in idiopathic hypersomnia</a:t>
            </a:r>
          </a:p>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r>
              <a:rPr lang="en-US" dirty="0">
                <a:solidFill>
                  <a:schemeClr val="tx1"/>
                </a:solidFill>
              </a:rPr>
              <a:t>This aligns with previous findings showing SXB does not negatively impact OSA</a:t>
            </a:r>
            <a:r>
              <a:rPr lang="en-US" baseline="30000" dirty="0">
                <a:solidFill>
                  <a:schemeClr val="tx1"/>
                </a:solidFill>
              </a:rPr>
              <a:t>4</a:t>
            </a:r>
          </a:p>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endParaRPr lang="en-US" baseline="30000" dirty="0">
              <a:solidFill>
                <a:schemeClr val="tx1"/>
              </a:solidFill>
            </a:endParaRPr>
          </a:p>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r>
              <a:rPr lang="en-US" dirty="0"/>
              <a:t>1. Alshaikh MK, et al. </a:t>
            </a:r>
            <a:r>
              <a:rPr lang="en-US" i="1" dirty="0"/>
              <a:t>Clin Neuropharmacol. </a:t>
            </a:r>
            <a:r>
              <a:rPr lang="en-US" dirty="0"/>
              <a:t>2011;34(1):1-4. 2. Poryazova R, et al. </a:t>
            </a:r>
            <a:r>
              <a:rPr lang="en-US" i="1" dirty="0"/>
              <a:t>Eur Neurol. </a:t>
            </a:r>
            <a:r>
              <a:rPr lang="en-US" dirty="0"/>
              <a:t>2011;65(3):175-182 3. Roth T, et al. </a:t>
            </a:r>
            <a:r>
              <a:rPr lang="en-US" i="1" dirty="0"/>
              <a:t>CNS Drugs. </a:t>
            </a:r>
            <a:r>
              <a:rPr lang="en-US" dirty="0"/>
              <a:t>2022;36:377-387. 4. George CFP, et al. </a:t>
            </a:r>
            <a:r>
              <a:rPr lang="en-US" i="1" dirty="0"/>
              <a:t>Sleep Med. </a:t>
            </a:r>
            <a:r>
              <a:rPr lang="en-US" dirty="0"/>
              <a:t>2010;11(1):38-42.</a:t>
            </a:r>
            <a:endParaRPr lang="en-US" strike="sngStrike" dirty="0">
              <a:solidFill>
                <a:srgbClr val="FF0000"/>
              </a:solidFill>
            </a:endParaRPr>
          </a:p>
          <a:p>
            <a:pPr marL="0" marR="0" lvl="0" indent="0">
              <a:buFont typeface="Arial" panose="020B0604020202020204" pitchFamily="34" charset="0"/>
              <a:buNone/>
              <a:tabLst>
                <a:tab pos="0" algn="l"/>
              </a:tabLst>
            </a:pPr>
            <a:endParaRPr lang="en-US" b="1" baseline="30000" dirty="0">
              <a:solidFill>
                <a:schemeClr val="tx1"/>
              </a:solidFill>
              <a:effectLst/>
              <a:ea typeface="Times New Roman" panose="02020603050405020304" pitchFamily="18" charset="0"/>
              <a:cs typeface="Times New Roman" panose="02020603050405020304" pitchFamily="18" charset="0"/>
            </a:endParaRPr>
          </a:p>
          <a:p>
            <a:pPr marL="0" marR="0" lvl="0" indent="0">
              <a:buFont typeface="Arial" panose="020B0604020202020204" pitchFamily="34" charset="0"/>
              <a:buNone/>
              <a:tabLst>
                <a:tab pos="0" algn="l"/>
              </a:tabLst>
            </a:pPr>
            <a:r>
              <a:rPr lang="en-US" b="1" dirty="0">
                <a:effectLst/>
                <a:ea typeface="Times New Roman" panose="02020603050405020304" pitchFamily="18" charset="0"/>
                <a:cs typeface="Times New Roman" panose="02020603050405020304" pitchFamily="18" charset="0"/>
              </a:rPr>
              <a:t>Annotations (all confirmed by Medical as noted below; “unable to find direct evidence” suggests retro-annotation)</a:t>
            </a:r>
          </a:p>
          <a:p>
            <a:pPr marL="0" marR="0" indent="0">
              <a:buFont typeface="Arial" panose="020B0604020202020204" pitchFamily="34" charset="0"/>
              <a:buNone/>
              <a:tabLst>
                <a:tab pos="0" algn="l"/>
              </a:tabLst>
            </a:pPr>
            <a:r>
              <a:rPr lang="en-US" b="0" i="0" u="sng" dirty="0">
                <a:effectLst/>
                <a:ea typeface="Times New Roman" panose="02020603050405020304" pitchFamily="18" charset="0"/>
                <a:cs typeface="Times New Roman" panose="02020603050405020304" pitchFamily="18" charset="0"/>
              </a:rPr>
              <a:t>Slide</a:t>
            </a:r>
          </a:p>
          <a:p>
            <a:pPr marL="285750" marR="0" lvl="0" indent="-285750">
              <a:buFont typeface="Arial" panose="020B0604020202020204" pitchFamily="34" charset="0"/>
              <a:buChar char="•"/>
              <a:tabLst>
                <a:tab pos="0" algn="l"/>
              </a:tabLst>
            </a:pPr>
            <a:r>
              <a:rPr lang="en-US" b="1" dirty="0"/>
              <a:t>Bullet 1, sub-bullet 2</a:t>
            </a:r>
            <a:r>
              <a:rPr lang="en-US" dirty="0"/>
              <a:t>: </a:t>
            </a:r>
            <a:r>
              <a:rPr lang="en-US" b="1" dirty="0">
                <a:effectLst/>
                <a:ea typeface="Times New Roman" panose="02020603050405020304" pitchFamily="18" charset="0"/>
                <a:cs typeface="Times New Roman" panose="02020603050405020304" pitchFamily="18" charset="0"/>
              </a:rPr>
              <a:t>SXB reduces arousals: </a:t>
            </a:r>
            <a:r>
              <a:rPr lang="en-US" b="0" dirty="0">
                <a:effectLst/>
                <a:ea typeface="Times New Roman" panose="02020603050405020304" pitchFamily="18" charset="0"/>
                <a:cs typeface="Times New Roman" panose="02020603050405020304" pitchFamily="18" charset="0"/>
              </a:rPr>
              <a:t>Alshaikh 2011 p1A; p2A (Table 1); Poryazova 2011 p4A; p5A </a:t>
            </a:r>
            <a:r>
              <a:rPr lang="en-US" b="0" i="1" dirty="0">
                <a:effectLst/>
                <a:ea typeface="Times New Roman" panose="02020603050405020304" pitchFamily="18" charset="0"/>
                <a:cs typeface="Times New Roman" panose="02020603050405020304" pitchFamily="18" charset="0"/>
              </a:rPr>
              <a:t>both assessed arousal index</a:t>
            </a:r>
            <a:r>
              <a:rPr lang="en-US" b="1" dirty="0">
                <a:effectLst/>
                <a:ea typeface="Times New Roman" panose="02020603050405020304" pitchFamily="18" charset="0"/>
                <a:cs typeface="Times New Roman" panose="02020603050405020304" pitchFamily="18" charset="0"/>
              </a:rPr>
              <a:t> </a:t>
            </a:r>
            <a:br>
              <a:rPr lang="en-US" b="1"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FD-SXB reduces arousals: </a:t>
            </a:r>
            <a:r>
              <a:rPr lang="en-US" b="0" dirty="0">
                <a:effectLst/>
                <a:ea typeface="Times New Roman" panose="02020603050405020304" pitchFamily="18" charset="0"/>
                <a:cs typeface="Times New Roman" panose="02020603050405020304" pitchFamily="18" charset="0"/>
              </a:rPr>
              <a:t>Roth 2022 p5A (Fig 2) </a:t>
            </a:r>
            <a:r>
              <a:rPr lang="en-US" b="0" i="1" dirty="0">
                <a:effectLst/>
                <a:ea typeface="Times New Roman" panose="02020603050405020304" pitchFamily="18" charset="0"/>
                <a:cs typeface="Times New Roman" panose="02020603050405020304" pitchFamily="18" charset="0"/>
              </a:rPr>
              <a:t>number of nocturnal arousals</a:t>
            </a:r>
            <a:br>
              <a:rPr lang="en-US" b="1" i="0" dirty="0">
                <a:effectLst/>
                <a:ea typeface="Times New Roman" panose="02020603050405020304" pitchFamily="18" charset="0"/>
                <a:cs typeface="Times New Roman" panose="02020603050405020304" pitchFamily="18" charset="0"/>
              </a:rPr>
            </a:br>
            <a:r>
              <a:rPr lang="en-US" b="0" i="1" dirty="0">
                <a:effectLst/>
                <a:ea typeface="Times New Roman" panose="02020603050405020304" pitchFamily="18" charset="0"/>
                <a:cs typeface="Times New Roman" panose="02020603050405020304" pitchFamily="18" charset="0"/>
              </a:rPr>
              <a:t>Note: </a:t>
            </a:r>
            <a:r>
              <a:rPr lang="en-US" b="0" i="0" dirty="0">
                <a:effectLst/>
                <a:ea typeface="Times New Roman" panose="02020603050405020304" pitchFamily="18" charset="0"/>
                <a:cs typeface="Times New Roman" panose="02020603050405020304" pitchFamily="18" charset="0"/>
              </a:rPr>
              <a:t>SXB DNS papers (Roth 2017 </a:t>
            </a:r>
            <a:r>
              <a:rPr lang="en-US" b="0" i="1" dirty="0">
                <a:effectLst/>
                <a:ea typeface="Times New Roman" panose="02020603050405020304" pitchFamily="18" charset="0"/>
                <a:cs typeface="Times New Roman" panose="02020603050405020304" pitchFamily="18" charset="0"/>
              </a:rPr>
              <a:t>J Sleep Res </a:t>
            </a:r>
            <a:r>
              <a:rPr lang="en-US" b="0" i="0" dirty="0">
                <a:effectLst/>
                <a:ea typeface="Times New Roman" panose="02020603050405020304" pitchFamily="18" charset="0"/>
                <a:cs typeface="Times New Roman" panose="02020603050405020304" pitchFamily="18" charset="0"/>
              </a:rPr>
              <a:t>and Dauvilliers 2017 </a:t>
            </a:r>
            <a:r>
              <a:rPr lang="en-US" b="0" i="1" dirty="0">
                <a:effectLst/>
                <a:ea typeface="Times New Roman" panose="02020603050405020304" pitchFamily="18" charset="0"/>
                <a:cs typeface="Times New Roman" panose="02020603050405020304" pitchFamily="18" charset="0"/>
              </a:rPr>
              <a:t>Sleep Med</a:t>
            </a:r>
            <a:r>
              <a:rPr lang="en-US" b="0" i="0" dirty="0">
                <a:effectLst/>
                <a:ea typeface="Times New Roman" panose="02020603050405020304" pitchFamily="18" charset="0"/>
                <a:cs typeface="Times New Roman" panose="02020603050405020304" pitchFamily="18" charset="0"/>
              </a:rPr>
              <a:t>) did not assess arousals &lt;15s; both papers note this as a limitation</a:t>
            </a:r>
            <a:br>
              <a:rPr lang="en-US" b="0" i="0" dirty="0">
                <a:effectLst/>
                <a:ea typeface="Times New Roman" panose="02020603050405020304" pitchFamily="18" charset="0"/>
                <a:cs typeface="Times New Roman" panose="02020603050405020304" pitchFamily="18" charset="0"/>
              </a:rPr>
            </a:br>
            <a:r>
              <a:rPr lang="en-US" b="0" i="1" dirty="0">
                <a:effectLst/>
                <a:ea typeface="Times New Roman" panose="02020603050405020304" pitchFamily="18" charset="0"/>
                <a:cs typeface="Times New Roman" panose="02020603050405020304" pitchFamily="18" charset="0"/>
              </a:rPr>
              <a:t>Note:</a:t>
            </a:r>
            <a:r>
              <a:rPr lang="en-US" b="0" i="0" dirty="0">
                <a:effectLst/>
                <a:ea typeface="Times New Roman" panose="02020603050405020304" pitchFamily="18" charset="0"/>
                <a:cs typeface="Times New Roman" panose="02020603050405020304" pitchFamily="18" charset="0"/>
              </a:rPr>
              <a:t> Rosenberg 2023 </a:t>
            </a:r>
            <a:r>
              <a:rPr lang="en-US" b="0" i="1" dirty="0">
                <a:effectLst/>
                <a:ea typeface="Times New Roman" panose="02020603050405020304" pitchFamily="18" charset="0"/>
                <a:cs typeface="Times New Roman" panose="02020603050405020304" pitchFamily="18" charset="0"/>
              </a:rPr>
              <a:t>Neurol Ther</a:t>
            </a:r>
            <a:r>
              <a:rPr lang="en-US" b="0" i="0" dirty="0">
                <a:effectLst/>
                <a:ea typeface="Times New Roman" panose="02020603050405020304" pitchFamily="18" charset="0"/>
                <a:cs typeface="Times New Roman" panose="02020603050405020304" pitchFamily="18" charset="0"/>
              </a:rPr>
              <a:t>, Roth 2024 </a:t>
            </a:r>
            <a:r>
              <a:rPr lang="en-US" b="0" i="1" dirty="0">
                <a:effectLst/>
                <a:ea typeface="Times New Roman" panose="02020603050405020304" pitchFamily="18" charset="0"/>
                <a:cs typeface="Times New Roman" panose="02020603050405020304" pitchFamily="18" charset="0"/>
              </a:rPr>
              <a:t>Sleep Med</a:t>
            </a:r>
            <a:r>
              <a:rPr lang="en-US" b="0" i="0" dirty="0">
                <a:effectLst/>
                <a:ea typeface="Times New Roman" panose="02020603050405020304" pitchFamily="18" charset="0"/>
                <a:cs typeface="Times New Roman" panose="02020603050405020304" pitchFamily="18" charset="0"/>
              </a:rPr>
              <a:t>, and Arshad 2025 </a:t>
            </a:r>
            <a:r>
              <a:rPr lang="en-US" b="0" i="1" dirty="0">
                <a:effectLst/>
                <a:ea typeface="Times New Roman" panose="02020603050405020304" pitchFamily="18" charset="0"/>
                <a:cs typeface="Times New Roman" panose="02020603050405020304" pitchFamily="18" charset="0"/>
              </a:rPr>
              <a:t>Sleep Med </a:t>
            </a:r>
            <a:r>
              <a:rPr lang="en-US" b="0" i="0" dirty="0">
                <a:effectLst/>
                <a:ea typeface="Times New Roman" panose="02020603050405020304" pitchFamily="18" charset="0"/>
                <a:cs typeface="Times New Roman" panose="02020603050405020304" pitchFamily="18" charset="0"/>
              </a:rPr>
              <a:t>are recent reviews on oxybate and sleep architecture</a:t>
            </a:r>
          </a:p>
          <a:p>
            <a:pPr marL="742950" marR="0" lvl="1" indent="-285750">
              <a:buFont typeface="Arial" panose="020B0604020202020204" pitchFamily="34" charset="0"/>
              <a:buChar char="•"/>
              <a:tabLst>
                <a:tab pos="0" algn="l"/>
              </a:tabLst>
            </a:pPr>
            <a:r>
              <a:rPr lang="en-US" b="0" i="0" dirty="0">
                <a:effectLst/>
                <a:ea typeface="Times New Roman" panose="02020603050405020304" pitchFamily="18" charset="0"/>
                <a:cs typeface="Times New Roman" panose="02020603050405020304" pitchFamily="18" charset="0"/>
              </a:rPr>
              <a:t>Early GHB studies in adult narcolepsy did not assess arousals (Roth 2024 </a:t>
            </a:r>
            <a:r>
              <a:rPr lang="en-US" b="0" i="1" dirty="0">
                <a:effectLst/>
                <a:ea typeface="Times New Roman" panose="02020603050405020304" pitchFamily="18" charset="0"/>
                <a:cs typeface="Times New Roman" panose="02020603050405020304" pitchFamily="18" charset="0"/>
              </a:rPr>
              <a:t>Sleep Med</a:t>
            </a:r>
            <a:r>
              <a:rPr lang="en-US" b="0" i="0" dirty="0">
                <a:effectLst/>
                <a:ea typeface="Times New Roman" panose="02020603050405020304" pitchFamily="18" charset="0"/>
                <a:cs typeface="Times New Roman" panose="02020603050405020304" pitchFamily="18" charset="0"/>
              </a:rPr>
              <a:t>)</a:t>
            </a:r>
          </a:p>
          <a:p>
            <a:pPr marL="285750" marR="0" lvl="0" indent="-285750">
              <a:buFont typeface="Arial" panose="020B0604020202020204" pitchFamily="34" charset="0"/>
              <a:buChar char="•"/>
              <a:tabLst>
                <a:tab pos="0" algn="l"/>
              </a:tabLst>
            </a:pPr>
            <a:r>
              <a:rPr lang="en-US" b="1" i="0" dirty="0">
                <a:effectLst/>
                <a:ea typeface="Times New Roman" panose="02020603050405020304" pitchFamily="18" charset="0"/>
                <a:cs typeface="Times New Roman" panose="02020603050405020304" pitchFamily="18" charset="0"/>
              </a:rPr>
              <a:t>Bullet 1, sub-bullet 1: </a:t>
            </a:r>
            <a:r>
              <a:rPr lang="en-US" b="0" i="0" dirty="0">
                <a:effectLst/>
                <a:ea typeface="Times New Roman" panose="02020603050405020304" pitchFamily="18" charset="0"/>
                <a:cs typeface="Times New Roman" panose="02020603050405020304" pitchFamily="18" charset="0"/>
              </a:rPr>
              <a:t>George 2010 p40A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b="1" i="0" dirty="0">
                <a:effectLst/>
                <a:ea typeface="Times New Roman" panose="02020603050405020304" pitchFamily="18" charset="0"/>
                <a:cs typeface="Times New Roman" panose="02020603050405020304" pitchFamily="18" charset="0"/>
              </a:rPr>
              <a:t>Bullet 1, sub-bullet 2: </a:t>
            </a:r>
            <a:endParaRPr lang="en-US" b="0" i="0" dirty="0">
              <a:effectLst/>
              <a:ea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b="0" i="0" dirty="0">
                <a:effectLst/>
                <a:ea typeface="Times New Roman" panose="02020603050405020304" pitchFamily="18" charset="0"/>
                <a:cs typeface="Times New Roman" panose="02020603050405020304" pitchFamily="18" charset="0"/>
              </a:rPr>
              <a:t>Vernet 2010 J Sleep Res, p754A (Table 1; non refreshing naps)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b="0" i="0" dirty="0">
                <a:effectLst/>
                <a:ea typeface="Times New Roman" panose="02020603050405020304" pitchFamily="18" charset="0"/>
                <a:cs typeface="Times New Roman" panose="02020603050405020304" pitchFamily="18" charset="0"/>
              </a:rPr>
              <a:t>AASM 2014, p200B (unrefreshing naps)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b="0" i="0" dirty="0">
                <a:effectLst/>
                <a:ea typeface="Times New Roman" panose="02020603050405020304" pitchFamily="18" charset="0"/>
                <a:cs typeface="Times New Roman" panose="02020603050405020304" pitchFamily="18" charset="0"/>
              </a:rPr>
              <a:t>Ali 2009 J Clin Sleep Med, p562A (unrefreshing sleep bouts)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b="0" i="0" dirty="0">
                <a:effectLst/>
                <a:ea typeface="Times New Roman" panose="02020603050405020304" pitchFamily="18" charset="0"/>
                <a:cs typeface="Times New Roman" panose="02020603050405020304" pitchFamily="18" charset="0"/>
              </a:rPr>
              <a:t>Trotti 2020 Sleep Med, p8A (non-restorative naps)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endParaRPr lang="en-US" b="0" i="0" dirty="0">
              <a:effectLst/>
              <a:ea typeface="Times New Roman" panose="02020603050405020304" pitchFamily="18" charset="0"/>
              <a:cs typeface="Times New Roman" panose="02020603050405020304" pitchFamily="18" charset="0"/>
            </a:endParaRPr>
          </a:p>
          <a:p>
            <a:pPr marL="171450" marR="0" indent="-171450">
              <a:lnSpc>
                <a:spcPct val="200000"/>
              </a:lnSpc>
              <a:buFont typeface="Arial" panose="020B0604020202020204" pitchFamily="34" charset="0"/>
              <a:buChar char="•"/>
              <a:tabLst>
                <a:tab pos="0" algn="l"/>
              </a:tabLst>
            </a:pPr>
            <a:endParaRPr lang="en-US" dirty="0"/>
          </a:p>
        </p:txBody>
      </p:sp>
      <p:sp>
        <p:nvSpPr>
          <p:cNvPr id="4" name="Slide Number Placeholder 3">
            <a:extLst>
              <a:ext uri="{FF2B5EF4-FFF2-40B4-BE49-F238E27FC236}">
                <a16:creationId xmlns:a16="http://schemas.microsoft.com/office/drawing/2014/main" id="{DC0AF0CD-402B-ED28-4450-C3AFE6B905B3}"/>
              </a:ext>
            </a:extLst>
          </p:cNvPr>
          <p:cNvSpPr>
            <a:spLocks noGrp="1"/>
          </p:cNvSpPr>
          <p:nvPr>
            <p:ph type="sldNum" sz="quarter" idx="5"/>
          </p:nvPr>
        </p:nvSpPr>
        <p:spPr/>
        <p:txBody>
          <a:bodyPr/>
          <a:lstStyle/>
          <a:p>
            <a:fld id="{698ED03D-B91D-479A-A4F2-379D7ABF21C4}" type="slidenum">
              <a:rPr lang="en-US" smtClean="0"/>
              <a:t>16</a:t>
            </a:fld>
            <a:endParaRPr lang="en-US" dirty="0"/>
          </a:p>
        </p:txBody>
      </p:sp>
    </p:spTree>
    <p:extLst>
      <p:ext uri="{BB962C8B-B14F-4D97-AF65-F5344CB8AC3E}">
        <p14:creationId xmlns:p14="http://schemas.microsoft.com/office/powerpoint/2010/main" val="29109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 the abstract acceptance email: In addition to uploading disclosures through the speaker site, </a:t>
            </a:r>
            <a:r>
              <a:rPr lang="en-US" sz="1200" b="1" dirty="0"/>
              <a:t>speakers are required to disclose any relevant financial relationships with commercial interest(s) verbally during the presentation.</a:t>
            </a:r>
            <a:endParaRPr lang="en-US" sz="1200" dirty="0"/>
          </a:p>
        </p:txBody>
      </p:sp>
      <p:sp>
        <p:nvSpPr>
          <p:cNvPr id="4" name="Slide Number Placeholder 3"/>
          <p:cNvSpPr>
            <a:spLocks noGrp="1"/>
          </p:cNvSpPr>
          <p:nvPr>
            <p:ph type="sldNum" sz="quarter" idx="5"/>
          </p:nvPr>
        </p:nvSpPr>
        <p:spPr/>
        <p:txBody>
          <a:bodyPr/>
          <a:lstStyle/>
          <a:p>
            <a:fld id="{698ED03D-B91D-479A-A4F2-379D7ABF21C4}" type="slidenum">
              <a:rPr lang="en-US" smtClean="0"/>
              <a:t>2</a:t>
            </a:fld>
            <a:endParaRPr lang="en-US" dirty="0"/>
          </a:p>
        </p:txBody>
      </p:sp>
    </p:spTree>
    <p:extLst>
      <p:ext uri="{BB962C8B-B14F-4D97-AF65-F5344CB8AC3E}">
        <p14:creationId xmlns:p14="http://schemas.microsoft.com/office/powerpoint/2010/main" val="319797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8ED03D-B91D-479A-A4F2-379D7ABF21C4}" type="slidenum">
              <a:rPr lang="en-US" smtClean="0"/>
              <a:t>3</a:t>
            </a:fld>
            <a:endParaRPr lang="en-US" dirty="0"/>
          </a:p>
        </p:txBody>
      </p:sp>
    </p:spTree>
    <p:extLst>
      <p:ext uri="{BB962C8B-B14F-4D97-AF65-F5344CB8AC3E}">
        <p14:creationId xmlns:p14="http://schemas.microsoft.com/office/powerpoint/2010/main" val="407616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Annotations </a:t>
            </a:r>
            <a:r>
              <a:rPr lang="en-US" b="0" i="1" dirty="0"/>
              <a:t>(confirmed all reporting PSG-determined arousals)</a:t>
            </a:r>
          </a:p>
          <a:p>
            <a:pPr marL="285750" marR="0"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^DNS</a:t>
            </a:r>
            <a:r>
              <a:rPr lang="en-US" dirty="0">
                <a:effectLst/>
                <a:ea typeface="Times New Roman" panose="02020603050405020304" pitchFamily="18" charset="0"/>
                <a:cs typeface="Times New Roman" panose="02020603050405020304" pitchFamily="18" charset="0"/>
              </a:rPr>
              <a:t>: Roth 2013 p957A; p960A</a:t>
            </a:r>
            <a:br>
              <a:rPr lang="en-US" dirty="0">
                <a:effectLst/>
                <a:ea typeface="Times New Roman" panose="02020603050405020304" pitchFamily="18" charset="0"/>
                <a:cs typeface="Times New Roman" panose="02020603050405020304" pitchFamily="18" charset="0"/>
              </a:rPr>
            </a:br>
            <a:r>
              <a:rPr lang="en-US" dirty="0">
                <a:effectLst/>
                <a:ea typeface="Times New Roman" panose="02020603050405020304" pitchFamily="18" charset="0"/>
                <a:cs typeface="Times New Roman" panose="02020603050405020304" pitchFamily="18" charset="0"/>
              </a:rPr>
              <a:t>^Maski 2022 p295A </a:t>
            </a:r>
            <a:br>
              <a:rPr lang="en-US"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^Report nonrestorative sleep: </a:t>
            </a:r>
            <a:r>
              <a:rPr lang="en-US" dirty="0">
                <a:effectLst/>
                <a:ea typeface="Times New Roman" panose="02020603050405020304" pitchFamily="18" charset="0"/>
                <a:cs typeface="Times New Roman" panose="02020603050405020304" pitchFamily="18" charset="0"/>
              </a:rPr>
              <a:t>Vernet 2009 p755A,C; p757 (Table 5)</a:t>
            </a:r>
            <a:br>
              <a:rPr lang="en-US"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a:t>
            </a:r>
            <a:r>
              <a:rPr lang="en-US" b="0" dirty="0">
                <a:effectLst/>
                <a:ea typeface="Times New Roman" panose="02020603050405020304" pitchFamily="18" charset="0"/>
                <a:cs typeface="Times New Roman" panose="02020603050405020304" pitchFamily="18" charset="0"/>
              </a:rPr>
              <a:t>Pizza 2013 p8A,B</a:t>
            </a:r>
            <a:br>
              <a:rPr lang="en-US" b="0"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Inconsistent results: </a:t>
            </a:r>
            <a:r>
              <a:rPr lang="en-US" b="0" dirty="0">
                <a:effectLst/>
                <a:ea typeface="Times New Roman" panose="02020603050405020304" pitchFamily="18" charset="0"/>
                <a:cs typeface="Times New Roman" panose="02020603050405020304" pitchFamily="18" charset="0"/>
              </a:rPr>
              <a:t>Schneider 2025 p26 (Table 1)</a:t>
            </a:r>
            <a:endParaRPr lang="en-US" b="1"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^Zhang 2022 p7 (Table 2) </a:t>
            </a:r>
            <a:r>
              <a:rPr lang="en-US" i="1" dirty="0">
                <a:effectLst/>
                <a:ea typeface="Times New Roman" panose="02020603050405020304" pitchFamily="18" charset="0"/>
                <a:cs typeface="Times New Roman" panose="02020603050405020304" pitchFamily="18" charset="0"/>
              </a:rPr>
              <a:t>Arousal index significantly lower in IH vs NT1, but no statistical difference between IH and NT2</a:t>
            </a:r>
            <a:br>
              <a:rPr lang="en-US" i="1" dirty="0">
                <a:effectLst/>
                <a:ea typeface="Times New Roman" panose="02020603050405020304" pitchFamily="18" charset="0"/>
                <a:cs typeface="Times New Roman" panose="02020603050405020304" pitchFamily="18" charset="0"/>
              </a:rPr>
            </a:br>
            <a:r>
              <a:rPr lang="en-US" dirty="0">
                <a:effectLst/>
                <a:ea typeface="Times New Roman" panose="02020603050405020304" pitchFamily="18" charset="0"/>
                <a:cs typeface="Times New Roman" panose="02020603050405020304" pitchFamily="18" charset="0"/>
              </a:rPr>
              <a:t>^Vernet 2009 p756C </a:t>
            </a:r>
            <a:r>
              <a:rPr lang="en-US" i="1" dirty="0">
                <a:effectLst/>
                <a:ea typeface="Times New Roman" panose="02020603050405020304" pitchFamily="18" charset="0"/>
                <a:cs typeface="Times New Roman" panose="02020603050405020304" pitchFamily="18" charset="0"/>
              </a:rPr>
              <a:t>Significantly fewer arousals per hour for IH versus controls</a:t>
            </a:r>
          </a:p>
          <a:p>
            <a:pPr marL="742950" marR="0" lvl="1" indent="-285750">
              <a:buFont typeface="Arial" panose="020B0604020202020204" pitchFamily="34" charset="0"/>
              <a:buChar char="•"/>
              <a:tabLst>
                <a:tab pos="0" algn="l"/>
              </a:tabLst>
            </a:pPr>
            <a:r>
              <a:rPr lang="en-US" dirty="0">
                <a:effectLst/>
                <a:ea typeface="Times New Roman" panose="02020603050405020304" pitchFamily="18" charset="0"/>
                <a:cs typeface="Times New Roman" panose="02020603050405020304" pitchFamily="18" charset="0"/>
              </a:rPr>
              <a:t>^Kim 2012 p42A (Table 1) </a:t>
            </a:r>
            <a:r>
              <a:rPr lang="en-US" i="1" dirty="0">
                <a:effectLst/>
                <a:ea typeface="Times New Roman" panose="02020603050405020304" pitchFamily="18" charset="0"/>
                <a:cs typeface="Times New Roman" panose="02020603050405020304" pitchFamily="18" charset="0"/>
              </a:rPr>
              <a:t>No difference in spontaneous arousals between IH and NT2</a:t>
            </a:r>
            <a:br>
              <a:rPr lang="en-US" dirty="0">
                <a:effectLst/>
                <a:ea typeface="Times New Roman" panose="02020603050405020304" pitchFamily="18" charset="0"/>
                <a:cs typeface="Times New Roman" panose="02020603050405020304" pitchFamily="18" charset="0"/>
              </a:rPr>
            </a:br>
            <a:r>
              <a:rPr lang="en-US" dirty="0">
                <a:effectLst/>
                <a:ea typeface="Times New Roman" panose="02020603050405020304" pitchFamily="18" charset="0"/>
                <a:cs typeface="Times New Roman" panose="02020603050405020304" pitchFamily="18" charset="0"/>
              </a:rPr>
              <a:t>^Zhang 2022 p7 (Table 2) </a:t>
            </a:r>
            <a:r>
              <a:rPr lang="en-US" i="1" dirty="0">
                <a:effectLst/>
                <a:ea typeface="Times New Roman" panose="02020603050405020304" pitchFamily="18" charset="0"/>
                <a:cs typeface="Times New Roman" panose="02020603050405020304" pitchFamily="18" charset="0"/>
              </a:rPr>
              <a:t>Arousal index significantly lower in IH vs NT1, but no statistical difference between IH and NT2</a:t>
            </a:r>
            <a:br>
              <a:rPr lang="en-US" i="1" dirty="0">
                <a:effectLst/>
                <a:ea typeface="Times New Roman" panose="02020603050405020304" pitchFamily="18" charset="0"/>
                <a:cs typeface="Times New Roman" panose="02020603050405020304" pitchFamily="18" charset="0"/>
              </a:rPr>
            </a:br>
            <a:r>
              <a:rPr lang="en-US" dirty="0">
                <a:effectLst/>
                <a:ea typeface="Times New Roman" panose="02020603050405020304" pitchFamily="18" charset="0"/>
                <a:cs typeface="Times New Roman" panose="02020603050405020304" pitchFamily="18" charset="0"/>
              </a:rPr>
              <a:t>^Cairns 2019 p64A; p s65A </a:t>
            </a:r>
            <a:r>
              <a:rPr lang="en-US" i="1" dirty="0">
                <a:effectLst/>
                <a:ea typeface="Times New Roman" panose="02020603050405020304" pitchFamily="18" charset="0"/>
                <a:cs typeface="Times New Roman" panose="02020603050405020304" pitchFamily="18" charset="0"/>
              </a:rPr>
              <a:t>Similar arousals for IH and NT1</a:t>
            </a:r>
          </a:p>
        </p:txBody>
      </p:sp>
      <p:sp>
        <p:nvSpPr>
          <p:cNvPr id="4" name="Slide Number Placeholder 3"/>
          <p:cNvSpPr>
            <a:spLocks noGrp="1"/>
          </p:cNvSpPr>
          <p:nvPr>
            <p:ph type="sldNum" sz="quarter" idx="5"/>
          </p:nvPr>
        </p:nvSpPr>
        <p:spPr/>
        <p:txBody>
          <a:bodyPr/>
          <a:lstStyle/>
          <a:p>
            <a:fld id="{698ED03D-B91D-479A-A4F2-379D7ABF21C4}" type="slidenum">
              <a:rPr lang="en-US" smtClean="0"/>
              <a:t>4</a:t>
            </a:fld>
            <a:endParaRPr lang="en-US" dirty="0"/>
          </a:p>
        </p:txBody>
      </p:sp>
    </p:spTree>
    <p:extLst>
      <p:ext uri="{BB962C8B-B14F-4D97-AF65-F5344CB8AC3E}">
        <p14:creationId xmlns:p14="http://schemas.microsoft.com/office/powerpoint/2010/main" val="76994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Annotations</a:t>
            </a:r>
          </a:p>
          <a:p>
            <a:pPr marL="0" marR="0" lvl="0" indent="0" algn="l" defTabSz="914400" rtl="0" eaLnBrk="1" fontAlgn="auto" latinLnBrk="0" hangingPunct="1">
              <a:spcBef>
                <a:spcPts val="0"/>
              </a:spcBef>
              <a:spcAft>
                <a:spcPts val="0"/>
              </a:spcAft>
              <a:buClrTx/>
              <a:buSzTx/>
              <a:buFontTx/>
              <a:buNone/>
              <a:tabLst/>
              <a:defRPr/>
            </a:pPr>
            <a:r>
              <a:rPr lang="en-US" b="0" u="sng" dirty="0"/>
              <a:t>Slide</a:t>
            </a:r>
            <a:endParaRPr lang="en-US"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^LXB indication</a:t>
            </a:r>
            <a:r>
              <a:rPr lang="en-US" b="0" dirty="0">
                <a:effectLst/>
                <a:ea typeface="Times New Roman" panose="02020603050405020304" pitchFamily="18" charset="0"/>
                <a:cs typeface="Times New Roman" panose="02020603050405020304" pitchFamily="18" charset="0"/>
              </a:rPr>
              <a:t>: Xywav</a:t>
            </a:r>
            <a:r>
              <a:rPr lang="en-US" dirty="0">
                <a:effectLst/>
                <a:ea typeface="Times New Roman" panose="02020603050405020304" pitchFamily="18" charset="0"/>
                <a:cs typeface="Times New Roman" panose="02020603050405020304" pitchFamily="18" charset="0"/>
              </a:rPr>
              <a:t> PI 2023 p1B</a:t>
            </a:r>
            <a:endParaRPr lang="en-US" b="0" dirty="0"/>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dirty="0">
                <a:effectLst/>
                <a:ea typeface="Times New Roman" panose="02020603050405020304" pitchFamily="18" charset="0"/>
                <a:cs typeface="Times New Roman" panose="02020603050405020304" pitchFamily="18" charset="0"/>
              </a:rPr>
              <a:t>^For terminology of “low-sodium oxybate” [per legal])</a:t>
            </a:r>
            <a:r>
              <a:rPr lang="en-US" dirty="0">
                <a:effectLst/>
                <a:ea typeface="Times New Roman" panose="02020603050405020304" pitchFamily="18" charset="0"/>
                <a:cs typeface="Times New Roman" panose="02020603050405020304" pitchFamily="18" charset="0"/>
              </a:rPr>
              <a:t>: Szarfman 1995 N Engl J Med, p1291A,B </a:t>
            </a:r>
            <a:r>
              <a:rPr lang="en-US" i="1" dirty="0">
                <a:effectLst/>
                <a:ea typeface="Times New Roman" panose="02020603050405020304" pitchFamily="18" charset="0"/>
                <a:cs typeface="Times New Roman" panose="02020603050405020304" pitchFamily="18" charset="0"/>
              </a:rPr>
              <a:t>(original split into low and high sodium; exceeds 140-mg proposed rule for sodium warning)</a:t>
            </a:r>
            <a:br>
              <a:rPr lang="en-US" i="1"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FDA 2012 NDA Clin Rev Binosto, p35A </a:t>
            </a:r>
            <a:r>
              <a:rPr lang="en-US" i="1" dirty="0">
                <a:effectLst/>
                <a:ea typeface="Times New Roman" panose="02020603050405020304" pitchFamily="18" charset="0"/>
                <a:cs typeface="Times New Roman" panose="02020603050405020304" pitchFamily="18" charset="0"/>
              </a:rPr>
              <a:t>(warning for sodium &gt;140 mg)</a:t>
            </a:r>
            <a:br>
              <a:rPr lang="en-US" i="1"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a:t>
            </a:r>
            <a:r>
              <a:rPr lang="en-US" dirty="0">
                <a:effectLst/>
                <a:ea typeface="Times New Roman" panose="02020603050405020304" pitchFamily="18" charset="0"/>
                <a:cs typeface="Times New Roman" panose="02020603050405020304" pitchFamily="18" charset="0"/>
              </a:rPr>
              <a:t>FDA 2022 Guidance for Industry Quantitative labeling of Sodium, p6A </a:t>
            </a:r>
            <a:r>
              <a:rPr lang="en-US" i="1" dirty="0">
                <a:effectLst/>
                <a:ea typeface="Times New Roman" panose="02020603050405020304" pitchFamily="18" charset="0"/>
                <a:cs typeface="Times New Roman" panose="02020603050405020304" pitchFamily="18" charset="0"/>
              </a:rPr>
              <a:t>(requirement to label if sodium ≥5 mg per dose)</a:t>
            </a:r>
          </a:p>
          <a:p>
            <a:pPr marL="285750" marR="0" lvl="0" indent="-2857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i="0" dirty="0">
                <a:effectLst/>
                <a:ea typeface="Times New Roman" panose="02020603050405020304" pitchFamily="18" charset="0"/>
                <a:cs typeface="Times New Roman" panose="02020603050405020304" pitchFamily="18" charset="0"/>
              </a:rPr>
              <a:t>^LXB efficacy in IH: Dauvilliers 2022 Lancet Neurol, p63A (p11 in PDF)</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b="1" strike="sngStrike" dirty="0">
                <a:solidFill>
                  <a:srgbClr val="FF0000"/>
                </a:solidFill>
                <a:effectLst/>
                <a:ea typeface="Times New Roman" panose="02020603050405020304" pitchFamily="18" charset="0"/>
                <a:cs typeface="Times New Roman" panose="02020603050405020304" pitchFamily="18" charset="0"/>
              </a:rPr>
              <a:t>^SXB indication: </a:t>
            </a:r>
            <a:r>
              <a:rPr lang="en-US" b="0" strike="sngStrike" dirty="0">
                <a:solidFill>
                  <a:srgbClr val="FF0000"/>
                </a:solidFill>
                <a:effectLst/>
                <a:ea typeface="Times New Roman" panose="02020603050405020304" pitchFamily="18" charset="0"/>
                <a:cs typeface="Times New Roman" panose="02020603050405020304" pitchFamily="18" charset="0"/>
              </a:rPr>
              <a:t>Xyrem PI 2023 p1A</a:t>
            </a:r>
            <a:br>
              <a:rPr lang="en-US" b="1" strike="sngStrike" dirty="0">
                <a:solidFill>
                  <a:srgbClr val="FF0000"/>
                </a:solidFill>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^Improves measures of DNS in narcolepsy: </a:t>
            </a:r>
            <a:r>
              <a:rPr lang="en-US" b="0" dirty="0">
                <a:effectLst/>
                <a:ea typeface="Times New Roman" panose="02020603050405020304" pitchFamily="18" charset="0"/>
                <a:cs typeface="Times New Roman" panose="02020603050405020304" pitchFamily="18" charset="0"/>
              </a:rPr>
              <a:t>Roth 2017 p6A; Dauvilliers 2017 p55A</a:t>
            </a:r>
            <a:endParaRPr lang="en-US" b="1" dirty="0">
              <a:effectLst/>
              <a:ea typeface="Times New Roman" panose="02020603050405020304" pitchFamily="18" charset="0"/>
              <a:cs typeface="Times New Roman" panose="02020603050405020304" pitchFamily="18" charset="0"/>
            </a:endParaRPr>
          </a:p>
          <a:p>
            <a:pPr marL="742950" marR="0" lvl="1"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^SXB reduces arousals: </a:t>
            </a:r>
            <a:r>
              <a:rPr lang="en-US" b="0" dirty="0">
                <a:effectLst/>
                <a:ea typeface="Times New Roman" panose="02020603050405020304" pitchFamily="18" charset="0"/>
                <a:cs typeface="Times New Roman" panose="02020603050405020304" pitchFamily="18" charset="0"/>
              </a:rPr>
              <a:t>Alshaikh 2011 p1A; p2A (Table 1); Poryazova 2011 p3A, p4A; p5A </a:t>
            </a:r>
            <a:r>
              <a:rPr lang="en-US" b="0" i="1" dirty="0">
                <a:effectLst/>
                <a:ea typeface="Times New Roman" panose="02020603050405020304" pitchFamily="18" charset="0"/>
                <a:cs typeface="Times New Roman" panose="02020603050405020304" pitchFamily="18" charset="0"/>
              </a:rPr>
              <a:t>both assessed arousal index</a:t>
            </a:r>
            <a:r>
              <a:rPr lang="en-US" b="1" dirty="0">
                <a:effectLst/>
                <a:ea typeface="Times New Roman" panose="02020603050405020304" pitchFamily="18" charset="0"/>
                <a:cs typeface="Times New Roman" panose="02020603050405020304" pitchFamily="18" charset="0"/>
              </a:rPr>
              <a:t> </a:t>
            </a:r>
            <a:br>
              <a:rPr lang="en-US" b="1"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^FD-SXB reduces arousals: </a:t>
            </a:r>
            <a:r>
              <a:rPr lang="en-US" b="0" dirty="0">
                <a:effectLst/>
                <a:ea typeface="Times New Roman" panose="02020603050405020304" pitchFamily="18" charset="0"/>
                <a:cs typeface="Times New Roman" panose="02020603050405020304" pitchFamily="18" charset="0"/>
              </a:rPr>
              <a:t>Roth 2022 p5A (Fig 2) </a:t>
            </a:r>
            <a:r>
              <a:rPr lang="en-US" b="0" i="1" dirty="0">
                <a:effectLst/>
                <a:ea typeface="Times New Roman" panose="02020603050405020304" pitchFamily="18" charset="0"/>
                <a:cs typeface="Times New Roman" panose="02020603050405020304" pitchFamily="18" charset="0"/>
              </a:rPr>
              <a:t>number of nocturnal arousals</a:t>
            </a:r>
            <a:br>
              <a:rPr lang="en-US" b="1" i="0"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a:t>
            </a:r>
            <a:r>
              <a:rPr lang="en-US" b="0" i="1" dirty="0">
                <a:effectLst/>
                <a:ea typeface="Times New Roman" panose="02020603050405020304" pitchFamily="18" charset="0"/>
                <a:cs typeface="Times New Roman" panose="02020603050405020304" pitchFamily="18" charset="0"/>
              </a:rPr>
              <a:t>Note: </a:t>
            </a:r>
            <a:r>
              <a:rPr lang="en-US" b="0" i="0" dirty="0">
                <a:effectLst/>
                <a:ea typeface="Times New Roman" panose="02020603050405020304" pitchFamily="18" charset="0"/>
                <a:cs typeface="Times New Roman" panose="02020603050405020304" pitchFamily="18" charset="0"/>
              </a:rPr>
              <a:t>SXB DNS papers (Roth 2017 </a:t>
            </a:r>
            <a:r>
              <a:rPr lang="en-US" b="0" i="1" dirty="0">
                <a:effectLst/>
                <a:ea typeface="Times New Roman" panose="02020603050405020304" pitchFamily="18" charset="0"/>
                <a:cs typeface="Times New Roman" panose="02020603050405020304" pitchFamily="18" charset="0"/>
              </a:rPr>
              <a:t>J Sleep Res </a:t>
            </a:r>
            <a:r>
              <a:rPr lang="en-US" b="0" i="0" dirty="0">
                <a:effectLst/>
                <a:ea typeface="Times New Roman" panose="02020603050405020304" pitchFamily="18" charset="0"/>
                <a:cs typeface="Times New Roman" panose="02020603050405020304" pitchFamily="18" charset="0"/>
              </a:rPr>
              <a:t>and Dauvilliers 2017 </a:t>
            </a:r>
            <a:r>
              <a:rPr lang="en-US" b="0" i="1" dirty="0">
                <a:effectLst/>
                <a:ea typeface="Times New Roman" panose="02020603050405020304" pitchFamily="18" charset="0"/>
                <a:cs typeface="Times New Roman" panose="02020603050405020304" pitchFamily="18" charset="0"/>
              </a:rPr>
              <a:t>Sleep Med</a:t>
            </a:r>
            <a:r>
              <a:rPr lang="en-US" b="0" i="0" dirty="0">
                <a:effectLst/>
                <a:ea typeface="Times New Roman" panose="02020603050405020304" pitchFamily="18" charset="0"/>
                <a:cs typeface="Times New Roman" panose="02020603050405020304" pitchFamily="18" charset="0"/>
              </a:rPr>
              <a:t>) did not assess arousals &lt;15s; both papers note this as a limitation</a:t>
            </a:r>
            <a:br>
              <a:rPr lang="en-US" b="0" i="0" dirty="0">
                <a:effectLst/>
                <a:ea typeface="Times New Roman" panose="02020603050405020304" pitchFamily="18" charset="0"/>
                <a:cs typeface="Times New Roman" panose="02020603050405020304" pitchFamily="18" charset="0"/>
              </a:rPr>
            </a:br>
            <a:r>
              <a:rPr lang="en-US" b="1" dirty="0">
                <a:effectLst/>
                <a:ea typeface="Times New Roman" panose="02020603050405020304" pitchFamily="18" charset="0"/>
                <a:cs typeface="Times New Roman" panose="02020603050405020304" pitchFamily="18" charset="0"/>
              </a:rPr>
              <a:t>^</a:t>
            </a:r>
            <a:r>
              <a:rPr lang="en-US" b="0" i="1" dirty="0">
                <a:effectLst/>
                <a:ea typeface="Times New Roman" panose="02020603050405020304" pitchFamily="18" charset="0"/>
                <a:cs typeface="Times New Roman" panose="02020603050405020304" pitchFamily="18" charset="0"/>
              </a:rPr>
              <a:t>Note:</a:t>
            </a:r>
            <a:r>
              <a:rPr lang="en-US" b="0" i="0" dirty="0">
                <a:effectLst/>
                <a:ea typeface="Times New Roman" panose="02020603050405020304" pitchFamily="18" charset="0"/>
                <a:cs typeface="Times New Roman" panose="02020603050405020304" pitchFamily="18" charset="0"/>
              </a:rPr>
              <a:t> Rosenberg 2023 </a:t>
            </a:r>
            <a:r>
              <a:rPr lang="en-US" b="0" i="1" dirty="0">
                <a:effectLst/>
                <a:ea typeface="Times New Roman" panose="02020603050405020304" pitchFamily="18" charset="0"/>
                <a:cs typeface="Times New Roman" panose="02020603050405020304" pitchFamily="18" charset="0"/>
              </a:rPr>
              <a:t>Neurol Ther</a:t>
            </a:r>
            <a:r>
              <a:rPr lang="en-US" b="0" i="0" dirty="0">
                <a:effectLst/>
                <a:ea typeface="Times New Roman" panose="02020603050405020304" pitchFamily="18" charset="0"/>
                <a:cs typeface="Times New Roman" panose="02020603050405020304" pitchFamily="18" charset="0"/>
              </a:rPr>
              <a:t>, Roth 2024 </a:t>
            </a:r>
            <a:r>
              <a:rPr lang="en-US" b="0" i="1" dirty="0">
                <a:effectLst/>
                <a:ea typeface="Times New Roman" panose="02020603050405020304" pitchFamily="18" charset="0"/>
                <a:cs typeface="Times New Roman" panose="02020603050405020304" pitchFamily="18" charset="0"/>
              </a:rPr>
              <a:t>Sleep Med</a:t>
            </a:r>
            <a:r>
              <a:rPr lang="en-US" b="0" i="0" dirty="0">
                <a:effectLst/>
                <a:ea typeface="Times New Roman" panose="02020603050405020304" pitchFamily="18" charset="0"/>
                <a:cs typeface="Times New Roman" panose="02020603050405020304" pitchFamily="18" charset="0"/>
              </a:rPr>
              <a:t>, and Arshad 2025 </a:t>
            </a:r>
            <a:r>
              <a:rPr lang="en-US" b="0" i="1" dirty="0">
                <a:effectLst/>
                <a:ea typeface="Times New Roman" panose="02020603050405020304" pitchFamily="18" charset="0"/>
                <a:cs typeface="Times New Roman" panose="02020603050405020304" pitchFamily="18" charset="0"/>
              </a:rPr>
              <a:t>Sleep Med </a:t>
            </a:r>
            <a:r>
              <a:rPr lang="en-US" b="0" i="0" dirty="0">
                <a:effectLst/>
                <a:ea typeface="Times New Roman" panose="02020603050405020304" pitchFamily="18" charset="0"/>
                <a:cs typeface="Times New Roman" panose="02020603050405020304" pitchFamily="18" charset="0"/>
              </a:rPr>
              <a:t>are recent reviews on oxybate and sleep architecture</a:t>
            </a:r>
          </a:p>
          <a:p>
            <a:pPr marL="1200150" marR="0" lvl="2" indent="-285750">
              <a:buFont typeface="Arial" panose="020B0604020202020204" pitchFamily="34" charset="0"/>
              <a:buChar char="•"/>
              <a:tabLst>
                <a:tab pos="0" algn="l"/>
              </a:tabLst>
            </a:pPr>
            <a:r>
              <a:rPr lang="en-US" b="1" dirty="0">
                <a:effectLst/>
                <a:ea typeface="Times New Roman" panose="02020603050405020304" pitchFamily="18" charset="0"/>
                <a:cs typeface="Times New Roman" panose="02020603050405020304" pitchFamily="18" charset="0"/>
              </a:rPr>
              <a:t>^</a:t>
            </a:r>
            <a:r>
              <a:rPr lang="en-US" b="0" i="0" dirty="0">
                <a:effectLst/>
                <a:ea typeface="Times New Roman" panose="02020603050405020304" pitchFamily="18" charset="0"/>
                <a:cs typeface="Times New Roman" panose="02020603050405020304" pitchFamily="18" charset="0"/>
              </a:rPr>
              <a:t>Early GHB studies in adult narcolepsy did not assess arousals (Roth 2024 </a:t>
            </a:r>
            <a:r>
              <a:rPr lang="en-US" b="0" i="1" dirty="0">
                <a:effectLst/>
                <a:ea typeface="Times New Roman" panose="02020603050405020304" pitchFamily="18" charset="0"/>
                <a:cs typeface="Times New Roman" panose="02020603050405020304" pitchFamily="18" charset="0"/>
              </a:rPr>
              <a:t>Sleep Med</a:t>
            </a:r>
            <a:r>
              <a:rPr lang="en-US" b="0" i="0" dirty="0">
                <a:effectLst/>
                <a:ea typeface="Times New Roman" panose="02020603050405020304" pitchFamily="18" charset="0"/>
                <a:cs typeface="Times New Roman" panose="02020603050405020304" pitchFamily="18" charset="0"/>
              </a:rPr>
              <a:t>)</a:t>
            </a:r>
          </a:p>
          <a:p>
            <a:pPr marL="285750" marR="0" lvl="0" indent="-285750">
              <a:buFont typeface="Arial" panose="020B0604020202020204" pitchFamily="34" charset="0"/>
              <a:buChar char="•"/>
              <a:tabLst>
                <a:tab pos="0" algn="l"/>
              </a:tabLst>
            </a:pPr>
            <a:r>
              <a:rPr lang="en-US" b="1" i="0" dirty="0">
                <a:effectLst/>
                <a:ea typeface="Times New Roman" panose="02020603050405020304" pitchFamily="18" charset="0"/>
                <a:cs typeface="Times New Roman" panose="02020603050405020304" pitchFamily="18" charset="0"/>
              </a:rPr>
              <a:t>SXB improves arousals in IH:</a:t>
            </a:r>
            <a:r>
              <a:rPr lang="en-US" b="0" i="0" dirty="0">
                <a:effectLst/>
                <a:ea typeface="Times New Roman" panose="02020603050405020304" pitchFamily="18" charset="0"/>
                <a:cs typeface="Times New Roman" panose="02020603050405020304" pitchFamily="18" charset="0"/>
              </a:rPr>
              <a:t> ^Dauvilliers 2025, p8A (Table 2; microarousals)</a:t>
            </a:r>
          </a:p>
        </p:txBody>
      </p:sp>
      <p:sp>
        <p:nvSpPr>
          <p:cNvPr id="4" name="Slide Number Placeholder 3"/>
          <p:cNvSpPr>
            <a:spLocks noGrp="1"/>
          </p:cNvSpPr>
          <p:nvPr>
            <p:ph type="sldNum" sz="quarter" idx="5"/>
          </p:nvPr>
        </p:nvSpPr>
        <p:spPr/>
        <p:txBody>
          <a:bodyPr/>
          <a:lstStyle/>
          <a:p>
            <a:fld id="{698ED03D-B91D-479A-A4F2-379D7ABF21C4}" type="slidenum">
              <a:rPr lang="en-US" smtClean="0"/>
              <a:t>5</a:t>
            </a:fld>
            <a:endParaRPr lang="en-US" dirty="0"/>
          </a:p>
        </p:txBody>
      </p:sp>
    </p:spTree>
    <p:extLst>
      <p:ext uri="{BB962C8B-B14F-4D97-AF65-F5344CB8AC3E}">
        <p14:creationId xmlns:p14="http://schemas.microsoft.com/office/powerpoint/2010/main" val="30616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Annotations</a:t>
            </a:r>
          </a:p>
          <a:p>
            <a:r>
              <a:rPr lang="en-US" b="0" u="sng" dirty="0"/>
              <a:t>Slide</a:t>
            </a:r>
          </a:p>
          <a:p>
            <a:pPr marL="171450" indent="-171450">
              <a:buFont typeface="Arial" panose="020B0604020202020204" pitchFamily="34" charset="0"/>
              <a:buChar char="•"/>
            </a:pPr>
            <a:r>
              <a:rPr lang="en-US" b="1" dirty="0"/>
              <a:t>^Impact of LXB on arousals has not yet been evaluated</a:t>
            </a:r>
            <a:r>
              <a:rPr lang="en-US" b="0" dirty="0"/>
              <a:t>:</a:t>
            </a:r>
            <a:r>
              <a:rPr lang="en-US" b="1" dirty="0"/>
              <a:t> </a:t>
            </a:r>
            <a:r>
              <a:rPr lang="en-US" b="0" dirty="0"/>
              <a:t>No annotation needed</a:t>
            </a:r>
          </a:p>
          <a:p>
            <a:pPr marL="171450" indent="-171450">
              <a:buFont typeface="Arial" panose="020B0604020202020204" pitchFamily="34" charset="0"/>
              <a:buChar char="•"/>
            </a:pPr>
            <a:r>
              <a:rPr lang="en-US" b="1" dirty="0"/>
              <a:t>^</a:t>
            </a:r>
            <a:r>
              <a:rPr lang="en-US" b="1" dirty="0">
                <a:effectLst/>
                <a:ea typeface="Times New Roman" panose="02020603050405020304" pitchFamily="18" charset="0"/>
                <a:cs typeface="Times New Roman" panose="02020603050405020304" pitchFamily="18" charset="0"/>
              </a:rPr>
              <a:t>Study design: </a:t>
            </a:r>
            <a:r>
              <a:rPr lang="en-US" dirty="0">
                <a:effectLst/>
                <a:ea typeface="Times New Roman" panose="02020603050405020304" pitchFamily="18" charset="0"/>
                <a:cs typeface="Times New Roman" panose="02020603050405020304" pitchFamily="18" charset="0"/>
              </a:rPr>
              <a:t>JZP258-407-03 Protocol Amendment 03_22May2024 p1A; p54C</a:t>
            </a:r>
            <a:br>
              <a:rPr lang="en-US" dirty="0">
                <a:effectLst/>
                <a:ea typeface="Times New Roman" panose="02020603050405020304" pitchFamily="18" charset="0"/>
                <a:cs typeface="Times New Roman" panose="02020603050405020304" pitchFamily="18" charset="0"/>
              </a:rPr>
            </a:br>
            <a:r>
              <a:rPr lang="en-US" b="1" dirty="0"/>
              <a:t>^</a:t>
            </a:r>
            <a:r>
              <a:rPr lang="en-US" i="1" dirty="0">
                <a:effectLst/>
                <a:ea typeface="Times New Roman" panose="02020603050405020304" pitchFamily="18" charset="0"/>
                <a:cs typeface="Times New Roman" panose="02020603050405020304" pitchFamily="18" charset="0"/>
              </a:rPr>
              <a:t>Note for FC: Technically a phase 3 or 4 depending on LXB approval in certain countries, but authors agreed to call it a phase 4 trial</a:t>
            </a:r>
            <a:br>
              <a:rPr lang="en-US" i="1" dirty="0">
                <a:effectLst/>
                <a:ea typeface="Times New Roman" panose="02020603050405020304" pitchFamily="18" charset="0"/>
                <a:cs typeface="Times New Roman" panose="02020603050405020304" pitchFamily="18" charset="0"/>
              </a:rPr>
            </a:br>
            <a:r>
              <a:rPr lang="en-US" b="1" dirty="0"/>
              <a:t>^</a:t>
            </a:r>
            <a:r>
              <a:rPr lang="en-US" b="1" i="0" dirty="0">
                <a:effectLst/>
                <a:ea typeface="Times New Roman" panose="02020603050405020304" pitchFamily="18" charset="0"/>
                <a:cs typeface="Times New Roman" panose="02020603050405020304" pitchFamily="18" charset="0"/>
              </a:rPr>
              <a:t>NCT#</a:t>
            </a:r>
            <a:r>
              <a:rPr lang="en-US" b="0" i="0" dirty="0">
                <a:effectLst/>
                <a:ea typeface="Times New Roman" panose="02020603050405020304" pitchFamily="18" charset="0"/>
                <a:cs typeface="Times New Roman" panose="02020603050405020304" pitchFamily="18" charset="0"/>
              </a:rPr>
              <a:t>:</a:t>
            </a:r>
            <a:r>
              <a:rPr lang="en-US" b="1" i="0"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https://clinicaltrials.gov/study/NCT05875974</a:t>
            </a:r>
          </a:p>
          <a:p>
            <a:pPr marL="171450" indent="-171450">
              <a:buFont typeface="Arial" panose="020B0604020202020204" pitchFamily="34" charset="0"/>
              <a:buChar char="•"/>
            </a:pPr>
            <a:r>
              <a:rPr lang="en-US" b="1" dirty="0"/>
              <a:t>^</a:t>
            </a:r>
            <a:r>
              <a:rPr lang="en-US" b="1" i="0" dirty="0">
                <a:effectLst/>
                <a:cs typeface="Times New Roman" panose="02020603050405020304" pitchFamily="18" charset="0"/>
              </a:rPr>
              <a:t>Objective</a:t>
            </a:r>
            <a:r>
              <a:rPr lang="en-US" b="0" i="0" dirty="0">
                <a:effectLst/>
                <a:cs typeface="Times New Roman" panose="02020603050405020304" pitchFamily="18" charset="0"/>
              </a:rPr>
              <a:t>: No annotation needed</a:t>
            </a:r>
            <a:endParaRPr lang="en-US" b="0" i="0" dirty="0"/>
          </a:p>
        </p:txBody>
      </p:sp>
      <p:sp>
        <p:nvSpPr>
          <p:cNvPr id="4" name="Slide Number Placeholder 3"/>
          <p:cNvSpPr>
            <a:spLocks noGrp="1"/>
          </p:cNvSpPr>
          <p:nvPr>
            <p:ph type="sldNum" sz="quarter" idx="5"/>
          </p:nvPr>
        </p:nvSpPr>
        <p:spPr/>
        <p:txBody>
          <a:bodyPr/>
          <a:lstStyle/>
          <a:p>
            <a:fld id="{698ED03D-B91D-479A-A4F2-379D7ABF21C4}" type="slidenum">
              <a:rPr lang="en-US" smtClean="0"/>
              <a:t>6</a:t>
            </a:fld>
            <a:endParaRPr lang="en-US" dirty="0"/>
          </a:p>
        </p:txBody>
      </p:sp>
    </p:spTree>
    <p:extLst>
      <p:ext uri="{BB962C8B-B14F-4D97-AF65-F5344CB8AC3E}">
        <p14:creationId xmlns:p14="http://schemas.microsoft.com/office/powerpoint/2010/main" val="368771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Speaker Notes </a:t>
            </a:r>
            <a:r>
              <a:rPr lang="en-US" sz="1000" b="0" i="1" dirty="0"/>
              <a:t>(pulled verbatim from Methods section of poster)</a:t>
            </a:r>
          </a:p>
          <a:p>
            <a:pPr marL="342900" marR="0" lvl="0" indent="-34290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DUET included a screening period (with a washout period for current oxybate users), a baseline (BL) period  (participants were not on LXB), a titration period (participants began LXB treatment with individualized dosing adjustments to achieve their optimal dose), a stable-dose period (SDP; at optimal LXB dose), an end-of-treatment (EOT) period, and a safety follow-up</a:t>
            </a:r>
          </a:p>
          <a:p>
            <a:pPr marL="742950" marR="0" lvl="1" indent="-285750">
              <a:buFont typeface="Courier New" panose="02070309020205020404" pitchFamily="49" charset="0"/>
              <a:buChar char="o"/>
              <a:tabLst>
                <a:tab pos="0" algn="l"/>
              </a:tabLst>
            </a:pPr>
            <a:r>
              <a:rPr lang="en-US" sz="1000" b="0" dirty="0">
                <a:effectLst/>
                <a:ea typeface="Times New Roman" panose="02020603050405020304" pitchFamily="18" charset="0"/>
                <a:cs typeface="Times New Roman" panose="02020603050405020304" pitchFamily="18" charset="0"/>
              </a:rPr>
              <a:t>Narcolepsy cohort: all participants took LXB twice nightly (per US prescribing label)</a:t>
            </a:r>
          </a:p>
          <a:p>
            <a:pPr marL="742950" marR="0" lvl="1" indent="-285750">
              <a:buFont typeface="Courier New" panose="02070309020205020404" pitchFamily="49" charset="0"/>
              <a:buChar char="o"/>
              <a:tabLst>
                <a:tab pos="0" algn="l"/>
              </a:tabLst>
            </a:pPr>
            <a:r>
              <a:rPr lang="en-US" sz="1000" b="0" dirty="0">
                <a:effectLst/>
                <a:ea typeface="Times New Roman" panose="02020603050405020304" pitchFamily="18" charset="0"/>
                <a:cs typeface="Times New Roman" panose="02020603050405020304" pitchFamily="18" charset="0"/>
              </a:rPr>
              <a:t>Idiopathic hypersomnia cohort: </a:t>
            </a:r>
            <a:r>
              <a:rPr lang="en-US" sz="1000" dirty="0">
                <a:effectLst/>
                <a:ea typeface="Times New Roman" panose="02020603050405020304" pitchFamily="18" charset="0"/>
                <a:cs typeface="Times New Roman" panose="02020603050405020304" pitchFamily="18" charset="0"/>
              </a:rPr>
              <a:t>participants took a once- or twice-nightly LXB regimen based on the investigator’s discretion (per US prescribing label)</a:t>
            </a:r>
          </a:p>
          <a:p>
            <a:pPr marL="342900" marR="0" lvl="0" indent="-34290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At BL and EOT, participants underwent nocturnal PSGs using an </a:t>
            </a:r>
            <a:r>
              <a:rPr lang="en-US" sz="1000" i="1" dirty="0">
                <a:effectLst/>
                <a:ea typeface="Times New Roman" panose="02020603050405020304" pitchFamily="18" charset="0"/>
                <a:cs typeface="Times New Roman" panose="02020603050405020304" pitchFamily="18" charset="0"/>
              </a:rPr>
              <a:t>ad libitum </a:t>
            </a:r>
            <a:r>
              <a:rPr lang="en-US" sz="1000" dirty="0">
                <a:effectLst/>
                <a:ea typeface="Times New Roman" panose="02020603050405020304" pitchFamily="18" charset="0"/>
                <a:cs typeface="Times New Roman" panose="02020603050405020304" pitchFamily="18" charset="0"/>
              </a:rPr>
              <a:t>protocol to allow sufficient time in bed for a natural final awakening</a:t>
            </a:r>
          </a:p>
          <a:p>
            <a:pPr marL="742950" marR="0" lvl="1" indent="-285750">
              <a:buFont typeface="Courier New" panose="02070309020205020404" pitchFamily="49" charset="0"/>
              <a:buChar char="o"/>
              <a:tabLst>
                <a:tab pos="0" algn="l"/>
              </a:tabLst>
            </a:pPr>
            <a:r>
              <a:rPr lang="en-US" sz="1000" spc="-10" dirty="0">
                <a:effectLst/>
                <a:ea typeface="Times New Roman" panose="02020603050405020304" pitchFamily="18" charset="0"/>
                <a:cs typeface="Times New Roman" panose="02020603050405020304" pitchFamily="18" charset="0"/>
              </a:rPr>
              <a:t>PSG recordings were obtained according to standard protocol/montage and were centrally scored</a:t>
            </a:r>
            <a:r>
              <a:rPr lang="en-US" sz="1000" dirty="0">
                <a:effectLst/>
                <a:ea typeface="Times New Roman" panose="02020603050405020304" pitchFamily="18" charset="0"/>
                <a:cs typeface="Times New Roman" panose="02020603050405020304" pitchFamily="18" charset="0"/>
              </a:rPr>
              <a:t> </a:t>
            </a:r>
          </a:p>
          <a:p>
            <a:pPr marL="742950" marR="0" lvl="1" indent="-285750">
              <a:buFont typeface="Courier New" panose="02070309020205020404" pitchFamily="49" charset="0"/>
              <a:buChar char="o"/>
              <a:tabLst>
                <a:tab pos="0" algn="l"/>
              </a:tabLst>
            </a:pPr>
            <a:r>
              <a:rPr lang="en-US" sz="1000" dirty="0">
                <a:effectLst/>
                <a:ea typeface="Times New Roman" panose="02020603050405020304" pitchFamily="18" charset="0"/>
                <a:cs typeface="Times New Roman" panose="02020603050405020304" pitchFamily="18" charset="0"/>
              </a:rPr>
              <a:t>During the EOT PSG, participants who were taking LXB twice-nightly were awakened by the investigator to take the second dose; the participant was not awakened by the investigator during the BL PSG</a:t>
            </a:r>
          </a:p>
          <a:p>
            <a:pPr marL="1143000" marR="0" lvl="2" indent="-228600">
              <a:buFont typeface="Wingdings" panose="05000000000000000000" pitchFamily="2" charset="2"/>
              <a:buChar char=""/>
              <a:tabLst>
                <a:tab pos="0" algn="l"/>
              </a:tabLst>
            </a:pPr>
            <a:r>
              <a:rPr lang="en-US" sz="1000" spc="-10" dirty="0">
                <a:effectLst/>
                <a:ea typeface="Times New Roman" panose="02020603050405020304" pitchFamily="18" charset="0"/>
                <a:cs typeface="Times New Roman" panose="02020603050405020304" pitchFamily="18" charset="0"/>
              </a:rPr>
              <a:t>At BL, a date/time for the first lights off and a final lights on were recorded</a:t>
            </a:r>
            <a:endParaRPr lang="en-US" sz="1000" dirty="0">
              <a:effectLst/>
              <a:ea typeface="Times New Roman" panose="02020603050405020304" pitchFamily="18" charset="0"/>
              <a:cs typeface="Times New Roman" panose="02020603050405020304" pitchFamily="18" charset="0"/>
            </a:endParaRPr>
          </a:p>
          <a:p>
            <a:pPr marL="1143000" marR="0" lvl="2" indent="-228600">
              <a:buFont typeface="Wingdings" panose="05000000000000000000" pitchFamily="2" charset="2"/>
              <a:buChar char=""/>
              <a:tabLst>
                <a:tab pos="0" algn="l"/>
              </a:tabLst>
            </a:pPr>
            <a:r>
              <a:rPr lang="en-US" sz="1000" spc="-10" dirty="0">
                <a:effectLst/>
                <a:ea typeface="Times New Roman" panose="02020603050405020304" pitchFamily="18" charset="0"/>
                <a:cs typeface="Times New Roman" panose="02020603050405020304" pitchFamily="18" charset="0"/>
              </a:rPr>
              <a:t>At EOT, the first LXB dose was taken and immediately after, a date/time for the first lights off was recorded; the participant was then awakened 3 hours 58 minutes after the first lights off, and the second LXB dose was taken prior to a second lights off 4 hours 0 minutes after the first lights off; a date/time for the final lights on at the natural awakening was recorded</a:t>
            </a:r>
            <a:endParaRPr lang="en-US" sz="1000" dirty="0">
              <a:effectLst/>
              <a:ea typeface="Times New Roman" panose="02020603050405020304" pitchFamily="18" charset="0"/>
              <a:cs typeface="Times New Roman" panose="02020603050405020304" pitchFamily="18" charset="0"/>
            </a:endParaRPr>
          </a:p>
          <a:p>
            <a:pPr marL="1143000" marR="0" lvl="2" indent="-228600">
              <a:buFont typeface="Wingdings" panose="05000000000000000000" pitchFamily="2" charset="2"/>
              <a:buChar char=""/>
              <a:tabLst>
                <a:tab pos="0" algn="l"/>
              </a:tabLst>
            </a:pPr>
            <a:r>
              <a:rPr lang="en-US" sz="1000" dirty="0">
                <a:effectLst/>
                <a:ea typeface="Times New Roman" panose="02020603050405020304" pitchFamily="18" charset="0"/>
                <a:cs typeface="Times New Roman" panose="02020603050405020304" pitchFamily="18" charset="0"/>
              </a:rPr>
              <a:t>Participants took each dose of LXB while in bed, laid down immediately after dosing, and remained in bed following each dose</a:t>
            </a:r>
          </a:p>
          <a:p>
            <a:pPr marL="742950" marR="0" lvl="1" indent="-285750">
              <a:buFont typeface="Courier New" panose="02070309020205020404" pitchFamily="49" charset="0"/>
              <a:buChar char="o"/>
              <a:tabLst>
                <a:tab pos="0" algn="l"/>
              </a:tabLst>
            </a:pPr>
            <a:r>
              <a:rPr lang="en-US" sz="1000" dirty="0">
                <a:effectLst/>
                <a:ea typeface="Times New Roman" panose="02020603050405020304" pitchFamily="18" charset="0"/>
                <a:cs typeface="Times New Roman" panose="02020603050405020304" pitchFamily="18" charset="0"/>
              </a:rPr>
              <a:t>Use of sleep-disordered breathing therapy (ie, for management of stable disease) was permitted     </a:t>
            </a:r>
          </a:p>
          <a:p>
            <a:pPr marL="342900" marR="0" lvl="0" indent="-342900">
              <a:buFont typeface="Arial" panose="020B0604020202020204" pitchFamily="34" charset="0"/>
              <a:buChar char="•"/>
              <a:tabLst>
                <a:tab pos="0" algn="l"/>
              </a:tabLst>
            </a:pPr>
            <a:endParaRPr lang="en-US" sz="1000" dirty="0">
              <a:effectLst/>
              <a:ea typeface="Times New Roman" panose="02020603050405020304" pitchFamily="18" charset="0"/>
              <a:cs typeface="Arial" panose="020B0604020202020204" pitchFamily="34" charset="0"/>
            </a:endParaRPr>
          </a:p>
          <a:p>
            <a:pPr marL="0" marR="0" lvl="0" indent="0">
              <a:buFont typeface="Arial" panose="020B0604020202020204" pitchFamily="34" charset="0"/>
              <a:buNone/>
              <a:tabLst>
                <a:tab pos="0" algn="l"/>
              </a:tabLst>
            </a:pPr>
            <a:r>
              <a:rPr lang="en-US" sz="1000" b="1" dirty="0">
                <a:effectLst/>
                <a:ea typeface="Times New Roman" panose="02020603050405020304" pitchFamily="18" charset="0"/>
                <a:cs typeface="Arial" panose="020B0604020202020204" pitchFamily="34" charset="0"/>
              </a:rPr>
              <a:t>Annotations</a:t>
            </a:r>
          </a:p>
          <a:p>
            <a:pPr marL="0" marR="0" lvl="0" indent="0">
              <a:buFont typeface="Arial" panose="020B0604020202020204" pitchFamily="34" charset="0"/>
              <a:buNone/>
              <a:tabLst>
                <a:tab pos="0" algn="l"/>
              </a:tabLst>
            </a:pPr>
            <a:r>
              <a:rPr lang="en-US" sz="1000" b="0" i="0" u="sng" dirty="0">
                <a:effectLst/>
                <a:ea typeface="Times New Roman" panose="02020603050405020304" pitchFamily="18" charset="0"/>
                <a:cs typeface="Arial" panose="020B0604020202020204" pitchFamily="34" charset="0"/>
              </a:rPr>
              <a:t>Slide</a:t>
            </a:r>
          </a:p>
          <a:p>
            <a:pPr marL="171450" marR="0" indent="-171450">
              <a:buFont typeface="Arial" panose="020B0604020202020204" pitchFamily="34" charset="0"/>
              <a:buChar char="•"/>
              <a:tabLst>
                <a:tab pos="0" algn="l"/>
              </a:tabLst>
            </a:pPr>
            <a:r>
              <a:rPr lang="en-US" sz="1000" b="1" dirty="0"/>
              <a:t>^</a:t>
            </a:r>
            <a:r>
              <a:rPr lang="en-US" sz="1000" b="1" dirty="0">
                <a:effectLst/>
                <a:ea typeface="Times New Roman" panose="02020603050405020304" pitchFamily="18" charset="0"/>
                <a:cs typeface="Times New Roman" panose="02020603050405020304" pitchFamily="18" charset="0"/>
              </a:rPr>
              <a:t>Study design</a:t>
            </a:r>
            <a:r>
              <a:rPr lang="en-US" sz="1000" dirty="0">
                <a:effectLst/>
                <a:ea typeface="Times New Roman" panose="02020603050405020304" pitchFamily="18" charset="0"/>
                <a:cs typeface="Times New Roman" panose="02020603050405020304" pitchFamily="18" charset="0"/>
              </a:rPr>
              <a:t>: JZP258-407-03 Protocol Amendment 03_22May2024 p54B; p55A,B,C; p56A; p56B,C; p57A</a:t>
            </a:r>
          </a:p>
          <a:p>
            <a:pPr marL="171450" marR="0" indent="-171450">
              <a:buFont typeface="Arial" panose="020B0604020202020204" pitchFamily="34" charset="0"/>
              <a:buChar char="•"/>
              <a:tabLst>
                <a:tab pos="0" algn="l"/>
              </a:tabLst>
            </a:pPr>
            <a:r>
              <a:rPr lang="en-US" sz="1000" b="1" dirty="0"/>
              <a:t>^</a:t>
            </a:r>
            <a:r>
              <a:rPr lang="en-US" sz="1000" b="1" dirty="0">
                <a:effectLst/>
                <a:ea typeface="Times New Roman" panose="02020603050405020304" pitchFamily="18" charset="0"/>
                <a:cs typeface="Times New Roman" panose="02020603050405020304" pitchFamily="18" charset="0"/>
              </a:rPr>
              <a:t>Ad lib PSG protocol: </a:t>
            </a:r>
            <a:r>
              <a:rPr lang="en-US" sz="1000" dirty="0">
                <a:effectLst/>
                <a:ea typeface="Times New Roman" panose="02020603050405020304" pitchFamily="18" charset="0"/>
                <a:cs typeface="Times New Roman" panose="02020603050405020304" pitchFamily="18" charset="0"/>
              </a:rPr>
              <a:t>JZP258-407-03 Protocol Amendment 03_22May2024 p79B</a:t>
            </a:r>
          </a:p>
          <a:p>
            <a:pPr marL="171450" marR="0" indent="-171450">
              <a:buFont typeface="Arial" panose="020B0604020202020204" pitchFamily="34" charset="0"/>
              <a:buChar char="•"/>
              <a:tabLst>
                <a:tab pos="0" algn="l"/>
              </a:tabLst>
            </a:pPr>
            <a:r>
              <a:rPr lang="en-US" sz="1000" b="1" dirty="0"/>
              <a:t>^</a:t>
            </a:r>
            <a:r>
              <a:rPr lang="en-US" sz="1000" b="1" dirty="0">
                <a:effectLst/>
                <a:ea typeface="Times New Roman" panose="02020603050405020304" pitchFamily="18" charset="0"/>
                <a:cs typeface="Times New Roman" panose="02020603050405020304" pitchFamily="18" charset="0"/>
              </a:rPr>
              <a:t>Footnotes</a:t>
            </a:r>
            <a:r>
              <a:rPr lang="en-US" sz="1000" dirty="0">
                <a:effectLst/>
                <a:ea typeface="Times New Roman" panose="02020603050405020304" pitchFamily="18" charset="0"/>
                <a:cs typeface="Times New Roman" panose="02020603050405020304" pitchFamily="18" charset="0"/>
              </a:rPr>
              <a:t>:</a:t>
            </a:r>
          </a:p>
          <a:p>
            <a:pPr marL="628650" marR="0" lvl="1" indent="-171450">
              <a:buFont typeface="Arial" panose="020B0604020202020204" pitchFamily="34" charset="0"/>
              <a:buChar char="•"/>
              <a:tabLst>
                <a:tab pos="0" algn="l"/>
              </a:tabLst>
            </a:pPr>
            <a:r>
              <a:rPr lang="en-US" sz="1000" b="1" dirty="0"/>
              <a:t>^</a:t>
            </a:r>
            <a:r>
              <a:rPr lang="en-US" sz="1000" b="1" dirty="0">
                <a:effectLst/>
                <a:ea typeface="Times New Roman" panose="02020603050405020304" pitchFamily="18" charset="0"/>
                <a:cs typeface="Times New Roman" panose="02020603050405020304" pitchFamily="18" charset="0"/>
              </a:rPr>
              <a:t>a: </a:t>
            </a:r>
            <a:r>
              <a:rPr lang="en-US" sz="1000" dirty="0">
                <a:effectLst/>
                <a:ea typeface="Times New Roman" panose="02020603050405020304" pitchFamily="18" charset="0"/>
                <a:cs typeface="Times New Roman" panose="02020603050405020304" pitchFamily="18" charset="0"/>
              </a:rPr>
              <a:t>JZP258-407-03 Protocol Amendment 03_22May2024 p76A</a:t>
            </a:r>
          </a:p>
          <a:p>
            <a:pPr marL="628650" marR="0" lvl="1" indent="-171450">
              <a:buFont typeface="Arial" panose="020B0604020202020204" pitchFamily="34" charset="0"/>
              <a:buChar char="•"/>
              <a:tabLst>
                <a:tab pos="0" algn="l"/>
              </a:tabLst>
            </a:pPr>
            <a:r>
              <a:rPr lang="en-US" sz="1000" b="1" dirty="0"/>
              <a:t>^</a:t>
            </a:r>
            <a:r>
              <a:rPr lang="en-US" sz="1000" b="1" dirty="0">
                <a:effectLst/>
                <a:ea typeface="Times New Roman" panose="02020603050405020304" pitchFamily="18" charset="0"/>
                <a:cs typeface="Times New Roman" panose="02020603050405020304" pitchFamily="18" charset="0"/>
              </a:rPr>
              <a:t>b: </a:t>
            </a:r>
            <a:r>
              <a:rPr lang="en-US" sz="1000" dirty="0">
                <a:effectLst/>
                <a:ea typeface="Times New Roman" panose="02020603050405020304" pitchFamily="18" charset="0"/>
                <a:cs typeface="Times New Roman" panose="02020603050405020304" pitchFamily="18" charset="0"/>
              </a:rPr>
              <a:t>JZP258-407-03 Protocol Amendment 03_22May2024, p55A, p55E </a:t>
            </a:r>
            <a:r>
              <a:rPr lang="en-US" sz="1000" i="1" dirty="0">
                <a:effectLst/>
                <a:ea typeface="Times New Roman" panose="02020603050405020304" pitchFamily="18" charset="0"/>
                <a:cs typeface="Times New Roman" panose="02020603050405020304" pitchFamily="18" charset="0"/>
              </a:rPr>
              <a:t>(note: text was added by author)</a:t>
            </a:r>
            <a:endParaRPr lang="en-US" sz="1000" dirty="0">
              <a:effectLst/>
              <a:ea typeface="Times New Roman" panose="02020603050405020304" pitchFamily="18" charset="0"/>
              <a:cs typeface="Times New Roman" panose="02020603050405020304" pitchFamily="18" charset="0"/>
            </a:endParaRPr>
          </a:p>
          <a:p>
            <a:pPr marL="0" marR="0" lvl="0" indent="0">
              <a:buFont typeface="Arial" panose="020B0604020202020204" pitchFamily="34" charset="0"/>
              <a:buNone/>
              <a:tabLst>
                <a:tab pos="0" algn="l"/>
              </a:tabLst>
            </a:pPr>
            <a:endParaRPr lang="en-US" sz="1000" b="0" i="1" dirty="0">
              <a:effectLst/>
              <a:ea typeface="Times New Roman" panose="02020603050405020304" pitchFamily="18" charset="0"/>
              <a:cs typeface="Times New Roman" panose="02020603050405020304" pitchFamily="18" charset="0"/>
            </a:endParaRPr>
          </a:p>
          <a:p>
            <a:pPr marL="0" marR="0" lvl="0" indent="0">
              <a:buFont typeface="Arial" panose="020B0604020202020204" pitchFamily="34" charset="0"/>
              <a:buNone/>
              <a:tabLst>
                <a:tab pos="0" algn="l"/>
              </a:tabLst>
            </a:pPr>
            <a:r>
              <a:rPr lang="en-US" sz="1000" b="0" i="0" u="sng" dirty="0">
                <a:effectLst/>
                <a:ea typeface="Times New Roman" panose="02020603050405020304" pitchFamily="18" charset="0"/>
                <a:cs typeface="Times New Roman" panose="02020603050405020304" pitchFamily="18" charset="0"/>
              </a:rPr>
              <a:t>Speaker Notes</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b="1" i="0" u="none" dirty="0">
                <a:effectLst/>
                <a:ea typeface="Times New Roman" panose="02020603050405020304" pitchFamily="18" charset="0"/>
                <a:cs typeface="Times New Roman" panose="02020603050405020304" pitchFamily="18" charset="0"/>
              </a:rPr>
              <a:t>Screening: </a:t>
            </a:r>
            <a:r>
              <a:rPr lang="en-US" sz="1000" dirty="0">
                <a:effectLst/>
                <a:ea typeface="Times New Roman" panose="02020603050405020304" pitchFamily="18" charset="0"/>
                <a:cs typeface="Times New Roman" panose="02020603050405020304" pitchFamily="18" charset="0"/>
              </a:rPr>
              <a:t>JZP258-407-03 Protocol Amendment 03_22May2024  p54B</a:t>
            </a:r>
            <a:br>
              <a:rPr lang="en-US" sz="1000" b="1" i="0" u="none" dirty="0">
                <a:effectLst/>
                <a:ea typeface="Times New Roman" panose="02020603050405020304" pitchFamily="18" charset="0"/>
                <a:cs typeface="Times New Roman" panose="02020603050405020304" pitchFamily="18" charset="0"/>
              </a:rPr>
            </a:br>
            <a:r>
              <a:rPr lang="en-US" sz="1000" b="1" dirty="0"/>
              <a:t>^</a:t>
            </a:r>
            <a:r>
              <a:rPr lang="en-US" sz="1000" b="1" i="0" u="none" dirty="0">
                <a:effectLst/>
                <a:ea typeface="Times New Roman" panose="02020603050405020304" pitchFamily="18" charset="0"/>
                <a:cs typeface="Times New Roman" panose="02020603050405020304" pitchFamily="18" charset="0"/>
              </a:rPr>
              <a:t>Baseline</a:t>
            </a:r>
            <a:r>
              <a:rPr lang="en-US" sz="1000" b="0" i="0" u="none" dirty="0">
                <a:effectLst/>
                <a:ea typeface="Times New Roman" panose="02020603050405020304" pitchFamily="18" charset="0"/>
                <a:cs typeface="Times New Roman" panose="02020603050405020304" pitchFamily="18" charset="0"/>
              </a:rPr>
              <a:t>: </a:t>
            </a:r>
            <a:r>
              <a:rPr lang="en-US" sz="1000" dirty="0">
                <a:effectLst/>
                <a:ea typeface="Times New Roman" panose="02020603050405020304" pitchFamily="18" charset="0"/>
                <a:cs typeface="Times New Roman" panose="02020603050405020304" pitchFamily="18" charset="0"/>
              </a:rPr>
              <a:t>JZP258-407-03 Protocol Amendment 03_22May2024 p55A,B</a:t>
            </a:r>
            <a:br>
              <a:rPr lang="en-US" sz="1000" dirty="0">
                <a:effectLst/>
                <a:ea typeface="Times New Roman" panose="02020603050405020304" pitchFamily="18" charset="0"/>
                <a:cs typeface="Times New Roman" panose="02020603050405020304" pitchFamily="18" charset="0"/>
              </a:rPr>
            </a:br>
            <a:r>
              <a:rPr lang="en-US" sz="1000" b="1" dirty="0"/>
              <a:t>^</a:t>
            </a:r>
            <a:r>
              <a:rPr lang="en-US" sz="1000" b="1" dirty="0">
                <a:effectLst/>
                <a:ea typeface="Times New Roman" panose="02020603050405020304" pitchFamily="18" charset="0"/>
                <a:cs typeface="Times New Roman" panose="02020603050405020304" pitchFamily="18" charset="0"/>
              </a:rPr>
              <a:t>SDP</a:t>
            </a:r>
            <a:r>
              <a:rPr lang="en-US" sz="1000" dirty="0">
                <a:effectLst/>
                <a:ea typeface="Times New Roman" panose="02020603050405020304" pitchFamily="18" charset="0"/>
                <a:cs typeface="Times New Roman" panose="02020603050405020304" pitchFamily="18" charset="0"/>
              </a:rPr>
              <a:t>: JZP258-407-03 Protocol Amendment 03_22May2024 p56A</a:t>
            </a:r>
            <a:br>
              <a:rPr lang="en-US" sz="1000" dirty="0">
                <a:effectLst/>
                <a:ea typeface="Times New Roman" panose="02020603050405020304" pitchFamily="18" charset="0"/>
                <a:cs typeface="Times New Roman" panose="02020603050405020304" pitchFamily="18" charset="0"/>
              </a:rPr>
            </a:br>
            <a:r>
              <a:rPr lang="en-US" sz="1000" b="1" dirty="0"/>
              <a:t>^</a:t>
            </a:r>
            <a:r>
              <a:rPr lang="en-US" sz="1000" b="1" dirty="0">
                <a:effectLst/>
                <a:ea typeface="Times New Roman" panose="02020603050405020304" pitchFamily="18" charset="0"/>
                <a:cs typeface="Times New Roman" panose="02020603050405020304" pitchFamily="18" charset="0"/>
              </a:rPr>
              <a:t>EOT</a:t>
            </a:r>
            <a:r>
              <a:rPr lang="en-US" sz="1000" dirty="0">
                <a:effectLst/>
                <a:ea typeface="Times New Roman" panose="02020603050405020304" pitchFamily="18" charset="0"/>
                <a:cs typeface="Times New Roman" panose="02020603050405020304" pitchFamily="18" charset="0"/>
              </a:rPr>
              <a:t>: JZP258-407-03 Protocol Amendment 03_22May2024 p56B,C</a:t>
            </a:r>
            <a:br>
              <a:rPr lang="en-US" sz="1000" dirty="0">
                <a:effectLst/>
                <a:ea typeface="Times New Roman" panose="02020603050405020304" pitchFamily="18" charset="0"/>
                <a:cs typeface="Times New Roman" panose="02020603050405020304" pitchFamily="18" charset="0"/>
              </a:rPr>
            </a:br>
            <a:r>
              <a:rPr lang="en-US" sz="1000" b="1" dirty="0"/>
              <a:t>^</a:t>
            </a:r>
            <a:r>
              <a:rPr lang="en-US" sz="1000" b="1" dirty="0">
                <a:effectLst/>
                <a:ea typeface="Times New Roman" panose="02020603050405020304" pitchFamily="18" charset="0"/>
                <a:cs typeface="Times New Roman" panose="02020603050405020304" pitchFamily="18" charset="0"/>
              </a:rPr>
              <a:t>Safety follow up</a:t>
            </a:r>
            <a:r>
              <a:rPr lang="en-US" sz="1000" dirty="0">
                <a:effectLst/>
                <a:ea typeface="Times New Roman" panose="02020603050405020304" pitchFamily="18" charset="0"/>
                <a:cs typeface="Times New Roman" panose="02020603050405020304" pitchFamily="18" charset="0"/>
              </a:rPr>
              <a:t>: JZP258-407-03 Protocol Amendment 03_22May2024 p57A</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dirty="0">
                <a:effectLst/>
                <a:ea typeface="Times New Roman" panose="02020603050405020304" pitchFamily="18" charset="0"/>
                <a:cs typeface="Times New Roman" panose="02020603050405020304" pitchFamily="18" charset="0"/>
              </a:rPr>
              <a:t>JZP258-407-03 Protocol Amendment 03_22May2024 p79B</a:t>
            </a: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dirty="0">
                <a:effectLst/>
                <a:ea typeface="Times New Roman" panose="02020603050405020304" pitchFamily="18" charset="0"/>
                <a:cs typeface="Times New Roman" panose="02020603050405020304" pitchFamily="18" charset="0"/>
              </a:rPr>
              <a:t>JZP258-407-03 Protocol Amendment 03_22May2024 p79C,D</a:t>
            </a: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i="1" dirty="0">
                <a:effectLst/>
                <a:ea typeface="Times New Roman" panose="02020603050405020304" pitchFamily="18" charset="0"/>
                <a:cs typeface="Times New Roman" panose="02020603050405020304" pitchFamily="18" charset="0"/>
              </a:rPr>
              <a:t>Added by author (Teresa Steininger &amp; Deb Nichols)</a:t>
            </a:r>
          </a:p>
          <a:p>
            <a:pPr marL="1085850" marR="0" lvl="2"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i="1" dirty="0">
                <a:effectLst/>
                <a:ea typeface="Times New Roman" panose="02020603050405020304" pitchFamily="18" charset="0"/>
                <a:cs typeface="Times New Roman" panose="02020603050405020304" pitchFamily="18" charset="0"/>
              </a:rPr>
              <a:t>Added by author (Teresa Steininger &amp; Deb Nichols)</a:t>
            </a:r>
          </a:p>
          <a:p>
            <a:pPr marL="1085850" marR="0" lvl="2"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i="1" dirty="0">
                <a:effectLst/>
                <a:ea typeface="Times New Roman" panose="02020603050405020304" pitchFamily="18" charset="0"/>
                <a:cs typeface="Times New Roman" panose="02020603050405020304" pitchFamily="18" charset="0"/>
              </a:rPr>
              <a:t>Added by author (Teresa Steininger &amp; Deb Nichols)</a:t>
            </a:r>
          </a:p>
          <a:p>
            <a:pPr marL="1085850" marR="0" lvl="2"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dirty="0">
                <a:effectLst/>
                <a:ea typeface="Times New Roman" panose="02020603050405020304" pitchFamily="18" charset="0"/>
                <a:cs typeface="Times New Roman" panose="02020603050405020304" pitchFamily="18" charset="0"/>
              </a:rPr>
              <a:t>JZP258-407-03 Protocol Amendment 03_22May2024 p75B</a:t>
            </a:r>
            <a:endParaRPr lang="en-US" sz="1000" i="1" dirty="0">
              <a:effectLst/>
              <a:ea typeface="Times New Roman" panose="02020603050405020304" pitchFamily="18" charset="0"/>
              <a:cs typeface="Times New Roman" panose="02020603050405020304" pitchFamily="18" charset="0"/>
            </a:endParaRPr>
          </a:p>
          <a:p>
            <a:pPr marL="628650" marR="0" lvl="1"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t>^</a:t>
            </a:r>
            <a:r>
              <a:rPr lang="en-US" sz="1000" dirty="0">
                <a:effectLst/>
                <a:ea typeface="Times New Roman" panose="02020603050405020304" pitchFamily="18" charset="0"/>
                <a:cs typeface="Times New Roman" panose="02020603050405020304" pitchFamily="18" charset="0"/>
              </a:rPr>
              <a:t>JZP258-407-03 Protocol Amendment 03_22May2024 p62A,B,C, p63A </a:t>
            </a:r>
            <a:r>
              <a:rPr lang="en-US" sz="1000" i="1" dirty="0">
                <a:effectLst/>
                <a:ea typeface="Times New Roman" panose="02020603050405020304" pitchFamily="18" charset="0"/>
                <a:cs typeface="Times New Roman" panose="02020603050405020304" pitchFamily="18" charset="0"/>
              </a:rPr>
              <a:t>No evidence for “stable”, but “inadequately treated” sleep disordered breathing was exclusionary, which implies “stable” treatment was the only type permitted</a:t>
            </a:r>
            <a:br>
              <a:rPr lang="en-US" sz="1000" i="1" dirty="0">
                <a:effectLst/>
                <a:ea typeface="Times New Roman" panose="02020603050405020304" pitchFamily="18" charset="0"/>
                <a:cs typeface="Times New Roman" panose="02020603050405020304" pitchFamily="18" charset="0"/>
              </a:rPr>
            </a:br>
            <a:endParaRPr lang="en-US" sz="1000" b="1" i="1" u="none" dirty="0">
              <a:effectLs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8ED03D-B91D-479A-A4F2-379D7ABF21C4}" type="slidenum">
              <a:rPr lang="en-US" smtClean="0"/>
              <a:t>7</a:t>
            </a:fld>
            <a:endParaRPr lang="en-US" dirty="0"/>
          </a:p>
        </p:txBody>
      </p:sp>
    </p:spTree>
    <p:extLst>
      <p:ext uri="{BB962C8B-B14F-4D97-AF65-F5344CB8AC3E}">
        <p14:creationId xmlns:p14="http://schemas.microsoft.com/office/powerpoint/2010/main" val="898755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590C4-5D3E-B184-9988-27BDB8BC7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9C5C4-5A90-4CB7-F17F-D3595390C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B1BB0-5CD3-0210-4746-031650E0275E}"/>
              </a:ext>
            </a:extLst>
          </p:cNvPr>
          <p:cNvSpPr>
            <a:spLocks noGrp="1"/>
          </p:cNvSpPr>
          <p:nvPr>
            <p:ph type="body" idx="1"/>
          </p:nvPr>
        </p:nvSpPr>
        <p:spPr/>
        <p:txBody>
          <a:bodyPr/>
          <a:lstStyle/>
          <a:p>
            <a:pPr marL="0" marR="0" lvl="0" indent="0" algn="l" defTabSz="914400" rtl="0" eaLnBrk="1" fontAlgn="auto" latinLnBrk="0" hangingPunct="1">
              <a:spcBef>
                <a:spcPts val="0"/>
              </a:spcBef>
              <a:spcAft>
                <a:spcPts val="0"/>
              </a:spcAft>
              <a:buClrTx/>
              <a:buSzTx/>
              <a:buFont typeface="Arial" panose="020B0604020202020204" pitchFamily="34" charset="0"/>
              <a:buNone/>
              <a:tabLst>
                <a:tab pos="0" algn="l"/>
              </a:tabLst>
              <a:defRPr/>
            </a:pPr>
            <a:r>
              <a:rPr lang="en-US" sz="1000" b="1" dirty="0"/>
              <a:t>Speaker Notes </a:t>
            </a:r>
            <a:r>
              <a:rPr lang="en-US" sz="1000" b="0" i="1" dirty="0"/>
              <a:t>(pulled verbatim from Methods section of poster)</a:t>
            </a:r>
          </a:p>
          <a:p>
            <a:pPr marL="285750" marR="0" lvl="0"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Number of nocturnal arousals was a secondary endpoint for the narcolepsy cohort; other arousal- and respiratory-related endpoints for the narcolepsy and idiopathic hypersomnia cohorts were exploratory</a:t>
            </a:r>
          </a:p>
          <a:p>
            <a:pPr marL="742950" marR="0" lvl="1" indent="-285750">
              <a:buFont typeface="Courier New" panose="02070309020205020404" pitchFamily="49" charset="0"/>
              <a:buChar char="o"/>
              <a:tabLst>
                <a:tab pos="0" algn="l"/>
              </a:tabLst>
            </a:pPr>
            <a:r>
              <a:rPr lang="en-US" sz="1000" dirty="0">
                <a:effectLst/>
                <a:ea typeface="Times New Roman" panose="02020603050405020304" pitchFamily="18" charset="0"/>
                <a:cs typeface="Times New Roman" panose="02020603050405020304" pitchFamily="18" charset="0"/>
              </a:rPr>
              <a:t>Other arousal-related endpoints included the arousal index (events/hour during total sleep time [TST]), number of spontaneous arousals, respiratory-related arousals (those associated with hypopneas/apneas), and periodic limb movement (PLM)-related arousals</a:t>
            </a:r>
          </a:p>
          <a:p>
            <a:pPr marL="742950" marR="0" lvl="1" indent="-285750">
              <a:buFont typeface="Courier New" panose="02070309020205020404" pitchFamily="49" charset="0"/>
              <a:buChar char="o"/>
              <a:tabLst>
                <a:tab pos="0" algn="l"/>
              </a:tabLst>
            </a:pPr>
            <a:r>
              <a:rPr lang="en-US" sz="1000" dirty="0">
                <a:effectLst/>
                <a:ea typeface="Times New Roman" panose="02020603050405020304" pitchFamily="18" charset="0"/>
                <a:cs typeface="Times New Roman" panose="02020603050405020304" pitchFamily="18" charset="0"/>
              </a:rPr>
              <a:t>Respiratory and oximetry parameters, including apnea-hypopnea index (AHI) and mean oxygen saturation (SpO</a:t>
            </a:r>
            <a:r>
              <a:rPr lang="en-US" sz="1000" baseline="-25000" dirty="0">
                <a:effectLst/>
                <a:ea typeface="Times New Roman" panose="02020603050405020304" pitchFamily="18" charset="0"/>
                <a:cs typeface="Times New Roman" panose="02020603050405020304" pitchFamily="18" charset="0"/>
              </a:rPr>
              <a:t>2</a:t>
            </a:r>
            <a:r>
              <a:rPr lang="en-US" sz="1000" dirty="0">
                <a:effectLst/>
                <a:ea typeface="Times New Roman" panose="02020603050405020304" pitchFamily="18" charset="0"/>
                <a:cs typeface="Times New Roman" panose="02020603050405020304" pitchFamily="18" charset="0"/>
              </a:rPr>
              <a:t>), were also assessed</a:t>
            </a:r>
          </a:p>
          <a:p>
            <a:pPr marL="742950" marR="0" lvl="1" indent="-285750">
              <a:buFont typeface="Courier New" panose="02070309020205020404" pitchFamily="49" charset="0"/>
              <a:buChar char="o"/>
              <a:tabLst>
                <a:tab pos="0" algn="l"/>
              </a:tabLst>
            </a:pPr>
            <a:r>
              <a:rPr lang="en-US" sz="1000" dirty="0">
                <a:effectLst/>
                <a:ea typeface="Times New Roman" panose="02020603050405020304" pitchFamily="18" charset="0"/>
                <a:cs typeface="Times New Roman" panose="02020603050405020304" pitchFamily="18" charset="0"/>
              </a:rPr>
              <a:t>All arousal, respiratory, and oximetry parameters were measured from first lights off to final lights on </a:t>
            </a:r>
          </a:p>
          <a:p>
            <a:pPr marL="342900" marR="0" lvl="0" indent="-34290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For all endpoints, least squares (LS) mean differences (95% confidence interval [CI]) at the EOT visit compared with BL visit were estimated using an analysis of covariance model adjusted for the BL value</a:t>
            </a:r>
          </a:p>
          <a:p>
            <a:pPr marL="742950" marR="0" lvl="1" indent="-285750">
              <a:buFont typeface="Courier New" panose="02070309020205020404" pitchFamily="49" charset="0"/>
              <a:buChar char="o"/>
              <a:tabLst>
                <a:tab pos="0" algn="l"/>
              </a:tabLst>
            </a:pPr>
            <a:r>
              <a:rPr lang="en-US" sz="1000" i="1" dirty="0">
                <a:effectLst/>
                <a:ea typeface="Times New Roman" panose="02020603050405020304" pitchFamily="18" charset="0"/>
                <a:cs typeface="Times New Roman" panose="02020603050405020304" pitchFamily="18" charset="0"/>
              </a:rPr>
              <a:t>P</a:t>
            </a:r>
            <a:r>
              <a:rPr lang="en-US" sz="1000" dirty="0">
                <a:effectLst/>
                <a:ea typeface="Times New Roman" panose="02020603050405020304" pitchFamily="18" charset="0"/>
                <a:cs typeface="Times New Roman" panose="02020603050405020304" pitchFamily="18" charset="0"/>
              </a:rPr>
              <a:t> values were not adjusted for multiple comparisons and are considered nominal</a:t>
            </a:r>
          </a:p>
          <a:p>
            <a:pPr marL="342900" marR="0" lvl="0" indent="-34290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The safety analysis set includes all participants who enrolled in the study and took their prescribed LXB regimen for </a:t>
            </a:r>
            <a:r>
              <a:rPr lang="en-US" sz="1000" dirty="0">
                <a:effectLst/>
                <a:ea typeface="Times New Roman" panose="02020603050405020304" pitchFamily="18" charset="0"/>
                <a:cs typeface="Arial" panose="020B0604020202020204" pitchFamily="34" charset="0"/>
              </a:rPr>
              <a:t>≥</a:t>
            </a:r>
            <a:r>
              <a:rPr lang="en-US" sz="1000" dirty="0">
                <a:effectLst/>
                <a:ea typeface="Times New Roman" panose="02020603050405020304" pitchFamily="18" charset="0"/>
                <a:cs typeface="Times New Roman" panose="02020603050405020304" pitchFamily="18" charset="0"/>
              </a:rPr>
              <a:t>1 night after the BL period; the completer analysis set includes all participants who enrolled in the study, took their prescribed LXB regimen for </a:t>
            </a:r>
            <a:r>
              <a:rPr lang="en-US" sz="1000" dirty="0">
                <a:effectLst/>
                <a:ea typeface="Times New Roman" panose="02020603050405020304" pitchFamily="18" charset="0"/>
                <a:cs typeface="Arial" panose="020B0604020202020204" pitchFamily="34" charset="0"/>
              </a:rPr>
              <a:t>≥1 night after the BL period, completed the SDP, and completed the PSG EOT visit</a:t>
            </a:r>
          </a:p>
          <a:p>
            <a:pPr marL="0" marR="0" lvl="0" indent="0">
              <a:buFont typeface="Arial" panose="020B0604020202020204" pitchFamily="34" charset="0"/>
              <a:buNone/>
              <a:tabLst>
                <a:tab pos="0" algn="l"/>
              </a:tabLst>
            </a:pPr>
            <a:endParaRPr lang="en-US" sz="1000" b="0" i="0" u="sng" dirty="0">
              <a:effectLst/>
              <a:ea typeface="Times New Roman" panose="02020603050405020304" pitchFamily="18" charset="0"/>
              <a:cs typeface="Times New Roman" panose="02020603050405020304" pitchFamily="18" charset="0"/>
            </a:endParaRPr>
          </a:p>
          <a:p>
            <a:pPr marL="342900" marR="0" lvl="0" indent="-342900">
              <a:buFont typeface="Arial" panose="020B0604020202020204" pitchFamily="34" charset="0"/>
              <a:buChar char="•"/>
              <a:tabLst>
                <a:tab pos="0" algn="l"/>
              </a:tabLst>
            </a:pPr>
            <a:endParaRPr lang="en-US" sz="1000" dirty="0">
              <a:effectLst/>
              <a:ea typeface="Times New Roman" panose="02020603050405020304" pitchFamily="18" charset="0"/>
              <a:cs typeface="Arial" panose="020B0604020202020204" pitchFamily="34" charset="0"/>
            </a:endParaRPr>
          </a:p>
          <a:p>
            <a:pPr marL="0" marR="0" lvl="0" indent="0">
              <a:buFont typeface="Arial" panose="020B0604020202020204" pitchFamily="34" charset="0"/>
              <a:buNone/>
              <a:tabLst>
                <a:tab pos="0" algn="l"/>
              </a:tabLst>
            </a:pPr>
            <a:r>
              <a:rPr lang="en-US" sz="1000" b="1" dirty="0">
                <a:effectLst/>
                <a:ea typeface="Times New Roman" panose="02020603050405020304" pitchFamily="18" charset="0"/>
                <a:cs typeface="Arial" panose="020B0604020202020204" pitchFamily="34" charset="0"/>
              </a:rPr>
              <a:t>Annotations</a:t>
            </a:r>
          </a:p>
          <a:p>
            <a:pPr marL="0" marR="0" lvl="0" indent="0">
              <a:buFont typeface="Arial" panose="020B0604020202020204" pitchFamily="34" charset="0"/>
              <a:buNone/>
              <a:tabLst>
                <a:tab pos="0" algn="l"/>
              </a:tabLst>
            </a:pPr>
            <a:r>
              <a:rPr lang="en-US" sz="1000" b="0" i="0" u="sng" dirty="0">
                <a:effectLst/>
                <a:ea typeface="Times New Roman" panose="02020603050405020304" pitchFamily="18" charset="0"/>
                <a:cs typeface="Arial" panose="020B0604020202020204" pitchFamily="34" charset="0"/>
              </a:rPr>
              <a:t>Slide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effectLst/>
                <a:ea typeface="Times New Roman" panose="02020603050405020304" pitchFamily="18" charset="0"/>
                <a:cs typeface="Times New Roman" panose="02020603050405020304" pitchFamily="18" charset="0"/>
              </a:rPr>
              <a:t>^Nocturnal awakenings (secondary endpoint for narc): </a:t>
            </a:r>
            <a:r>
              <a:rPr lang="en-US" sz="1000" dirty="0">
                <a:effectLst/>
                <a:ea typeface="Times New Roman" panose="02020603050405020304" pitchFamily="18" charset="0"/>
                <a:cs typeface="Times New Roman" panose="02020603050405020304" pitchFamily="18" charset="0"/>
              </a:rPr>
              <a:t>JZP258-407-03 Protocol Amendment 03_22May2024 p49C; p53A </a:t>
            </a:r>
            <a:r>
              <a:rPr lang="en-US" sz="1000" i="1" dirty="0">
                <a:effectLst/>
                <a:ea typeface="Times New Roman" panose="02020603050405020304" pitchFamily="18" charset="0"/>
                <a:cs typeface="Times New Roman" panose="02020603050405020304" pitchFamily="18" charset="0"/>
              </a:rPr>
              <a:t>Note: total number of nocturnal awakenings not reported here</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effectLst/>
                <a:ea typeface="Times New Roman" panose="02020603050405020304" pitchFamily="18" charset="0"/>
                <a:cs typeface="Times New Roman" panose="02020603050405020304" pitchFamily="18" charset="0"/>
              </a:rPr>
              <a:t>^Other endpoints exploratory: </a:t>
            </a:r>
            <a:r>
              <a:rPr lang="en-US" sz="1000" i="0" dirty="0">
                <a:effectLst/>
                <a:ea typeface="Times New Roman" panose="02020603050405020304" pitchFamily="18" charset="0"/>
                <a:cs typeface="Times New Roman" panose="02020603050405020304" pitchFamily="18" charset="0"/>
              </a:rPr>
              <a:t>No annotation needed (summary of data presented)</a:t>
            </a:r>
            <a:endParaRPr lang="en-US" sz="1000" b="1" dirty="0">
              <a:effectLst/>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b="1" dirty="0">
                <a:effectLst/>
                <a:ea typeface="Times New Roman" panose="02020603050405020304" pitchFamily="18" charset="0"/>
                <a:cs typeface="Times New Roman" panose="02020603050405020304" pitchFamily="18" charset="0"/>
              </a:rPr>
              <a:t>^Arousals definition</a:t>
            </a:r>
            <a:r>
              <a:rPr lang="en-US" sz="1000" dirty="0">
                <a:effectLst/>
                <a:ea typeface="Times New Roman" panose="02020603050405020304" pitchFamily="18" charset="0"/>
                <a:cs typeface="Times New Roman" panose="02020603050405020304" pitchFamily="18" charset="0"/>
              </a:rPr>
              <a:t>: </a:t>
            </a:r>
            <a:r>
              <a:rPr lang="en-US" sz="1000" dirty="0">
                <a:solidFill>
                  <a:srgbClr val="000000"/>
                </a:solidFill>
                <a:effectLst/>
                <a:ea typeface="Times New Roman" panose="02020603050405020304" pitchFamily="18" charset="0"/>
                <a:cs typeface="Times New Roman" panose="02020603050405020304" pitchFamily="18" charset="0"/>
              </a:rPr>
              <a:t>JZP258407_Data Dictionary_26NOV2024, cell D67 </a:t>
            </a:r>
            <a:br>
              <a:rPr lang="en-US" sz="1000" dirty="0">
                <a:solidFill>
                  <a:schemeClr val="tx1"/>
                </a:solidFill>
                <a:effectLst/>
                <a:ea typeface="Times New Roman" panose="02020603050405020304" pitchFamily="18" charset="0"/>
                <a:cs typeface="Times New Roman" panose="02020603050405020304" pitchFamily="18" charset="0"/>
              </a:rPr>
            </a:br>
            <a:r>
              <a:rPr lang="en-US" sz="1000" dirty="0">
                <a:effectLst/>
                <a:ea typeface="Times New Roman" panose="02020603050405020304" pitchFamily="18" charset="0"/>
                <a:cs typeface="Times New Roman" panose="02020603050405020304" pitchFamily="18" charset="0"/>
              </a:rPr>
              <a:t>^</a:t>
            </a:r>
            <a:r>
              <a:rPr lang="en-US" sz="1000" dirty="0">
                <a:solidFill>
                  <a:srgbClr val="000000"/>
                </a:solidFill>
                <a:effectLst/>
                <a:ea typeface="Times New Roman" panose="02020603050405020304" pitchFamily="18" charset="0"/>
                <a:cs typeface="Times New Roman" panose="02020603050405020304" pitchFamily="18" charset="0"/>
              </a:rPr>
              <a:t>CLDM-ISOM-JZP258-407_V01_31JUL2023_FINAL p30A,B</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tab pos="0" algn="l"/>
              </a:tabLst>
              <a:defRPr/>
            </a:pPr>
            <a:r>
              <a:rPr lang="en-US" sz="1000" dirty="0">
                <a:solidFill>
                  <a:srgbClr val="FF0000"/>
                </a:solidFill>
                <a:effectLst/>
                <a:ea typeface="Times New Roman" panose="02020603050405020304" pitchFamily="18" charset="0"/>
                <a:cs typeface="Times New Roman" panose="02020603050405020304" pitchFamily="18" charset="0"/>
              </a:rPr>
              <a:t>^Footnote c (≥4% desaturation): JZP258-407-03 Protocol Amendment 03_22May2024.pdf, p82A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0" algn="l"/>
              </a:tabLst>
              <a:defRPr/>
            </a:pPr>
            <a:r>
              <a:rPr lang="en-US" sz="1000" dirty="0">
                <a:solidFill>
                  <a:srgbClr val="000000"/>
                </a:solidFill>
                <a:effectLst/>
                <a:ea typeface="Times New Roman" panose="02020603050405020304" pitchFamily="18" charset="0"/>
                <a:cs typeface="Times New Roman" panose="02020603050405020304" pitchFamily="18" charset="0"/>
              </a:rPr>
              <a:t>^AASM Scoring manual: AASM PSG Scoring Manual v2.6.pdf</a:t>
            </a:r>
            <a:endParaRPr lang="en-US" sz="1000" dirty="0">
              <a:effectLst/>
              <a:ea typeface="Times New Roman" panose="02020603050405020304" pitchFamily="18" charset="0"/>
              <a:cs typeface="Times New Roman" panose="02020603050405020304" pitchFamily="18" charset="0"/>
            </a:endParaRPr>
          </a:p>
          <a:p>
            <a:pPr marL="0" marR="0" lvl="0" indent="0">
              <a:buFont typeface="Arial" panose="020B0604020202020204" pitchFamily="34" charset="0"/>
              <a:buNone/>
              <a:tabLst>
                <a:tab pos="0" algn="l"/>
              </a:tabLst>
            </a:pPr>
            <a:endParaRPr lang="en-US" sz="1000" b="0" i="0" u="sng" dirty="0">
              <a:effectLst/>
              <a:ea typeface="Times New Roman" panose="02020603050405020304" pitchFamily="18" charset="0"/>
              <a:cs typeface="Arial" panose="020B0604020202020204" pitchFamily="34" charset="0"/>
            </a:endParaRPr>
          </a:p>
          <a:p>
            <a:pPr marL="0" marR="0" lvl="0" indent="0">
              <a:buFont typeface="Arial" panose="020B0604020202020204" pitchFamily="34" charset="0"/>
              <a:buNone/>
              <a:tabLst>
                <a:tab pos="0" algn="l"/>
              </a:tabLst>
            </a:pPr>
            <a:r>
              <a:rPr lang="en-US" sz="1000" b="0" i="0" u="sng" dirty="0">
                <a:effectLst/>
                <a:ea typeface="Times New Roman" panose="02020603050405020304" pitchFamily="18" charset="0"/>
                <a:cs typeface="Arial" panose="020B0604020202020204" pitchFamily="34" charset="0"/>
              </a:rPr>
              <a:t>Speaker Notes</a:t>
            </a:r>
            <a:endParaRPr lang="en-US" sz="1000" b="0" i="0" u="sng" dirty="0">
              <a:effectLst/>
              <a:ea typeface="Times New Roman" panose="02020603050405020304" pitchFamily="18" charset="0"/>
              <a:cs typeface="Times New Roman" panose="02020603050405020304" pitchFamily="18" charset="0"/>
            </a:endParaRPr>
          </a:p>
          <a:p>
            <a:pPr marL="285750" marR="0"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^JZP258-407-03 Protocol Amendment 03_22May2024 p49C; p53A </a:t>
            </a:r>
            <a:r>
              <a:rPr lang="en-US" sz="1000" i="1" dirty="0">
                <a:effectLst/>
                <a:ea typeface="Times New Roman" panose="02020603050405020304" pitchFamily="18" charset="0"/>
                <a:cs typeface="Times New Roman" panose="02020603050405020304" pitchFamily="18" charset="0"/>
              </a:rPr>
              <a:t>Note: total number of nocturnal awakenings not reported here</a:t>
            </a:r>
          </a:p>
          <a:p>
            <a:pPr marL="742950" marR="0" lvl="1"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a:t>
            </a:r>
            <a:r>
              <a:rPr lang="en-US" sz="1000" i="0" dirty="0">
                <a:effectLst/>
                <a:ea typeface="Times New Roman" panose="02020603050405020304" pitchFamily="18" charset="0"/>
                <a:cs typeface="Times New Roman" panose="02020603050405020304" pitchFamily="18" charset="0"/>
              </a:rPr>
              <a:t>No annotation needed (summary of data presented)</a:t>
            </a:r>
          </a:p>
          <a:p>
            <a:pPr marL="742950" marR="0" lvl="1"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a:t>
            </a:r>
            <a:r>
              <a:rPr lang="en-US" sz="1000" i="0" dirty="0">
                <a:effectLst/>
                <a:ea typeface="Times New Roman" panose="02020603050405020304" pitchFamily="18" charset="0"/>
                <a:cs typeface="Times New Roman" panose="02020603050405020304" pitchFamily="18" charset="0"/>
              </a:rPr>
              <a:t>No annotation needed (summary of data presented)</a:t>
            </a:r>
          </a:p>
          <a:p>
            <a:pPr marL="742950" marR="0" lvl="1"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a:t>
            </a:r>
            <a:r>
              <a:rPr lang="en-US" sz="1000" i="1" dirty="0">
                <a:effectLst/>
                <a:ea typeface="Times New Roman" panose="02020603050405020304" pitchFamily="18" charset="0"/>
                <a:cs typeface="Times New Roman" panose="02020603050405020304" pitchFamily="18" charset="0"/>
              </a:rPr>
              <a:t>Requesting source from Jazz</a:t>
            </a:r>
          </a:p>
          <a:p>
            <a:pPr marL="285750" marR="0" lvl="0"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a:t>
            </a:r>
            <a:r>
              <a:rPr lang="en-US" sz="1000" i="1" dirty="0">
                <a:solidFill>
                  <a:srgbClr val="000000"/>
                </a:solidFill>
                <a:effectLst/>
                <a:ea typeface="Times New Roman" panose="02020603050405020304" pitchFamily="18" charset="0"/>
                <a:cs typeface="Times New Roman" panose="02020603050405020304" pitchFamily="18" charset="0"/>
              </a:rPr>
              <a:t>Supported by data labels &amp; footnotes in data tables (for example:</a:t>
            </a:r>
            <a:r>
              <a:rPr lang="en-US" sz="1000" b="0" i="1" dirty="0">
                <a:solidFill>
                  <a:schemeClr val="tx1"/>
                </a:solidFill>
                <a:effectLst/>
                <a:ea typeface="Times New Roman" panose="02020603050405020304" pitchFamily="18" charset="0"/>
                <a:cs typeface="Times New Roman" panose="02020603050405020304" pitchFamily="18" charset="0"/>
              </a:rPr>
              <a:t> </a:t>
            </a:r>
            <a:r>
              <a:rPr lang="en-US" sz="1000" dirty="0">
                <a:solidFill>
                  <a:srgbClr val="000000"/>
                </a:solidFill>
                <a:effectLst/>
                <a:ea typeface="Times New Roman" panose="02020603050405020304" pitchFamily="18" charset="0"/>
                <a:cs typeface="Times New Roman" panose="02020603050405020304" pitchFamily="18" charset="0"/>
              </a:rPr>
              <a:t>t-9-02-02-01-01 p38 (footnote)</a:t>
            </a:r>
            <a:r>
              <a:rPr lang="en-US" sz="1000" b="0" dirty="0">
                <a:solidFill>
                  <a:schemeClr val="tx1"/>
                </a:solidFill>
                <a:effectLst/>
                <a:ea typeface="Times New Roman" panose="02020603050405020304" pitchFamily="18" charset="0"/>
                <a:cs typeface="Times New Roman" panose="02020603050405020304" pitchFamily="18" charset="0"/>
              </a:rPr>
              <a:t>; </a:t>
            </a:r>
            <a:r>
              <a:rPr lang="en-US" sz="1000" dirty="0">
                <a:solidFill>
                  <a:srgbClr val="000000"/>
                </a:solidFill>
                <a:effectLst/>
                <a:ea typeface="Times New Roman" panose="02020603050405020304" pitchFamily="18" charset="0"/>
                <a:cs typeface="Times New Roman" panose="02020603050405020304" pitchFamily="18" charset="0"/>
              </a:rPr>
              <a:t>t-9-02-02-01-02 p38 (footnote))</a:t>
            </a:r>
          </a:p>
          <a:p>
            <a:pPr marL="742950" marR="0" lvl="1"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^JZP258-407-03 Protocol Amendment 03_22May2024 p88B,D</a:t>
            </a:r>
          </a:p>
          <a:p>
            <a:pPr marL="285750" marR="0" lvl="0" indent="-285750">
              <a:buFont typeface="Arial" panose="020B0604020202020204" pitchFamily="34" charset="0"/>
              <a:buChar char="•"/>
              <a:tabLst>
                <a:tab pos="0" algn="l"/>
              </a:tabLst>
            </a:pPr>
            <a:r>
              <a:rPr lang="en-US" sz="1000" dirty="0">
                <a:effectLst/>
                <a:ea typeface="Times New Roman" panose="02020603050405020304" pitchFamily="18" charset="0"/>
                <a:cs typeface="Times New Roman" panose="02020603050405020304" pitchFamily="18" charset="0"/>
              </a:rPr>
              <a:t>^JZP258-407-03 Protocol Amendment 03_22May2024 p88F; p89A</a:t>
            </a:r>
            <a:endParaRPr lang="en-US" sz="1000" b="0" i="0" u="sng" dirty="0">
              <a:effectLst/>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445BE03-C790-C266-2834-FC4487650C10}"/>
              </a:ext>
            </a:extLst>
          </p:cNvPr>
          <p:cNvSpPr>
            <a:spLocks noGrp="1"/>
          </p:cNvSpPr>
          <p:nvPr>
            <p:ph type="sldNum" sz="quarter" idx="5"/>
          </p:nvPr>
        </p:nvSpPr>
        <p:spPr/>
        <p:txBody>
          <a:bodyPr/>
          <a:lstStyle/>
          <a:p>
            <a:fld id="{698ED03D-B91D-479A-A4F2-379D7ABF21C4}" type="slidenum">
              <a:rPr lang="en-US" smtClean="0"/>
              <a:t>8</a:t>
            </a:fld>
            <a:endParaRPr lang="en-US" dirty="0"/>
          </a:p>
        </p:txBody>
      </p:sp>
    </p:spTree>
    <p:extLst>
      <p:ext uri="{BB962C8B-B14F-4D97-AF65-F5344CB8AC3E}">
        <p14:creationId xmlns:p14="http://schemas.microsoft.com/office/powerpoint/2010/main" val="163565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Annotations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Slide</a:t>
            </a:r>
            <a:endParaRPr lang="en-US" b="1" dirty="0"/>
          </a:p>
          <a:p>
            <a:pPr marL="0" indent="0">
              <a:buFont typeface="Arial" panose="020B0604020202020204" pitchFamily="34" charset="0"/>
              <a:buNone/>
            </a:pPr>
            <a:r>
              <a:rPr lang="en-US" b="0" i="1" dirty="0">
                <a:effectLst/>
                <a:ea typeface="Times New Roman" panose="02020603050405020304" pitchFamily="18" charset="0"/>
                <a:cs typeface="Times New Roman" panose="02020603050405020304" pitchFamily="18" charset="0"/>
              </a:rPr>
              <a:t>Criteria:</a:t>
            </a:r>
          </a:p>
          <a:p>
            <a:pPr marL="285750" indent="-285750">
              <a:buFont typeface="Arial" panose="020B0604020202020204" pitchFamily="34" charset="0"/>
              <a:buChar char="•"/>
            </a:pPr>
            <a:r>
              <a:rPr lang="en-US" b="0" dirty="0">
                <a:effectLst/>
                <a:ea typeface="Times New Roman" panose="02020603050405020304" pitchFamily="18" charset="0"/>
                <a:cs typeface="Times New Roman" panose="02020603050405020304" pitchFamily="18" charset="0"/>
              </a:rPr>
              <a:t>^JZP258-407-03</a:t>
            </a:r>
            <a:r>
              <a:rPr lang="en-US" dirty="0">
                <a:effectLst/>
                <a:ea typeface="Times New Roman" panose="02020603050405020304" pitchFamily="18" charset="0"/>
                <a:cs typeface="Times New Roman" panose="02020603050405020304" pitchFamily="18" charset="0"/>
              </a:rPr>
              <a:t> Protocol Amendment 03_22May2024 p60A,B; p61B,C; p62A,B; p63B</a:t>
            </a:r>
          </a:p>
          <a:p>
            <a:pPr marL="0" indent="0">
              <a:buFont typeface="Arial" panose="020B0604020202020204" pitchFamily="34" charset="0"/>
              <a:buNone/>
            </a:pPr>
            <a:r>
              <a:rPr lang="en-US" i="1" dirty="0">
                <a:effectLst/>
                <a:ea typeface="Times New Roman" panose="02020603050405020304" pitchFamily="18" charset="0"/>
                <a:cs typeface="Times New Roman" panose="02020603050405020304" pitchFamily="18" charset="0"/>
              </a:rPr>
              <a:t>Footnotes </a:t>
            </a:r>
          </a:p>
          <a:p>
            <a:pPr marL="285750" indent="-285750">
              <a:buFont typeface="Arial" panose="020B0604020202020204" pitchFamily="34" charset="0"/>
              <a:buChar char="•"/>
            </a:pPr>
            <a:r>
              <a:rPr lang="en-US" b="0" dirty="0">
                <a:effectLst/>
                <a:ea typeface="Times New Roman" panose="02020603050405020304" pitchFamily="18" charset="0"/>
                <a:cs typeface="Times New Roman" panose="02020603050405020304" pitchFamily="18" charset="0"/>
              </a:rPr>
              <a:t>^</a:t>
            </a:r>
            <a:r>
              <a:rPr lang="en-US" b="1" dirty="0">
                <a:effectLst/>
                <a:cs typeface="Times New Roman" panose="02020603050405020304" pitchFamily="18" charset="0"/>
              </a:rPr>
              <a:t>a</a:t>
            </a:r>
            <a:r>
              <a:rPr lang="en-US" b="0" dirty="0">
                <a:effectLst/>
                <a:cs typeface="Times New Roman" panose="02020603050405020304" pitchFamily="18" charset="0"/>
              </a:rPr>
              <a:t>: JZP258-407-03 Protocol Amendment 03_22May2024 p61A</a:t>
            </a:r>
          </a:p>
          <a:p>
            <a:pPr marL="285750" indent="-285750">
              <a:buFont typeface="Arial" panose="020B0604020202020204" pitchFamily="34" charset="0"/>
              <a:buChar char="•"/>
            </a:pPr>
            <a:r>
              <a:rPr lang="en-US" b="0" dirty="0">
                <a:effectLst/>
                <a:ea typeface="Times New Roman" panose="02020603050405020304" pitchFamily="18" charset="0"/>
                <a:cs typeface="Times New Roman" panose="02020603050405020304" pitchFamily="18" charset="0"/>
              </a:rPr>
              <a:t>^</a:t>
            </a:r>
            <a:r>
              <a:rPr lang="en-US" b="1" dirty="0">
                <a:effectLst/>
                <a:cs typeface="Times New Roman" panose="02020603050405020304" pitchFamily="18" charset="0"/>
              </a:rPr>
              <a:t>b: </a:t>
            </a:r>
            <a:r>
              <a:rPr lang="en-US" b="0" dirty="0">
                <a:effectLst/>
                <a:cs typeface="Times New Roman" panose="02020603050405020304" pitchFamily="18" charset="0"/>
              </a:rPr>
              <a:t>JZP258-407-03 Protocol Amendment 03_22May2024 p61B</a:t>
            </a:r>
          </a:p>
          <a:p>
            <a:pPr marL="285750" indent="-285750">
              <a:buFont typeface="Arial" panose="020B0604020202020204" pitchFamily="34" charset="0"/>
              <a:buChar char="•"/>
            </a:pPr>
            <a:r>
              <a:rPr lang="en-US" b="1" dirty="0">
                <a:effectLst/>
                <a:cs typeface="Times New Roman" panose="02020603050405020304" pitchFamily="18" charset="0"/>
              </a:rPr>
              <a:t>^c:</a:t>
            </a:r>
            <a:r>
              <a:rPr lang="en-US" b="0" dirty="0">
                <a:effectLst/>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AASM Hypopneas p1 scoring criteria 1B(c)</a:t>
            </a:r>
            <a:endParaRPr lang="en-US" b="0" dirty="0"/>
          </a:p>
        </p:txBody>
      </p:sp>
      <p:sp>
        <p:nvSpPr>
          <p:cNvPr id="4" name="Slide Number Placeholder 3"/>
          <p:cNvSpPr>
            <a:spLocks noGrp="1"/>
          </p:cNvSpPr>
          <p:nvPr>
            <p:ph type="sldNum" sz="quarter" idx="5"/>
          </p:nvPr>
        </p:nvSpPr>
        <p:spPr/>
        <p:txBody>
          <a:bodyPr/>
          <a:lstStyle/>
          <a:p>
            <a:fld id="{698ED03D-B91D-479A-A4F2-379D7ABF21C4}" type="slidenum">
              <a:rPr lang="en-US" smtClean="0"/>
              <a:t>9</a:t>
            </a:fld>
            <a:endParaRPr lang="en-US" dirty="0"/>
          </a:p>
        </p:txBody>
      </p:sp>
    </p:spTree>
    <p:extLst>
      <p:ext uri="{BB962C8B-B14F-4D97-AF65-F5344CB8AC3E}">
        <p14:creationId xmlns:p14="http://schemas.microsoft.com/office/powerpoint/2010/main" val="377314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01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C4AE-669F-409A-BB59-B0C71C13D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F3319-897C-467F-93A4-DDE34D52D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DBA321-74E6-48D8-9572-0F7FDA39B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ue text on a black background&#10;&#10;AI-generated content may be incorrect.">
            <a:extLst>
              <a:ext uri="{FF2B5EF4-FFF2-40B4-BE49-F238E27FC236}">
                <a16:creationId xmlns:a16="http://schemas.microsoft.com/office/drawing/2014/main" id="{FE2EAE43-CF81-4EAB-9F79-5E728FFAA9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7789" y="324182"/>
            <a:ext cx="1172021" cy="648653"/>
          </a:xfrm>
          <a:prstGeom prst="rect">
            <a:avLst/>
          </a:prstGeom>
        </p:spPr>
      </p:pic>
    </p:spTree>
    <p:extLst>
      <p:ext uri="{BB962C8B-B14F-4D97-AF65-F5344CB8AC3E}">
        <p14:creationId xmlns:p14="http://schemas.microsoft.com/office/powerpoint/2010/main" val="1610481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D8ED99-747E-442F-98A0-974D35D766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71165-B529-41CA-B1B9-21D6DD34D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145980"/>
      </p:ext>
    </p:extLst>
  </p:cSld>
  <p:clrMap bg1="lt1" tx1="dk1" bg2="lt2" tx2="dk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Avenir LT Std 55 Roman" panose="020B07030202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fda.gov/regulatory-information/search-fda-guidance-documents/quantitative-labeling-sodium-potassium-and-phosphorus-human-over-counter-and-prescription-drug" TargetMode="External"/><Relationship Id="rId4" Type="http://schemas.openxmlformats.org/officeDocument/2006/relationships/hyperlink" Target="https://www.accessdata.fda.gov/drugsatfda_docs/nda/2012/202344Orig1s000MedR.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D1F92E-3CE8-4B51-AA06-7E4724D60439}"/>
              </a:ext>
            </a:extLst>
          </p:cNvPr>
          <p:cNvSpPr txBox="1">
            <a:spLocks/>
          </p:cNvSpPr>
          <p:nvPr/>
        </p:nvSpPr>
        <p:spPr>
          <a:xfrm>
            <a:off x="6024080" y="1004439"/>
            <a:ext cx="5709007" cy="1347834"/>
          </a:xfrm>
          <a:prstGeom prst="rect">
            <a:avLst/>
          </a:prstGeom>
        </p:spPr>
        <p:txBody>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3600" dirty="0">
                <a:solidFill>
                  <a:schemeClr val="bg1"/>
                </a:solidFill>
                <a:latin typeface="Avenir LT Std 55 Roman" panose="020B0703020203020204"/>
              </a:rPr>
              <a:t>Nocturnal Spontaneous Arousals in People </a:t>
            </a:r>
          </a:p>
          <a:p>
            <a:pPr algn="ctr"/>
            <a:r>
              <a:rPr lang="en-US" sz="3600" dirty="0">
                <a:solidFill>
                  <a:schemeClr val="bg1"/>
                </a:solidFill>
                <a:latin typeface="Avenir LT Std 55 Roman" panose="020B0703020203020204"/>
              </a:rPr>
              <a:t>With Narcolepsy and Idiopathic Hypersomnia Treated With </a:t>
            </a:r>
          </a:p>
          <a:p>
            <a:pPr algn="ctr"/>
            <a:r>
              <a:rPr lang="en-US" sz="3600" dirty="0">
                <a:solidFill>
                  <a:schemeClr val="bg1"/>
                </a:solidFill>
                <a:latin typeface="Avenir LT Std 55 Roman" panose="020B0703020203020204"/>
              </a:rPr>
              <a:t>Low-Sodium Oxybate </a:t>
            </a:r>
          </a:p>
        </p:txBody>
      </p:sp>
      <p:sp>
        <p:nvSpPr>
          <p:cNvPr id="4" name="Subtitle 2">
            <a:extLst>
              <a:ext uri="{FF2B5EF4-FFF2-40B4-BE49-F238E27FC236}">
                <a16:creationId xmlns:a16="http://schemas.microsoft.com/office/drawing/2014/main" id="{15545E10-CB58-43A5-9EBA-412D56EBF1B4}"/>
              </a:ext>
            </a:extLst>
          </p:cNvPr>
          <p:cNvSpPr txBox="1">
            <a:spLocks/>
          </p:cNvSpPr>
          <p:nvPr/>
        </p:nvSpPr>
        <p:spPr>
          <a:xfrm>
            <a:off x="6234652" y="4627582"/>
            <a:ext cx="5287861" cy="8369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latin typeface="Avenir LT Std 55 Roman" panose="020B0703020203020204"/>
                <a:ea typeface="Open Sans" panose="020B0606030504020204" pitchFamily="34" charset="0"/>
                <a:cs typeface="Open Sans" panose="020B0606030504020204" pitchFamily="34" charset="0"/>
              </a:rPr>
              <a:t>Chad M. Ruoff, MD</a:t>
            </a:r>
          </a:p>
        </p:txBody>
      </p:sp>
    </p:spTree>
    <p:extLst>
      <p:ext uri="{BB962C8B-B14F-4D97-AF65-F5344CB8AC3E}">
        <p14:creationId xmlns:p14="http://schemas.microsoft.com/office/powerpoint/2010/main" val="1188147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DDB4218-78E6-09EE-C40C-EFA518E5C370}"/>
              </a:ext>
            </a:extLst>
          </p:cNvPr>
          <p:cNvGraphicFramePr>
            <a:graphicFrameLocks noGrp="1"/>
          </p:cNvGraphicFramePr>
          <p:nvPr>
            <p:extLst>
              <p:ext uri="{D42A27DB-BD31-4B8C-83A1-F6EECF244321}">
                <p14:modId xmlns:p14="http://schemas.microsoft.com/office/powerpoint/2010/main" val="3252729213"/>
              </p:ext>
            </p:extLst>
          </p:nvPr>
        </p:nvGraphicFramePr>
        <p:xfrm>
          <a:off x="990600" y="1573067"/>
          <a:ext cx="10477499" cy="4245864"/>
        </p:xfrm>
        <a:graphic>
          <a:graphicData uri="http://schemas.openxmlformats.org/drawingml/2006/table">
            <a:tbl>
              <a:tblPr bandRow="1"/>
              <a:tblGrid>
                <a:gridCol w="4623095">
                  <a:extLst>
                    <a:ext uri="{9D8B030D-6E8A-4147-A177-3AD203B41FA5}">
                      <a16:colId xmlns:a16="http://schemas.microsoft.com/office/drawing/2014/main" val="3507427666"/>
                    </a:ext>
                  </a:extLst>
                </a:gridCol>
                <a:gridCol w="2927202">
                  <a:extLst>
                    <a:ext uri="{9D8B030D-6E8A-4147-A177-3AD203B41FA5}">
                      <a16:colId xmlns:a16="http://schemas.microsoft.com/office/drawing/2014/main" val="825745600"/>
                    </a:ext>
                  </a:extLst>
                </a:gridCol>
                <a:gridCol w="2927202">
                  <a:extLst>
                    <a:ext uri="{9D8B030D-6E8A-4147-A177-3AD203B41FA5}">
                      <a16:colId xmlns:a16="http://schemas.microsoft.com/office/drawing/2014/main" val="3063001523"/>
                    </a:ext>
                  </a:extLst>
                </a:gridCol>
              </a:tblGrid>
              <a:tr h="256664">
                <a:tc>
                  <a:txBody>
                    <a:bodyPr/>
                    <a:lstStyle/>
                    <a:p>
                      <a:pPr marL="0" marR="0">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Characteristic</a:t>
                      </a:r>
                    </a:p>
                  </a:txBody>
                  <a:tcPr marT="27432" marB="27432"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Narcolepsy</a:t>
                      </a:r>
                    </a:p>
                    <a:p>
                      <a:pPr marL="0" marR="0" algn="ctr">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(N=55)</a:t>
                      </a:r>
                    </a:p>
                  </a:txBody>
                  <a:tcPr marT="27432" marB="27432"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tc>
                  <a:txBody>
                    <a:bodyPr/>
                    <a:lstStyle/>
                    <a:p>
                      <a:pPr marL="0" marR="0" algn="ctr">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Idiopathic Hypersomnia</a:t>
                      </a:r>
                      <a:b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b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(N=46)</a:t>
                      </a:r>
                    </a:p>
                  </a:txBody>
                  <a:tcPr marT="27432" marB="27432"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solidFill>
                  </a:tcPr>
                </a:tc>
                <a:extLst>
                  <a:ext uri="{0D108BD9-81ED-4DB2-BD59-A6C34878D82A}">
                    <a16:rowId xmlns:a16="http://schemas.microsoft.com/office/drawing/2014/main" val="1307816064"/>
                  </a:ext>
                </a:extLst>
              </a:tr>
              <a:tr h="142952">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Age (years), mean (SD)</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33.4 (12.9)</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38.1 (11.8)</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3026079850"/>
                  </a:ext>
                </a:extLst>
              </a:tr>
              <a:tr h="142952">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Female at birth, n (%)</a:t>
                      </a:r>
                      <a:r>
                        <a:rPr lang="en-US" sz="1300" b="1" i="0" dirty="0">
                          <a:effectLst/>
                          <a:latin typeface="Avenir LT Std 55 Roman" panose="020B0703020203020204"/>
                          <a:cs typeface="Times New Roman" panose="02020603050405020304" pitchFamily="18" charset="0"/>
                        </a:rPr>
                        <a:t> </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 40 (72.7)</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37 (80.4)</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524796"/>
                  </a:ext>
                </a:extLst>
              </a:tr>
              <a:tr h="159196">
                <a:tc>
                  <a:txBody>
                    <a:bodyPr/>
                    <a:lstStyle/>
                    <a:p>
                      <a:pPr marL="0" marR="0">
                        <a:lnSpc>
                          <a:spcPct val="100000"/>
                        </a:lnSpc>
                        <a:tabLst>
                          <a:tab pos="0" algn="l"/>
                        </a:tabLst>
                      </a:pPr>
                      <a:r>
                        <a:rPr lang="en-US" sz="1300" b="1" i="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Race, n (%)</a:t>
                      </a:r>
                      <a:r>
                        <a:rPr lang="en-US" sz="1300" b="1" i="0" baseline="30000" dirty="0">
                          <a:solidFill>
                            <a:schemeClr val="tx1"/>
                          </a:solidFill>
                          <a:effectLst/>
                          <a:latin typeface="Avenir LT Std 55 Roman" panose="020B0703020203020204"/>
                          <a:cs typeface="Times New Roman" panose="02020603050405020304" pitchFamily="18" charset="0"/>
                        </a:rPr>
                        <a:t>b</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a:lnSpc>
                          <a:spcPct val="100000"/>
                        </a:lnSpc>
                      </a:pPr>
                      <a:endParaRPr lang="en-US" sz="1300" dirty="0">
                        <a:latin typeface="Avenir LT Std 55 Roman" panose="020B0703020203020204"/>
                      </a:endParaRP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endParaRPr lang="en-US" sz="1300" b="0" dirty="0">
                        <a:effectLst/>
                        <a:latin typeface="Avenir LT Std 55 Roman" panose="020B0703020203020204"/>
                        <a:ea typeface="Times New Roman" panose="02020603050405020304" pitchFamily="18" charset="0"/>
                        <a:cs typeface="Times New Roman" panose="02020603050405020304" pitchFamily="18" charset="0"/>
                      </a:endParaRP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83619339"/>
                  </a:ext>
                </a:extLst>
              </a:tr>
              <a:tr h="142952">
                <a:tc>
                  <a:txBody>
                    <a:bodyPr/>
                    <a:lstStyle/>
                    <a:p>
                      <a:pPr marL="182880" marR="0">
                        <a:lnSpc>
                          <a:spcPct val="100000"/>
                        </a:lnSpc>
                        <a:tabLst>
                          <a:tab pos="0" algn="l"/>
                        </a:tabLst>
                      </a:pPr>
                      <a:r>
                        <a:rPr lang="en-US" sz="13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White</a:t>
                      </a:r>
                      <a:endParaRPr lang="en-US" sz="1300" dirty="0">
                        <a:effectLst/>
                        <a:latin typeface="Avenir LT Std 55 Roman" panose="020B0703020203020204"/>
                        <a:ea typeface="Times New Roman" panose="02020603050405020304" pitchFamily="18" charset="0"/>
                        <a:cs typeface="Times New Roman" panose="02020603050405020304" pitchFamily="18" charset="0"/>
                      </a:endParaRP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44 (80.0)</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39 (84.8)</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1772485019"/>
                  </a:ext>
                </a:extLst>
              </a:tr>
              <a:tr h="142952">
                <a:tc>
                  <a:txBody>
                    <a:bodyPr/>
                    <a:lstStyle/>
                    <a:p>
                      <a:pPr marL="182880" marR="0">
                        <a:lnSpc>
                          <a:spcPct val="100000"/>
                        </a:lnSpc>
                        <a:tabLst>
                          <a:tab pos="0" algn="l"/>
                        </a:tabLst>
                      </a:pPr>
                      <a:r>
                        <a:rPr lang="en-US" sz="13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Black or African American</a:t>
                      </a:r>
                      <a:endParaRPr lang="en-US" sz="1300" dirty="0">
                        <a:effectLst/>
                        <a:latin typeface="Avenir LT Std 55 Roman" panose="020B0703020203020204"/>
                        <a:ea typeface="Times New Roman" panose="02020603050405020304" pitchFamily="18" charset="0"/>
                        <a:cs typeface="Times New Roman" panose="02020603050405020304" pitchFamily="18" charset="0"/>
                      </a:endParaRP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7 (12.7)</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 (6.5)</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599387179"/>
                  </a:ext>
                </a:extLst>
              </a:tr>
              <a:tr h="142952">
                <a:tc>
                  <a:txBody>
                    <a:bodyPr/>
                    <a:lstStyle/>
                    <a:p>
                      <a:pPr marL="182880" marR="0">
                        <a:lnSpc>
                          <a:spcPct val="100000"/>
                        </a:lnSpc>
                        <a:tabLst>
                          <a:tab pos="0" algn="l"/>
                        </a:tabLst>
                      </a:pPr>
                      <a:r>
                        <a:rPr lang="en-US" sz="13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Asian</a:t>
                      </a:r>
                      <a:endParaRPr lang="en-US" sz="1300" dirty="0">
                        <a:effectLst/>
                        <a:latin typeface="Avenir LT Std 55 Roman" panose="020B0703020203020204"/>
                        <a:ea typeface="Times New Roman" panose="02020603050405020304" pitchFamily="18" charset="0"/>
                        <a:cs typeface="Times New Roman" panose="02020603050405020304" pitchFamily="18" charset="0"/>
                      </a:endParaRP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2 (3.6)</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2 (4.3)</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50481508"/>
                  </a:ext>
                </a:extLst>
              </a:tr>
              <a:tr h="142952">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Native Hawaiian or other Pacific Islander</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0</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1 (2.2)</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162243392"/>
                  </a:ext>
                </a:extLst>
              </a:tr>
              <a:tr h="142952">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Body mass index (kg/m</a:t>
                      </a:r>
                      <a:r>
                        <a:rPr lang="en-US" sz="1300" b="1" i="0" baseline="30000" dirty="0">
                          <a:effectLst/>
                          <a:latin typeface="Avenir LT Std 55 Roman" panose="020B0703020203020204"/>
                          <a:ea typeface="Times New Roman" panose="02020603050405020304" pitchFamily="18" charset="0"/>
                          <a:cs typeface="Times New Roman" panose="02020603050405020304" pitchFamily="18" charset="0"/>
                        </a:rPr>
                        <a:t>2</a:t>
                      </a:r>
                      <a:r>
                        <a:rPr lang="en-US" sz="1300" b="1" i="0" dirty="0">
                          <a:effectLst/>
                          <a:latin typeface="Avenir LT Std 55 Roman" panose="020B0703020203020204"/>
                          <a:ea typeface="Times New Roman" panose="02020603050405020304" pitchFamily="18" charset="0"/>
                          <a:cs typeface="Times New Roman" panose="02020603050405020304" pitchFamily="18" charset="0"/>
                        </a:rPr>
                        <a:t>), mean (SD)</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29.5 (6.7)</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28.5 (6.4)</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138639"/>
                  </a:ext>
                </a:extLst>
              </a:tr>
              <a:tr h="159196">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Oxybate type at study entry, n (%)</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a:lnSpc>
                          <a:spcPct val="100000"/>
                        </a:lnSpc>
                      </a:pPr>
                      <a:endParaRPr lang="en-US" sz="1300" dirty="0">
                        <a:latin typeface="Avenir LT Std 55 Roman" panose="020B0703020203020204"/>
                      </a:endParaRP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endParaRPr lang="en-US" sz="1300" b="0" dirty="0">
                        <a:effectLst/>
                        <a:latin typeface="Avenir LT Std 55 Roman" panose="020B0703020203020204"/>
                        <a:ea typeface="Times New Roman" panose="02020603050405020304" pitchFamily="18" charset="0"/>
                        <a:cs typeface="Times New Roman" panose="02020603050405020304" pitchFamily="18" charset="0"/>
                      </a:endParaRP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747332793"/>
                  </a:ext>
                </a:extLst>
              </a:tr>
              <a:tr h="142952">
                <a:tc>
                  <a:txBody>
                    <a:bodyPr/>
                    <a:lstStyle/>
                    <a:p>
                      <a:pPr marL="182880" marR="0" lvl="1">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Naive</a:t>
                      </a:r>
                      <a:r>
                        <a:rPr lang="en-US" sz="1300" b="0" baseline="30000" dirty="0">
                          <a:effectLst/>
                          <a:latin typeface="Avenir LT Std 55 Roman" panose="020B0703020203020204"/>
                          <a:ea typeface="Times New Roman" panose="02020603050405020304" pitchFamily="18" charset="0"/>
                          <a:cs typeface="Times New Roman" panose="02020603050405020304" pitchFamily="18" charset="0"/>
                        </a:rPr>
                        <a:t>c</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42 (76.4)</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37 (80.4)</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4250533309"/>
                  </a:ext>
                </a:extLst>
              </a:tr>
              <a:tr h="142952">
                <a:tc>
                  <a:txBody>
                    <a:bodyPr/>
                    <a:lstStyle/>
                    <a:p>
                      <a:pPr marL="182880" marR="0" lvl="1">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Low-sodium oxybate</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6 (10.9)</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9 (19.6)</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572781243"/>
                  </a:ext>
                </a:extLst>
              </a:tr>
              <a:tr h="142952">
                <a:tc>
                  <a:txBody>
                    <a:bodyPr/>
                    <a:lstStyle/>
                    <a:p>
                      <a:pPr marL="182880" marR="0" lvl="1">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Sodium oxybate</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5 (9.1)</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0</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1277459211"/>
                  </a:ext>
                </a:extLst>
              </a:tr>
              <a:tr h="142952">
                <a:tc>
                  <a:txBody>
                    <a:bodyPr/>
                    <a:lstStyle/>
                    <a:p>
                      <a:pPr marL="182880" marR="0" lvl="1">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Once-nightly sodium oxybate</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2 (3.6)</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0</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3065500631"/>
                  </a:ext>
                </a:extLst>
              </a:tr>
              <a:tr h="142952">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OSA diagnosis, n (%)</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4 (7.3)</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11 (23.9)</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802458"/>
                  </a:ext>
                </a:extLst>
              </a:tr>
              <a:tr h="142952">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Concomitant alerting agent, n (%)</a:t>
                      </a:r>
                      <a:r>
                        <a:rPr lang="en-US" sz="1300" b="1" i="0" baseline="30000" dirty="0">
                          <a:effectLst/>
                          <a:latin typeface="Avenir LT Std 55 Roman" panose="020B0703020203020204"/>
                          <a:ea typeface="Times New Roman" panose="02020603050405020304" pitchFamily="18" charset="0"/>
                          <a:cs typeface="Times New Roman" panose="02020603050405020304" pitchFamily="18" charset="0"/>
                        </a:rPr>
                        <a:t>d,e,f</a:t>
                      </a:r>
                    </a:p>
                  </a:txBody>
                  <a:tcPr marT="27432" marB="27432"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31 (56.4)</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tabLst>
                          <a:tab pos="0" algn="l"/>
                        </a:tabLst>
                      </a:pPr>
                      <a:r>
                        <a:rPr lang="en-US" sz="1300" b="0" dirty="0">
                          <a:effectLst/>
                          <a:latin typeface="Avenir LT Std 55 Roman" panose="020B0703020203020204"/>
                          <a:ea typeface="Times New Roman" panose="02020603050405020304" pitchFamily="18" charset="0"/>
                          <a:cs typeface="Times New Roman" panose="02020603050405020304" pitchFamily="18" charset="0"/>
                        </a:rPr>
                        <a:t>19 (41.3)</a:t>
                      </a:r>
                    </a:p>
                  </a:txBody>
                  <a:tcPr marT="27432" marB="27432"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487015911"/>
                  </a:ext>
                </a:extLst>
              </a:tr>
            </a:tbl>
          </a:graphicData>
        </a:graphic>
      </p:graphicFrame>
      <p:sp>
        <p:nvSpPr>
          <p:cNvPr id="3" name="TextBox 2">
            <a:extLst>
              <a:ext uri="{FF2B5EF4-FFF2-40B4-BE49-F238E27FC236}">
                <a16:creationId xmlns:a16="http://schemas.microsoft.com/office/drawing/2014/main" id="{F440CBC2-2A87-7E1C-C254-567F971A27E5}"/>
              </a:ext>
            </a:extLst>
          </p:cNvPr>
          <p:cNvSpPr txBox="1"/>
          <p:nvPr/>
        </p:nvSpPr>
        <p:spPr>
          <a:xfrm>
            <a:off x="880896" y="6132959"/>
            <a:ext cx="10625303" cy="646331"/>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Safety analysis set: all participants who enrolled in the study and took their prescribed LXB regimen for ≥1 night after the BL period. </a:t>
            </a:r>
            <a:r>
              <a:rPr lang="en-US" sz="900" baseline="30000" dirty="0">
                <a:latin typeface="Avenir LT Std 55 Roman" panose="020B0703020203020204"/>
              </a:rPr>
              <a:t>b</a:t>
            </a:r>
            <a:r>
              <a:rPr lang="en-US" sz="900" dirty="0">
                <a:latin typeface="Avenir LT Std 55 Roman" panose="020B0703020203020204"/>
              </a:rPr>
              <a:t>One (1.8%) participant with narcolepsy and 1 (2.2%) with idiopathic hypersomnia reported multiple (&gt;1) races; race for 1 (1.8%) participant with narcolepsy was unknown. </a:t>
            </a:r>
            <a:r>
              <a:rPr lang="en-US" sz="900" baseline="30000" dirty="0">
                <a:latin typeface="Avenir LT Std 55 Roman" panose="020B0703020203020204"/>
              </a:rPr>
              <a:t>c</a:t>
            </a:r>
            <a:r>
              <a:rPr lang="en-US" sz="900" dirty="0">
                <a:latin typeface="Avenir LT Std 55 Roman" panose="020B0703020203020204"/>
              </a:rPr>
              <a:t>No oxybate use within 2 weeks before entering the study. </a:t>
            </a:r>
            <a:r>
              <a:rPr lang="en-US" sz="900" baseline="30000" dirty="0">
                <a:latin typeface="Avenir LT Std 55 Roman" panose="020B0703020203020204"/>
              </a:rPr>
              <a:t>d</a:t>
            </a:r>
            <a:r>
              <a:rPr lang="en-US" sz="900" dirty="0">
                <a:latin typeface="Avenir LT Std 55 Roman" panose="020B0703020203020204"/>
              </a:rPr>
              <a:t>Participants could have been taking multiple alerting medications. </a:t>
            </a:r>
            <a:r>
              <a:rPr lang="en-US" sz="900" baseline="30000" dirty="0">
                <a:latin typeface="Avenir LT Std 55 Roman" panose="020B0703020203020204"/>
              </a:rPr>
              <a:t>e</a:t>
            </a:r>
            <a:r>
              <a:rPr lang="en-US" sz="900" dirty="0">
                <a:latin typeface="Avenir LT Std 55 Roman" panose="020B0703020203020204"/>
              </a:rPr>
              <a:t>Agents could have been prescribed for excessive sleepiness, idiopathic hypersomnia, and/or another condition. </a:t>
            </a:r>
            <a:r>
              <a:rPr lang="en-US" sz="900" baseline="30000" dirty="0">
                <a:latin typeface="Avenir LT Std 55 Roman" panose="020B0703020203020204"/>
              </a:rPr>
              <a:t>f</a:t>
            </a:r>
            <a:r>
              <a:rPr lang="en-US" sz="900" dirty="0">
                <a:latin typeface="Avenir LT Std 55 Roman" panose="020B0703020203020204"/>
              </a:rPr>
              <a:t>Concomitant medications had a stop date on or after the date of the first dose of the study intervention or were ongoing. </a:t>
            </a:r>
          </a:p>
          <a:p>
            <a:r>
              <a:rPr lang="en-US" sz="900" dirty="0">
                <a:latin typeface="Avenir LT Std 55 Roman" panose="020B0703020203020204"/>
              </a:rPr>
              <a:t>BL, baseline; LXB, low-sodium oxybate; OSA, obstructive sleep apnea; SD, standard deviation.</a:t>
            </a:r>
          </a:p>
        </p:txBody>
      </p:sp>
      <p:pic>
        <p:nvPicPr>
          <p:cNvPr id="4" name="Picture 3" descr="A picture containing font, text, graphics, design&#10;&#10;Description automatically generated">
            <a:extLst>
              <a:ext uri="{FF2B5EF4-FFF2-40B4-BE49-F238E27FC236}">
                <a16:creationId xmlns:a16="http://schemas.microsoft.com/office/drawing/2014/main" id="{89B4DC11-F32C-610D-B073-B9C6736D8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6" name="Title 1">
            <a:extLst>
              <a:ext uri="{FF2B5EF4-FFF2-40B4-BE49-F238E27FC236}">
                <a16:creationId xmlns:a16="http://schemas.microsoft.com/office/drawing/2014/main" id="{FD8871B9-36AB-9B8E-80D1-CE61646F047C}"/>
              </a:ext>
            </a:extLst>
          </p:cNvPr>
          <p:cNvSpPr txBox="1">
            <a:spLocks/>
          </p:cNvSpPr>
          <p:nvPr/>
        </p:nvSpPr>
        <p:spPr>
          <a:xfrm>
            <a:off x="990600" y="495837"/>
            <a:ext cx="10515599"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Demographics and Baseline Characteristics</a:t>
            </a:r>
          </a:p>
          <a:p>
            <a:pPr algn="ctr"/>
            <a:r>
              <a:rPr lang="en-US" sz="2400" b="0" i="1" dirty="0">
                <a:solidFill>
                  <a:schemeClr val="tx1"/>
                </a:solidFill>
                <a:latin typeface="Avenir LT Std 55 Roman" panose="020B0703020203020204"/>
              </a:rPr>
              <a:t>Safety analysis set</a:t>
            </a:r>
            <a:r>
              <a:rPr lang="en-US" sz="2400" b="0" i="1" baseline="30000" dirty="0">
                <a:solidFill>
                  <a:schemeClr val="tx1"/>
                </a:solidFill>
                <a:latin typeface="Avenir LT Std 55 Roman" panose="020B0703020203020204"/>
              </a:rPr>
              <a:t>a</a:t>
            </a:r>
          </a:p>
        </p:txBody>
      </p:sp>
    </p:spTree>
    <p:extLst>
      <p:ext uri="{BB962C8B-B14F-4D97-AF65-F5344CB8AC3E}">
        <p14:creationId xmlns:p14="http://schemas.microsoft.com/office/powerpoint/2010/main" val="37656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F5C5-EF1C-F63D-F98D-704EFC83E0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C760B1-4B42-DC7B-367B-6DCF4E530749}"/>
              </a:ext>
            </a:extLst>
          </p:cNvPr>
          <p:cNvSpPr txBox="1"/>
          <p:nvPr/>
        </p:nvSpPr>
        <p:spPr>
          <a:xfrm>
            <a:off x="886569" y="6267578"/>
            <a:ext cx="10248983" cy="507831"/>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Completer analysis set: all participants who enrolled in the study, took their prescribed LXB regimen for ≥1 night after the BL period, completed the SDP, and completed the PSG EOT visit. </a:t>
            </a:r>
            <a:br>
              <a:rPr lang="en-US" sz="900" dirty="0">
                <a:latin typeface="Avenir LT Std 55 Roman" panose="020B0703020203020204"/>
              </a:rPr>
            </a:br>
            <a:r>
              <a:rPr lang="en-US" sz="900" baseline="30000" dirty="0">
                <a:latin typeface="Avenir LT Std 55 Roman" panose="020B0703020203020204"/>
              </a:rPr>
              <a:t>b</a:t>
            </a:r>
            <a:r>
              <a:rPr lang="en-US" sz="900" dirty="0">
                <a:latin typeface="Avenir LT Std 55 Roman" panose="020B0703020203020204"/>
              </a:rPr>
              <a:t>Events per hour of total sleep time. </a:t>
            </a:r>
            <a:r>
              <a:rPr lang="en-US" sz="900" baseline="30000" dirty="0">
                <a:latin typeface="Avenir LT Std 55 Roman" panose="020B0703020203020204"/>
              </a:rPr>
              <a:t>c</a:t>
            </a:r>
            <a:r>
              <a:rPr lang="en-US" sz="900" dirty="0">
                <a:latin typeface="Avenir LT Std 55 Roman" panose="020B0703020203020204"/>
              </a:rPr>
              <a:t>Difference between EOT and BL. </a:t>
            </a:r>
            <a:r>
              <a:rPr lang="en-US" sz="900" baseline="30000" dirty="0">
                <a:latin typeface="Avenir LT Std 55 Roman" panose="020B0703020203020204"/>
              </a:rPr>
              <a:t>d</a:t>
            </a:r>
            <a:r>
              <a:rPr lang="en-US" sz="900" i="1" dirty="0">
                <a:latin typeface="Avenir LT Std 55 Roman" panose="020B0703020203020204"/>
              </a:rPr>
              <a:t>P </a:t>
            </a:r>
            <a:r>
              <a:rPr lang="en-US" sz="900" dirty="0">
                <a:latin typeface="Avenir LT Std 55 Roman" panose="020B0703020203020204"/>
              </a:rPr>
              <a:t>values reported are nominal.</a:t>
            </a:r>
          </a:p>
          <a:p>
            <a:r>
              <a:rPr lang="en-US" sz="900" dirty="0">
                <a:latin typeface="Avenir LT Std 55 Roman" panose="020B0703020203020204"/>
              </a:rPr>
              <a:t>BL, baseline; CI, confidence interval; EOT, end of treatment; LS, least squares; LXB, low-sodium oxybate; SE, standard error.</a:t>
            </a:r>
          </a:p>
        </p:txBody>
      </p:sp>
      <p:graphicFrame>
        <p:nvGraphicFramePr>
          <p:cNvPr id="4" name="Chart 3">
            <a:extLst>
              <a:ext uri="{FF2B5EF4-FFF2-40B4-BE49-F238E27FC236}">
                <a16:creationId xmlns:a16="http://schemas.microsoft.com/office/drawing/2014/main" id="{3DA46359-742C-4A28-476F-65DA1399A77B}"/>
              </a:ext>
            </a:extLst>
          </p:cNvPr>
          <p:cNvGraphicFramePr/>
          <p:nvPr>
            <p:extLst>
              <p:ext uri="{D42A27DB-BD31-4B8C-83A1-F6EECF244321}">
                <p14:modId xmlns:p14="http://schemas.microsoft.com/office/powerpoint/2010/main" val="4164306187"/>
              </p:ext>
            </p:extLst>
          </p:nvPr>
        </p:nvGraphicFramePr>
        <p:xfrm>
          <a:off x="823879" y="854819"/>
          <a:ext cx="10817993" cy="534089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298A02D3-B8D9-ABD7-DDC5-00D08B5B54DA}"/>
              </a:ext>
            </a:extLst>
          </p:cNvPr>
          <p:cNvGrpSpPr/>
          <p:nvPr/>
        </p:nvGrpSpPr>
        <p:grpSpPr>
          <a:xfrm>
            <a:off x="8097472" y="1819061"/>
            <a:ext cx="2194560" cy="713100"/>
            <a:chOff x="7954694" y="1533116"/>
            <a:chExt cx="2194560" cy="800651"/>
          </a:xfrm>
        </p:grpSpPr>
        <p:sp>
          <p:nvSpPr>
            <p:cNvPr id="7" name="Left Bracket 6">
              <a:extLst>
                <a:ext uri="{FF2B5EF4-FFF2-40B4-BE49-F238E27FC236}">
                  <a16:creationId xmlns:a16="http://schemas.microsoft.com/office/drawing/2014/main" id="{463203CC-F0CC-9150-8099-8B2CFE3C314F}"/>
                </a:ext>
              </a:extLst>
            </p:cNvPr>
            <p:cNvSpPr/>
            <p:nvPr/>
          </p:nvSpPr>
          <p:spPr>
            <a:xfrm rot="5400000">
              <a:off x="9010013" y="1599280"/>
              <a:ext cx="117846" cy="1351128"/>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LT Std 55 Roman" panose="020B0703020203020204"/>
              </a:endParaRPr>
            </a:p>
          </p:txBody>
        </p:sp>
        <p:sp>
          <p:nvSpPr>
            <p:cNvPr id="8" name="TextBox 7">
              <a:extLst>
                <a:ext uri="{FF2B5EF4-FFF2-40B4-BE49-F238E27FC236}">
                  <a16:creationId xmlns:a16="http://schemas.microsoft.com/office/drawing/2014/main" id="{1DFEEEED-F842-7470-9D28-8A1AF19B775C}"/>
                </a:ext>
              </a:extLst>
            </p:cNvPr>
            <p:cNvSpPr txBox="1"/>
            <p:nvPr/>
          </p:nvSpPr>
          <p:spPr>
            <a:xfrm>
              <a:off x="7954694" y="1533116"/>
              <a:ext cx="2194560" cy="725684"/>
            </a:xfrm>
            <a:prstGeom prst="rect">
              <a:avLst/>
            </a:prstGeom>
            <a:noFill/>
          </p:spPr>
          <p:txBody>
            <a:bodyPr wrap="square">
              <a:spAutoFit/>
            </a:bodyPr>
            <a:lstStyle/>
            <a:p>
              <a:pPr algn="ctr"/>
              <a:r>
                <a:rPr lang="en-US" sz="1200" u="none" strike="noStrike" baseline="0" dirty="0">
                  <a:solidFill>
                    <a:srgbClr val="000000"/>
                  </a:solidFill>
                  <a:latin typeface="Avenir LT Std 55 Roman" panose="020B0703020203020204"/>
                  <a:cs typeface="Arial" panose="020B0604020202020204" pitchFamily="34" charset="0"/>
                </a:rPr>
                <a:t>LS mean </a:t>
              </a:r>
              <a:r>
                <a:rPr lang="el-GR" sz="1200" dirty="0">
                  <a:latin typeface="Avenir Book" panose="02000503020000020003" pitchFamily="2" charset="0"/>
                </a:rPr>
                <a:t>Δ</a:t>
              </a:r>
              <a:r>
                <a:rPr lang="en-US" sz="1200" baseline="30000" dirty="0">
                  <a:solidFill>
                    <a:srgbClr val="000000"/>
                  </a:solidFill>
                  <a:latin typeface="Avenir LT Std 55 Roman" panose="020B0703020203020204"/>
                  <a:cs typeface="Arial" panose="020B0604020202020204" pitchFamily="34" charset="0"/>
                </a:rPr>
                <a:t>c</a:t>
              </a:r>
              <a:r>
                <a:rPr lang="it-IT" sz="1200" u="none" strike="noStrike" baseline="0" dirty="0">
                  <a:solidFill>
                    <a:srgbClr val="000000"/>
                  </a:solidFill>
                  <a:latin typeface="Avenir LT Std 55 Roman" panose="020B0703020203020204"/>
                  <a:cs typeface="Arial" panose="020B0604020202020204" pitchFamily="34" charset="0"/>
                </a:rPr>
                <a:t> </a:t>
              </a:r>
              <a:r>
                <a:rPr lang="it-IT" sz="1200" u="none" baseline="0" dirty="0">
                  <a:solidFill>
                    <a:srgbClr val="000000"/>
                  </a:solidFill>
                  <a:latin typeface="Avenir LT Std 55 Roman" panose="020B0703020203020204"/>
                  <a:cs typeface="Arial" panose="020B0604020202020204" pitchFamily="34" charset="0"/>
                </a:rPr>
                <a:t>(</a:t>
              </a:r>
              <a:r>
                <a:rPr lang="it-IT" sz="1200" dirty="0">
                  <a:solidFill>
                    <a:srgbClr val="000000"/>
                  </a:solidFill>
                  <a:latin typeface="Avenir LT Std 55 Roman" panose="020B0703020203020204"/>
                  <a:cs typeface="Arial" panose="020B0604020202020204" pitchFamily="34" charset="0"/>
                </a:rPr>
                <a:t>95% CI):</a:t>
              </a:r>
            </a:p>
            <a:p>
              <a:pPr algn="ctr"/>
              <a:r>
                <a:rPr lang="en-US" sz="1200" dirty="0">
                  <a:solidFill>
                    <a:srgbClr val="000000"/>
                  </a:solidFill>
                  <a:latin typeface="Avenir LT Std 55 Roman" panose="020B0703020203020204"/>
                  <a:cs typeface="Arial" panose="020B0604020202020204" pitchFamily="34" charset="0"/>
                </a:rPr>
                <a:t>−3.8 (</a:t>
              </a:r>
              <a:r>
                <a:rPr lang="en-US" sz="1200" u="none" strike="noStrike" baseline="0" dirty="0">
                  <a:solidFill>
                    <a:srgbClr val="000000"/>
                  </a:solidFill>
                  <a:latin typeface="Avenir LT Std 55 Roman" panose="020B0703020203020204"/>
                  <a:cs typeface="Arial" panose="020B0604020202020204" pitchFamily="34" charset="0"/>
                </a:rPr>
                <a:t>−5.7, −1.9)</a:t>
              </a:r>
            </a:p>
            <a:p>
              <a:pPr algn="ctr"/>
              <a:r>
                <a:rPr lang="en-US" sz="1200" i="1" dirty="0">
                  <a:solidFill>
                    <a:srgbClr val="000000"/>
                  </a:solidFill>
                  <a:latin typeface="Avenir LT Std 55 Roman" panose="020B0703020203020204"/>
                  <a:cs typeface="Arial" panose="020B0604020202020204" pitchFamily="34" charset="0"/>
                </a:rPr>
                <a:t>P</a:t>
              </a:r>
              <a:r>
                <a:rPr lang="en-US" sz="1200" dirty="0">
                  <a:solidFill>
                    <a:srgbClr val="000000"/>
                  </a:solidFill>
                  <a:latin typeface="Avenir LT Std 55 Roman" panose="020B0703020203020204"/>
                  <a:cs typeface="Arial" panose="020B0604020202020204" pitchFamily="34" charset="0"/>
                </a:rPr>
                <a:t>=0.0003</a:t>
              </a:r>
              <a:r>
                <a:rPr lang="en-US" sz="1200" baseline="30000" dirty="0">
                  <a:solidFill>
                    <a:srgbClr val="000000"/>
                  </a:solidFill>
                  <a:latin typeface="Avenir LT Std 55 Roman" panose="020B0703020203020204"/>
                  <a:cs typeface="Arial" panose="020B0604020202020204" pitchFamily="34" charset="0"/>
                </a:rPr>
                <a:t>d</a:t>
              </a:r>
              <a:endParaRPr lang="en-US" sz="1200" dirty="0">
                <a:solidFill>
                  <a:srgbClr val="000000"/>
                </a:solidFill>
                <a:latin typeface="Avenir LT Std 55 Roman" panose="020B0703020203020204"/>
                <a:cs typeface="Arial" panose="020B0604020202020204" pitchFamily="34" charset="0"/>
              </a:endParaRPr>
            </a:p>
          </p:txBody>
        </p:sp>
      </p:grpSp>
      <p:grpSp>
        <p:nvGrpSpPr>
          <p:cNvPr id="9" name="Group 8">
            <a:extLst>
              <a:ext uri="{FF2B5EF4-FFF2-40B4-BE49-F238E27FC236}">
                <a16:creationId xmlns:a16="http://schemas.microsoft.com/office/drawing/2014/main" id="{C1B71474-636A-73DB-DD73-19F0D4F63073}"/>
              </a:ext>
            </a:extLst>
          </p:cNvPr>
          <p:cNvGrpSpPr/>
          <p:nvPr/>
        </p:nvGrpSpPr>
        <p:grpSpPr>
          <a:xfrm>
            <a:off x="3522015" y="1825032"/>
            <a:ext cx="2194560" cy="707127"/>
            <a:chOff x="8026882" y="1515029"/>
            <a:chExt cx="2194560" cy="818738"/>
          </a:xfrm>
        </p:grpSpPr>
        <p:sp>
          <p:nvSpPr>
            <p:cNvPr id="10" name="Left Bracket 9">
              <a:extLst>
                <a:ext uri="{FF2B5EF4-FFF2-40B4-BE49-F238E27FC236}">
                  <a16:creationId xmlns:a16="http://schemas.microsoft.com/office/drawing/2014/main" id="{1E225FB3-4A74-14A8-61B3-A97043156E67}"/>
                </a:ext>
              </a:extLst>
            </p:cNvPr>
            <p:cNvSpPr/>
            <p:nvPr/>
          </p:nvSpPr>
          <p:spPr>
            <a:xfrm rot="5400000">
              <a:off x="9065239" y="1599280"/>
              <a:ext cx="117846" cy="1351128"/>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venir LT Std 55 Roman" panose="020B0703020203020204"/>
              </a:endParaRPr>
            </a:p>
          </p:txBody>
        </p:sp>
        <p:sp>
          <p:nvSpPr>
            <p:cNvPr id="11" name="TextBox 10">
              <a:extLst>
                <a:ext uri="{FF2B5EF4-FFF2-40B4-BE49-F238E27FC236}">
                  <a16:creationId xmlns:a16="http://schemas.microsoft.com/office/drawing/2014/main" id="{4223DC71-8F6A-61B8-9C02-EEA33A2323D0}"/>
                </a:ext>
              </a:extLst>
            </p:cNvPr>
            <p:cNvSpPr txBox="1"/>
            <p:nvPr/>
          </p:nvSpPr>
          <p:spPr>
            <a:xfrm>
              <a:off x="8026882" y="1515029"/>
              <a:ext cx="2194560" cy="748346"/>
            </a:xfrm>
            <a:prstGeom prst="rect">
              <a:avLst/>
            </a:prstGeom>
            <a:noFill/>
          </p:spPr>
          <p:txBody>
            <a:bodyPr wrap="square">
              <a:spAutoFit/>
            </a:bodyPr>
            <a:lstStyle/>
            <a:p>
              <a:pPr algn="ctr"/>
              <a:r>
                <a:rPr lang="en-US" sz="1200" u="none" strike="noStrike" baseline="0" dirty="0">
                  <a:solidFill>
                    <a:srgbClr val="000000"/>
                  </a:solidFill>
                  <a:latin typeface="Avenir LT Std 55 Roman" panose="020B0703020203020204"/>
                  <a:cs typeface="Arial" panose="020B0604020202020204" pitchFamily="34" charset="0"/>
                </a:rPr>
                <a:t>LS mean </a:t>
              </a:r>
              <a:r>
                <a:rPr lang="el-GR" sz="1200" dirty="0">
                  <a:latin typeface="Avenir Book" panose="02000503020000020003" pitchFamily="2" charset="0"/>
                </a:rPr>
                <a:t>Δ</a:t>
              </a:r>
              <a:r>
                <a:rPr lang="en-US" sz="1200" baseline="30000" dirty="0">
                  <a:solidFill>
                    <a:srgbClr val="000000"/>
                  </a:solidFill>
                  <a:latin typeface="Avenir LT Std 55 Roman" panose="020B0703020203020204"/>
                  <a:cs typeface="Arial" panose="020B0604020202020204" pitchFamily="34" charset="0"/>
                </a:rPr>
                <a:t>c</a:t>
              </a:r>
              <a:r>
                <a:rPr lang="it-IT" sz="1200" u="none" strike="noStrike" baseline="0" dirty="0">
                  <a:solidFill>
                    <a:srgbClr val="000000"/>
                  </a:solidFill>
                  <a:latin typeface="Avenir LT Std 55 Roman" panose="020B0703020203020204"/>
                  <a:cs typeface="Arial" panose="020B0604020202020204" pitchFamily="34" charset="0"/>
                </a:rPr>
                <a:t> </a:t>
              </a:r>
              <a:r>
                <a:rPr lang="it-IT" sz="1200" u="none" baseline="0" dirty="0">
                  <a:solidFill>
                    <a:srgbClr val="000000"/>
                  </a:solidFill>
                  <a:latin typeface="Avenir LT Std 55 Roman" panose="020B0703020203020204"/>
                  <a:cs typeface="Arial" panose="020B0604020202020204" pitchFamily="34" charset="0"/>
                </a:rPr>
                <a:t>(95% CI)</a:t>
              </a:r>
              <a:r>
                <a:rPr lang="it-IT" sz="1200" u="none" strike="noStrike" baseline="0" dirty="0">
                  <a:solidFill>
                    <a:srgbClr val="000000"/>
                  </a:solidFill>
                  <a:latin typeface="Avenir LT Std 55 Roman" panose="020B0703020203020204"/>
                  <a:cs typeface="Arial" panose="020B0604020202020204" pitchFamily="34" charset="0"/>
                </a:rPr>
                <a:t>:</a:t>
              </a:r>
            </a:p>
            <a:p>
              <a:pPr algn="ctr"/>
              <a:r>
                <a:rPr lang="en-US" sz="1200" dirty="0">
                  <a:solidFill>
                    <a:srgbClr val="000000"/>
                  </a:solidFill>
                  <a:latin typeface="Avenir LT Std 55 Roman" panose="020B0703020203020204"/>
                  <a:cs typeface="Arial" panose="020B0604020202020204" pitchFamily="34" charset="0"/>
                </a:rPr>
                <a:t>−3.4 (</a:t>
              </a:r>
              <a:r>
                <a:rPr lang="en-US" sz="1200" u="none" strike="noStrike" baseline="0" dirty="0">
                  <a:solidFill>
                    <a:srgbClr val="000000"/>
                  </a:solidFill>
                  <a:latin typeface="Avenir LT Std 55 Roman" panose="020B0703020203020204"/>
                  <a:cs typeface="Arial" panose="020B0604020202020204" pitchFamily="34" charset="0"/>
                </a:rPr>
                <a:t>−5.2, −1.7)</a:t>
              </a:r>
            </a:p>
            <a:p>
              <a:pPr algn="ctr"/>
              <a:r>
                <a:rPr lang="en-US" sz="1200" i="1" dirty="0">
                  <a:solidFill>
                    <a:srgbClr val="000000"/>
                  </a:solidFill>
                  <a:latin typeface="Avenir LT Std 55 Roman" panose="020B0703020203020204"/>
                  <a:cs typeface="Arial" panose="020B0604020202020204" pitchFamily="34" charset="0"/>
                </a:rPr>
                <a:t>P</a:t>
              </a:r>
              <a:r>
                <a:rPr lang="en-US" sz="1200" dirty="0">
                  <a:solidFill>
                    <a:srgbClr val="000000"/>
                  </a:solidFill>
                  <a:latin typeface="Avenir LT Std 55 Roman" panose="020B0703020203020204"/>
                  <a:cs typeface="Arial" panose="020B0604020202020204" pitchFamily="34" charset="0"/>
                </a:rPr>
                <a:t>=0.0004</a:t>
              </a:r>
              <a:r>
                <a:rPr lang="en-US" sz="1200" baseline="30000" dirty="0">
                  <a:solidFill>
                    <a:srgbClr val="000000"/>
                  </a:solidFill>
                  <a:latin typeface="Avenir LT Std 55 Roman" panose="020B0703020203020204"/>
                  <a:cs typeface="Arial" panose="020B0604020202020204" pitchFamily="34" charset="0"/>
                </a:rPr>
                <a:t>d</a:t>
              </a:r>
            </a:p>
          </p:txBody>
        </p:sp>
      </p:grpSp>
      <p:graphicFrame>
        <p:nvGraphicFramePr>
          <p:cNvPr id="12" name="Table 11">
            <a:extLst>
              <a:ext uri="{FF2B5EF4-FFF2-40B4-BE49-F238E27FC236}">
                <a16:creationId xmlns:a16="http://schemas.microsoft.com/office/drawing/2014/main" id="{174AC24A-9DEA-D2F0-2EAE-7228A7F4B74D}"/>
              </a:ext>
            </a:extLst>
          </p:cNvPr>
          <p:cNvGraphicFramePr>
            <a:graphicFrameLocks noGrp="1"/>
          </p:cNvGraphicFramePr>
          <p:nvPr>
            <p:extLst>
              <p:ext uri="{D42A27DB-BD31-4B8C-83A1-F6EECF244321}">
                <p14:modId xmlns:p14="http://schemas.microsoft.com/office/powerpoint/2010/main" val="727196109"/>
              </p:ext>
            </p:extLst>
          </p:nvPr>
        </p:nvGraphicFramePr>
        <p:xfrm>
          <a:off x="3265538" y="5137096"/>
          <a:ext cx="7316969" cy="1036320"/>
        </p:xfrm>
        <a:graphic>
          <a:graphicData uri="http://schemas.openxmlformats.org/drawingml/2006/table">
            <a:tbl>
              <a:tblPr firstRow="1" bandRow="1">
                <a:tableStyleId>{2D5ABB26-0587-4C30-8999-92F81FD0307C}</a:tableStyleId>
              </a:tblPr>
              <a:tblGrid>
                <a:gridCol w="1329862">
                  <a:extLst>
                    <a:ext uri="{9D8B030D-6E8A-4147-A177-3AD203B41FA5}">
                      <a16:colId xmlns:a16="http://schemas.microsoft.com/office/drawing/2014/main" val="2986515172"/>
                    </a:ext>
                  </a:extLst>
                </a:gridCol>
                <a:gridCol w="1325898">
                  <a:extLst>
                    <a:ext uri="{9D8B030D-6E8A-4147-A177-3AD203B41FA5}">
                      <a16:colId xmlns:a16="http://schemas.microsoft.com/office/drawing/2014/main" val="2870660773"/>
                    </a:ext>
                  </a:extLst>
                </a:gridCol>
                <a:gridCol w="2085278">
                  <a:extLst>
                    <a:ext uri="{9D8B030D-6E8A-4147-A177-3AD203B41FA5}">
                      <a16:colId xmlns:a16="http://schemas.microsoft.com/office/drawing/2014/main" val="3505681508"/>
                    </a:ext>
                  </a:extLst>
                </a:gridCol>
                <a:gridCol w="1040040">
                  <a:extLst>
                    <a:ext uri="{9D8B030D-6E8A-4147-A177-3AD203B41FA5}">
                      <a16:colId xmlns:a16="http://schemas.microsoft.com/office/drawing/2014/main" val="896523781"/>
                    </a:ext>
                  </a:extLst>
                </a:gridCol>
                <a:gridCol w="1535891">
                  <a:extLst>
                    <a:ext uri="{9D8B030D-6E8A-4147-A177-3AD203B41FA5}">
                      <a16:colId xmlns:a16="http://schemas.microsoft.com/office/drawing/2014/main" val="3348512774"/>
                    </a:ext>
                  </a:extLst>
                </a:gridCol>
              </a:tblGrid>
              <a:tr h="370840">
                <a:tc>
                  <a:txBody>
                    <a:bodyPr/>
                    <a:lstStyle/>
                    <a:p>
                      <a:pPr algn="ctr"/>
                      <a:r>
                        <a:rPr lang="en-US" sz="1400" dirty="0">
                          <a:latin typeface="Avenir LT Std 55 Roman" panose="020B0703020203020204"/>
                          <a:cs typeface="Arial" panose="020B0604020202020204" pitchFamily="34" charset="0"/>
                        </a:rPr>
                        <a:t>Baseline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venir LT Std 55 Roman" panose="020B0703020203020204"/>
                          <a:cs typeface="Arial" panose="020B0604020202020204" pitchFamily="34" charset="0"/>
                        </a:rPr>
                        <a:t>Optimized LXB (EOT)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61963" indent="0" algn="ctr"/>
                      <a:endParaRPr lang="en-US" sz="1400" dirty="0">
                        <a:latin typeface="Avenir LT Std 55 Roman" panose="020B0703020203020204"/>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venir LT Std 55 Roman" panose="020B0703020203020204"/>
                          <a:cs typeface="Arial" panose="020B0604020202020204" pitchFamily="34" charset="0"/>
                        </a:rPr>
                        <a:t>Baseline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venir LT Std 55 Roman" panose="020B0703020203020204"/>
                          <a:cs typeface="Arial" panose="020B0604020202020204" pitchFamily="34" charset="0"/>
                        </a:rPr>
                        <a:t>Optimized LXB (EOT)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727499"/>
                  </a:ext>
                </a:extLst>
              </a:tr>
              <a:tr h="370840">
                <a:tc gridSpan="2">
                  <a:txBody>
                    <a:bodyPr/>
                    <a:lstStyle/>
                    <a:p>
                      <a:pPr algn="ctr"/>
                      <a:r>
                        <a:rPr lang="en-US" sz="1400" b="1" i="0" dirty="0">
                          <a:latin typeface="Avenir LT Std 55 Roman" panose="020B0703020203020204"/>
                          <a:cs typeface="Arial" panose="020B0604020202020204" pitchFamily="34" charset="0"/>
                        </a:rPr>
                        <a:t>Narcolepsy</a:t>
                      </a:r>
                    </a:p>
                    <a:p>
                      <a:pPr algn="ctr"/>
                      <a:r>
                        <a:rPr lang="en-US" sz="1400" b="1" i="0" dirty="0">
                          <a:latin typeface="Avenir LT Std 55 Roman" panose="020B0703020203020204"/>
                          <a:cs typeface="Arial" panose="020B0604020202020204" pitchFamily="34" charset="0"/>
                        </a:rPr>
                        <a:t>(n=34)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a:latin typeface="Arial" panose="020B0604020202020204" pitchFamily="34" charset="0"/>
                        <a:cs typeface="Arial" panose="020B0604020202020204" pitchFamily="34" charset="0"/>
                      </a:endParaRPr>
                    </a:p>
                  </a:txBody>
                  <a:tcPr/>
                </a:tc>
                <a:tc>
                  <a:txBody>
                    <a:bodyPr/>
                    <a:lstStyle/>
                    <a:p>
                      <a:pPr algn="ctr"/>
                      <a:endParaRPr lang="en-US" sz="1400" b="1" i="0" dirty="0">
                        <a:latin typeface="Avenir LT Std 55 Roman" panose="020B0703020203020204"/>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b="1" i="0" dirty="0">
                          <a:latin typeface="Avenir LT Std 55 Roman" panose="020B0703020203020204"/>
                          <a:cs typeface="Arial" panose="020B0604020202020204" pitchFamily="34" charset="0"/>
                        </a:rPr>
                        <a:t>Idiopathic Hypersomnia</a:t>
                      </a:r>
                    </a:p>
                    <a:p>
                      <a:pPr algn="ctr"/>
                      <a:r>
                        <a:rPr lang="en-US" sz="1400" b="1" i="0" dirty="0">
                          <a:latin typeface="Avenir LT Std 55 Roman" panose="020B0703020203020204"/>
                          <a:cs typeface="Arial" panose="020B0604020202020204" pitchFamily="34" charset="0"/>
                        </a:rPr>
                        <a:t>(n=40)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2148692"/>
                  </a:ext>
                </a:extLst>
              </a:tr>
            </a:tbl>
          </a:graphicData>
        </a:graphic>
      </p:graphicFrame>
      <p:pic>
        <p:nvPicPr>
          <p:cNvPr id="2" name="Picture 1" descr="A picture containing font, text, graphics, design&#10;&#10;Description automatically generated">
            <a:extLst>
              <a:ext uri="{FF2B5EF4-FFF2-40B4-BE49-F238E27FC236}">
                <a16:creationId xmlns:a16="http://schemas.microsoft.com/office/drawing/2014/main" id="{FDD11E37-B607-A8DB-B5CE-55E5CFFDD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13" name="Title 1">
            <a:extLst>
              <a:ext uri="{FF2B5EF4-FFF2-40B4-BE49-F238E27FC236}">
                <a16:creationId xmlns:a16="http://schemas.microsoft.com/office/drawing/2014/main" id="{9ECF4B8E-A0B4-1969-3492-15998923B2EA}"/>
              </a:ext>
            </a:extLst>
          </p:cNvPr>
          <p:cNvSpPr txBox="1">
            <a:spLocks/>
          </p:cNvSpPr>
          <p:nvPr/>
        </p:nvSpPr>
        <p:spPr>
          <a:xfrm>
            <a:off x="990600" y="495837"/>
            <a:ext cx="10515599"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Arousal Index Decreased From </a:t>
            </a:r>
            <a:br>
              <a:rPr lang="en-US" sz="3600" dirty="0">
                <a:solidFill>
                  <a:schemeClr val="tx1"/>
                </a:solidFill>
                <a:latin typeface="Avenir LT Std 55 Roman" panose="020B0703020203020204"/>
              </a:rPr>
            </a:br>
            <a:r>
              <a:rPr lang="en-US" sz="3600" dirty="0">
                <a:solidFill>
                  <a:schemeClr val="tx1"/>
                </a:solidFill>
                <a:latin typeface="Avenir LT Std 55 Roman" panose="020B0703020203020204"/>
              </a:rPr>
              <a:t>Baseline to End of Treatment on LXB</a:t>
            </a:r>
          </a:p>
          <a:p>
            <a:pPr algn="ctr"/>
            <a:r>
              <a:rPr lang="en-US" sz="2400" b="0" i="1" dirty="0">
                <a:solidFill>
                  <a:schemeClr val="tx1"/>
                </a:solidFill>
                <a:latin typeface="Avenir LT Std 55 Roman" panose="020B0703020203020204"/>
              </a:rPr>
              <a:t>Completer analysis set</a:t>
            </a:r>
            <a:r>
              <a:rPr lang="en-US" sz="2400" b="0" i="1" baseline="30000" dirty="0">
                <a:solidFill>
                  <a:schemeClr val="tx1"/>
                </a:solidFill>
                <a:latin typeface="Avenir LT Std 55 Roman" panose="020B0703020203020204"/>
              </a:rPr>
              <a:t>a</a:t>
            </a:r>
          </a:p>
        </p:txBody>
      </p:sp>
    </p:spTree>
    <p:extLst>
      <p:ext uri="{BB962C8B-B14F-4D97-AF65-F5344CB8AC3E}">
        <p14:creationId xmlns:p14="http://schemas.microsoft.com/office/powerpoint/2010/main" val="92485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30E38-BA96-332F-1049-3C2DF0F61E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177B71-A027-8F4F-9746-F91CC42DAF0E}"/>
              </a:ext>
            </a:extLst>
          </p:cNvPr>
          <p:cNvSpPr txBox="1"/>
          <p:nvPr/>
        </p:nvSpPr>
        <p:spPr>
          <a:xfrm>
            <a:off x="880803" y="5998925"/>
            <a:ext cx="10558113" cy="784830"/>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Completer analysis set: all participants who enrolled in the study, took their prescribed LXB regimen for ≥1 night after the BL period, completed the SDP, and completed the PSG EOT visit. </a:t>
            </a:r>
            <a:r>
              <a:rPr lang="en-US" sz="900" baseline="30000" dirty="0">
                <a:latin typeface="Avenir LT Std 55 Roman" panose="020B0703020203020204"/>
              </a:rPr>
              <a:t>b</a:t>
            </a:r>
            <a:r>
              <a:rPr lang="en-US" sz="900" dirty="0">
                <a:latin typeface="Avenir LT Std 55 Roman" panose="020B0703020203020204"/>
              </a:rPr>
              <a:t>Mean number of all arousals in total sleep time. </a:t>
            </a:r>
            <a:r>
              <a:rPr lang="en-US" sz="900" baseline="30000" dirty="0">
                <a:latin typeface="Avenir LT Std 55 Roman" panose="020B0703020203020204"/>
              </a:rPr>
              <a:t>c</a:t>
            </a:r>
            <a:r>
              <a:rPr lang="en-US" sz="900" dirty="0">
                <a:latin typeface="Avenir LT Std 55 Roman" panose="020B0703020203020204"/>
              </a:rPr>
              <a:t>Difference between EOT and BL. </a:t>
            </a:r>
            <a:r>
              <a:rPr lang="en-US" sz="900" baseline="30000" dirty="0">
                <a:latin typeface="Avenir LT Std 55 Roman" panose="020B0703020203020204"/>
              </a:rPr>
              <a:t>d</a:t>
            </a:r>
            <a:r>
              <a:rPr lang="en-US" sz="900" i="1" dirty="0">
                <a:latin typeface="Avenir LT Std 55 Roman" panose="020B0703020203020204"/>
              </a:rPr>
              <a:t>P</a:t>
            </a:r>
            <a:r>
              <a:rPr lang="en-US" sz="900" dirty="0">
                <a:latin typeface="Avenir LT Std 55 Roman" panose="020B0703020203020204"/>
              </a:rPr>
              <a:t> values reported are nominal.</a:t>
            </a:r>
            <a:r>
              <a:rPr lang="en-US" sz="900" baseline="30000" dirty="0">
                <a:latin typeface="Avenir LT Std 55 Roman" panose="020B0703020203020204"/>
              </a:rPr>
              <a:t> e</a:t>
            </a:r>
            <a:r>
              <a:rPr lang="en-US" sz="900" dirty="0">
                <a:latin typeface="Avenir LT Std 55 Roman" panose="020B0703020203020204"/>
              </a:rPr>
              <a:t>Mean number of arousals associated with a PLM in total sleep time. </a:t>
            </a:r>
            <a:r>
              <a:rPr lang="en-US" sz="900" baseline="30000" dirty="0">
                <a:latin typeface="Avenir LT Std 55 Roman" panose="020B0703020203020204"/>
              </a:rPr>
              <a:t>f</a:t>
            </a:r>
            <a:r>
              <a:rPr lang="en-US" sz="900" dirty="0">
                <a:latin typeface="Avenir LT Std 55 Roman" panose="020B0703020203020204"/>
              </a:rPr>
              <a:t>Mean number of arousals associated with hypopneas/apneas in total sleep time. </a:t>
            </a:r>
            <a:r>
              <a:rPr lang="en-US" sz="900" baseline="30000" dirty="0">
                <a:latin typeface="Avenir LT Std 55 Roman" panose="020B0703020203020204"/>
              </a:rPr>
              <a:t>g</a:t>
            </a:r>
            <a:r>
              <a:rPr lang="en-US" sz="900" dirty="0">
                <a:latin typeface="Avenir LT Std 55 Roman" panose="020B0703020203020204"/>
              </a:rPr>
              <a:t>Mean number of spontaneous arousals in total sleep time.</a:t>
            </a:r>
          </a:p>
          <a:p>
            <a:r>
              <a:rPr lang="en-US" sz="900" dirty="0">
                <a:latin typeface="Avenir LT Std 55 Roman" panose="020B0703020203020204"/>
              </a:rPr>
              <a:t>BL, baseline; CI, confidence interval; EOT, end of treatment; LS, least squares; LSM, least squares mean; LXB, low-sodium oxybate; PLM, periodic leg movement; PSG, polysomnography; SDP, stable-dose period; </a:t>
            </a:r>
            <a:br>
              <a:rPr lang="en-US" sz="900" dirty="0">
                <a:latin typeface="Avenir LT Std 55 Roman" panose="020B0703020203020204"/>
              </a:rPr>
            </a:br>
            <a:r>
              <a:rPr lang="en-US" sz="900" dirty="0">
                <a:latin typeface="Avenir LT Std 55 Roman" panose="020B0703020203020204"/>
              </a:rPr>
              <a:t>SE, standard error.</a:t>
            </a:r>
          </a:p>
        </p:txBody>
      </p:sp>
      <p:pic>
        <p:nvPicPr>
          <p:cNvPr id="2" name="Picture 1" descr="A picture containing font, text, graphics, design&#10;&#10;Description automatically generated">
            <a:extLst>
              <a:ext uri="{FF2B5EF4-FFF2-40B4-BE49-F238E27FC236}">
                <a16:creationId xmlns:a16="http://schemas.microsoft.com/office/drawing/2014/main" id="{59D35037-655A-9812-D0B3-2FF9724E64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graphicFrame>
        <p:nvGraphicFramePr>
          <p:cNvPr id="4" name="Table 3">
            <a:extLst>
              <a:ext uri="{FF2B5EF4-FFF2-40B4-BE49-F238E27FC236}">
                <a16:creationId xmlns:a16="http://schemas.microsoft.com/office/drawing/2014/main" id="{3DF434E7-5CFE-8D48-DD7F-382D1B7938C4}"/>
              </a:ext>
            </a:extLst>
          </p:cNvPr>
          <p:cNvGraphicFramePr>
            <a:graphicFrameLocks noGrp="1"/>
          </p:cNvGraphicFramePr>
          <p:nvPr>
            <p:extLst>
              <p:ext uri="{D42A27DB-BD31-4B8C-83A1-F6EECF244321}">
                <p14:modId xmlns:p14="http://schemas.microsoft.com/office/powerpoint/2010/main" val="715733354"/>
              </p:ext>
            </p:extLst>
          </p:nvPr>
        </p:nvGraphicFramePr>
        <p:xfrm>
          <a:off x="6970564" y="2166527"/>
          <a:ext cx="4497537" cy="3474720"/>
        </p:xfrm>
        <a:graphic>
          <a:graphicData uri="http://schemas.openxmlformats.org/drawingml/2006/table">
            <a:tbl>
              <a:tblPr firstRow="1" firstCol="1" bandRow="1">
                <a:tableStyleId>{5C22544A-7EE6-4342-B048-85BDC9FD1C3A}</a:tableStyleId>
              </a:tblPr>
              <a:tblGrid>
                <a:gridCol w="1845777">
                  <a:extLst>
                    <a:ext uri="{9D8B030D-6E8A-4147-A177-3AD203B41FA5}">
                      <a16:colId xmlns:a16="http://schemas.microsoft.com/office/drawing/2014/main" val="4200565352"/>
                    </a:ext>
                  </a:extLst>
                </a:gridCol>
                <a:gridCol w="1645920">
                  <a:extLst>
                    <a:ext uri="{9D8B030D-6E8A-4147-A177-3AD203B41FA5}">
                      <a16:colId xmlns:a16="http://schemas.microsoft.com/office/drawing/2014/main" val="858661463"/>
                    </a:ext>
                  </a:extLst>
                </a:gridCol>
                <a:gridCol w="1005840">
                  <a:extLst>
                    <a:ext uri="{9D8B030D-6E8A-4147-A177-3AD203B41FA5}">
                      <a16:colId xmlns:a16="http://schemas.microsoft.com/office/drawing/2014/main" val="2810463351"/>
                    </a:ext>
                  </a:extLst>
                </a:gridCol>
              </a:tblGrid>
              <a:tr h="527980">
                <a:tc rowSpan="2">
                  <a:txBody>
                    <a:bodyPr/>
                    <a:lstStyle/>
                    <a:p>
                      <a:pPr marL="0" marR="0">
                        <a:lnSpc>
                          <a:spcPct val="100000"/>
                        </a:lnSpc>
                        <a:buNone/>
                        <a:tabLst>
                          <a:tab pos="0" algn="l"/>
                        </a:tabLst>
                      </a:pPr>
                      <a:r>
                        <a:rPr lang="en-US" sz="1600" b="1" i="0" dirty="0">
                          <a:solidFill>
                            <a:schemeClr val="bg1"/>
                          </a:solidFill>
                          <a:effectLst/>
                          <a:latin typeface="Avenir LT Std 55 Roman" panose="020B0703020203020204"/>
                        </a:rPr>
                        <a:t>Nocturnal arousals</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gridSpan="2">
                  <a:txBody>
                    <a:bodyPr/>
                    <a:lstStyle/>
                    <a:p>
                      <a:pPr marL="0" marR="0" algn="ctr">
                        <a:lnSpc>
                          <a:spcPct val="100000"/>
                        </a:lnSpc>
                        <a:buNone/>
                        <a:tabLst>
                          <a:tab pos="0" algn="l"/>
                        </a:tabLst>
                      </a:pPr>
                      <a:r>
                        <a:rPr lang="en-US" sz="1600" b="1" i="0" kern="1200" dirty="0">
                          <a:solidFill>
                            <a:schemeClr val="bg1"/>
                          </a:solidFill>
                          <a:effectLst/>
                          <a:latin typeface="Avenir LT Std 55 Roman" panose="020B0703020203020204"/>
                          <a:ea typeface="+mn-ea"/>
                          <a:cs typeface="+mn-cs"/>
                        </a:rPr>
                        <a:t>Narcolepsy</a:t>
                      </a:r>
                      <a:br>
                        <a:rPr lang="en-US" sz="1600" b="1" i="0" kern="1200" dirty="0">
                          <a:solidFill>
                            <a:schemeClr val="bg1"/>
                          </a:solidFill>
                          <a:effectLst/>
                          <a:latin typeface="Avenir LT Std 55 Roman" panose="020B0703020203020204"/>
                          <a:ea typeface="+mn-ea"/>
                          <a:cs typeface="+mn-cs"/>
                        </a:rPr>
                      </a:br>
                      <a:r>
                        <a:rPr lang="en-US" sz="1600" b="1" i="0" kern="1200" dirty="0">
                          <a:solidFill>
                            <a:schemeClr val="bg1"/>
                          </a:solidFill>
                          <a:effectLst/>
                          <a:latin typeface="Avenir LT Std 55 Roman" panose="020B0703020203020204"/>
                          <a:ea typeface="+mn-ea"/>
                          <a:cs typeface="+mn-cs"/>
                        </a:rPr>
                        <a:t>(n=34)</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hMerge="1">
                  <a:txBody>
                    <a:bodyPr/>
                    <a:lstStyle/>
                    <a:p>
                      <a:endParaRPr lang="en-US"/>
                    </a:p>
                  </a:txBody>
                  <a:tcPr/>
                </a:tc>
                <a:extLst>
                  <a:ext uri="{0D108BD9-81ED-4DB2-BD59-A6C34878D82A}">
                    <a16:rowId xmlns:a16="http://schemas.microsoft.com/office/drawing/2014/main" val="1318035038"/>
                  </a:ext>
                </a:extLst>
              </a:tr>
              <a:tr h="479133">
                <a:tc vMerge="1">
                  <a:txBody>
                    <a:bodyPr/>
                    <a:lstStyle/>
                    <a:p>
                      <a:endParaRPr lang="en-US"/>
                    </a:p>
                  </a:txBody>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LS mean Δ</a:t>
                      </a:r>
                      <a:r>
                        <a:rPr lang="en-US" sz="1600" b="1" i="0" baseline="30000" dirty="0">
                          <a:solidFill>
                            <a:schemeClr val="bg1"/>
                          </a:solidFill>
                          <a:effectLst/>
                          <a:latin typeface="Avenir LT Std 55 Roman" panose="020B0703020203020204"/>
                        </a:rPr>
                        <a:t>c</a:t>
                      </a:r>
                      <a:endParaRPr lang="en-US" sz="1600" b="1" i="0" strike="sngStrike" dirty="0">
                        <a:solidFill>
                          <a:srgbClr val="FF0000"/>
                        </a:solidFill>
                        <a:effectLst/>
                        <a:latin typeface="Avenir LT Std 55 Roman" panose="020B0703020203020204"/>
                      </a:endParaRPr>
                    </a:p>
                    <a:p>
                      <a:pPr marL="0" marR="0" algn="ctr">
                        <a:lnSpc>
                          <a:spcPct val="100000"/>
                        </a:lnSpc>
                        <a:buNone/>
                        <a:tabLst>
                          <a:tab pos="0" algn="l"/>
                        </a:tabLst>
                      </a:pPr>
                      <a:r>
                        <a:rPr lang="en-US" sz="1600" b="1" i="0" dirty="0">
                          <a:solidFill>
                            <a:schemeClr val="bg1"/>
                          </a:solidFill>
                          <a:effectLst/>
                          <a:latin typeface="Avenir LT Std 55 Roman" panose="020B0703020203020204"/>
                        </a:rPr>
                        <a:t>(95% CI)</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1" dirty="0">
                          <a:solidFill>
                            <a:schemeClr val="bg1"/>
                          </a:solidFill>
                          <a:effectLst/>
                          <a:latin typeface="Avenir LT Std 55 Roman" panose="020B0703020203020204"/>
                        </a:rPr>
                        <a:t>P</a:t>
                      </a:r>
                      <a:r>
                        <a:rPr lang="en-US" sz="1600" b="1" i="0" dirty="0">
                          <a:solidFill>
                            <a:schemeClr val="bg1"/>
                          </a:solidFill>
                          <a:effectLst/>
                          <a:latin typeface="Avenir LT Std 55 Roman" panose="020B0703020203020204"/>
                        </a:rPr>
                        <a:t> value</a:t>
                      </a:r>
                      <a:r>
                        <a:rPr lang="en-US" sz="1600" b="1" i="0" baseline="30000" dirty="0">
                          <a:solidFill>
                            <a:schemeClr val="bg1"/>
                          </a:solidFill>
                          <a:effectLst/>
                          <a:latin typeface="Avenir LT Std 55 Roman" panose="020B0703020203020204"/>
                        </a:rPr>
                        <a:t>d</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extLst>
                  <a:ext uri="{0D108BD9-81ED-4DB2-BD59-A6C34878D82A}">
                    <a16:rowId xmlns:a16="http://schemas.microsoft.com/office/drawing/2014/main" val="2184805760"/>
                  </a:ext>
                </a:extLst>
              </a:tr>
              <a:tr h="479133">
                <a:tc>
                  <a:txBody>
                    <a:bodyPr/>
                    <a:lstStyle/>
                    <a:p>
                      <a:pPr marL="58738" marR="0" indent="0">
                        <a:lnSpc>
                          <a:spcPct val="100000"/>
                        </a:lnSpc>
                        <a:buNone/>
                        <a:tabLst>
                          <a:tab pos="168275" algn="l"/>
                        </a:tabLst>
                      </a:pPr>
                      <a:r>
                        <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Total</a:t>
                      </a: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−23.9</a:t>
                      </a:r>
                    </a:p>
                    <a:p>
                      <a:pPr marL="0" marR="0" algn="ctr">
                        <a:lnSpc>
                          <a:spcPct val="100000"/>
                        </a:lnSpc>
                        <a:buNone/>
                        <a:tabLst>
                          <a:tab pos="0" algn="l"/>
                        </a:tabLst>
                      </a:pPr>
                      <a:r>
                        <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(−39.3, −8.5)</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0.0035</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extLst>
                  <a:ext uri="{0D108BD9-81ED-4DB2-BD59-A6C34878D82A}">
                    <a16:rowId xmlns:a16="http://schemas.microsoft.com/office/drawing/2014/main" val="4040264657"/>
                  </a:ext>
                </a:extLst>
              </a:tr>
              <a:tr h="479133">
                <a:tc>
                  <a:txBody>
                    <a:bodyPr/>
                    <a:lstStyle/>
                    <a:p>
                      <a:pPr marL="349250" marR="0" indent="0">
                        <a:lnSpc>
                          <a:spcPct val="100000"/>
                        </a:lnSpc>
                        <a:buNone/>
                        <a:tabLst>
                          <a:tab pos="168275" algn="l"/>
                        </a:tabLst>
                      </a:pPr>
                      <a:r>
                        <a:rPr lang="en-US" sz="1600" b="1" i="0" dirty="0">
                          <a:solidFill>
                            <a:schemeClr val="tx1"/>
                          </a:solidFill>
                          <a:effectLst/>
                          <a:latin typeface="Avenir LT Std 55 Roman" panose="020B0703020203020204"/>
                        </a:rPr>
                        <a:t>PLM-related</a:t>
                      </a:r>
                      <a:r>
                        <a:rPr lang="en-US" sz="1600" b="1" i="0" baseline="30000" dirty="0">
                          <a:solidFill>
                            <a:schemeClr val="tx1"/>
                          </a:solidFill>
                          <a:effectLst/>
                          <a:latin typeface="Avenir LT Std 55 Roman" panose="020B0703020203020204"/>
                        </a:rPr>
                        <a:t>e</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−6.9</a:t>
                      </a:r>
                      <a:br>
                        <a:rPr lang="en-US" sz="1600" b="0" dirty="0">
                          <a:solidFill>
                            <a:schemeClr val="tx1"/>
                          </a:solidFill>
                          <a:effectLst/>
                          <a:latin typeface="Avenir LT Std 55 Roman" panose="020B0703020203020204"/>
                        </a:rPr>
                      </a:br>
                      <a:r>
                        <a:rPr lang="en-US" sz="1600" b="0" dirty="0">
                          <a:solidFill>
                            <a:schemeClr val="tx1"/>
                          </a:solidFill>
                          <a:effectLst/>
                          <a:latin typeface="Avenir LT Std 55 Roman" panose="020B0703020203020204"/>
                        </a:rPr>
                        <a:t>(−12.3, −1.5)</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0.0136</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0078751"/>
                  </a:ext>
                </a:extLst>
              </a:tr>
              <a:tr h="527980">
                <a:tc>
                  <a:txBody>
                    <a:bodyPr/>
                    <a:lstStyle/>
                    <a:p>
                      <a:pPr marL="349250" marR="0" indent="0">
                        <a:lnSpc>
                          <a:spcPct val="100000"/>
                        </a:lnSpc>
                        <a:buNone/>
                        <a:tabLst>
                          <a:tab pos="0" algn="l"/>
                        </a:tabLst>
                      </a:pPr>
                      <a:r>
                        <a:rPr lang="en-US" sz="1600" b="1" i="0" dirty="0">
                          <a:solidFill>
                            <a:schemeClr val="tx1"/>
                          </a:solidFill>
                          <a:effectLst/>
                          <a:latin typeface="Avenir LT Std 55 Roman" panose="020B0703020203020204"/>
                        </a:rPr>
                        <a:t>Respiratory-related</a:t>
                      </a:r>
                      <a:r>
                        <a:rPr lang="en-US" sz="1600" b="1" i="0" baseline="30000" dirty="0">
                          <a:solidFill>
                            <a:schemeClr val="tx1"/>
                          </a:solidFill>
                          <a:effectLst/>
                          <a:latin typeface="Avenir LT Std 55 Roman" panose="020B0703020203020204"/>
                        </a:rPr>
                        <a:t>f</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−0.2</a:t>
                      </a:r>
                      <a:br>
                        <a:rPr lang="en-US" sz="1600" b="0" dirty="0">
                          <a:solidFill>
                            <a:schemeClr val="tx1"/>
                          </a:solidFill>
                          <a:effectLst/>
                          <a:latin typeface="Avenir LT Std 55 Roman" panose="020B0703020203020204"/>
                        </a:rPr>
                      </a:br>
                      <a:r>
                        <a:rPr lang="en-US" sz="1600" b="0" dirty="0">
                          <a:solidFill>
                            <a:schemeClr val="tx1"/>
                          </a:solidFill>
                          <a:effectLst/>
                          <a:latin typeface="Avenir LT Std 55 Roman" panose="020B0703020203020204"/>
                        </a:rPr>
                        <a:t>(−2.2, 1.9)</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0.8618</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extLst>
                  <a:ext uri="{0D108BD9-81ED-4DB2-BD59-A6C34878D82A}">
                    <a16:rowId xmlns:a16="http://schemas.microsoft.com/office/drawing/2014/main" val="3246510078"/>
                  </a:ext>
                </a:extLst>
              </a:tr>
              <a:tr h="479133">
                <a:tc>
                  <a:txBody>
                    <a:bodyPr/>
                    <a:lstStyle/>
                    <a:p>
                      <a:pPr marL="349250" marR="0" indent="0">
                        <a:lnSpc>
                          <a:spcPct val="100000"/>
                        </a:lnSpc>
                        <a:buNone/>
                        <a:tabLst>
                          <a:tab pos="0" algn="l"/>
                        </a:tabLst>
                      </a:pPr>
                      <a:r>
                        <a:rPr lang="en-US" sz="1600" b="1" i="0" dirty="0">
                          <a:solidFill>
                            <a:schemeClr val="tx1"/>
                          </a:solidFill>
                          <a:effectLst/>
                          <a:latin typeface="Avenir LT Std 55 Roman" panose="020B0703020203020204"/>
                        </a:rPr>
                        <a:t>Spontaneous</a:t>
                      </a:r>
                      <a:r>
                        <a:rPr lang="en-US" sz="1600" b="1" i="0" baseline="30000" dirty="0">
                          <a:solidFill>
                            <a:schemeClr val="tx1"/>
                          </a:solidFill>
                          <a:effectLst/>
                          <a:latin typeface="Avenir LT Std 55 Roman" panose="020B0703020203020204"/>
                        </a:rPr>
                        <a:t>g</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−16.8</a:t>
                      </a:r>
                      <a:br>
                        <a:rPr lang="en-US" sz="1600" b="0" dirty="0">
                          <a:solidFill>
                            <a:schemeClr val="tx1"/>
                          </a:solidFill>
                          <a:effectLst/>
                          <a:latin typeface="Avenir LT Std 55 Roman" panose="020B0703020203020204"/>
                        </a:rPr>
                      </a:br>
                      <a:r>
                        <a:rPr lang="en-US" sz="1600" b="0" dirty="0">
                          <a:solidFill>
                            <a:schemeClr val="tx1"/>
                          </a:solidFill>
                          <a:effectLst/>
                          <a:latin typeface="Avenir LT Std 55 Roman" panose="020B0703020203020204"/>
                        </a:rPr>
                        <a:t>(−29.9, −3.7)</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0.0133</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extLst>
                  <a:ext uri="{0D108BD9-81ED-4DB2-BD59-A6C34878D82A}">
                    <a16:rowId xmlns:a16="http://schemas.microsoft.com/office/drawing/2014/main" val="2597089800"/>
                  </a:ext>
                </a:extLst>
              </a:tr>
            </a:tbl>
          </a:graphicData>
        </a:graphic>
      </p:graphicFrame>
      <p:sp>
        <p:nvSpPr>
          <p:cNvPr id="10" name="Rectangle 9">
            <a:extLst>
              <a:ext uri="{FF2B5EF4-FFF2-40B4-BE49-F238E27FC236}">
                <a16:creationId xmlns:a16="http://schemas.microsoft.com/office/drawing/2014/main" id="{A39439DE-BDD5-3843-55A9-D7C8A1C9B57D}"/>
              </a:ext>
            </a:extLst>
          </p:cNvPr>
          <p:cNvSpPr/>
          <p:nvPr/>
        </p:nvSpPr>
        <p:spPr>
          <a:xfrm>
            <a:off x="7051473" y="4082579"/>
            <a:ext cx="174381" cy="192505"/>
          </a:xfrm>
          <a:prstGeom prst="rect">
            <a:avLst/>
          </a:prstGeom>
          <a:solidFill>
            <a:srgbClr val="39B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C7499A7-957F-94B2-AD11-43D76718D255}"/>
              </a:ext>
            </a:extLst>
          </p:cNvPr>
          <p:cNvSpPr/>
          <p:nvPr/>
        </p:nvSpPr>
        <p:spPr>
          <a:xfrm>
            <a:off x="7051473" y="4566075"/>
            <a:ext cx="174381" cy="192505"/>
          </a:xfrm>
          <a:prstGeom prst="rect">
            <a:avLst/>
          </a:prstGeom>
          <a:solidFill>
            <a:srgbClr val="FFC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750A002-A366-A4B0-D5B5-FDAEFCDC7C78}"/>
              </a:ext>
            </a:extLst>
          </p:cNvPr>
          <p:cNvSpPr/>
          <p:nvPr/>
        </p:nvSpPr>
        <p:spPr>
          <a:xfrm>
            <a:off x="7051473" y="5256500"/>
            <a:ext cx="174381" cy="192505"/>
          </a:xfrm>
          <a:prstGeom prst="rect">
            <a:avLst/>
          </a:prstGeom>
          <a:solidFill>
            <a:srgbClr val="5075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Chart 12">
            <a:extLst>
              <a:ext uri="{FF2B5EF4-FFF2-40B4-BE49-F238E27FC236}">
                <a16:creationId xmlns:a16="http://schemas.microsoft.com/office/drawing/2014/main" id="{94B90CF4-C817-BC66-E8FE-89F7183890AF}"/>
              </a:ext>
            </a:extLst>
          </p:cNvPr>
          <p:cNvGraphicFramePr/>
          <p:nvPr>
            <p:extLst>
              <p:ext uri="{D42A27DB-BD31-4B8C-83A1-F6EECF244321}">
                <p14:modId xmlns:p14="http://schemas.microsoft.com/office/powerpoint/2010/main" val="2244781241"/>
              </p:ext>
            </p:extLst>
          </p:nvPr>
        </p:nvGraphicFramePr>
        <p:xfrm>
          <a:off x="865383" y="1505722"/>
          <a:ext cx="5766492" cy="4536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a:extLst>
              <a:ext uri="{FF2B5EF4-FFF2-40B4-BE49-F238E27FC236}">
                <a16:creationId xmlns:a16="http://schemas.microsoft.com/office/drawing/2014/main" id="{BA478424-EAAE-222D-5ABD-DB24450FB708}"/>
              </a:ext>
            </a:extLst>
          </p:cNvPr>
          <p:cNvGraphicFramePr>
            <a:graphicFrameLocks noGrp="1"/>
          </p:cNvGraphicFramePr>
          <p:nvPr>
            <p:extLst>
              <p:ext uri="{D42A27DB-BD31-4B8C-83A1-F6EECF244321}">
                <p14:modId xmlns:p14="http://schemas.microsoft.com/office/powerpoint/2010/main" val="3026916106"/>
              </p:ext>
            </p:extLst>
          </p:nvPr>
        </p:nvGraphicFramePr>
        <p:xfrm>
          <a:off x="1973766" y="5211584"/>
          <a:ext cx="4529361" cy="822960"/>
        </p:xfrm>
        <a:graphic>
          <a:graphicData uri="http://schemas.openxmlformats.org/drawingml/2006/table">
            <a:tbl>
              <a:tblPr firstRow="1" bandRow="1">
                <a:tableStyleId>{2D5ABB26-0587-4C30-8999-92F81FD0307C}</a:tableStyleId>
              </a:tblPr>
              <a:tblGrid>
                <a:gridCol w="2319454">
                  <a:extLst>
                    <a:ext uri="{9D8B030D-6E8A-4147-A177-3AD203B41FA5}">
                      <a16:colId xmlns:a16="http://schemas.microsoft.com/office/drawing/2014/main" val="896523781"/>
                    </a:ext>
                  </a:extLst>
                </a:gridCol>
                <a:gridCol w="2209907">
                  <a:extLst>
                    <a:ext uri="{9D8B030D-6E8A-4147-A177-3AD203B41FA5}">
                      <a16:colId xmlns:a16="http://schemas.microsoft.com/office/drawing/2014/main" val="3348512774"/>
                    </a:ext>
                  </a:extLst>
                </a:gridCol>
              </a:tblGrid>
              <a:tr h="0">
                <a:tc>
                  <a:txBody>
                    <a:bodyPr/>
                    <a:lstStyle/>
                    <a:p>
                      <a:pPr algn="ctr"/>
                      <a:r>
                        <a:rPr lang="en-US" sz="1400" dirty="0">
                          <a:latin typeface="Avenir LT Std 55 Roman" panose="020B0703020203020204"/>
                          <a:cs typeface="Arial" panose="020B0604020202020204" pitchFamily="34" charset="0"/>
                        </a:rPr>
                        <a:t>Baseline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venir LT Std 55 Roman" panose="020B0703020203020204"/>
                          <a:cs typeface="Arial" panose="020B0604020202020204" pitchFamily="34" charset="0"/>
                        </a:rPr>
                        <a:t>Optimized LXB (EOT)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727499"/>
                  </a:ext>
                </a:extLst>
              </a:tr>
              <a:tr h="121372">
                <a:tc gridSpan="2">
                  <a:txBody>
                    <a:bodyPr/>
                    <a:lstStyle/>
                    <a:p>
                      <a:pPr algn="ctr"/>
                      <a:r>
                        <a:rPr lang="en-US" sz="1400" b="1" i="0" dirty="0">
                          <a:latin typeface="Avenir LT Std 55 Roman" panose="020B0703020203020204"/>
                          <a:cs typeface="Arial" panose="020B0604020202020204" pitchFamily="34" charset="0"/>
                        </a:rPr>
                        <a:t>Narcolepsy</a:t>
                      </a:r>
                    </a:p>
                    <a:p>
                      <a:pPr algn="ctr"/>
                      <a:r>
                        <a:rPr lang="en-US" sz="1400" b="1" i="0" dirty="0">
                          <a:latin typeface="Avenir LT Std 55 Roman" panose="020B0703020203020204"/>
                          <a:cs typeface="Arial" panose="020B0604020202020204" pitchFamily="34" charset="0"/>
                        </a:rPr>
                        <a:t>(n=34)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2148692"/>
                  </a:ext>
                </a:extLst>
              </a:tr>
            </a:tbl>
          </a:graphicData>
        </a:graphic>
      </p:graphicFrame>
      <p:sp>
        <p:nvSpPr>
          <p:cNvPr id="15" name="TextBox 14">
            <a:extLst>
              <a:ext uri="{FF2B5EF4-FFF2-40B4-BE49-F238E27FC236}">
                <a16:creationId xmlns:a16="http://schemas.microsoft.com/office/drawing/2014/main" id="{54F81570-5863-DB38-7857-C49C074F34B8}"/>
              </a:ext>
            </a:extLst>
          </p:cNvPr>
          <p:cNvSpPr txBox="1"/>
          <p:nvPr/>
        </p:nvSpPr>
        <p:spPr>
          <a:xfrm>
            <a:off x="2464418" y="2317562"/>
            <a:ext cx="1260088" cy="307777"/>
          </a:xfrm>
          <a:prstGeom prst="rect">
            <a:avLst/>
          </a:prstGeom>
          <a:noFill/>
        </p:spPr>
        <p:txBody>
          <a:bodyPr wrap="square" rtlCol="0">
            <a:spAutoFit/>
          </a:bodyPr>
          <a:lstStyle/>
          <a:p>
            <a:pPr algn="ctr"/>
            <a:r>
              <a:rPr lang="en-US" sz="1400" b="1" dirty="0">
                <a:latin typeface="Avenir Black" panose="02000503020000020003" pitchFamily="2" charset="0"/>
                <a:cs typeface="Arial" panose="020B0604020202020204" pitchFamily="34" charset="0"/>
              </a:rPr>
              <a:t>Total: 102.5</a:t>
            </a:r>
          </a:p>
        </p:txBody>
      </p:sp>
      <p:sp>
        <p:nvSpPr>
          <p:cNvPr id="16" name="TextBox 15">
            <a:extLst>
              <a:ext uri="{FF2B5EF4-FFF2-40B4-BE49-F238E27FC236}">
                <a16:creationId xmlns:a16="http://schemas.microsoft.com/office/drawing/2014/main" id="{CDDEF5C1-3BB3-B679-B31F-82166B59E637}"/>
              </a:ext>
            </a:extLst>
          </p:cNvPr>
          <p:cNvSpPr txBox="1"/>
          <p:nvPr/>
        </p:nvSpPr>
        <p:spPr>
          <a:xfrm>
            <a:off x="4750418" y="2903213"/>
            <a:ext cx="1260088" cy="307777"/>
          </a:xfrm>
          <a:prstGeom prst="rect">
            <a:avLst/>
          </a:prstGeom>
          <a:noFill/>
        </p:spPr>
        <p:txBody>
          <a:bodyPr wrap="square" rtlCol="0">
            <a:spAutoFit/>
          </a:bodyPr>
          <a:lstStyle/>
          <a:p>
            <a:pPr algn="ctr"/>
            <a:r>
              <a:rPr lang="en-US" sz="1400" b="1" dirty="0">
                <a:latin typeface="Avenir Black" panose="02000503020000020003" pitchFamily="2" charset="0"/>
                <a:cs typeface="Arial" panose="020B0604020202020204" pitchFamily="34" charset="0"/>
              </a:rPr>
              <a:t>Total: 78.6</a:t>
            </a:r>
          </a:p>
        </p:txBody>
      </p:sp>
      <p:sp>
        <p:nvSpPr>
          <p:cNvPr id="17" name="Title 1">
            <a:extLst>
              <a:ext uri="{FF2B5EF4-FFF2-40B4-BE49-F238E27FC236}">
                <a16:creationId xmlns:a16="http://schemas.microsoft.com/office/drawing/2014/main" id="{D93CDF9B-C70A-C5A1-0D46-AA1A44069E8A}"/>
              </a:ext>
            </a:extLst>
          </p:cNvPr>
          <p:cNvSpPr txBox="1">
            <a:spLocks/>
          </p:cNvSpPr>
          <p:nvPr/>
        </p:nvSpPr>
        <p:spPr>
          <a:xfrm>
            <a:off x="990600" y="750849"/>
            <a:ext cx="10515599"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Total Number of Nocturnal Arousals </a:t>
            </a:r>
          </a:p>
          <a:p>
            <a:pPr algn="ctr"/>
            <a:r>
              <a:rPr lang="en-US" sz="3600" dirty="0">
                <a:solidFill>
                  <a:schemeClr val="tx1"/>
                </a:solidFill>
                <a:latin typeface="Avenir LT Std 55 Roman" panose="020B0703020203020204"/>
              </a:rPr>
              <a:t>Decreased From Baseline to End of Treatment</a:t>
            </a:r>
          </a:p>
          <a:p>
            <a:pPr algn="ctr"/>
            <a:r>
              <a:rPr lang="en-US" sz="3600" dirty="0">
                <a:solidFill>
                  <a:schemeClr val="tx1"/>
                </a:solidFill>
                <a:latin typeface="Avenir LT Std 55 Roman" panose="020B0703020203020204"/>
              </a:rPr>
              <a:t>in Narcolepsy</a:t>
            </a:r>
            <a:endParaRPr lang="en-US" sz="3600" baseline="30000" dirty="0">
              <a:solidFill>
                <a:schemeClr val="tx1"/>
              </a:solidFill>
              <a:latin typeface="Avenir LT Std 55 Roman" panose="020B0703020203020204"/>
            </a:endParaRPr>
          </a:p>
          <a:p>
            <a:pPr algn="ctr"/>
            <a:r>
              <a:rPr lang="en-US" sz="2400" b="0" i="1" dirty="0">
                <a:solidFill>
                  <a:schemeClr val="tx1"/>
                </a:solidFill>
                <a:latin typeface="Avenir LT Std 55 Roman" panose="020B0703020203020204"/>
              </a:rPr>
              <a:t>Completer analysis set</a:t>
            </a:r>
            <a:r>
              <a:rPr lang="en-US" sz="2400" b="0" i="1" baseline="30000" dirty="0">
                <a:solidFill>
                  <a:schemeClr val="tx1"/>
                </a:solidFill>
                <a:latin typeface="Avenir LT Std 55 Roman" panose="020B0703020203020204"/>
              </a:rPr>
              <a:t>a</a:t>
            </a:r>
            <a:r>
              <a:rPr lang="en-US" sz="2400" dirty="0">
                <a:solidFill>
                  <a:schemeClr val="tx1"/>
                </a:solidFill>
                <a:latin typeface="Avenir LT Std 55 Roman" panose="020B0703020203020204"/>
              </a:rPr>
              <a:t> </a:t>
            </a:r>
          </a:p>
        </p:txBody>
      </p:sp>
    </p:spTree>
    <p:extLst>
      <p:ext uri="{BB962C8B-B14F-4D97-AF65-F5344CB8AC3E}">
        <p14:creationId xmlns:p14="http://schemas.microsoft.com/office/powerpoint/2010/main" val="10674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5C8D3-BA1D-A2A5-097A-DEA9B62E55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F42732-5479-21C9-3108-2158F4ACB9FA}"/>
              </a:ext>
            </a:extLst>
          </p:cNvPr>
          <p:cNvSpPr txBox="1"/>
          <p:nvPr/>
        </p:nvSpPr>
        <p:spPr>
          <a:xfrm>
            <a:off x="880803" y="5998927"/>
            <a:ext cx="10558114" cy="784830"/>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Completer analysis set: all participants who enrolled in the study, took their prescribed LXB regimen for ≥1 night after the BL period, completed the SDP, and completed the PSG EOT visit. </a:t>
            </a:r>
            <a:r>
              <a:rPr lang="en-US" sz="900" baseline="30000" dirty="0">
                <a:latin typeface="Avenir LT Std 55 Roman" panose="020B0703020203020204"/>
              </a:rPr>
              <a:t>b</a:t>
            </a:r>
            <a:r>
              <a:rPr lang="en-US" sz="900" dirty="0">
                <a:latin typeface="Avenir LT Std 55 Roman" panose="020B0703020203020204"/>
              </a:rPr>
              <a:t>Mean number of all arousals in total sleep time. </a:t>
            </a:r>
            <a:r>
              <a:rPr lang="en-US" sz="900" baseline="30000" dirty="0">
                <a:latin typeface="Avenir LT Std 55 Roman" panose="020B0703020203020204"/>
              </a:rPr>
              <a:t>c</a:t>
            </a:r>
            <a:r>
              <a:rPr lang="en-US" sz="900" dirty="0">
                <a:latin typeface="Avenir LT Std 55 Roman" panose="020B0703020203020204"/>
              </a:rPr>
              <a:t>Difference between EOT and BL. </a:t>
            </a:r>
            <a:r>
              <a:rPr lang="en-US" sz="900" baseline="30000" dirty="0">
                <a:latin typeface="Avenir LT Std 55 Roman" panose="020B0703020203020204"/>
              </a:rPr>
              <a:t>d</a:t>
            </a:r>
            <a:r>
              <a:rPr lang="en-US" sz="900" i="1" dirty="0">
                <a:latin typeface="Avenir LT Std 55 Roman" panose="020B0703020203020204"/>
              </a:rPr>
              <a:t>P</a:t>
            </a:r>
            <a:r>
              <a:rPr lang="en-US" sz="900" dirty="0">
                <a:latin typeface="Avenir LT Std 55 Roman" panose="020B0703020203020204"/>
              </a:rPr>
              <a:t> values reported are nominal.</a:t>
            </a:r>
            <a:r>
              <a:rPr lang="en-US" sz="900" baseline="30000" dirty="0">
                <a:latin typeface="Avenir LT Std 55 Roman" panose="020B0703020203020204"/>
              </a:rPr>
              <a:t> e</a:t>
            </a:r>
            <a:r>
              <a:rPr lang="en-US" sz="900" dirty="0">
                <a:latin typeface="Avenir LT Std 55 Roman" panose="020B0703020203020204"/>
              </a:rPr>
              <a:t>Mean number of arousals associated with a PLM in total sleep time. </a:t>
            </a:r>
            <a:r>
              <a:rPr lang="en-US" sz="900" baseline="30000" dirty="0">
                <a:latin typeface="Avenir LT Std 55 Roman" panose="020B0703020203020204"/>
              </a:rPr>
              <a:t>f</a:t>
            </a:r>
            <a:r>
              <a:rPr lang="en-US" sz="900" dirty="0">
                <a:latin typeface="Avenir LT Std 55 Roman" panose="020B0703020203020204"/>
              </a:rPr>
              <a:t>Mean number of arousals associated with hypopneas/apneas in total sleep time. </a:t>
            </a:r>
            <a:r>
              <a:rPr lang="en-US" sz="900" baseline="30000" dirty="0">
                <a:latin typeface="Avenir LT Std 55 Roman" panose="020B0703020203020204"/>
              </a:rPr>
              <a:t>g</a:t>
            </a:r>
            <a:r>
              <a:rPr lang="en-US" sz="900" dirty="0">
                <a:latin typeface="Avenir LT Std 55 Roman" panose="020B0703020203020204"/>
              </a:rPr>
              <a:t>Mean number of spontaneous arousals in total sleep time. </a:t>
            </a:r>
          </a:p>
          <a:p>
            <a:r>
              <a:rPr lang="en-US" sz="900" dirty="0">
                <a:latin typeface="Avenir LT Std 55 Roman" panose="020B0703020203020204"/>
              </a:rPr>
              <a:t>BL, baseline; CI, confidence interval; EOT, end of treatment; LS, least squares; LSM, least squares mean; LXB, low-sodium oxybate; PLM, periodic leg movement; PSG, polysomnography; SDP, stable-dose period; </a:t>
            </a:r>
            <a:br>
              <a:rPr lang="en-US" sz="900" dirty="0">
                <a:latin typeface="Avenir LT Std 55 Roman" panose="020B0703020203020204"/>
              </a:rPr>
            </a:br>
            <a:r>
              <a:rPr lang="en-US" sz="900" dirty="0">
                <a:latin typeface="Avenir LT Std 55 Roman" panose="020B0703020203020204"/>
              </a:rPr>
              <a:t>SE, standard error.</a:t>
            </a:r>
          </a:p>
        </p:txBody>
      </p:sp>
      <p:pic>
        <p:nvPicPr>
          <p:cNvPr id="2" name="Picture 1" descr="A picture containing font, text, graphics, design&#10;&#10;Description automatically generated">
            <a:extLst>
              <a:ext uri="{FF2B5EF4-FFF2-40B4-BE49-F238E27FC236}">
                <a16:creationId xmlns:a16="http://schemas.microsoft.com/office/drawing/2014/main" id="{FF0772E3-AAA8-C601-62BF-11667D357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graphicFrame>
        <p:nvGraphicFramePr>
          <p:cNvPr id="21" name="Table 20">
            <a:extLst>
              <a:ext uri="{FF2B5EF4-FFF2-40B4-BE49-F238E27FC236}">
                <a16:creationId xmlns:a16="http://schemas.microsoft.com/office/drawing/2014/main" id="{B31B276A-42C7-91FE-6974-ADC0974B9693}"/>
              </a:ext>
            </a:extLst>
          </p:cNvPr>
          <p:cNvGraphicFramePr>
            <a:graphicFrameLocks noGrp="1"/>
          </p:cNvGraphicFramePr>
          <p:nvPr>
            <p:extLst>
              <p:ext uri="{D42A27DB-BD31-4B8C-83A1-F6EECF244321}">
                <p14:modId xmlns:p14="http://schemas.microsoft.com/office/powerpoint/2010/main" val="3572052148"/>
              </p:ext>
            </p:extLst>
          </p:nvPr>
        </p:nvGraphicFramePr>
        <p:xfrm>
          <a:off x="6970564" y="2166527"/>
          <a:ext cx="4497537" cy="3474720"/>
        </p:xfrm>
        <a:graphic>
          <a:graphicData uri="http://schemas.openxmlformats.org/drawingml/2006/table">
            <a:tbl>
              <a:tblPr firstRow="1" firstCol="1" bandRow="1">
                <a:tableStyleId>{5C22544A-7EE6-4342-B048-85BDC9FD1C3A}</a:tableStyleId>
              </a:tblPr>
              <a:tblGrid>
                <a:gridCol w="1845777">
                  <a:extLst>
                    <a:ext uri="{9D8B030D-6E8A-4147-A177-3AD203B41FA5}">
                      <a16:colId xmlns:a16="http://schemas.microsoft.com/office/drawing/2014/main" val="4200565352"/>
                    </a:ext>
                  </a:extLst>
                </a:gridCol>
                <a:gridCol w="1645920">
                  <a:extLst>
                    <a:ext uri="{9D8B030D-6E8A-4147-A177-3AD203B41FA5}">
                      <a16:colId xmlns:a16="http://schemas.microsoft.com/office/drawing/2014/main" val="858661463"/>
                    </a:ext>
                  </a:extLst>
                </a:gridCol>
                <a:gridCol w="1005840">
                  <a:extLst>
                    <a:ext uri="{9D8B030D-6E8A-4147-A177-3AD203B41FA5}">
                      <a16:colId xmlns:a16="http://schemas.microsoft.com/office/drawing/2014/main" val="2810463351"/>
                    </a:ext>
                  </a:extLst>
                </a:gridCol>
              </a:tblGrid>
              <a:tr h="527980">
                <a:tc rowSpan="2">
                  <a:txBody>
                    <a:bodyPr/>
                    <a:lstStyle/>
                    <a:p>
                      <a:pPr marL="0" marR="0">
                        <a:lnSpc>
                          <a:spcPct val="100000"/>
                        </a:lnSpc>
                        <a:buNone/>
                        <a:tabLst>
                          <a:tab pos="0" algn="l"/>
                        </a:tabLst>
                      </a:pPr>
                      <a:r>
                        <a:rPr lang="en-US" sz="1600" b="1" i="0" dirty="0">
                          <a:solidFill>
                            <a:schemeClr val="bg1"/>
                          </a:solidFill>
                          <a:effectLst/>
                          <a:latin typeface="Avenir LT Std 55 Roman" panose="020B0703020203020204"/>
                        </a:rPr>
                        <a:t>Nocturnal arousals</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gridSpan="2">
                  <a:txBody>
                    <a:bodyPr/>
                    <a:lstStyle/>
                    <a:p>
                      <a:pPr marL="0" marR="0" algn="ctr">
                        <a:lnSpc>
                          <a:spcPct val="100000"/>
                        </a:lnSpc>
                        <a:buNone/>
                        <a:tabLst>
                          <a:tab pos="0" algn="l"/>
                        </a:tabLst>
                      </a:pPr>
                      <a:r>
                        <a:rPr lang="en-US" sz="1600" b="1" i="0" kern="1200" dirty="0">
                          <a:solidFill>
                            <a:schemeClr val="bg1"/>
                          </a:solidFill>
                          <a:effectLst/>
                          <a:latin typeface="Avenir LT Std 55 Roman" panose="020B0703020203020204"/>
                          <a:ea typeface="+mn-ea"/>
                          <a:cs typeface="+mn-cs"/>
                        </a:rPr>
                        <a:t>Idiopathic Hypersomnia</a:t>
                      </a:r>
                    </a:p>
                    <a:p>
                      <a:pPr marL="0" marR="0" algn="ctr">
                        <a:lnSpc>
                          <a:spcPct val="100000"/>
                        </a:lnSpc>
                        <a:buNone/>
                        <a:tabLst>
                          <a:tab pos="0" algn="l"/>
                        </a:tabLst>
                      </a:pPr>
                      <a:r>
                        <a:rPr lang="en-US" sz="1600" b="1" i="0" kern="1200" dirty="0">
                          <a:solidFill>
                            <a:schemeClr val="bg1"/>
                          </a:solidFill>
                          <a:effectLst/>
                          <a:latin typeface="Avenir LT Std 55 Roman" panose="020B0703020203020204"/>
                          <a:ea typeface="+mn-ea"/>
                          <a:cs typeface="+mn-cs"/>
                        </a:rPr>
                        <a:t>(n=40)</a:t>
                      </a:r>
                      <a:endParaRPr lang="en-US" sz="1600" b="1" i="0" dirty="0">
                        <a:latin typeface="Avenir LT Std 55 Roman" panose="020B0703020203020204"/>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hMerge="1">
                  <a:txBody>
                    <a:bodyPr/>
                    <a:lstStyle/>
                    <a:p>
                      <a:endParaRPr lang="en-US"/>
                    </a:p>
                  </a:txBody>
                  <a:tcPr/>
                </a:tc>
                <a:extLst>
                  <a:ext uri="{0D108BD9-81ED-4DB2-BD59-A6C34878D82A}">
                    <a16:rowId xmlns:a16="http://schemas.microsoft.com/office/drawing/2014/main" val="1318035038"/>
                  </a:ext>
                </a:extLst>
              </a:tr>
              <a:tr h="479133">
                <a:tc vMerge="1">
                  <a:txBody>
                    <a:bodyPr/>
                    <a:lstStyle/>
                    <a:p>
                      <a:endParaRPr lang="en-US"/>
                    </a:p>
                  </a:txBody>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LS mean Δ</a:t>
                      </a:r>
                      <a:r>
                        <a:rPr lang="en-US" sz="1600" b="1" i="0" baseline="30000" dirty="0">
                          <a:solidFill>
                            <a:schemeClr val="bg1"/>
                          </a:solidFill>
                          <a:effectLst/>
                          <a:latin typeface="Avenir LT Std 55 Roman" panose="020B0703020203020204"/>
                        </a:rPr>
                        <a:t>c</a:t>
                      </a:r>
                      <a:endParaRPr lang="en-US" sz="1600" b="1" i="0" strike="sngStrike" dirty="0">
                        <a:solidFill>
                          <a:srgbClr val="FF0000"/>
                        </a:solidFill>
                        <a:effectLst/>
                        <a:latin typeface="Avenir LT Std 55 Roman" panose="020B0703020203020204"/>
                      </a:endParaRPr>
                    </a:p>
                    <a:p>
                      <a:pPr marL="0" marR="0" algn="ctr">
                        <a:lnSpc>
                          <a:spcPct val="100000"/>
                        </a:lnSpc>
                        <a:buNone/>
                        <a:tabLst>
                          <a:tab pos="0" algn="l"/>
                        </a:tabLst>
                      </a:pPr>
                      <a:r>
                        <a:rPr lang="en-US" sz="1600" b="1" i="0" dirty="0">
                          <a:solidFill>
                            <a:schemeClr val="bg1"/>
                          </a:solidFill>
                          <a:effectLst/>
                          <a:latin typeface="Avenir LT Std 55 Roman" panose="020B0703020203020204"/>
                        </a:rPr>
                        <a:t>(95% CI)</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1" dirty="0">
                          <a:solidFill>
                            <a:schemeClr val="bg1"/>
                          </a:solidFill>
                          <a:effectLst/>
                          <a:latin typeface="Avenir LT Std 55 Roman" panose="020B0703020203020204"/>
                        </a:rPr>
                        <a:t>P</a:t>
                      </a:r>
                      <a:r>
                        <a:rPr lang="en-US" sz="1600" b="1" i="0" dirty="0">
                          <a:solidFill>
                            <a:schemeClr val="bg1"/>
                          </a:solidFill>
                          <a:effectLst/>
                          <a:latin typeface="Avenir LT Std 55 Roman" panose="020B0703020203020204"/>
                        </a:rPr>
                        <a:t> value</a:t>
                      </a:r>
                      <a:r>
                        <a:rPr lang="en-US" sz="1600" b="1" i="0" baseline="30000" dirty="0">
                          <a:solidFill>
                            <a:schemeClr val="bg1"/>
                          </a:solidFill>
                          <a:effectLst/>
                          <a:latin typeface="Avenir LT Std 55 Roman" panose="020B0703020203020204"/>
                        </a:rPr>
                        <a:t>d</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extLst>
                  <a:ext uri="{0D108BD9-81ED-4DB2-BD59-A6C34878D82A}">
                    <a16:rowId xmlns:a16="http://schemas.microsoft.com/office/drawing/2014/main" val="2184805760"/>
                  </a:ext>
                </a:extLst>
              </a:tr>
              <a:tr h="479133">
                <a:tc>
                  <a:txBody>
                    <a:bodyPr/>
                    <a:lstStyle/>
                    <a:p>
                      <a:pPr marL="58738" marR="0" indent="0">
                        <a:lnSpc>
                          <a:spcPct val="100000"/>
                        </a:lnSpc>
                        <a:buNone/>
                        <a:tabLst>
                          <a:tab pos="168275" algn="l"/>
                        </a:tabLst>
                      </a:pPr>
                      <a:r>
                        <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Total</a:t>
                      </a: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−40.8 </a:t>
                      </a:r>
                    </a:p>
                    <a:p>
                      <a:pPr marL="0" marR="0" algn="ctr">
                        <a:lnSpc>
                          <a:spcPct val="100000"/>
                        </a:lnSpc>
                        <a:buNone/>
                        <a:tabLst>
                          <a:tab pos="0" algn="l"/>
                        </a:tabLst>
                      </a:pPr>
                      <a:r>
                        <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(−52.7, −28.9)</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&lt;0.0001</a:t>
                      </a: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extLst>
                  <a:ext uri="{0D108BD9-81ED-4DB2-BD59-A6C34878D82A}">
                    <a16:rowId xmlns:a16="http://schemas.microsoft.com/office/drawing/2014/main" val="4040264657"/>
                  </a:ext>
                </a:extLst>
              </a:tr>
              <a:tr h="479133">
                <a:tc>
                  <a:txBody>
                    <a:bodyPr/>
                    <a:lstStyle/>
                    <a:p>
                      <a:pPr marL="349250" marR="0" indent="0">
                        <a:lnSpc>
                          <a:spcPct val="100000"/>
                        </a:lnSpc>
                        <a:buNone/>
                        <a:tabLst>
                          <a:tab pos="168275" algn="l"/>
                        </a:tabLst>
                      </a:pPr>
                      <a:r>
                        <a:rPr lang="en-US" sz="1600" b="1" i="0" dirty="0">
                          <a:solidFill>
                            <a:schemeClr val="tx1"/>
                          </a:solidFill>
                          <a:effectLst/>
                          <a:latin typeface="Avenir LT Std 55 Roman" panose="020B0703020203020204"/>
                        </a:rPr>
                        <a:t>PLM-related</a:t>
                      </a:r>
                      <a:r>
                        <a:rPr lang="en-US" sz="1600" b="1" i="0" baseline="30000" dirty="0">
                          <a:solidFill>
                            <a:schemeClr val="tx1"/>
                          </a:solidFill>
                          <a:effectLst/>
                          <a:latin typeface="Avenir LT Std 55 Roman" panose="020B0703020203020204"/>
                        </a:rPr>
                        <a:t>e</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−3.1</a:t>
                      </a:r>
                      <a:br>
                        <a:rPr lang="en-US" sz="1600" b="0" dirty="0">
                          <a:solidFill>
                            <a:schemeClr val="tx1"/>
                          </a:solidFill>
                          <a:effectLst/>
                          <a:latin typeface="Avenir LT Std 55 Roman" panose="020B0703020203020204"/>
                        </a:rPr>
                      </a:br>
                      <a:r>
                        <a:rPr lang="en-US" sz="1600" b="0" dirty="0">
                          <a:solidFill>
                            <a:schemeClr val="tx1"/>
                          </a:solidFill>
                          <a:effectLst/>
                          <a:latin typeface="Avenir LT Std 55 Roman" panose="020B0703020203020204"/>
                        </a:rPr>
                        <a:t>(−5.9, −0.3)</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0.0310</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0078751"/>
                  </a:ext>
                </a:extLst>
              </a:tr>
              <a:tr h="527980">
                <a:tc>
                  <a:txBody>
                    <a:bodyPr/>
                    <a:lstStyle/>
                    <a:p>
                      <a:pPr marL="349250" marR="0" indent="0">
                        <a:lnSpc>
                          <a:spcPct val="100000"/>
                        </a:lnSpc>
                        <a:buNone/>
                        <a:tabLst>
                          <a:tab pos="0" algn="l"/>
                        </a:tabLst>
                      </a:pPr>
                      <a:r>
                        <a:rPr lang="en-US" sz="1600" b="1" i="0" dirty="0">
                          <a:solidFill>
                            <a:schemeClr val="tx1"/>
                          </a:solidFill>
                          <a:effectLst/>
                          <a:latin typeface="Avenir LT Std 55 Roman" panose="020B0703020203020204"/>
                        </a:rPr>
                        <a:t>Respiratory-related</a:t>
                      </a:r>
                      <a:r>
                        <a:rPr lang="en-US" sz="1600" b="1" i="0" baseline="30000" dirty="0">
                          <a:solidFill>
                            <a:schemeClr val="tx1"/>
                          </a:solidFill>
                          <a:effectLst/>
                          <a:latin typeface="Avenir LT Std 55 Roman" panose="020B0703020203020204"/>
                        </a:rPr>
                        <a:t>f</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0.1</a:t>
                      </a:r>
                      <a:br>
                        <a:rPr lang="en-US" sz="1600" b="0" dirty="0">
                          <a:solidFill>
                            <a:schemeClr val="tx1"/>
                          </a:solidFill>
                          <a:effectLst/>
                          <a:latin typeface="Avenir LT Std 55 Roman" panose="020B0703020203020204"/>
                        </a:rPr>
                      </a:br>
                      <a:r>
                        <a:rPr lang="en-US" sz="1600" b="0" dirty="0">
                          <a:solidFill>
                            <a:schemeClr val="tx1"/>
                          </a:solidFill>
                          <a:effectLst/>
                          <a:latin typeface="Avenir LT Std 55 Roman" panose="020B0703020203020204"/>
                        </a:rPr>
                        <a:t>(−2.1, 2.3)</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0.9085</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extLst>
                  <a:ext uri="{0D108BD9-81ED-4DB2-BD59-A6C34878D82A}">
                    <a16:rowId xmlns:a16="http://schemas.microsoft.com/office/drawing/2014/main" val="3246510078"/>
                  </a:ext>
                </a:extLst>
              </a:tr>
              <a:tr h="479133">
                <a:tc>
                  <a:txBody>
                    <a:bodyPr/>
                    <a:lstStyle/>
                    <a:p>
                      <a:pPr marL="349250" marR="0" indent="0">
                        <a:lnSpc>
                          <a:spcPct val="100000"/>
                        </a:lnSpc>
                        <a:buNone/>
                        <a:tabLst>
                          <a:tab pos="0" algn="l"/>
                        </a:tabLst>
                      </a:pPr>
                      <a:r>
                        <a:rPr lang="en-US" sz="1600" b="1" i="0" dirty="0">
                          <a:solidFill>
                            <a:schemeClr val="tx1"/>
                          </a:solidFill>
                          <a:effectLst/>
                          <a:latin typeface="Avenir LT Std 55 Roman" panose="020B0703020203020204"/>
                        </a:rPr>
                        <a:t>Spontaneous</a:t>
                      </a:r>
                      <a:r>
                        <a:rPr lang="en-US" sz="1600" b="1" i="0" baseline="30000" dirty="0">
                          <a:solidFill>
                            <a:schemeClr val="tx1"/>
                          </a:solidFill>
                          <a:effectLst/>
                          <a:latin typeface="Avenir LT Std 55 Roman" panose="020B0703020203020204"/>
                        </a:rPr>
                        <a:t>g</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−37.9</a:t>
                      </a:r>
                      <a:br>
                        <a:rPr lang="en-US" sz="1600" b="0" dirty="0">
                          <a:solidFill>
                            <a:schemeClr val="tx1"/>
                          </a:solidFill>
                          <a:effectLst/>
                          <a:latin typeface="Avenir LT Std 55 Roman" panose="020B0703020203020204"/>
                        </a:rPr>
                      </a:br>
                      <a:r>
                        <a:rPr lang="en-US" sz="1600" b="0" dirty="0">
                          <a:solidFill>
                            <a:schemeClr val="tx1"/>
                          </a:solidFill>
                          <a:effectLst/>
                          <a:latin typeface="Avenir LT Std 55 Roman" panose="020B0703020203020204"/>
                        </a:rPr>
                        <a:t>(−47.9, −27.8)</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0" marR="0" algn="ctr">
                        <a:lnSpc>
                          <a:spcPct val="100000"/>
                        </a:lnSpc>
                        <a:buNone/>
                        <a:tabLst>
                          <a:tab pos="0" algn="l"/>
                        </a:tabLst>
                      </a:pPr>
                      <a:r>
                        <a:rPr lang="en-US" sz="1600" b="0" dirty="0">
                          <a:solidFill>
                            <a:schemeClr val="tx1"/>
                          </a:solidFill>
                          <a:effectLst/>
                          <a:latin typeface="Avenir LT Std 55 Roman" panose="020B0703020203020204"/>
                        </a:rPr>
                        <a:t>&lt;0.0001</a:t>
                      </a:r>
                      <a:endParaRPr lang="en-US" sz="1600" b="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extLst>
                  <a:ext uri="{0D108BD9-81ED-4DB2-BD59-A6C34878D82A}">
                    <a16:rowId xmlns:a16="http://schemas.microsoft.com/office/drawing/2014/main" val="2597089800"/>
                  </a:ext>
                </a:extLst>
              </a:tr>
            </a:tbl>
          </a:graphicData>
        </a:graphic>
      </p:graphicFrame>
      <p:sp>
        <p:nvSpPr>
          <p:cNvPr id="4" name="Rectangle 3">
            <a:extLst>
              <a:ext uri="{FF2B5EF4-FFF2-40B4-BE49-F238E27FC236}">
                <a16:creationId xmlns:a16="http://schemas.microsoft.com/office/drawing/2014/main" id="{436F1E55-1F50-6BBB-9912-A1293112AC71}"/>
              </a:ext>
            </a:extLst>
          </p:cNvPr>
          <p:cNvSpPr/>
          <p:nvPr/>
        </p:nvSpPr>
        <p:spPr>
          <a:xfrm>
            <a:off x="7051473" y="4082579"/>
            <a:ext cx="174381" cy="192505"/>
          </a:xfrm>
          <a:prstGeom prst="rect">
            <a:avLst/>
          </a:prstGeom>
          <a:solidFill>
            <a:srgbClr val="39B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BE87294-CEDF-35AD-07A9-6644732DD144}"/>
              </a:ext>
            </a:extLst>
          </p:cNvPr>
          <p:cNvSpPr/>
          <p:nvPr/>
        </p:nvSpPr>
        <p:spPr>
          <a:xfrm>
            <a:off x="7051473" y="4566075"/>
            <a:ext cx="174381" cy="192505"/>
          </a:xfrm>
          <a:prstGeom prst="rect">
            <a:avLst/>
          </a:prstGeom>
          <a:solidFill>
            <a:srgbClr val="FFC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2C99AED-106C-BC49-F73F-5F407FD3AC6F}"/>
              </a:ext>
            </a:extLst>
          </p:cNvPr>
          <p:cNvSpPr/>
          <p:nvPr/>
        </p:nvSpPr>
        <p:spPr>
          <a:xfrm>
            <a:off x="7051473" y="5256500"/>
            <a:ext cx="174381" cy="192505"/>
          </a:xfrm>
          <a:prstGeom prst="rect">
            <a:avLst/>
          </a:prstGeom>
          <a:solidFill>
            <a:srgbClr val="5075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26807BC-9F04-1EA2-9D0A-0AE25CA1B602}"/>
              </a:ext>
            </a:extLst>
          </p:cNvPr>
          <p:cNvSpPr txBox="1">
            <a:spLocks/>
          </p:cNvSpPr>
          <p:nvPr/>
        </p:nvSpPr>
        <p:spPr>
          <a:xfrm>
            <a:off x="990600" y="750849"/>
            <a:ext cx="10515599"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Total Number of Nocturnal Arousals </a:t>
            </a:r>
          </a:p>
          <a:p>
            <a:pPr algn="ctr"/>
            <a:r>
              <a:rPr lang="en-US" sz="3600" dirty="0">
                <a:solidFill>
                  <a:schemeClr val="tx1"/>
                </a:solidFill>
                <a:latin typeface="Avenir LT Std 55 Roman" panose="020B0703020203020204"/>
              </a:rPr>
              <a:t>Decreased From Baseline to End of Treatment </a:t>
            </a:r>
          </a:p>
          <a:p>
            <a:pPr algn="ctr"/>
            <a:r>
              <a:rPr lang="en-US" sz="3600" dirty="0">
                <a:solidFill>
                  <a:schemeClr val="tx1"/>
                </a:solidFill>
                <a:latin typeface="Avenir LT Std 55 Roman" panose="020B0703020203020204"/>
              </a:rPr>
              <a:t>in Idiopathic Hypersomnia </a:t>
            </a:r>
          </a:p>
          <a:p>
            <a:pPr algn="ctr"/>
            <a:r>
              <a:rPr lang="en-US" sz="2400" b="0" i="1" dirty="0">
                <a:solidFill>
                  <a:schemeClr val="tx1"/>
                </a:solidFill>
                <a:latin typeface="Avenir LT Std 55 Roman" panose="020B0703020203020204"/>
              </a:rPr>
              <a:t>Completer analysis set</a:t>
            </a:r>
            <a:r>
              <a:rPr lang="en-US" sz="2400" b="0" i="1" baseline="30000" dirty="0">
                <a:solidFill>
                  <a:schemeClr val="tx1"/>
                </a:solidFill>
                <a:latin typeface="Avenir LT Std 55 Roman" panose="020B0703020203020204"/>
              </a:rPr>
              <a:t>a</a:t>
            </a:r>
          </a:p>
        </p:txBody>
      </p:sp>
      <p:graphicFrame>
        <p:nvGraphicFramePr>
          <p:cNvPr id="9" name="Chart 8">
            <a:extLst>
              <a:ext uri="{FF2B5EF4-FFF2-40B4-BE49-F238E27FC236}">
                <a16:creationId xmlns:a16="http://schemas.microsoft.com/office/drawing/2014/main" id="{FC1904DF-5E7D-E951-62EA-30AFBA718BDE}"/>
              </a:ext>
            </a:extLst>
          </p:cNvPr>
          <p:cNvGraphicFramePr/>
          <p:nvPr>
            <p:extLst>
              <p:ext uri="{D42A27DB-BD31-4B8C-83A1-F6EECF244321}">
                <p14:modId xmlns:p14="http://schemas.microsoft.com/office/powerpoint/2010/main" val="3769623083"/>
              </p:ext>
            </p:extLst>
          </p:nvPr>
        </p:nvGraphicFramePr>
        <p:xfrm>
          <a:off x="865383" y="1505722"/>
          <a:ext cx="5766492" cy="4536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id="{BFB7F4AC-3ECB-8C82-AD26-D7A01FD81F51}"/>
              </a:ext>
            </a:extLst>
          </p:cNvPr>
          <p:cNvGraphicFramePr>
            <a:graphicFrameLocks noGrp="1"/>
          </p:cNvGraphicFramePr>
          <p:nvPr>
            <p:extLst>
              <p:ext uri="{D42A27DB-BD31-4B8C-83A1-F6EECF244321}">
                <p14:modId xmlns:p14="http://schemas.microsoft.com/office/powerpoint/2010/main" val="2060701896"/>
              </p:ext>
            </p:extLst>
          </p:nvPr>
        </p:nvGraphicFramePr>
        <p:xfrm>
          <a:off x="1973766" y="5211584"/>
          <a:ext cx="4529361" cy="822960"/>
        </p:xfrm>
        <a:graphic>
          <a:graphicData uri="http://schemas.openxmlformats.org/drawingml/2006/table">
            <a:tbl>
              <a:tblPr firstRow="1" bandRow="1">
                <a:tableStyleId>{2D5ABB26-0587-4C30-8999-92F81FD0307C}</a:tableStyleId>
              </a:tblPr>
              <a:tblGrid>
                <a:gridCol w="2319454">
                  <a:extLst>
                    <a:ext uri="{9D8B030D-6E8A-4147-A177-3AD203B41FA5}">
                      <a16:colId xmlns:a16="http://schemas.microsoft.com/office/drawing/2014/main" val="896523781"/>
                    </a:ext>
                  </a:extLst>
                </a:gridCol>
                <a:gridCol w="2209907">
                  <a:extLst>
                    <a:ext uri="{9D8B030D-6E8A-4147-A177-3AD203B41FA5}">
                      <a16:colId xmlns:a16="http://schemas.microsoft.com/office/drawing/2014/main" val="3348512774"/>
                    </a:ext>
                  </a:extLst>
                </a:gridCol>
              </a:tblGrid>
              <a:tr h="0">
                <a:tc>
                  <a:txBody>
                    <a:bodyPr/>
                    <a:lstStyle/>
                    <a:p>
                      <a:pPr algn="ctr"/>
                      <a:r>
                        <a:rPr lang="en-US" sz="1400" dirty="0">
                          <a:latin typeface="Avenir LT Std 55 Roman" panose="020B0703020203020204"/>
                          <a:cs typeface="Arial" panose="020B0604020202020204" pitchFamily="34" charset="0"/>
                        </a:rPr>
                        <a:t>Baseline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venir LT Std 55 Roman" panose="020B0703020203020204"/>
                          <a:cs typeface="Arial" panose="020B0604020202020204" pitchFamily="34" charset="0"/>
                        </a:rPr>
                        <a:t>Optimized LXB (EOT)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8727499"/>
                  </a:ext>
                </a:extLst>
              </a:tr>
              <a:tr h="121372">
                <a:tc gridSpan="2">
                  <a:txBody>
                    <a:bodyPr/>
                    <a:lstStyle/>
                    <a:p>
                      <a:pPr algn="ctr"/>
                      <a:r>
                        <a:rPr lang="en-US" sz="1400" b="1" i="0" dirty="0">
                          <a:latin typeface="Avenir LT Std 55 Roman" panose="020B0703020203020204"/>
                          <a:cs typeface="Arial" panose="020B0604020202020204" pitchFamily="34" charset="0"/>
                        </a:rPr>
                        <a:t>Idiopathic Hypersomnia</a:t>
                      </a:r>
                    </a:p>
                    <a:p>
                      <a:pPr algn="ctr"/>
                      <a:r>
                        <a:rPr lang="en-US" sz="1400" b="1" i="0" dirty="0">
                          <a:latin typeface="Avenir LT Std 55 Roman" panose="020B0703020203020204"/>
                          <a:cs typeface="Arial" panose="020B0604020202020204" pitchFamily="34" charset="0"/>
                        </a:rPr>
                        <a:t>(n=40)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2148692"/>
                  </a:ext>
                </a:extLst>
              </a:tr>
            </a:tbl>
          </a:graphicData>
        </a:graphic>
      </p:graphicFrame>
      <p:sp>
        <p:nvSpPr>
          <p:cNvPr id="12" name="TextBox 11">
            <a:extLst>
              <a:ext uri="{FF2B5EF4-FFF2-40B4-BE49-F238E27FC236}">
                <a16:creationId xmlns:a16="http://schemas.microsoft.com/office/drawing/2014/main" id="{416E2842-88AD-9A87-3CD0-F9F1712A3AB7}"/>
              </a:ext>
            </a:extLst>
          </p:cNvPr>
          <p:cNvSpPr txBox="1"/>
          <p:nvPr/>
        </p:nvSpPr>
        <p:spPr>
          <a:xfrm>
            <a:off x="2464418" y="2072477"/>
            <a:ext cx="1260088" cy="307777"/>
          </a:xfrm>
          <a:prstGeom prst="rect">
            <a:avLst/>
          </a:prstGeom>
          <a:noFill/>
        </p:spPr>
        <p:txBody>
          <a:bodyPr wrap="square" rtlCol="0">
            <a:spAutoFit/>
          </a:bodyPr>
          <a:lstStyle/>
          <a:p>
            <a:pPr algn="ctr"/>
            <a:r>
              <a:rPr lang="en-US" sz="1400" b="1" dirty="0">
                <a:latin typeface="Avenir LT Std 55 Roman" panose="020B0703020203020204"/>
                <a:cs typeface="Arial" panose="020B0604020202020204" pitchFamily="34" charset="0"/>
              </a:rPr>
              <a:t>Total: 111.5</a:t>
            </a:r>
          </a:p>
        </p:txBody>
      </p:sp>
      <p:sp>
        <p:nvSpPr>
          <p:cNvPr id="13" name="TextBox 12">
            <a:extLst>
              <a:ext uri="{FF2B5EF4-FFF2-40B4-BE49-F238E27FC236}">
                <a16:creationId xmlns:a16="http://schemas.microsoft.com/office/drawing/2014/main" id="{C239465A-AD8F-58AB-DA7F-C28A5E90B493}"/>
              </a:ext>
            </a:extLst>
          </p:cNvPr>
          <p:cNvSpPr txBox="1"/>
          <p:nvPr/>
        </p:nvSpPr>
        <p:spPr>
          <a:xfrm>
            <a:off x="4750418" y="3076087"/>
            <a:ext cx="1260088" cy="307777"/>
          </a:xfrm>
          <a:prstGeom prst="rect">
            <a:avLst/>
          </a:prstGeom>
          <a:noFill/>
        </p:spPr>
        <p:txBody>
          <a:bodyPr wrap="square" rtlCol="0">
            <a:spAutoFit/>
          </a:bodyPr>
          <a:lstStyle/>
          <a:p>
            <a:pPr algn="ctr"/>
            <a:r>
              <a:rPr lang="en-US" sz="1400" b="1" dirty="0">
                <a:latin typeface="Avenir LT Std 55 Roman" panose="020B0703020203020204"/>
                <a:cs typeface="Arial" panose="020B0604020202020204" pitchFamily="34" charset="0"/>
              </a:rPr>
              <a:t>Total: 70.7</a:t>
            </a:r>
          </a:p>
        </p:txBody>
      </p:sp>
    </p:spTree>
    <p:extLst>
      <p:ext uri="{BB962C8B-B14F-4D97-AF65-F5344CB8AC3E}">
        <p14:creationId xmlns:p14="http://schemas.microsoft.com/office/powerpoint/2010/main" val="1535147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36891-2344-68E5-E7B9-1336ADDD3A5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81E04-A324-DF02-AA89-9AC15503E285}"/>
              </a:ext>
            </a:extLst>
          </p:cNvPr>
          <p:cNvSpPr txBox="1"/>
          <p:nvPr/>
        </p:nvSpPr>
        <p:spPr>
          <a:xfrm>
            <a:off x="881934" y="6132314"/>
            <a:ext cx="10624265" cy="646331"/>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Completer analysis set: all participants who enrolled in the study, took their prescribed LXB regimen for ≥1 night after the BL period, completed the SDP, and completed the PSG EOT visit. </a:t>
            </a:r>
            <a:r>
              <a:rPr lang="en-US" sz="900" baseline="30000" dirty="0">
                <a:latin typeface="Avenir LT Std 55 Roman" panose="020B0703020203020204"/>
              </a:rPr>
              <a:t>b</a:t>
            </a:r>
            <a:r>
              <a:rPr lang="en-US" sz="900" dirty="0">
                <a:latin typeface="Avenir LT Std 55 Roman" panose="020B0703020203020204"/>
              </a:rPr>
              <a:t>Difference between EOT and BL.      </a:t>
            </a:r>
            <a:r>
              <a:rPr lang="en-US" sz="900" baseline="30000" dirty="0">
                <a:latin typeface="Avenir LT Std 55 Roman" panose="020B0703020203020204"/>
              </a:rPr>
              <a:t>c</a:t>
            </a:r>
            <a:r>
              <a:rPr lang="en-US" sz="900" i="1" dirty="0">
                <a:latin typeface="Avenir LT Std 55 Roman" panose="020B0703020203020204"/>
              </a:rPr>
              <a:t>P </a:t>
            </a:r>
            <a:r>
              <a:rPr lang="en-US" sz="900" dirty="0">
                <a:latin typeface="Avenir LT Std 55 Roman" panose="020B0703020203020204"/>
              </a:rPr>
              <a:t>values reported are nominal.</a:t>
            </a:r>
          </a:p>
          <a:p>
            <a:r>
              <a:rPr lang="en-US" sz="900" dirty="0">
                <a:latin typeface="Avenir LT Std 55 Roman" panose="020B0703020203020204"/>
              </a:rPr>
              <a:t>AHI, apnea-hypopnea index; BL, baseline; CI, confidence interval; EOT, end of treatment; LS, least squares; LXB, low-sodium oxybate; PLM, periodic limb movements; PSG, polysomnography; SDP, stable-dose period; SE, standard error; SpO</a:t>
            </a:r>
            <a:r>
              <a:rPr lang="en-US" sz="900" baseline="-25000" dirty="0">
                <a:latin typeface="Avenir LT Std 55 Roman" panose="020B0703020203020204"/>
              </a:rPr>
              <a:t>2</a:t>
            </a:r>
            <a:r>
              <a:rPr lang="en-US" sz="900" dirty="0">
                <a:latin typeface="Avenir LT Std 55 Roman" panose="020B0703020203020204"/>
              </a:rPr>
              <a:t>, peripheral oxygen saturation.</a:t>
            </a:r>
          </a:p>
        </p:txBody>
      </p:sp>
      <p:graphicFrame>
        <p:nvGraphicFramePr>
          <p:cNvPr id="6" name="Table 5">
            <a:extLst>
              <a:ext uri="{FF2B5EF4-FFF2-40B4-BE49-F238E27FC236}">
                <a16:creationId xmlns:a16="http://schemas.microsoft.com/office/drawing/2014/main" id="{43EDDA7C-5C98-6DAB-F5B5-ECF65C077308}"/>
              </a:ext>
            </a:extLst>
          </p:cNvPr>
          <p:cNvGraphicFramePr>
            <a:graphicFrameLocks noGrp="1"/>
          </p:cNvGraphicFramePr>
          <p:nvPr>
            <p:extLst>
              <p:ext uri="{D42A27DB-BD31-4B8C-83A1-F6EECF244321}">
                <p14:modId xmlns:p14="http://schemas.microsoft.com/office/powerpoint/2010/main" val="962449745"/>
              </p:ext>
            </p:extLst>
          </p:nvPr>
        </p:nvGraphicFramePr>
        <p:xfrm>
          <a:off x="990599" y="2651215"/>
          <a:ext cx="10477508" cy="2682240"/>
        </p:xfrm>
        <a:graphic>
          <a:graphicData uri="http://schemas.openxmlformats.org/drawingml/2006/table">
            <a:tbl>
              <a:tblPr firstRow="1" firstCol="1" bandRow="1">
                <a:tableStyleId>{5C22544A-7EE6-4342-B048-85BDC9FD1C3A}</a:tableStyleId>
              </a:tblPr>
              <a:tblGrid>
                <a:gridCol w="1379388">
                  <a:extLst>
                    <a:ext uri="{9D8B030D-6E8A-4147-A177-3AD203B41FA5}">
                      <a16:colId xmlns:a16="http://schemas.microsoft.com/office/drawing/2014/main" val="4200565352"/>
                    </a:ext>
                  </a:extLst>
                </a:gridCol>
                <a:gridCol w="1137265">
                  <a:extLst>
                    <a:ext uri="{9D8B030D-6E8A-4147-A177-3AD203B41FA5}">
                      <a16:colId xmlns:a16="http://schemas.microsoft.com/office/drawing/2014/main" val="2572858864"/>
                    </a:ext>
                  </a:extLst>
                </a:gridCol>
                <a:gridCol w="1137265">
                  <a:extLst>
                    <a:ext uri="{9D8B030D-6E8A-4147-A177-3AD203B41FA5}">
                      <a16:colId xmlns:a16="http://schemas.microsoft.com/office/drawing/2014/main" val="1354064108"/>
                    </a:ext>
                  </a:extLst>
                </a:gridCol>
                <a:gridCol w="1137265">
                  <a:extLst>
                    <a:ext uri="{9D8B030D-6E8A-4147-A177-3AD203B41FA5}">
                      <a16:colId xmlns:a16="http://schemas.microsoft.com/office/drawing/2014/main" val="1098283405"/>
                    </a:ext>
                  </a:extLst>
                </a:gridCol>
                <a:gridCol w="1137265">
                  <a:extLst>
                    <a:ext uri="{9D8B030D-6E8A-4147-A177-3AD203B41FA5}">
                      <a16:colId xmlns:a16="http://schemas.microsoft.com/office/drawing/2014/main" val="1417888849"/>
                    </a:ext>
                  </a:extLst>
                </a:gridCol>
                <a:gridCol w="1137265">
                  <a:extLst>
                    <a:ext uri="{9D8B030D-6E8A-4147-A177-3AD203B41FA5}">
                      <a16:colId xmlns:a16="http://schemas.microsoft.com/office/drawing/2014/main" val="2782885849"/>
                    </a:ext>
                  </a:extLst>
                </a:gridCol>
                <a:gridCol w="1137265">
                  <a:extLst>
                    <a:ext uri="{9D8B030D-6E8A-4147-A177-3AD203B41FA5}">
                      <a16:colId xmlns:a16="http://schemas.microsoft.com/office/drawing/2014/main" val="3438360862"/>
                    </a:ext>
                  </a:extLst>
                </a:gridCol>
                <a:gridCol w="1137265">
                  <a:extLst>
                    <a:ext uri="{9D8B030D-6E8A-4147-A177-3AD203B41FA5}">
                      <a16:colId xmlns:a16="http://schemas.microsoft.com/office/drawing/2014/main" val="858661463"/>
                    </a:ext>
                  </a:extLst>
                </a:gridCol>
                <a:gridCol w="1137265">
                  <a:extLst>
                    <a:ext uri="{9D8B030D-6E8A-4147-A177-3AD203B41FA5}">
                      <a16:colId xmlns:a16="http://schemas.microsoft.com/office/drawing/2014/main" val="2810463351"/>
                    </a:ext>
                  </a:extLst>
                </a:gridCol>
              </a:tblGrid>
              <a:tr h="0">
                <a:tc rowSpan="2">
                  <a:txBody>
                    <a:bodyPr/>
                    <a:lstStyle/>
                    <a:p>
                      <a:pPr marL="0" marR="0">
                        <a:lnSpc>
                          <a:spcPct val="100000"/>
                        </a:lnSpc>
                        <a:buNone/>
                        <a:tabLst>
                          <a:tab pos="0" algn="l"/>
                        </a:tabLst>
                      </a:pPr>
                      <a:r>
                        <a:rPr lang="en-US" sz="1600" b="1" i="0" dirty="0">
                          <a:effectLst/>
                          <a:latin typeface="Avenir LT Std 55 Roman" panose="020B0703020203020204"/>
                        </a:rPr>
                        <a:t>Parameter</a:t>
                      </a:r>
                      <a:endParaRPr lang="en-US" sz="1600" b="1" i="0" dirty="0">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075D3"/>
                    </a:solidFill>
                  </a:tcPr>
                </a:tc>
                <a:tc gridSpan="4">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Narcolepsy</a:t>
                      </a:r>
                      <a:r>
                        <a:rPr lang="en-US" sz="1600" b="1" i="0" baseline="30000" dirty="0">
                          <a:solidFill>
                            <a:schemeClr val="bg1"/>
                          </a:solidFill>
                          <a:effectLst/>
                          <a:latin typeface="Avenir LT Std 55 Roman" panose="020B0703020203020204"/>
                        </a:rPr>
                        <a:t>a</a:t>
                      </a:r>
                      <a:br>
                        <a:rPr lang="en-US" sz="1600" b="1" i="0" dirty="0">
                          <a:solidFill>
                            <a:schemeClr val="bg1"/>
                          </a:solidFill>
                          <a:effectLst/>
                          <a:latin typeface="Avenir LT Std 55 Roman" panose="020B0703020203020204"/>
                        </a:rPr>
                      </a:br>
                      <a:r>
                        <a:rPr lang="en-US" sz="1600" b="1" i="0" dirty="0">
                          <a:solidFill>
                            <a:schemeClr val="bg1"/>
                          </a:solidFill>
                          <a:effectLst/>
                          <a:latin typeface="Avenir LT Std 55 Roman" panose="020B0703020203020204"/>
                        </a:rPr>
                        <a:t>(n=34)</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075D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Idiopathic Hypersomnia</a:t>
                      </a:r>
                      <a:r>
                        <a:rPr lang="en-US" sz="1600" b="1" i="0" baseline="30000" dirty="0">
                          <a:solidFill>
                            <a:schemeClr val="bg1"/>
                          </a:solidFill>
                          <a:effectLst/>
                          <a:latin typeface="Avenir LT Std 55 Roman" panose="020B0703020203020204"/>
                        </a:rPr>
                        <a:t>a</a:t>
                      </a:r>
                      <a:endParaRPr lang="en-US" sz="1600" b="1" i="0" dirty="0">
                        <a:solidFill>
                          <a:schemeClr val="bg1"/>
                        </a:solidFill>
                        <a:effectLst/>
                        <a:latin typeface="Avenir LT Std 55 Roman" panose="020B0703020203020204"/>
                      </a:endParaRPr>
                    </a:p>
                    <a:p>
                      <a:pPr marL="0" marR="0" algn="ctr">
                        <a:lnSpc>
                          <a:spcPct val="100000"/>
                        </a:lnSpc>
                        <a:buNone/>
                        <a:tabLst>
                          <a:tab pos="0" algn="l"/>
                        </a:tabLst>
                      </a:pPr>
                      <a:r>
                        <a:rPr lang="en-US" sz="1600" b="1" i="0" dirty="0">
                          <a:effectLst/>
                          <a:latin typeface="Avenir LT Std 55 Roman" panose="020B0703020203020204"/>
                        </a:rPr>
                        <a:t>(n=40)</a:t>
                      </a:r>
                      <a:endParaRPr lang="en-US" sz="1600" b="1" i="0" dirty="0">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075D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8035038"/>
                  </a:ext>
                </a:extLst>
              </a:tr>
              <a:tr h="0">
                <a:tc vMerge="1">
                  <a:txBody>
                    <a:bodyPr/>
                    <a:lstStyle/>
                    <a:p>
                      <a:endParaRPr lang="en-US"/>
                    </a:p>
                  </a:txBody>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Baseline,</a:t>
                      </a:r>
                    </a:p>
                    <a:p>
                      <a:pPr marL="0" marR="0" algn="ctr">
                        <a:lnSpc>
                          <a:spcPct val="100000"/>
                        </a:lnSpc>
                        <a:buNone/>
                        <a:tabLst>
                          <a:tab pos="0" algn="l"/>
                        </a:tabLst>
                      </a:pPr>
                      <a:r>
                        <a:rPr lang="en-US" sz="1600" b="1" i="0" dirty="0">
                          <a:solidFill>
                            <a:schemeClr val="bg1"/>
                          </a:solidFill>
                          <a:effectLst/>
                          <a:latin typeface="Avenir LT Std 55 Roman" panose="020B0703020203020204"/>
                        </a:rPr>
                        <a:t>mean (SE)</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EOT,</a:t>
                      </a:r>
                    </a:p>
                    <a:p>
                      <a:pPr marL="0" marR="0" algn="ctr">
                        <a:lnSpc>
                          <a:spcPct val="100000"/>
                        </a:lnSpc>
                        <a:buNone/>
                        <a:tabLst>
                          <a:tab pos="0" algn="l"/>
                        </a:tabLst>
                      </a:pPr>
                      <a:r>
                        <a:rPr lang="en-US" sz="1600" b="1" i="0" dirty="0">
                          <a:solidFill>
                            <a:schemeClr val="bg1"/>
                          </a:solidFill>
                          <a:effectLst/>
                          <a:latin typeface="Avenir LT Std 55 Roman" panose="020B0703020203020204"/>
                        </a:rPr>
                        <a:t>mean (SE)</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LS mean Δ</a:t>
                      </a:r>
                      <a:r>
                        <a:rPr lang="en-US" sz="1600" b="1" i="0" baseline="30000" dirty="0">
                          <a:solidFill>
                            <a:schemeClr val="bg1"/>
                          </a:solidFill>
                          <a:effectLst/>
                          <a:latin typeface="Avenir LT Std 55 Roman" panose="020B0703020203020204"/>
                        </a:rPr>
                        <a:t>b</a:t>
                      </a:r>
                      <a:endParaRPr lang="en-US" sz="1600" b="1" i="0" strike="sngStrike" dirty="0">
                        <a:solidFill>
                          <a:srgbClr val="FF0000"/>
                        </a:solidFill>
                        <a:effectLst/>
                        <a:latin typeface="Avenir LT Std 55 Roman" panose="020B0703020203020204"/>
                      </a:endParaRPr>
                    </a:p>
                    <a:p>
                      <a:pPr marL="0" marR="0" algn="ctr">
                        <a:lnSpc>
                          <a:spcPct val="100000"/>
                        </a:lnSpc>
                        <a:buNone/>
                        <a:tabLst>
                          <a:tab pos="0" algn="l"/>
                        </a:tabLst>
                      </a:pPr>
                      <a:r>
                        <a:rPr lang="en-US" sz="1600" b="1" i="0" dirty="0">
                          <a:solidFill>
                            <a:schemeClr val="bg1"/>
                          </a:solidFill>
                          <a:effectLst/>
                          <a:latin typeface="Avenir LT Std 55 Roman" panose="020B0703020203020204"/>
                        </a:rPr>
                        <a:t>(95% CI)</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1" dirty="0">
                          <a:solidFill>
                            <a:schemeClr val="bg1"/>
                          </a:solidFill>
                          <a:effectLst/>
                          <a:latin typeface="Avenir LT Std 55 Roman" panose="020B0703020203020204"/>
                        </a:rPr>
                        <a:t>P</a:t>
                      </a:r>
                      <a:r>
                        <a:rPr lang="en-US" sz="1600" b="1" i="0" dirty="0">
                          <a:solidFill>
                            <a:schemeClr val="bg1"/>
                          </a:solidFill>
                          <a:effectLst/>
                          <a:latin typeface="Avenir LT Std 55 Roman" panose="020B0703020203020204"/>
                        </a:rPr>
                        <a:t> value</a:t>
                      </a:r>
                      <a:r>
                        <a:rPr lang="en-US" sz="1600" b="1" i="0" baseline="30000" dirty="0">
                          <a:solidFill>
                            <a:schemeClr val="bg1"/>
                          </a:solidFill>
                          <a:effectLst/>
                          <a:latin typeface="Avenir LT Std 55 Roman" panose="020B0703020203020204"/>
                        </a:rPr>
                        <a:t>c</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Baseline,</a:t>
                      </a:r>
                    </a:p>
                    <a:p>
                      <a:pPr marL="0" marR="0" algn="ctr">
                        <a:lnSpc>
                          <a:spcPct val="100000"/>
                        </a:lnSpc>
                        <a:buNone/>
                        <a:tabLst>
                          <a:tab pos="0" algn="l"/>
                        </a:tabLst>
                      </a:pPr>
                      <a:r>
                        <a:rPr lang="en-US" sz="1600" b="1" i="0" dirty="0">
                          <a:solidFill>
                            <a:schemeClr val="bg1"/>
                          </a:solidFill>
                          <a:effectLst/>
                          <a:latin typeface="Avenir LT Std 55 Roman" panose="020B0703020203020204"/>
                        </a:rPr>
                        <a:t>mean (SE)</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EOT,</a:t>
                      </a:r>
                    </a:p>
                    <a:p>
                      <a:pPr marL="0" marR="0" algn="ctr">
                        <a:lnSpc>
                          <a:spcPct val="100000"/>
                        </a:lnSpc>
                        <a:buNone/>
                        <a:tabLst>
                          <a:tab pos="0" algn="l"/>
                        </a:tabLst>
                      </a:pPr>
                      <a:r>
                        <a:rPr lang="en-US" sz="1600" b="1" i="0" dirty="0">
                          <a:solidFill>
                            <a:schemeClr val="bg1"/>
                          </a:solidFill>
                          <a:effectLst/>
                          <a:latin typeface="Avenir LT Std 55 Roman" panose="020B0703020203020204"/>
                        </a:rPr>
                        <a:t>mean (SE)</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0" dirty="0">
                          <a:solidFill>
                            <a:schemeClr val="bg1"/>
                          </a:solidFill>
                          <a:effectLst/>
                          <a:latin typeface="Avenir LT Std 55 Roman" panose="020B0703020203020204"/>
                        </a:rPr>
                        <a:t>LS mean Δ</a:t>
                      </a:r>
                      <a:r>
                        <a:rPr lang="en-US" sz="1600" b="1" i="0" baseline="30000" dirty="0">
                          <a:solidFill>
                            <a:schemeClr val="bg1"/>
                          </a:solidFill>
                          <a:effectLst/>
                          <a:latin typeface="Avenir LT Std 55 Roman" panose="020B0703020203020204"/>
                        </a:rPr>
                        <a:t>b</a:t>
                      </a:r>
                      <a:endParaRPr lang="en-US" sz="1600" b="1" i="0" strike="sngStrike" dirty="0">
                        <a:solidFill>
                          <a:srgbClr val="FF0000"/>
                        </a:solidFill>
                        <a:effectLst/>
                        <a:latin typeface="Avenir LT Std 55 Roman" panose="020B0703020203020204"/>
                      </a:endParaRPr>
                    </a:p>
                    <a:p>
                      <a:pPr marL="0" marR="0" algn="ctr">
                        <a:lnSpc>
                          <a:spcPct val="100000"/>
                        </a:lnSpc>
                        <a:buNone/>
                        <a:tabLst>
                          <a:tab pos="0" algn="l"/>
                        </a:tabLst>
                      </a:pPr>
                      <a:r>
                        <a:rPr lang="en-US" sz="1600" b="1" i="0" dirty="0">
                          <a:solidFill>
                            <a:schemeClr val="bg1"/>
                          </a:solidFill>
                          <a:effectLst/>
                          <a:latin typeface="Avenir LT Std 55 Roman" panose="020B0703020203020204"/>
                        </a:rPr>
                        <a:t>(95% CI)</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buNone/>
                        <a:tabLst>
                          <a:tab pos="0" algn="l"/>
                        </a:tabLst>
                      </a:pPr>
                      <a:r>
                        <a:rPr lang="en-US" sz="1600" b="1" i="1" dirty="0">
                          <a:solidFill>
                            <a:schemeClr val="bg1"/>
                          </a:solidFill>
                          <a:effectLst/>
                          <a:latin typeface="Avenir LT Std 55 Roman" panose="020B0703020203020204"/>
                        </a:rPr>
                        <a:t>P</a:t>
                      </a:r>
                      <a:r>
                        <a:rPr lang="en-US" sz="1600" b="1" i="0" dirty="0">
                          <a:solidFill>
                            <a:schemeClr val="bg1"/>
                          </a:solidFill>
                          <a:effectLst/>
                          <a:latin typeface="Avenir LT Std 55 Roman" panose="020B0703020203020204"/>
                        </a:rPr>
                        <a:t> value</a:t>
                      </a:r>
                      <a:r>
                        <a:rPr lang="en-US" sz="1600" b="1" i="0" baseline="30000" dirty="0">
                          <a:solidFill>
                            <a:schemeClr val="bg1"/>
                          </a:solidFill>
                          <a:effectLst/>
                          <a:latin typeface="Avenir LT Std 55 Roman" panose="020B0703020203020204"/>
                        </a:rPr>
                        <a:t>c</a:t>
                      </a:r>
                      <a:endParaRPr lang="en-US" sz="16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extLst>
                  <a:ext uri="{0D108BD9-81ED-4DB2-BD59-A6C34878D82A}">
                    <a16:rowId xmlns:a16="http://schemas.microsoft.com/office/drawing/2014/main" val="2184805760"/>
                  </a:ext>
                </a:extLst>
              </a:tr>
              <a:tr h="0">
                <a:tc>
                  <a:txBody>
                    <a:bodyPr/>
                    <a:lstStyle/>
                    <a:p>
                      <a:pPr marL="0" marR="0">
                        <a:lnSpc>
                          <a:spcPct val="100000"/>
                        </a:lnSpc>
                        <a:buNone/>
                        <a:tabLst>
                          <a:tab pos="0" algn="l"/>
                        </a:tabLst>
                      </a:pPr>
                      <a:r>
                        <a:rPr lang="en-US" sz="1600" b="1" i="0" kern="1200" dirty="0">
                          <a:solidFill>
                            <a:schemeClr val="tx1"/>
                          </a:solidFill>
                          <a:effectLst/>
                          <a:latin typeface="Avenir LT Std 55 Roman" panose="020B0703020203020204"/>
                          <a:ea typeface="+mn-ea"/>
                          <a:cs typeface="+mn-cs"/>
                        </a:rPr>
                        <a:t>AHI (events/h)</a:t>
                      </a:r>
                      <a:endParaRPr lang="en-US" sz="1600" b="1" i="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1.9 (0.5)</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1.8 (0.4)</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a:t>
                      </a: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0.1</a:t>
                      </a:r>
                      <a:b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b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a:t>
                      </a: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a:t>
                      </a: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0.9, </a:t>
                      </a: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0.7)</a:t>
                      </a:r>
                      <a:endPar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0.7611</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1.4 (0.3)</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2.0 (0.5)</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0.7</a:t>
                      </a:r>
                      <a:b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b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a:t>
                      </a: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a:t>
                      </a: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0.2, </a:t>
                      </a: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1.4)</a:t>
                      </a:r>
                      <a:endPar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0.1070</a:t>
                      </a:r>
                    </a:p>
                  </a:txBody>
                  <a:tcPr marL="68580" marR="68580" marT="91440" marB="91440" anchor="ctr">
                    <a:lnL w="12700"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extLst>
                  <a:ext uri="{0D108BD9-81ED-4DB2-BD59-A6C34878D82A}">
                    <a16:rowId xmlns:a16="http://schemas.microsoft.com/office/drawing/2014/main" val="1811036865"/>
                  </a:ext>
                </a:extLst>
              </a:tr>
              <a:tr h="0">
                <a:tc>
                  <a:txBody>
                    <a:bodyPr/>
                    <a:lstStyle/>
                    <a:p>
                      <a:pPr marL="0" marR="0">
                        <a:lnSpc>
                          <a:spcPct val="100000"/>
                        </a:lnSpc>
                        <a:buNone/>
                        <a:tabLst>
                          <a:tab pos="0" algn="l"/>
                        </a:tabLst>
                      </a:pPr>
                      <a:r>
                        <a:rPr lang="en-US" sz="1600" b="1" i="0" dirty="0">
                          <a:solidFill>
                            <a:schemeClr val="tx1"/>
                          </a:solidFill>
                          <a:effectLst/>
                          <a:latin typeface="Avenir LT Std 55 Roman" panose="020B0703020203020204"/>
                        </a:rPr>
                        <a:t>Mean </a:t>
                      </a:r>
                      <a:br>
                        <a:rPr lang="en-US" sz="1600" b="1" i="0" dirty="0">
                          <a:solidFill>
                            <a:schemeClr val="tx1"/>
                          </a:solidFill>
                          <a:effectLst/>
                          <a:latin typeface="Avenir LT Std 55 Roman" panose="020B0703020203020204"/>
                        </a:rPr>
                      </a:br>
                      <a:r>
                        <a:rPr lang="en-US" sz="1600" b="1" i="0" dirty="0">
                          <a:solidFill>
                            <a:schemeClr val="tx1"/>
                          </a:solidFill>
                          <a:effectLst/>
                          <a:latin typeface="Avenir LT Std 55 Roman" panose="020B0703020203020204"/>
                        </a:rPr>
                        <a:t>SpO</a:t>
                      </a:r>
                      <a:r>
                        <a:rPr lang="en-US" sz="1600" b="1" i="0" baseline="-25000" dirty="0">
                          <a:solidFill>
                            <a:schemeClr val="tx1"/>
                          </a:solidFill>
                          <a:effectLst/>
                          <a:latin typeface="Avenir LT Std 55 Roman" panose="020B0703020203020204"/>
                        </a:rPr>
                        <a:t>2</a:t>
                      </a:r>
                      <a:r>
                        <a:rPr lang="en-US" sz="1600" b="1" i="0" dirty="0">
                          <a:solidFill>
                            <a:schemeClr val="tx1"/>
                          </a:solidFill>
                          <a:effectLst/>
                          <a:latin typeface="Avenir LT Std 55 Roman" panose="020B0703020203020204"/>
                        </a:rPr>
                        <a:t> (%)</a:t>
                      </a:r>
                      <a:endParaRPr lang="en-US" sz="1600" b="1" i="0" baseline="300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50771" marR="50771" marT="91440" marB="91440"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95.4 (0.3)</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95.6 (0.3)</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0.2</a:t>
                      </a:r>
                      <a:b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b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a:t>
                      </a: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−0.2, 0.5)</a:t>
                      </a:r>
                      <a:endPar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0.2847</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95.5 (0.2)</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95.4 (0.2)</a:t>
                      </a: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−0.1</a:t>
                      </a:r>
                      <a:b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br>
                      <a:r>
                        <a:rPr lang="en-US" sz="1600" dirty="0">
                          <a:solidFill>
                            <a:schemeClr val="tx1"/>
                          </a:solidFill>
                          <a:effectLst/>
                          <a:latin typeface="Avenir LT Std 55 Roman" panose="020B0703020203020204"/>
                          <a:ea typeface="Times New Roman" panose="02020603050405020304" pitchFamily="18" charset="0"/>
                          <a:cs typeface="Arial" panose="020B0604020202020204" pitchFamily="34" charset="0"/>
                        </a:rPr>
                        <a:t>(−0.5, 0.3)</a:t>
                      </a:r>
                      <a:endPar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endParaRPr>
                    </a:p>
                  </a:txBody>
                  <a:tcPr marL="68580" marR="685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tc>
                  <a:txBody>
                    <a:bodyPr/>
                    <a:lstStyle/>
                    <a:p>
                      <a:pPr marL="0" marR="0" algn="ctr">
                        <a:lnSpc>
                          <a:spcPct val="100000"/>
                        </a:lnSpc>
                        <a:buNone/>
                        <a:tabLst>
                          <a:tab pos="0" algn="l"/>
                        </a:tabLst>
                      </a:pPr>
                      <a:r>
                        <a:rPr lang="en-US" sz="1600" dirty="0">
                          <a:solidFill>
                            <a:schemeClr val="tx1"/>
                          </a:solidFill>
                          <a:effectLst/>
                          <a:latin typeface="Avenir LT Std 55 Roman" panose="020B0703020203020204"/>
                          <a:ea typeface="Times New Roman" panose="02020603050405020304" pitchFamily="18" charset="0"/>
                          <a:cs typeface="Times New Roman" panose="02020603050405020304" pitchFamily="18" charset="0"/>
                        </a:rPr>
                        <a:t>0.4992</a:t>
                      </a:r>
                    </a:p>
                  </a:txBody>
                  <a:tcPr marL="68580" marR="68580" marT="91440" marB="91440" anchor="ctr">
                    <a:lnL w="12700"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solidFill>
                      <a:schemeClr val="bg1"/>
                    </a:solidFill>
                  </a:tcPr>
                </a:tc>
                <a:extLst>
                  <a:ext uri="{0D108BD9-81ED-4DB2-BD59-A6C34878D82A}">
                    <a16:rowId xmlns:a16="http://schemas.microsoft.com/office/drawing/2014/main" val="940078751"/>
                  </a:ext>
                </a:extLst>
              </a:tr>
            </a:tbl>
          </a:graphicData>
        </a:graphic>
      </p:graphicFrame>
      <p:pic>
        <p:nvPicPr>
          <p:cNvPr id="2" name="Picture 1" descr="A picture containing font, text, graphics, design&#10;&#10;Description automatically generated">
            <a:extLst>
              <a:ext uri="{FF2B5EF4-FFF2-40B4-BE49-F238E27FC236}">
                <a16:creationId xmlns:a16="http://schemas.microsoft.com/office/drawing/2014/main" id="{73AFA7D1-36B5-819C-FCCB-A156795A0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4" name="Title 1">
            <a:extLst>
              <a:ext uri="{FF2B5EF4-FFF2-40B4-BE49-F238E27FC236}">
                <a16:creationId xmlns:a16="http://schemas.microsoft.com/office/drawing/2014/main" id="{73F520A1-F119-BD16-D90B-FBF074EDBD05}"/>
              </a:ext>
            </a:extLst>
          </p:cNvPr>
          <p:cNvSpPr txBox="1">
            <a:spLocks/>
          </p:cNvSpPr>
          <p:nvPr/>
        </p:nvSpPr>
        <p:spPr>
          <a:xfrm>
            <a:off x="990598" y="750849"/>
            <a:ext cx="10515601"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No Differences Were Observed in </a:t>
            </a:r>
            <a:br>
              <a:rPr lang="en-US" sz="3600" dirty="0">
                <a:solidFill>
                  <a:schemeClr val="tx1"/>
                </a:solidFill>
                <a:latin typeface="Avenir LT Std 55 Roman" panose="020B0703020203020204"/>
              </a:rPr>
            </a:br>
            <a:r>
              <a:rPr lang="en-US" sz="3600" dirty="0">
                <a:solidFill>
                  <a:schemeClr val="tx1"/>
                </a:solidFill>
                <a:latin typeface="Avenir LT Std 55 Roman" panose="020B0703020203020204"/>
              </a:rPr>
              <a:t>Respiratory and Oximetry Parameters at </a:t>
            </a:r>
            <a:br>
              <a:rPr lang="en-US" sz="3600" dirty="0">
                <a:solidFill>
                  <a:schemeClr val="tx1"/>
                </a:solidFill>
                <a:latin typeface="Avenir LT Std 55 Roman" panose="020B0703020203020204"/>
              </a:rPr>
            </a:br>
            <a:r>
              <a:rPr lang="en-US" sz="3600" dirty="0">
                <a:solidFill>
                  <a:schemeClr val="tx1"/>
                </a:solidFill>
                <a:latin typeface="Avenir LT Std 55 Roman" panose="020B0703020203020204"/>
              </a:rPr>
              <a:t>EOT in Either Cohort</a:t>
            </a:r>
          </a:p>
          <a:p>
            <a:pPr algn="ctr"/>
            <a:r>
              <a:rPr lang="en-US" sz="2400" b="0" i="1" dirty="0">
                <a:solidFill>
                  <a:schemeClr val="tx1"/>
                </a:solidFill>
                <a:latin typeface="Avenir LT Std 55 Roman" panose="020B0703020203020204"/>
              </a:rPr>
              <a:t>Completer analysis set</a:t>
            </a:r>
            <a:r>
              <a:rPr lang="en-US" sz="2400" b="0" i="1" baseline="30000" dirty="0">
                <a:solidFill>
                  <a:schemeClr val="tx1"/>
                </a:solidFill>
                <a:latin typeface="Avenir LT Std 55 Roman" panose="020B0703020203020204"/>
              </a:rPr>
              <a:t>a</a:t>
            </a:r>
          </a:p>
        </p:txBody>
      </p:sp>
    </p:spTree>
    <p:extLst>
      <p:ext uri="{BB962C8B-B14F-4D97-AF65-F5344CB8AC3E}">
        <p14:creationId xmlns:p14="http://schemas.microsoft.com/office/powerpoint/2010/main" val="44610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F939-7289-0E39-D581-2E7262822685}"/>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1B4E56-A3AA-76A3-6F10-5EE2D83DBB57}"/>
              </a:ext>
            </a:extLst>
          </p:cNvPr>
          <p:cNvGraphicFramePr>
            <a:graphicFrameLocks noGrp="1"/>
          </p:cNvGraphicFramePr>
          <p:nvPr>
            <p:extLst>
              <p:ext uri="{D42A27DB-BD31-4B8C-83A1-F6EECF244321}">
                <p14:modId xmlns:p14="http://schemas.microsoft.com/office/powerpoint/2010/main" val="749500562"/>
              </p:ext>
            </p:extLst>
          </p:nvPr>
        </p:nvGraphicFramePr>
        <p:xfrm>
          <a:off x="999507" y="1401726"/>
          <a:ext cx="7512956" cy="4726234"/>
        </p:xfrm>
        <a:graphic>
          <a:graphicData uri="http://schemas.openxmlformats.org/drawingml/2006/table">
            <a:tbl>
              <a:tblPr bandRow="1"/>
              <a:tblGrid>
                <a:gridCol w="3627625">
                  <a:extLst>
                    <a:ext uri="{9D8B030D-6E8A-4147-A177-3AD203B41FA5}">
                      <a16:colId xmlns:a16="http://schemas.microsoft.com/office/drawing/2014/main" val="3507427666"/>
                    </a:ext>
                  </a:extLst>
                </a:gridCol>
                <a:gridCol w="1983347">
                  <a:extLst>
                    <a:ext uri="{9D8B030D-6E8A-4147-A177-3AD203B41FA5}">
                      <a16:colId xmlns:a16="http://schemas.microsoft.com/office/drawing/2014/main" val="1349165025"/>
                    </a:ext>
                  </a:extLst>
                </a:gridCol>
                <a:gridCol w="1901984">
                  <a:extLst>
                    <a:ext uri="{9D8B030D-6E8A-4147-A177-3AD203B41FA5}">
                      <a16:colId xmlns:a16="http://schemas.microsoft.com/office/drawing/2014/main" val="2934094641"/>
                    </a:ext>
                  </a:extLst>
                </a:gridCol>
              </a:tblGrid>
              <a:tr h="0">
                <a:tc>
                  <a:txBody>
                    <a:bodyPr/>
                    <a:lstStyle/>
                    <a:p>
                      <a:pPr marL="0" marR="0">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Parameter, n (%)</a:t>
                      </a:r>
                    </a:p>
                  </a:txBody>
                  <a:tcPr marL="45720" marR="45720" marT="18288" marB="18288"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Narcolepsy</a:t>
                      </a:r>
                    </a:p>
                    <a:p>
                      <a:pPr marL="0" marR="0" algn="ctr">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(N=55)</a:t>
                      </a:r>
                    </a:p>
                  </a:txBody>
                  <a:tcPr marL="45720" marR="45720" marT="18288" marB="18288"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tc>
                  <a:txBody>
                    <a:bodyPr/>
                    <a:lstStyle/>
                    <a:p>
                      <a:pPr marL="0" marR="0" algn="ctr">
                        <a:lnSpc>
                          <a:spcPct val="100000"/>
                        </a:lnSpc>
                        <a:tabLst>
                          <a:tab pos="0" algn="l"/>
                        </a:tabLst>
                      </a:pP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Idiopathic Hypersomnia</a:t>
                      </a:r>
                      <a:b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br>
                      <a:r>
                        <a:rPr lang="en-US" sz="1300" b="1" i="0" dirty="0">
                          <a:solidFill>
                            <a:schemeClr val="bg1"/>
                          </a:solidFill>
                          <a:effectLst/>
                          <a:latin typeface="Avenir LT Std 55 Roman" panose="020B0703020203020204"/>
                          <a:ea typeface="Times New Roman" panose="02020603050405020304" pitchFamily="18" charset="0"/>
                          <a:cs typeface="Times New Roman" panose="02020603050405020304" pitchFamily="18" charset="0"/>
                        </a:rPr>
                        <a:t>(N=46)</a:t>
                      </a:r>
                    </a:p>
                  </a:txBody>
                  <a:tcPr marL="45720" marR="45720" marT="18288" marB="18288" anchor="b">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solidFill>
                  </a:tcPr>
                </a:tc>
                <a:extLst>
                  <a:ext uri="{0D108BD9-81ED-4DB2-BD59-A6C34878D82A}">
                    <a16:rowId xmlns:a16="http://schemas.microsoft.com/office/drawing/2014/main" val="1307816064"/>
                  </a:ext>
                </a:extLst>
              </a:tr>
              <a:tr h="252554">
                <a:tc>
                  <a:txBody>
                    <a:bodyPr/>
                    <a:lstStyle/>
                    <a:p>
                      <a:pPr marL="0" marR="0">
                        <a:lnSpc>
                          <a:spcPct val="100000"/>
                        </a:lnSpc>
                        <a:tabLst>
                          <a:tab pos="0" algn="l"/>
                        </a:tabLst>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With </a:t>
                      </a:r>
                      <a:r>
                        <a:rPr lang="en-US" sz="1300" b="1" i="0" dirty="0">
                          <a:effectLst/>
                          <a:latin typeface="Avenir LT Std 55 Roman" panose="020B0703020203020204"/>
                          <a:ea typeface="Times New Roman" panose="02020603050405020304" pitchFamily="18" charset="0"/>
                          <a:cs typeface="Arial" panose="020B0604020202020204" pitchFamily="34" charset="0"/>
                        </a:rPr>
                        <a:t>≥1 TEAE</a:t>
                      </a:r>
                      <a:endParaRPr lang="en-US" sz="1300" b="1" i="0" dirty="0">
                        <a:effectLst/>
                        <a:latin typeface="Avenir LT Std 55 Roman" panose="020B0703020203020204"/>
                        <a:ea typeface="Times New Roman" panose="02020603050405020304" pitchFamily="18" charset="0"/>
                        <a:cs typeface="Times New Roman" panose="02020603050405020304" pitchFamily="18"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34 (61.8)</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34 (73.9)</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3026079850"/>
                  </a:ext>
                </a:extLst>
              </a:tr>
              <a:tr h="252554">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lang="en-US" sz="1300" b="1" i="0" dirty="0">
                          <a:effectLst/>
                          <a:latin typeface="Avenir LT Std 55 Roman" panose="020B0703020203020204"/>
                          <a:ea typeface="Times New Roman" panose="02020603050405020304" pitchFamily="18" charset="0"/>
                          <a:cs typeface="Times New Roman" panose="02020603050405020304" pitchFamily="18" charset="0"/>
                        </a:rPr>
                        <a:t>With </a:t>
                      </a:r>
                      <a:r>
                        <a:rPr lang="en-US" sz="1300" b="1" i="0" dirty="0">
                          <a:effectLst/>
                          <a:latin typeface="Avenir LT Std 55 Roman" panose="020B0703020203020204"/>
                          <a:ea typeface="Times New Roman" panose="02020603050405020304" pitchFamily="18" charset="0"/>
                          <a:cs typeface="Arial" panose="020B0604020202020204" pitchFamily="34" charset="0"/>
                        </a:rPr>
                        <a:t>≥1 TEAE</a:t>
                      </a:r>
                      <a:r>
                        <a:rPr lang="en-US" sz="1300" b="1" i="0" dirty="0">
                          <a:effectLst/>
                          <a:latin typeface="Avenir LT Std 55 Roman" panose="020B0703020203020204"/>
                          <a:ea typeface="Times New Roman" panose="02020603050405020304" pitchFamily="18" charset="0"/>
                          <a:cs typeface="Times New Roman" panose="02020603050405020304" pitchFamily="18" charset="0"/>
                        </a:rPr>
                        <a:t> related to treatment</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30 (54.5)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30 (65.2)</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65388"/>
                  </a:ext>
                </a:extLst>
              </a:tr>
              <a:tr h="252554">
                <a:tc>
                  <a:txBody>
                    <a:bodyPr/>
                    <a:lstStyle/>
                    <a:p>
                      <a:pPr marL="0" marR="0">
                        <a:lnSpc>
                          <a:spcPct val="100000"/>
                        </a:lnSpc>
                        <a:tabLst>
                          <a:tab pos="0" algn="l"/>
                        </a:tabLst>
                      </a:pPr>
                      <a:r>
                        <a:rPr lang="en-US" sz="1300" b="1" i="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TEAE occurring in </a:t>
                      </a:r>
                      <a:r>
                        <a:rPr lang="en-US" sz="1300" b="1" i="0" dirty="0">
                          <a:effectLst/>
                          <a:latin typeface="Avenir LT Std 55 Roman" panose="020B0703020203020204"/>
                          <a:ea typeface="Times New Roman" panose="02020603050405020304" pitchFamily="18" charset="0"/>
                          <a:cs typeface="Arial" panose="020B0604020202020204" pitchFamily="34" charset="0"/>
                        </a:rPr>
                        <a:t>≥5% of participants</a:t>
                      </a:r>
                      <a:endParaRPr lang="en-US" sz="1300" b="1" i="0" dirty="0">
                        <a:effectLst/>
                        <a:latin typeface="Avenir LT Std 55 Roman" panose="020B0703020203020204"/>
                        <a:cs typeface="Times New Roman" panose="02020603050405020304" pitchFamily="18"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nSpc>
                          <a:spcPct val="100000"/>
                        </a:lnSpc>
                        <a:tabLst>
                          <a:tab pos="0" algn="l"/>
                        </a:tabLst>
                      </a:pPr>
                      <a:endParaRPr lang="en-US" sz="1300" b="0" dirty="0">
                        <a:effectLst/>
                        <a:latin typeface="Avenir LT Std 55 Roman" panose="020B0703020203020204"/>
                        <a:cs typeface="Times New Roman" panose="02020603050405020304" pitchFamily="18" charset="0"/>
                      </a:endParaRP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nSpc>
                          <a:spcPct val="100000"/>
                        </a:lnSpc>
                        <a:tabLst>
                          <a:tab pos="0" algn="l"/>
                        </a:tabLst>
                      </a:pPr>
                      <a:endParaRPr lang="en-US" sz="1300" b="0" dirty="0">
                        <a:effectLst/>
                        <a:latin typeface="Avenir LT Std 55 Roman" panose="020B0703020203020204"/>
                        <a:cs typeface="Times New Roman" panose="02020603050405020304" pitchFamily="18" charset="0"/>
                      </a:endParaRP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83619339"/>
                  </a:ext>
                </a:extLst>
              </a:tr>
              <a:tr h="252554">
                <a:tc>
                  <a:txBody>
                    <a:bodyPr/>
                    <a:lstStyle/>
                    <a:p>
                      <a:pPr marL="182880" marR="0">
                        <a:lnSpc>
                          <a:spcPct val="100000"/>
                        </a:lnSpc>
                        <a:tabLst>
                          <a:tab pos="0" algn="l"/>
                        </a:tabLst>
                      </a:pPr>
                      <a:r>
                        <a:rPr lang="en-US" sz="13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Nausea</a:t>
                      </a:r>
                      <a:endParaRPr lang="en-US" sz="1300" dirty="0">
                        <a:effectLst/>
                        <a:latin typeface="Avenir LT Std 55 Roman" panose="020B0703020203020204"/>
                        <a:ea typeface="Times New Roman" panose="02020603050405020304" pitchFamily="18" charset="0"/>
                        <a:cs typeface="Times New Roman" panose="02020603050405020304" pitchFamily="18"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13 (23.6)</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9 (19.6)</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1772485019"/>
                  </a:ext>
                </a:extLst>
              </a:tr>
              <a:tr h="252554">
                <a:tc>
                  <a:txBody>
                    <a:bodyPr/>
                    <a:lstStyle/>
                    <a:p>
                      <a:pPr marL="182880" marR="0">
                        <a:lnSpc>
                          <a:spcPct val="100000"/>
                        </a:lnSpc>
                        <a:tabLst>
                          <a:tab pos="0" algn="l"/>
                        </a:tabLst>
                      </a:pPr>
                      <a:r>
                        <a:rPr lang="en-US" sz="13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Dizziness</a:t>
                      </a:r>
                      <a:endParaRPr lang="en-US" sz="1300" dirty="0">
                        <a:effectLst/>
                        <a:latin typeface="Avenir LT Std 55 Roman" panose="020B0703020203020204"/>
                        <a:ea typeface="Times New Roman" panose="02020603050405020304" pitchFamily="18" charset="0"/>
                        <a:cs typeface="Times New Roman" panose="02020603050405020304" pitchFamily="18"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8 (14.5)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8 (17.4)</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599387179"/>
                  </a:ext>
                </a:extLst>
              </a:tr>
              <a:tr h="252554">
                <a:tc>
                  <a:txBody>
                    <a:bodyPr/>
                    <a:lstStyle/>
                    <a:p>
                      <a:pPr marL="182880" marR="0">
                        <a:lnSpc>
                          <a:spcPct val="100000"/>
                        </a:lnSpc>
                        <a:tabLst>
                          <a:tab pos="0" algn="l"/>
                        </a:tabLst>
                      </a:pPr>
                      <a:r>
                        <a:rPr lang="en-US" sz="1300" dirty="0">
                          <a:solidFill>
                            <a:srgbClr val="000000"/>
                          </a:solidFill>
                          <a:effectLst/>
                          <a:latin typeface="Avenir LT Std 55 Roman" panose="020B0703020203020204"/>
                          <a:ea typeface="Times New Roman" panose="02020603050405020304" pitchFamily="18" charset="0"/>
                          <a:cs typeface="Times New Roman" panose="02020603050405020304" pitchFamily="18" charset="0"/>
                        </a:rPr>
                        <a:t>Headache</a:t>
                      </a:r>
                      <a:endParaRPr lang="en-US" sz="1300" dirty="0">
                        <a:effectLst/>
                        <a:latin typeface="Avenir LT Std 55 Roman" panose="020B0703020203020204"/>
                        <a:ea typeface="Times New Roman" panose="02020603050405020304" pitchFamily="18" charset="0"/>
                        <a:cs typeface="Times New Roman" panose="02020603050405020304" pitchFamily="18" charset="0"/>
                      </a:endParaRP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7 (12.7)</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8 (17.4)</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50481508"/>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Somnolence</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6 (10.9)</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(6.5)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162243392"/>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Vomiting</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6 (10.9)</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5 (10.9)</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4034051117"/>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Anxiety</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4 (7.3)</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(6.5)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184860303"/>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Nasal congestion</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4 (7.3)</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2 (4.3)</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3081257663"/>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Oropharyngeal pain</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4 (7.3)</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0</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4046044517"/>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Brain fog</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(5.5)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1 (2.2)</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3764406318"/>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Cough</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(5.5)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2 (4.3)</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138142062"/>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Decreased appetite</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(5.5)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(6.5)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494947589"/>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Enuresis</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(5.5)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(6.5)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1533530129"/>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Hypoesthesia</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3 (5.5)</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1 (2.2)</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296933403"/>
                  </a:ext>
                </a:extLst>
              </a:tr>
              <a:tr h="252554">
                <a:tc>
                  <a:txBody>
                    <a:bodyPr/>
                    <a:lstStyle/>
                    <a:p>
                      <a:pPr marL="182880" marR="0">
                        <a:lnSpc>
                          <a:spcPct val="100000"/>
                        </a:lnSpc>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Middle insomnia</a:t>
                      </a:r>
                    </a:p>
                  </a:txBody>
                  <a:tcPr marL="45720" marR="45720" marT="18288" marB="18288"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2 (3.6)</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tc>
                  <a:txBody>
                    <a:bodyPr/>
                    <a:lstStyle/>
                    <a:p>
                      <a:pPr marL="0" marR="0" algn="ctr">
                        <a:lnSpc>
                          <a:spcPct val="100000"/>
                        </a:lnSpc>
                        <a:buNone/>
                        <a:tabLst>
                          <a:tab pos="0" algn="l"/>
                        </a:tabLst>
                      </a:pPr>
                      <a:r>
                        <a:rPr lang="en-US" sz="1300" dirty="0">
                          <a:effectLst/>
                          <a:latin typeface="Avenir LT Std 55 Roman" panose="020B0703020203020204"/>
                          <a:ea typeface="Times New Roman" panose="02020603050405020304" pitchFamily="18" charset="0"/>
                          <a:cs typeface="Times New Roman" panose="02020603050405020304" pitchFamily="18" charset="0"/>
                        </a:rPr>
                        <a:t>4 (8.7)</a:t>
                      </a:r>
                    </a:p>
                  </a:txBody>
                  <a:tcPr marL="45720" marR="45720" marT="18288" marB="18288"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lnTlToBr w="12700" cmpd="sng">
                      <a:noFill/>
                      <a:prstDash val="solid"/>
                    </a:lnTlToBr>
                    <a:lnBlToTr w="12700" cmpd="sng">
                      <a:noFill/>
                      <a:prstDash val="solid"/>
                    </a:lnBlToTr>
                    <a:solidFill>
                      <a:srgbClr val="5075D3">
                        <a:alpha val="10000"/>
                      </a:srgbClr>
                    </a:solidFill>
                  </a:tcPr>
                </a:tc>
                <a:extLst>
                  <a:ext uri="{0D108BD9-81ED-4DB2-BD59-A6C34878D82A}">
                    <a16:rowId xmlns:a16="http://schemas.microsoft.com/office/drawing/2014/main" val="1019933078"/>
                  </a:ext>
                </a:extLst>
              </a:tr>
            </a:tbl>
          </a:graphicData>
        </a:graphic>
      </p:graphicFrame>
      <p:sp>
        <p:nvSpPr>
          <p:cNvPr id="3" name="TextBox 2">
            <a:extLst>
              <a:ext uri="{FF2B5EF4-FFF2-40B4-BE49-F238E27FC236}">
                <a16:creationId xmlns:a16="http://schemas.microsoft.com/office/drawing/2014/main" id="{FAD7C6D3-584B-12F6-6699-7CA8C4583EB2}"/>
              </a:ext>
            </a:extLst>
          </p:cNvPr>
          <p:cNvSpPr txBox="1"/>
          <p:nvPr/>
        </p:nvSpPr>
        <p:spPr>
          <a:xfrm>
            <a:off x="882455" y="6410844"/>
            <a:ext cx="7663544" cy="369332"/>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Safety analysis set: all participants who enrolled in the study and took their prescribed LXB regimen for ≥1 night after the baseline period. </a:t>
            </a:r>
          </a:p>
          <a:p>
            <a:r>
              <a:rPr lang="en-US" sz="900" dirty="0">
                <a:latin typeface="Avenir LT Std 55 Roman" panose="020B0703020203020204"/>
              </a:rPr>
              <a:t>LXB, low-sodium oxybate; TEAE, treatment-emergent adverse event.</a:t>
            </a:r>
          </a:p>
        </p:txBody>
      </p:sp>
      <p:sp>
        <p:nvSpPr>
          <p:cNvPr id="10" name="Content Placeholder 2">
            <a:extLst>
              <a:ext uri="{FF2B5EF4-FFF2-40B4-BE49-F238E27FC236}">
                <a16:creationId xmlns:a16="http://schemas.microsoft.com/office/drawing/2014/main" id="{F03F3518-6533-4741-8522-56D42D09916C}"/>
              </a:ext>
            </a:extLst>
          </p:cNvPr>
          <p:cNvSpPr>
            <a:spLocks noGrp="1"/>
          </p:cNvSpPr>
          <p:nvPr>
            <p:ph sz="half" idx="1"/>
          </p:nvPr>
        </p:nvSpPr>
        <p:spPr>
          <a:xfrm>
            <a:off x="8686800" y="1867708"/>
            <a:ext cx="2781300" cy="4273546"/>
          </a:xfrm>
        </p:spPr>
        <p:txBody>
          <a:bodyPr anchor="t">
            <a:normAutofit/>
          </a:bodyPr>
          <a:lstStyle/>
          <a:p>
            <a:pPr>
              <a:lnSpc>
                <a:spcPct val="100000"/>
              </a:lnSpc>
            </a:pPr>
            <a:r>
              <a:rPr lang="en-US" sz="1800" dirty="0">
                <a:solidFill>
                  <a:schemeClr val="tx1"/>
                </a:solidFill>
                <a:latin typeface="Avenir LT Std 55 Roman" panose="020B0703020203020204"/>
              </a:rPr>
              <a:t>No serious TEAEs in narcolepsy cohort</a:t>
            </a:r>
          </a:p>
          <a:p>
            <a:pPr>
              <a:lnSpc>
                <a:spcPct val="100000"/>
              </a:lnSpc>
            </a:pPr>
            <a:endParaRPr lang="en-US" sz="1800" dirty="0">
              <a:solidFill>
                <a:schemeClr val="tx1"/>
              </a:solidFill>
              <a:latin typeface="Avenir LT Std 55 Roman" panose="020B0703020203020204"/>
            </a:endParaRPr>
          </a:p>
          <a:p>
            <a:pPr>
              <a:lnSpc>
                <a:spcPct val="100000"/>
              </a:lnSpc>
            </a:pPr>
            <a:r>
              <a:rPr lang="en-US" sz="1800" dirty="0">
                <a:solidFill>
                  <a:schemeClr val="tx1"/>
                </a:solidFill>
                <a:latin typeface="Avenir LT Std 55 Roman" panose="020B0703020203020204"/>
              </a:rPr>
              <a:t>One (2.2%) participant with idiopathic hypersomnia had a serious TEAE of hypoxia (concurrent with influenza), which was moderate in severity, determined to be unrelated to the study drug according to the investigator, and resolved</a:t>
            </a:r>
          </a:p>
        </p:txBody>
      </p:sp>
      <p:pic>
        <p:nvPicPr>
          <p:cNvPr id="2" name="Picture 1" descr="A picture containing font, text, graphics, design&#10;&#10;Description automatically generated">
            <a:extLst>
              <a:ext uri="{FF2B5EF4-FFF2-40B4-BE49-F238E27FC236}">
                <a16:creationId xmlns:a16="http://schemas.microsoft.com/office/drawing/2014/main" id="{8268D7FD-A11B-081A-B20E-04642A92C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4" name="Title 1">
            <a:extLst>
              <a:ext uri="{FF2B5EF4-FFF2-40B4-BE49-F238E27FC236}">
                <a16:creationId xmlns:a16="http://schemas.microsoft.com/office/drawing/2014/main" id="{AB663ED7-EF07-AF75-E56D-CAA190BBE0E0}"/>
              </a:ext>
            </a:extLst>
          </p:cNvPr>
          <p:cNvSpPr txBox="1">
            <a:spLocks/>
          </p:cNvSpPr>
          <p:nvPr/>
        </p:nvSpPr>
        <p:spPr>
          <a:xfrm>
            <a:off x="999506" y="262796"/>
            <a:ext cx="10506693"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Treatment-Emergent Adverse Events</a:t>
            </a:r>
          </a:p>
          <a:p>
            <a:pPr algn="ctr"/>
            <a:r>
              <a:rPr lang="en-US" sz="2400" b="0" i="1" dirty="0">
                <a:solidFill>
                  <a:schemeClr val="tx1"/>
                </a:solidFill>
                <a:latin typeface="Avenir LT Std 55 Roman" panose="020B0703020203020204"/>
              </a:rPr>
              <a:t>Safety analysis set</a:t>
            </a:r>
            <a:r>
              <a:rPr lang="en-US" sz="2400" b="0" i="1" baseline="30000" dirty="0">
                <a:solidFill>
                  <a:schemeClr val="tx1"/>
                </a:solidFill>
                <a:latin typeface="Avenir LT Std 55 Roman" panose="020B0703020203020204"/>
              </a:rPr>
              <a:t>a</a:t>
            </a:r>
            <a:endParaRPr lang="en-US" sz="3600" baseline="30000" dirty="0">
              <a:solidFill>
                <a:schemeClr val="tx1"/>
              </a:solidFill>
              <a:latin typeface="Avenir LT Std 55 Roman" panose="020B0703020203020204"/>
            </a:endParaRPr>
          </a:p>
        </p:txBody>
      </p:sp>
    </p:spTree>
    <p:extLst>
      <p:ext uri="{BB962C8B-B14F-4D97-AF65-F5344CB8AC3E}">
        <p14:creationId xmlns:p14="http://schemas.microsoft.com/office/powerpoint/2010/main" val="400723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84C4-B33F-08DE-7DDD-3C32006F34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CEED8-DC72-3D10-B7A1-94368D86F207}"/>
              </a:ext>
            </a:extLst>
          </p:cNvPr>
          <p:cNvSpPr>
            <a:spLocks noGrp="1"/>
          </p:cNvSpPr>
          <p:nvPr>
            <p:ph sz="half" idx="1"/>
          </p:nvPr>
        </p:nvSpPr>
        <p:spPr>
          <a:xfrm>
            <a:off x="912542" y="1182200"/>
            <a:ext cx="10549053" cy="4493600"/>
          </a:xfrm>
        </p:spPr>
        <p:txBody>
          <a:bodyPr>
            <a:noAutofit/>
          </a:bodyPr>
          <a:lstStyle/>
          <a:p>
            <a:pPr>
              <a:lnSpc>
                <a:spcPct val="110000"/>
              </a:lnSpc>
            </a:pPr>
            <a:r>
              <a:rPr lang="en-US" sz="2200" dirty="0">
                <a:solidFill>
                  <a:schemeClr val="tx1"/>
                </a:solidFill>
                <a:latin typeface="Avenir LT Std 55 Roman" panose="020B0703020203020204"/>
              </a:rPr>
              <a:t>Using an </a:t>
            </a:r>
            <a:r>
              <a:rPr lang="en-US" sz="2200" i="1" dirty="0">
                <a:solidFill>
                  <a:schemeClr val="tx1"/>
                </a:solidFill>
                <a:latin typeface="Avenir LT Std 55 Roman" panose="020B0703020203020204"/>
              </a:rPr>
              <a:t>ad libitum </a:t>
            </a:r>
            <a:r>
              <a:rPr lang="en-US" sz="2200" dirty="0">
                <a:solidFill>
                  <a:schemeClr val="tx1"/>
                </a:solidFill>
                <a:latin typeface="Avenir LT Std 55 Roman" panose="020B0703020203020204"/>
              </a:rPr>
              <a:t>PSG protocol, nocturnal arousals and arousal index were lower with open-label LXB treatment compared with baseline for the narcolepsy and idiopathic hypersomnia cohorts</a:t>
            </a:r>
          </a:p>
          <a:p>
            <a:pPr lvl="1">
              <a:lnSpc>
                <a:spcPct val="110000"/>
              </a:lnSpc>
            </a:pPr>
            <a:r>
              <a:rPr lang="en-US" sz="1700" dirty="0">
                <a:solidFill>
                  <a:schemeClr val="tx1"/>
                </a:solidFill>
                <a:latin typeface="Avenir LT Std 55 Roman" panose="020B0703020203020204"/>
              </a:rPr>
              <a:t>Reductions in arousal index were primarily driven by reductions in spontaneous arousals and </a:t>
            </a:r>
            <a:br>
              <a:rPr lang="en-US" sz="1700" dirty="0">
                <a:solidFill>
                  <a:schemeClr val="tx1"/>
                </a:solidFill>
                <a:latin typeface="Avenir LT Std 55 Roman" panose="020B0703020203020204"/>
              </a:rPr>
            </a:br>
            <a:r>
              <a:rPr lang="en-US" sz="1700" dirty="0">
                <a:solidFill>
                  <a:schemeClr val="tx1"/>
                </a:solidFill>
                <a:latin typeface="Avenir LT Std 55 Roman" panose="020B0703020203020204"/>
              </a:rPr>
              <a:t>PLM-related arousals</a:t>
            </a:r>
          </a:p>
          <a:p>
            <a:pPr lvl="1">
              <a:lnSpc>
                <a:spcPct val="110000"/>
              </a:lnSpc>
            </a:pPr>
            <a:r>
              <a:rPr lang="en-US" sz="1700" dirty="0">
                <a:solidFill>
                  <a:schemeClr val="tx1"/>
                </a:solidFill>
                <a:latin typeface="Avenir LT Std 55 Roman" panose="020B0703020203020204"/>
              </a:rPr>
              <a:t>These findings suggest that increased arousals may contribute to the nonrestorative sleep experienced by individuals with idiopathic hypersomnia</a:t>
            </a:r>
            <a:endParaRPr lang="en-US" sz="1700" baseline="30000" dirty="0">
              <a:solidFill>
                <a:schemeClr val="tx1"/>
              </a:solidFill>
              <a:latin typeface="Avenir LT Std 55 Roman" panose="020B0703020203020204"/>
            </a:endParaRPr>
          </a:p>
          <a:p>
            <a:pPr>
              <a:lnSpc>
                <a:spcPct val="110000"/>
              </a:lnSpc>
              <a:spcBef>
                <a:spcPts val="1400"/>
              </a:spcBef>
            </a:pPr>
            <a:r>
              <a:rPr lang="en-US" sz="2200" dirty="0">
                <a:solidFill>
                  <a:schemeClr val="tx1"/>
                </a:solidFill>
                <a:latin typeface="Avenir LT Std 55 Roman" panose="020B0703020203020204"/>
              </a:rPr>
              <a:t>Limitations include</a:t>
            </a:r>
          </a:p>
          <a:p>
            <a:pPr marL="914400" lvl="1" indent="-457200">
              <a:lnSpc>
                <a:spcPct val="110000"/>
              </a:lnSpc>
              <a:buFont typeface="+mj-lt"/>
              <a:buAutoNum type="arabicParenR"/>
            </a:pPr>
            <a:r>
              <a:rPr lang="en-US" sz="1700" dirty="0">
                <a:solidFill>
                  <a:schemeClr val="tx1"/>
                </a:solidFill>
                <a:latin typeface="Avenir LT Std 55 Roman" panose="020B0703020203020204"/>
              </a:rPr>
              <a:t>Open-label design and lack of a control group limit ability to attribute findings solely to LXB</a:t>
            </a:r>
          </a:p>
          <a:p>
            <a:pPr marL="914400" lvl="1" indent="-457200">
              <a:lnSpc>
                <a:spcPct val="110000"/>
              </a:lnSpc>
              <a:buFont typeface="+mj-lt"/>
              <a:buAutoNum type="arabicParenR"/>
            </a:pPr>
            <a:r>
              <a:rPr lang="en-US" sz="1700" dirty="0">
                <a:solidFill>
                  <a:schemeClr val="tx1"/>
                </a:solidFill>
                <a:latin typeface="Avenir LT Std 55 Roman" panose="020B0703020203020204"/>
              </a:rPr>
              <a:t>Analyses were based on the completer set of participants who reached a stable LXB dosage</a:t>
            </a:r>
          </a:p>
          <a:p>
            <a:pPr>
              <a:lnSpc>
                <a:spcPct val="110000"/>
              </a:lnSpc>
              <a:spcBef>
                <a:spcPts val="1400"/>
              </a:spcBef>
            </a:pPr>
            <a:r>
              <a:rPr lang="en-US" sz="2200" dirty="0">
                <a:solidFill>
                  <a:schemeClr val="tx1"/>
                </a:solidFill>
                <a:latin typeface="Avenir LT Std 55 Roman" panose="020B0703020203020204"/>
              </a:rPr>
              <a:t>These findings support improvement of sleep disruption in narcolepsy and idiopathic hypersomnia with LXB</a:t>
            </a:r>
          </a:p>
        </p:txBody>
      </p:sp>
      <p:sp>
        <p:nvSpPr>
          <p:cNvPr id="4" name="TextBox 3">
            <a:extLst>
              <a:ext uri="{FF2B5EF4-FFF2-40B4-BE49-F238E27FC236}">
                <a16:creationId xmlns:a16="http://schemas.microsoft.com/office/drawing/2014/main" id="{67306AA8-A8C3-AF6F-61AA-B47E96FCF8A8}"/>
              </a:ext>
            </a:extLst>
          </p:cNvPr>
          <p:cNvSpPr txBox="1"/>
          <p:nvPr/>
        </p:nvSpPr>
        <p:spPr>
          <a:xfrm>
            <a:off x="883359" y="6545343"/>
            <a:ext cx="10818826" cy="230832"/>
          </a:xfrm>
          <a:prstGeom prst="rect">
            <a:avLst/>
          </a:prstGeom>
          <a:noFill/>
        </p:spPr>
        <p:txBody>
          <a:bodyPr wrap="square" anchor="b">
            <a:spAutoFit/>
          </a:bodyPr>
          <a:lstStyle/>
          <a:p>
            <a:r>
              <a:rPr lang="en-US" sz="900" dirty="0">
                <a:latin typeface="Avenir LT Std 55 Roman" panose="020B0703020203020204"/>
              </a:rPr>
              <a:t>LXB, low-sodium oxybate; PLM, periodic limb movements; PSG, polysomnography.</a:t>
            </a:r>
          </a:p>
        </p:txBody>
      </p:sp>
      <p:pic>
        <p:nvPicPr>
          <p:cNvPr id="5" name="Picture 4" descr="A picture containing font, text, graphics, design&#10;&#10;Description automatically generated">
            <a:extLst>
              <a:ext uri="{FF2B5EF4-FFF2-40B4-BE49-F238E27FC236}">
                <a16:creationId xmlns:a16="http://schemas.microsoft.com/office/drawing/2014/main" id="{5BC69652-6446-6EE3-4029-78644CBF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2" name="Title 1">
            <a:extLst>
              <a:ext uri="{FF2B5EF4-FFF2-40B4-BE49-F238E27FC236}">
                <a16:creationId xmlns:a16="http://schemas.microsoft.com/office/drawing/2014/main" id="{9B0E86F4-7D61-A2B6-EAA6-0C0AC1A24341}"/>
              </a:ext>
            </a:extLst>
          </p:cNvPr>
          <p:cNvSpPr txBox="1">
            <a:spLocks/>
          </p:cNvSpPr>
          <p:nvPr/>
        </p:nvSpPr>
        <p:spPr>
          <a:xfrm>
            <a:off x="647700" y="262796"/>
            <a:ext cx="108585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Conclusions</a:t>
            </a:r>
          </a:p>
        </p:txBody>
      </p:sp>
    </p:spTree>
    <p:extLst>
      <p:ext uri="{BB962C8B-B14F-4D97-AF65-F5344CB8AC3E}">
        <p14:creationId xmlns:p14="http://schemas.microsoft.com/office/powerpoint/2010/main" val="412796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A8AE95-1357-99FC-F991-E514BB4D3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992" y="382840"/>
            <a:ext cx="797401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E136599A-7B38-E537-6762-D0AF9264C35F}"/>
              </a:ext>
            </a:extLst>
          </p:cNvPr>
          <p:cNvSpPr txBox="1"/>
          <p:nvPr/>
        </p:nvSpPr>
        <p:spPr>
          <a:xfrm>
            <a:off x="2213004" y="2054575"/>
            <a:ext cx="7765991" cy="1938992"/>
          </a:xfrm>
          <a:prstGeom prst="rect">
            <a:avLst/>
          </a:prstGeom>
          <a:noFill/>
        </p:spPr>
        <p:txBody>
          <a:bodyPr wrap="square" rtlCol="0">
            <a:spAutoFit/>
          </a:bodyPr>
          <a:lstStyle/>
          <a:p>
            <a:pPr algn="ctr"/>
            <a:r>
              <a:rPr lang="en-US" sz="4000" dirty="0">
                <a:solidFill>
                  <a:srgbClr val="2B88F7"/>
                </a:solidFill>
                <a:latin typeface="Abadi" panose="020B0604020104020204" pitchFamily="34" charset="0"/>
              </a:rPr>
              <a:t>To review this speaker's disclosure information, please visit </a:t>
            </a:r>
            <a:r>
              <a:rPr lang="en-US" sz="4000" u="sng" dirty="0">
                <a:solidFill>
                  <a:srgbClr val="2B88F7"/>
                </a:solidFill>
                <a:latin typeface="Abadi" panose="020B0604020104020204" pitchFamily="34" charset="0"/>
              </a:rPr>
              <a:t>sleepmeeting.org</a:t>
            </a:r>
            <a:r>
              <a:rPr lang="en-US" sz="4000" b="1" u="sng" dirty="0">
                <a:solidFill>
                  <a:srgbClr val="2B88F7"/>
                </a:solidFill>
                <a:latin typeface="Abadi" panose="020B0604020104020204" pitchFamily="34" charset="0"/>
              </a:rPr>
              <a:t>.</a:t>
            </a:r>
            <a:endParaRPr lang="en-US" sz="4000" dirty="0">
              <a:solidFill>
                <a:srgbClr val="2B88F7"/>
              </a:solidFill>
              <a:latin typeface="Abadi" panose="020B0604020104020204" pitchFamily="34" charset="0"/>
            </a:endParaRPr>
          </a:p>
        </p:txBody>
      </p:sp>
    </p:spTree>
    <p:extLst>
      <p:ext uri="{BB962C8B-B14F-4D97-AF65-F5344CB8AC3E}">
        <p14:creationId xmlns:p14="http://schemas.microsoft.com/office/powerpoint/2010/main" val="337685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21E4A-1185-4AEE-9DD5-3AD0DC2C6F0A}"/>
              </a:ext>
            </a:extLst>
          </p:cNvPr>
          <p:cNvSpPr>
            <a:spLocks noGrp="1"/>
          </p:cNvSpPr>
          <p:nvPr>
            <p:ph type="title"/>
          </p:nvPr>
        </p:nvSpPr>
        <p:spPr>
          <a:xfrm>
            <a:off x="838200" y="514350"/>
            <a:ext cx="10515600" cy="816928"/>
          </a:xfrm>
        </p:spPr>
        <p:txBody>
          <a:bodyPr anchor="b">
            <a:normAutofit/>
          </a:bodyPr>
          <a:lstStyle/>
          <a:p>
            <a:pPr algn="ctr"/>
            <a:r>
              <a:rPr lang="en-US" dirty="0"/>
              <a:t>SLEEP 2025 Photography Policy</a:t>
            </a:r>
          </a:p>
        </p:txBody>
      </p:sp>
      <p:sp>
        <p:nvSpPr>
          <p:cNvPr id="3" name="Content Placeholder 4">
            <a:extLst>
              <a:ext uri="{FF2B5EF4-FFF2-40B4-BE49-F238E27FC236}">
                <a16:creationId xmlns:a16="http://schemas.microsoft.com/office/drawing/2014/main" id="{B560B2D0-ADCD-4045-8ED5-3774D056D0A8}"/>
              </a:ext>
            </a:extLst>
          </p:cNvPr>
          <p:cNvSpPr txBox="1">
            <a:spLocks/>
          </p:cNvSpPr>
          <p:nvPr/>
        </p:nvSpPr>
        <p:spPr>
          <a:xfrm>
            <a:off x="5076826" y="1867166"/>
            <a:ext cx="6276974" cy="34213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Photography </a:t>
            </a:r>
            <a:r>
              <a:rPr lang="en-US" sz="2400" b="1" u="sng" dirty="0"/>
              <a:t>IS </a:t>
            </a:r>
            <a:r>
              <a:rPr lang="en-US" sz="2400" u="sng" dirty="0"/>
              <a:t>permitted </a:t>
            </a:r>
            <a:r>
              <a:rPr lang="en-US" sz="2400" dirty="0"/>
              <a:t>during this lecture. </a:t>
            </a:r>
          </a:p>
          <a:p>
            <a:r>
              <a:rPr lang="en-US" sz="2400" dirty="0"/>
              <a:t>Photography of slides featuring the icon on the left </a:t>
            </a:r>
            <a:r>
              <a:rPr lang="en-US" sz="2400" b="1" dirty="0"/>
              <a:t>is not permitted. </a:t>
            </a:r>
            <a:endParaRPr lang="en-US" sz="2400" dirty="0"/>
          </a:p>
          <a:p>
            <a:r>
              <a:rPr lang="en-US" sz="2400" dirty="0"/>
              <a:t>Photographs from this lecture are only allowed for personal, social, or non-commercial use. </a:t>
            </a:r>
          </a:p>
          <a:p>
            <a:r>
              <a:rPr lang="en-US" sz="2400" dirty="0"/>
              <a:t>Attendees may not use flash photography or otherwise distract the presenters and/or attendees. </a:t>
            </a:r>
          </a:p>
        </p:txBody>
      </p:sp>
      <p:pic>
        <p:nvPicPr>
          <p:cNvPr id="4" name="Content Placeholder 4">
            <a:extLst>
              <a:ext uri="{FF2B5EF4-FFF2-40B4-BE49-F238E27FC236}">
                <a16:creationId xmlns:a16="http://schemas.microsoft.com/office/drawing/2014/main" id="{C9BC6F0C-2572-4CD7-BB37-798ACEB7025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2628" y="1718310"/>
            <a:ext cx="3421380" cy="3421380"/>
          </a:xfrm>
          <a:prstGeom prst="rect">
            <a:avLst/>
          </a:prstGeom>
        </p:spPr>
      </p:pic>
      <p:sp>
        <p:nvSpPr>
          <p:cNvPr id="5" name="Rectangle: Rounded Corners 4">
            <a:extLst>
              <a:ext uri="{FF2B5EF4-FFF2-40B4-BE49-F238E27FC236}">
                <a16:creationId xmlns:a16="http://schemas.microsoft.com/office/drawing/2014/main" id="{52434723-C91F-F9B8-83E6-6FC0DE8B5815}"/>
              </a:ext>
            </a:extLst>
          </p:cNvPr>
          <p:cNvSpPr/>
          <p:nvPr/>
        </p:nvSpPr>
        <p:spPr>
          <a:xfrm>
            <a:off x="4893013" y="1722618"/>
            <a:ext cx="6386359" cy="816928"/>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0600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B6031-609B-70A0-2C30-DBEC32A9AA7E}"/>
              </a:ext>
            </a:extLst>
          </p:cNvPr>
          <p:cNvSpPr>
            <a:spLocks noGrp="1"/>
          </p:cNvSpPr>
          <p:nvPr>
            <p:ph sz="half" idx="1"/>
          </p:nvPr>
        </p:nvSpPr>
        <p:spPr>
          <a:xfrm>
            <a:off x="990600" y="1712890"/>
            <a:ext cx="10515598" cy="4367869"/>
          </a:xfrm>
        </p:spPr>
        <p:txBody>
          <a:bodyPr>
            <a:normAutofit/>
          </a:bodyPr>
          <a:lstStyle/>
          <a:p>
            <a:r>
              <a:rPr lang="en-US" sz="2400" b="1" dirty="0">
                <a:solidFill>
                  <a:schemeClr val="tx1"/>
                </a:solidFill>
                <a:latin typeface="Avenir LT Std 55 Roman" panose="020B0703020203020204"/>
              </a:rPr>
              <a:t>Narcolepsy: </a:t>
            </a:r>
            <a:r>
              <a:rPr lang="en-US" sz="2400" dirty="0">
                <a:solidFill>
                  <a:schemeClr val="tx1"/>
                </a:solidFill>
                <a:latin typeface="Avenir LT Std 55 Roman" panose="020B0703020203020204"/>
              </a:rPr>
              <a:t>disrupted nighttime sleep, including increased arousals during sleep has been reported</a:t>
            </a:r>
            <a:r>
              <a:rPr lang="en-US" sz="2400" baseline="30000" dirty="0">
                <a:solidFill>
                  <a:schemeClr val="tx1"/>
                </a:solidFill>
                <a:latin typeface="Avenir LT Std 55 Roman" panose="020B0703020203020204"/>
              </a:rPr>
              <a:t>1,2</a:t>
            </a:r>
          </a:p>
          <a:p>
            <a:pPr marL="457200" lvl="1" indent="0">
              <a:buNone/>
            </a:pPr>
            <a:endParaRPr lang="en-US" baseline="30000" dirty="0">
              <a:solidFill>
                <a:schemeClr val="tx1"/>
              </a:solidFill>
              <a:latin typeface="Avenir LT Std 55 Roman" panose="020B0703020203020204"/>
            </a:endParaRPr>
          </a:p>
          <a:p>
            <a:r>
              <a:rPr lang="en-US" sz="2400" b="1" dirty="0">
                <a:solidFill>
                  <a:schemeClr val="tx1"/>
                </a:solidFill>
                <a:latin typeface="Avenir LT Std 55 Roman" panose="020B0703020203020204"/>
              </a:rPr>
              <a:t>Idiopathic hypersomnia: </a:t>
            </a:r>
            <a:r>
              <a:rPr lang="en-US" sz="2400" dirty="0">
                <a:solidFill>
                  <a:schemeClr val="tx1"/>
                </a:solidFill>
                <a:latin typeface="Avenir LT Std 55 Roman" panose="020B0703020203020204"/>
              </a:rPr>
              <a:t>nonrestorative nighttime sleep often reported;</a:t>
            </a:r>
            <a:r>
              <a:rPr lang="en-US" sz="2400" baseline="30000" dirty="0">
                <a:solidFill>
                  <a:schemeClr val="tx1"/>
                </a:solidFill>
                <a:latin typeface="Avenir LT Std 55 Roman" panose="020B0703020203020204"/>
              </a:rPr>
              <a:t>3,4</a:t>
            </a:r>
            <a:r>
              <a:rPr lang="en-US" sz="2400" dirty="0">
                <a:solidFill>
                  <a:schemeClr val="tx1"/>
                </a:solidFill>
                <a:latin typeface="Avenir LT Std 55 Roman" panose="020B0703020203020204"/>
              </a:rPr>
              <a:t> however, PSG studies are lacking and results have been inconsistent, suggesting:</a:t>
            </a:r>
            <a:r>
              <a:rPr lang="en-US" sz="2400" baseline="30000" dirty="0">
                <a:solidFill>
                  <a:schemeClr val="tx1"/>
                </a:solidFill>
                <a:latin typeface="Avenir LT Std 55 Roman" panose="020B0703020203020204"/>
              </a:rPr>
              <a:t>5</a:t>
            </a:r>
          </a:p>
          <a:p>
            <a:pPr marL="457200" lvl="1" indent="0">
              <a:buNone/>
            </a:pPr>
            <a:endParaRPr lang="en-US" dirty="0">
              <a:solidFill>
                <a:schemeClr val="tx1"/>
              </a:solidFill>
              <a:latin typeface="Avenir LT Std 55 Roman" panose="020B0703020203020204"/>
            </a:endParaRPr>
          </a:p>
        </p:txBody>
      </p:sp>
      <p:sp>
        <p:nvSpPr>
          <p:cNvPr id="4" name="TextBox 3">
            <a:extLst>
              <a:ext uri="{FF2B5EF4-FFF2-40B4-BE49-F238E27FC236}">
                <a16:creationId xmlns:a16="http://schemas.microsoft.com/office/drawing/2014/main" id="{6162A12A-30DB-F194-0F29-67D38D726CAC}"/>
              </a:ext>
            </a:extLst>
          </p:cNvPr>
          <p:cNvSpPr txBox="1"/>
          <p:nvPr/>
        </p:nvSpPr>
        <p:spPr>
          <a:xfrm>
            <a:off x="889593" y="6276247"/>
            <a:ext cx="10616605" cy="507831"/>
          </a:xfrm>
          <a:prstGeom prst="rect">
            <a:avLst/>
          </a:prstGeom>
          <a:noFill/>
        </p:spPr>
        <p:txBody>
          <a:bodyPr wrap="square" anchor="b">
            <a:spAutoFit/>
          </a:bodyPr>
          <a:lstStyle/>
          <a:p>
            <a:r>
              <a:rPr lang="en-US" sz="900" dirty="0">
                <a:latin typeface="Avenir LT Std 55 Roman" panose="020B0703020203020204"/>
              </a:rPr>
              <a:t>PSG, polysomnography.</a:t>
            </a:r>
          </a:p>
          <a:p>
            <a:r>
              <a:rPr lang="en-US" sz="900" dirty="0">
                <a:latin typeface="Avenir LT Std 55 Roman" panose="020B0703020203020204"/>
              </a:rPr>
              <a:t>1. Roth T, et al. </a:t>
            </a:r>
            <a:r>
              <a:rPr lang="en-US" sz="900" i="1" dirty="0">
                <a:latin typeface="Avenir LT Std 55 Roman" panose="020B0703020203020204"/>
              </a:rPr>
              <a:t>J Clin Sleep Med. </a:t>
            </a:r>
            <a:r>
              <a:rPr lang="en-US" sz="900" dirty="0">
                <a:latin typeface="Avenir LT Std 55 Roman" panose="020B0703020203020204"/>
              </a:rPr>
              <a:t>2013;9(9):955-965. 2. Maski K, et al. </a:t>
            </a:r>
            <a:r>
              <a:rPr lang="en-US" sz="900" i="1" dirty="0">
                <a:latin typeface="Avenir LT Std 55 Roman" panose="020B0703020203020204"/>
              </a:rPr>
              <a:t>J Clin Sleep Med. </a:t>
            </a:r>
            <a:r>
              <a:rPr lang="en-US" sz="900" dirty="0">
                <a:latin typeface="Avenir LT Std 55 Roman" panose="020B0703020203020204"/>
              </a:rPr>
              <a:t>2022;18(1):289-304. 3. Vernet C, Arnulf I. </a:t>
            </a:r>
            <a:r>
              <a:rPr lang="en-US" sz="900" i="1" dirty="0">
                <a:latin typeface="Avenir LT Std 55 Roman" panose="020B0703020203020204"/>
              </a:rPr>
              <a:t>Sleep</a:t>
            </a:r>
            <a:r>
              <a:rPr lang="en-US" sz="900" dirty="0">
                <a:latin typeface="Avenir LT Std 55 Roman" panose="020B0703020203020204"/>
              </a:rPr>
              <a:t>. 2009;32(6):753-759. 4. Pizza F, et al. </a:t>
            </a:r>
            <a:r>
              <a:rPr lang="en-US" sz="900" i="1" dirty="0">
                <a:latin typeface="Avenir LT Std 55 Roman" panose="020B0703020203020204"/>
              </a:rPr>
              <a:t>J Sleep Res. </a:t>
            </a:r>
            <a:r>
              <a:rPr lang="en-US" sz="900" dirty="0">
                <a:latin typeface="Avenir LT Std 55 Roman" panose="020B0703020203020204"/>
              </a:rPr>
              <a:t>2013;22:185-196. 5. Schneider L, et al. </a:t>
            </a:r>
            <a:r>
              <a:rPr lang="en-US" sz="900" i="1" dirty="0">
                <a:latin typeface="Avenir LT Std 55 Roman" panose="020B0703020203020204"/>
              </a:rPr>
              <a:t>J Clin Sleep Med. </a:t>
            </a:r>
            <a:r>
              <a:rPr lang="en-US" sz="900" dirty="0">
                <a:latin typeface="Avenir LT Std 55 Roman" panose="020B0703020203020204"/>
              </a:rPr>
              <a:t>2025: 1550-9397</a:t>
            </a:r>
            <a:r>
              <a:rPr lang="en-US" sz="900" i="1" dirty="0">
                <a:latin typeface="Avenir LT Std 55 Roman" panose="020B0703020203020204"/>
              </a:rPr>
              <a:t>. </a:t>
            </a:r>
            <a:r>
              <a:rPr lang="en-US" sz="900" dirty="0">
                <a:latin typeface="Avenir LT Std 55 Roman" panose="020B0703020203020204"/>
              </a:rPr>
              <a:t>6. Zhang Y, et al. </a:t>
            </a:r>
            <a:r>
              <a:rPr lang="en-US" sz="900" i="1" dirty="0">
                <a:latin typeface="Avenir LT Std 55 Roman" panose="020B0703020203020204"/>
              </a:rPr>
              <a:t>Sleep Med Rev. </a:t>
            </a:r>
            <a:r>
              <a:rPr lang="en-US" sz="900" dirty="0">
                <a:latin typeface="Avenir LT Std 55 Roman" panose="020B0703020203020204"/>
              </a:rPr>
              <a:t>2022;63:101610. 7. Cairns A, Bogan R. </a:t>
            </a:r>
            <a:r>
              <a:rPr lang="en-US" sz="900" i="1" dirty="0">
                <a:latin typeface="Avenir LT Std 55 Roman" panose="020B0703020203020204"/>
              </a:rPr>
              <a:t>Neurobiol Sleep Circadian Rhythms</a:t>
            </a:r>
            <a:r>
              <a:rPr lang="en-US" sz="900" dirty="0">
                <a:latin typeface="Avenir LT Std 55 Roman" panose="020B0703020203020204"/>
              </a:rPr>
              <a:t>. 2019;6:62-69.</a:t>
            </a:r>
            <a:endParaRPr lang="en-US" sz="900" strike="sngStrike" dirty="0">
              <a:solidFill>
                <a:srgbClr val="FF0000"/>
              </a:solidFill>
              <a:latin typeface="Avenir LT Std 55 Roman" panose="020B0703020203020204"/>
            </a:endParaRPr>
          </a:p>
        </p:txBody>
      </p:sp>
      <p:pic>
        <p:nvPicPr>
          <p:cNvPr id="5" name="Picture 4" descr="A picture containing font, text, graphics, design&#10;&#10;Description automatically generated">
            <a:extLst>
              <a:ext uri="{FF2B5EF4-FFF2-40B4-BE49-F238E27FC236}">
                <a16:creationId xmlns:a16="http://schemas.microsoft.com/office/drawing/2014/main" id="{2A2D140B-64A5-78DF-6881-1DECFD3EE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8" name="Title 1">
            <a:extLst>
              <a:ext uri="{FF2B5EF4-FFF2-40B4-BE49-F238E27FC236}">
                <a16:creationId xmlns:a16="http://schemas.microsoft.com/office/drawing/2014/main" id="{C6C36394-59A0-9988-6920-72EE18B93521}"/>
              </a:ext>
            </a:extLst>
          </p:cNvPr>
          <p:cNvSpPr txBox="1">
            <a:spLocks/>
          </p:cNvSpPr>
          <p:nvPr/>
        </p:nvSpPr>
        <p:spPr>
          <a:xfrm>
            <a:off x="990600" y="419552"/>
            <a:ext cx="104775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Introduction</a:t>
            </a:r>
            <a:endParaRPr lang="en-US" sz="2800" dirty="0">
              <a:solidFill>
                <a:schemeClr val="tx1"/>
              </a:solidFill>
              <a:latin typeface="Avenir LT Std 55 Roman" panose="020B0703020203020204"/>
            </a:endParaRPr>
          </a:p>
          <a:p>
            <a:pPr algn="ctr"/>
            <a:r>
              <a:rPr lang="en-US" sz="2400" b="0" i="1" dirty="0">
                <a:solidFill>
                  <a:schemeClr val="tx1"/>
                </a:solidFill>
                <a:latin typeface="Avenir LT Std 55 Roman" panose="020B0703020203020204"/>
              </a:rPr>
              <a:t>Arousals on PSG in narcolepsy and idiopathic hypersomnia</a:t>
            </a:r>
          </a:p>
        </p:txBody>
      </p:sp>
      <p:sp>
        <p:nvSpPr>
          <p:cNvPr id="6" name="TextBox 5">
            <a:extLst>
              <a:ext uri="{FF2B5EF4-FFF2-40B4-BE49-F238E27FC236}">
                <a16:creationId xmlns:a16="http://schemas.microsoft.com/office/drawing/2014/main" id="{B615A6D5-90E4-9C93-7AE2-2177FBD02072}"/>
              </a:ext>
            </a:extLst>
          </p:cNvPr>
          <p:cNvSpPr txBox="1"/>
          <p:nvPr/>
        </p:nvSpPr>
        <p:spPr>
          <a:xfrm>
            <a:off x="1683448" y="4228114"/>
            <a:ext cx="4136799" cy="1015663"/>
          </a:xfrm>
          <a:prstGeom prst="rect">
            <a:avLst/>
          </a:prstGeom>
          <a:noFill/>
        </p:spPr>
        <p:txBody>
          <a:bodyPr wrap="square">
            <a:spAutoFit/>
          </a:bodyPr>
          <a:lstStyle/>
          <a:p>
            <a:pPr algn="ctr"/>
            <a:r>
              <a:rPr lang="en-US" sz="2000" b="1" dirty="0">
                <a:latin typeface="Avenir LT Std 55 Roman" panose="020B0703020203020204"/>
              </a:rPr>
              <a:t>Lower arousal index</a:t>
            </a:r>
            <a:r>
              <a:rPr lang="en-US" sz="2000" dirty="0">
                <a:latin typeface="Avenir LT Std 55 Roman" panose="020B0703020203020204"/>
              </a:rPr>
              <a:t> in idiopathic hypersomnia vs individuals with narcolepsy or similar to controls</a:t>
            </a:r>
            <a:r>
              <a:rPr lang="en-US" sz="2000" baseline="30000" dirty="0">
                <a:latin typeface="Avenir LT Std 55 Roman" panose="020B0703020203020204"/>
              </a:rPr>
              <a:t>3,6</a:t>
            </a:r>
          </a:p>
        </p:txBody>
      </p:sp>
      <p:sp>
        <p:nvSpPr>
          <p:cNvPr id="9" name="TextBox 8">
            <a:extLst>
              <a:ext uri="{FF2B5EF4-FFF2-40B4-BE49-F238E27FC236}">
                <a16:creationId xmlns:a16="http://schemas.microsoft.com/office/drawing/2014/main" id="{14140251-67F4-1C97-1356-418296DD2C87}"/>
              </a:ext>
            </a:extLst>
          </p:cNvPr>
          <p:cNvSpPr txBox="1"/>
          <p:nvPr/>
        </p:nvSpPr>
        <p:spPr>
          <a:xfrm>
            <a:off x="6421430" y="4228114"/>
            <a:ext cx="4136798" cy="1015663"/>
          </a:xfrm>
          <a:prstGeom prst="rect">
            <a:avLst/>
          </a:prstGeom>
          <a:noFill/>
        </p:spPr>
        <p:txBody>
          <a:bodyPr wrap="square">
            <a:spAutoFit/>
          </a:bodyPr>
          <a:lstStyle/>
          <a:p>
            <a:pPr algn="ctr"/>
            <a:r>
              <a:rPr lang="en-US" sz="2000" b="1" dirty="0">
                <a:latin typeface="Avenir LT Std 55 Roman" panose="020B0703020203020204"/>
              </a:rPr>
              <a:t>Similar arousal index </a:t>
            </a:r>
            <a:r>
              <a:rPr lang="en-US" sz="2000" dirty="0">
                <a:latin typeface="Avenir LT Std 55 Roman" panose="020B0703020203020204"/>
              </a:rPr>
              <a:t>in idiopathic hypersomnia vs narcolepsy</a:t>
            </a:r>
            <a:r>
              <a:rPr lang="en-US" sz="2000" baseline="30000" dirty="0">
                <a:latin typeface="Avenir LT Std 55 Roman" panose="020B0703020203020204"/>
              </a:rPr>
              <a:t>4,6,7</a:t>
            </a:r>
            <a:endParaRPr lang="en-US" sz="2000" strike="sngStrike" baseline="30000" dirty="0">
              <a:latin typeface="Avenir LT Std 55 Roman" panose="020B0703020203020204"/>
            </a:endParaRPr>
          </a:p>
          <a:p>
            <a:pPr algn="ctr"/>
            <a:endParaRPr lang="en-US" sz="2000" dirty="0">
              <a:solidFill>
                <a:schemeClr val="tx1"/>
              </a:solidFill>
              <a:latin typeface="Avenir LT Std 55 Roman" panose="020B0703020203020204"/>
            </a:endParaRPr>
          </a:p>
        </p:txBody>
      </p:sp>
    </p:spTree>
    <p:extLst>
      <p:ext uri="{BB962C8B-B14F-4D97-AF65-F5344CB8AC3E}">
        <p14:creationId xmlns:p14="http://schemas.microsoft.com/office/powerpoint/2010/main" val="28599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3EDDF-B899-50E9-8588-E0DDA1A80E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33125F-03E3-853C-3AE0-DC24FE812CE0}"/>
              </a:ext>
            </a:extLst>
          </p:cNvPr>
          <p:cNvSpPr>
            <a:spLocks noGrp="1"/>
          </p:cNvSpPr>
          <p:nvPr>
            <p:ph sz="half" idx="1"/>
          </p:nvPr>
        </p:nvSpPr>
        <p:spPr>
          <a:xfrm>
            <a:off x="894804" y="1543863"/>
            <a:ext cx="10573295" cy="4235825"/>
          </a:xfrm>
        </p:spPr>
        <p:txBody>
          <a:bodyPr>
            <a:normAutofit/>
          </a:bodyPr>
          <a:lstStyle/>
          <a:p>
            <a:pPr>
              <a:lnSpc>
                <a:spcPct val="100000"/>
              </a:lnSpc>
            </a:pPr>
            <a:r>
              <a:rPr lang="en-US" sz="2400" dirty="0">
                <a:solidFill>
                  <a:schemeClr val="tx1"/>
                </a:solidFill>
                <a:latin typeface="Avenir LT Std 55 Roman" panose="020B0703020203020204"/>
              </a:rPr>
              <a:t>LXB (Xywav</a:t>
            </a:r>
            <a:r>
              <a:rPr lang="en-US" sz="2400" baseline="30000" dirty="0">
                <a:solidFill>
                  <a:schemeClr val="tx1"/>
                </a:solidFill>
                <a:latin typeface="Avenir LT Std 55 Roman" panose="020B0703020203020204"/>
              </a:rPr>
              <a:t>®</a:t>
            </a:r>
            <a:r>
              <a:rPr lang="en-US" sz="2400" dirty="0">
                <a:solidFill>
                  <a:schemeClr val="tx1"/>
                </a:solidFill>
                <a:latin typeface="Avenir LT Std 55 Roman" panose="020B0703020203020204"/>
              </a:rPr>
              <a:t>) is approved for the treatment of cataplexy or EDS in patients aged 7 years of age and older with narcolepsy and for idiopathic hypersomnia in adults</a:t>
            </a:r>
            <a:r>
              <a:rPr lang="en-US" sz="2400" baseline="30000" dirty="0">
                <a:solidFill>
                  <a:schemeClr val="tx1"/>
                </a:solidFill>
                <a:latin typeface="Avenir LT Std 55 Roman" panose="020B0703020203020204"/>
              </a:rPr>
              <a:t>1</a:t>
            </a:r>
            <a:endParaRPr lang="en-US" sz="2400" strike="sngStrike" baseline="30000" dirty="0">
              <a:solidFill>
                <a:schemeClr val="tx1"/>
              </a:solidFill>
              <a:latin typeface="Avenir LT Std 55 Roman" panose="020B0703020203020204"/>
            </a:endParaRPr>
          </a:p>
          <a:p>
            <a:pPr>
              <a:lnSpc>
                <a:spcPct val="100000"/>
              </a:lnSpc>
              <a:spcBef>
                <a:spcPts val="1400"/>
              </a:spcBef>
            </a:pPr>
            <a:r>
              <a:rPr lang="en-US" sz="2400" dirty="0">
                <a:solidFill>
                  <a:schemeClr val="tx1"/>
                </a:solidFill>
                <a:latin typeface="Avenir LT Std 55 Roman" panose="020B0703020203020204"/>
              </a:rPr>
              <a:t>Prior studies of sodium oxybate (SXB; Xyrem</a:t>
            </a:r>
            <a:r>
              <a:rPr lang="en-US" sz="2400" baseline="30000" dirty="0">
                <a:solidFill>
                  <a:schemeClr val="tx1"/>
                </a:solidFill>
                <a:latin typeface="Avenir LT Std 55 Roman" panose="020B0703020203020204"/>
              </a:rPr>
              <a:t>®</a:t>
            </a:r>
            <a:r>
              <a:rPr lang="en-US" sz="2400" dirty="0">
                <a:solidFill>
                  <a:schemeClr val="tx1"/>
                </a:solidFill>
                <a:latin typeface="Avenir LT Std 55 Roman" panose="020B0703020203020204"/>
              </a:rPr>
              <a:t>) have shown improved measures of disrupted nighttime sleep in narcolepsy</a:t>
            </a:r>
            <a:r>
              <a:rPr lang="en-US" sz="2400" baseline="30000" dirty="0">
                <a:solidFill>
                  <a:schemeClr val="tx1"/>
                </a:solidFill>
                <a:latin typeface="Avenir LT Std 55 Roman" panose="020B0703020203020204"/>
                <a:sym typeface="Wingdings" panose="05000000000000000000" pitchFamily="2" charset="2"/>
              </a:rPr>
              <a:t>2,3</a:t>
            </a:r>
            <a:endParaRPr lang="en-US" sz="2400" dirty="0">
              <a:solidFill>
                <a:schemeClr val="tx1"/>
              </a:solidFill>
              <a:latin typeface="Avenir LT Std 55 Roman" panose="020B0703020203020204"/>
            </a:endParaRPr>
          </a:p>
          <a:p>
            <a:pPr lvl="1">
              <a:lnSpc>
                <a:spcPct val="100000"/>
              </a:lnSpc>
            </a:pPr>
            <a:r>
              <a:rPr lang="en-US" sz="1800" dirty="0">
                <a:solidFill>
                  <a:schemeClr val="tx1"/>
                </a:solidFill>
                <a:latin typeface="Avenir LT Std 55 Roman" panose="020B0703020203020204"/>
              </a:rPr>
              <a:t>Sodium oxybates have shown reduced PSG-determined nocturnal arousals in individuals with narcolepsy</a:t>
            </a:r>
            <a:r>
              <a:rPr lang="en-US" sz="1800" baseline="30000" dirty="0">
                <a:solidFill>
                  <a:schemeClr val="tx1"/>
                </a:solidFill>
                <a:latin typeface="Avenir LT Std 55 Roman" panose="020B0703020203020204"/>
                <a:sym typeface="Wingdings" panose="05000000000000000000" pitchFamily="2" charset="2"/>
              </a:rPr>
              <a:t>4-6</a:t>
            </a:r>
            <a:endParaRPr lang="en-US" sz="1800" baseline="30000" dirty="0">
              <a:solidFill>
                <a:schemeClr val="tx1"/>
              </a:solidFill>
              <a:latin typeface="Avenir LT Std 55 Roman" panose="020B0703020203020204"/>
            </a:endParaRPr>
          </a:p>
          <a:p>
            <a:pPr>
              <a:lnSpc>
                <a:spcPct val="100000"/>
              </a:lnSpc>
              <a:spcBef>
                <a:spcPts val="1400"/>
              </a:spcBef>
            </a:pPr>
            <a:r>
              <a:rPr lang="en-US" sz="2400" dirty="0">
                <a:solidFill>
                  <a:schemeClr val="tx1"/>
                </a:solidFill>
                <a:latin typeface="Avenir LT Std 55 Roman" panose="020B0703020203020204"/>
              </a:rPr>
              <a:t>Most recently, SXB has been shown to reduce PSG-determined arousals In idiopathic hypersomnia</a:t>
            </a:r>
            <a:r>
              <a:rPr lang="en-US" sz="2400" baseline="30000" dirty="0">
                <a:solidFill>
                  <a:schemeClr val="tx1"/>
                </a:solidFill>
                <a:latin typeface="Avenir LT Std 55 Roman" panose="020B0703020203020204"/>
                <a:sym typeface="Wingdings" panose="05000000000000000000" pitchFamily="2" charset="2"/>
              </a:rPr>
              <a:t>7</a:t>
            </a:r>
            <a:endParaRPr lang="en-US" sz="2400" baseline="30000" dirty="0">
              <a:solidFill>
                <a:schemeClr val="tx1"/>
              </a:solidFill>
              <a:latin typeface="Avenir LT Std 55 Roman" panose="020B0703020203020204"/>
            </a:endParaRPr>
          </a:p>
          <a:p>
            <a:pPr>
              <a:lnSpc>
                <a:spcPct val="100000"/>
              </a:lnSpc>
              <a:spcBef>
                <a:spcPts val="1400"/>
              </a:spcBef>
            </a:pPr>
            <a:r>
              <a:rPr lang="en-US" sz="2400" dirty="0">
                <a:solidFill>
                  <a:schemeClr val="tx1"/>
                </a:solidFill>
                <a:latin typeface="Avenir LT Std 55 Roman" panose="020B0703020203020204"/>
              </a:rPr>
              <a:t>The impact of low-sodium oxybate (LXB)</a:t>
            </a:r>
            <a:r>
              <a:rPr lang="en-US" sz="2400" baseline="30000" dirty="0">
                <a:solidFill>
                  <a:schemeClr val="tx1"/>
                </a:solidFill>
                <a:latin typeface="Avenir LT Std 55 Roman" panose="020B0703020203020204"/>
                <a:sym typeface="Wingdings" panose="05000000000000000000" pitchFamily="2" charset="2"/>
              </a:rPr>
              <a:t>8-10</a:t>
            </a:r>
            <a:r>
              <a:rPr lang="en-US" sz="2400" dirty="0">
                <a:solidFill>
                  <a:schemeClr val="tx1"/>
                </a:solidFill>
                <a:latin typeface="Avenir LT Std 55 Roman" panose="020B0703020203020204"/>
              </a:rPr>
              <a:t> on arousals in people with narcolepsy or idiopathic hypersomnia has not yet been evaluated</a:t>
            </a:r>
          </a:p>
          <a:p>
            <a:pPr marL="457200" lvl="1" indent="0">
              <a:lnSpc>
                <a:spcPct val="100000"/>
              </a:lnSpc>
              <a:buNone/>
            </a:pPr>
            <a:endParaRPr lang="en-US" baseline="30000" dirty="0">
              <a:solidFill>
                <a:schemeClr val="tx1"/>
              </a:solidFill>
              <a:latin typeface="Avenir LT Std 55 Roman" panose="020B0703020203020204"/>
            </a:endParaRPr>
          </a:p>
        </p:txBody>
      </p:sp>
      <p:pic>
        <p:nvPicPr>
          <p:cNvPr id="4" name="Picture 3" descr="A picture containing font, text, graphics, design&#10;&#10;Description automatically generated">
            <a:extLst>
              <a:ext uri="{FF2B5EF4-FFF2-40B4-BE49-F238E27FC236}">
                <a16:creationId xmlns:a16="http://schemas.microsoft.com/office/drawing/2014/main" id="{C114E1CF-54CF-BB88-1A53-28420E4D0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5" name="TextBox 4">
            <a:extLst>
              <a:ext uri="{FF2B5EF4-FFF2-40B4-BE49-F238E27FC236}">
                <a16:creationId xmlns:a16="http://schemas.microsoft.com/office/drawing/2014/main" id="{AE06F82F-930B-5385-C758-2E3E2E61795D}"/>
              </a:ext>
            </a:extLst>
          </p:cNvPr>
          <p:cNvSpPr txBox="1"/>
          <p:nvPr/>
        </p:nvSpPr>
        <p:spPr>
          <a:xfrm>
            <a:off x="894805" y="5853158"/>
            <a:ext cx="11108488" cy="923330"/>
          </a:xfrm>
          <a:prstGeom prst="rect">
            <a:avLst/>
          </a:prstGeom>
          <a:noFill/>
        </p:spPr>
        <p:txBody>
          <a:bodyPr wrap="square" anchor="b">
            <a:spAutoFit/>
          </a:bodyPr>
          <a:lstStyle/>
          <a:p>
            <a:r>
              <a:rPr lang="en-US" sz="900" dirty="0">
                <a:latin typeface="Avenir LT Std 55 Roman" panose="020B0703020203020204"/>
              </a:rPr>
              <a:t>EDS, excessive daytime sleepiness; LXB, low-sodium oxybate; SXB, sodium oxybate.</a:t>
            </a:r>
          </a:p>
          <a:p>
            <a:r>
              <a:rPr lang="en-US" sz="900" dirty="0">
                <a:latin typeface="Avenir LT Std 55 Roman" panose="020B0703020203020204"/>
              </a:rPr>
              <a:t>1. Xywav® (calcium, magnesium, potassium, and sodium oxybates) oral solution, CIII [prescribing information]. Palo Alto, CA: Jazz Pharmaceuticals, Inc.; 2023. 2. Roth T, et al. </a:t>
            </a:r>
            <a:r>
              <a:rPr lang="en-US" sz="900" i="1" dirty="0">
                <a:latin typeface="Avenir LT Std 55 Roman" panose="020B0703020203020204"/>
              </a:rPr>
              <a:t>J Sleep Res. </a:t>
            </a:r>
            <a:r>
              <a:rPr lang="en-US" sz="900" dirty="0">
                <a:latin typeface="Avenir LT Std 55 Roman" panose="020B0703020203020204"/>
              </a:rPr>
              <a:t>2017;26:407-414. </a:t>
            </a:r>
            <a:br>
              <a:rPr lang="en-US" sz="900" dirty="0">
                <a:latin typeface="Avenir LT Std 55 Roman" panose="020B0703020203020204"/>
              </a:rPr>
            </a:br>
            <a:r>
              <a:rPr lang="en-US" sz="900" dirty="0">
                <a:latin typeface="Avenir LT Std 55 Roman" panose="020B0703020203020204"/>
              </a:rPr>
              <a:t>3. Dauvilliers Y, et al. </a:t>
            </a:r>
            <a:r>
              <a:rPr lang="en-US" sz="900" i="1" dirty="0">
                <a:latin typeface="Avenir LT Std 55 Roman" panose="020B0703020203020204"/>
              </a:rPr>
              <a:t>Sleep Med. </a:t>
            </a:r>
            <a:r>
              <a:rPr lang="en-US" sz="900" dirty="0">
                <a:latin typeface="Avenir LT Std 55 Roman" panose="020B0703020203020204"/>
              </a:rPr>
              <a:t>2017;40:53-57. 4. Alshaikh MK, et al. </a:t>
            </a:r>
            <a:r>
              <a:rPr lang="en-US" sz="900" i="1" dirty="0">
                <a:latin typeface="Avenir LT Std 55 Roman" panose="020B0703020203020204"/>
              </a:rPr>
              <a:t>Clin Neuropharmacol. </a:t>
            </a:r>
            <a:r>
              <a:rPr lang="en-US" sz="900" dirty="0">
                <a:latin typeface="Avenir LT Std 55 Roman" panose="020B0703020203020204"/>
              </a:rPr>
              <a:t>2011;34(1):1-4. 5. Poryazova R, et al. </a:t>
            </a:r>
            <a:r>
              <a:rPr lang="en-US" sz="900" i="1" dirty="0">
                <a:latin typeface="Avenir LT Std 55 Roman" panose="020B0703020203020204"/>
              </a:rPr>
              <a:t>Eur Neurol. </a:t>
            </a:r>
            <a:r>
              <a:rPr lang="en-US" sz="900" dirty="0">
                <a:latin typeface="Avenir LT Std 55 Roman" panose="020B0703020203020204"/>
              </a:rPr>
              <a:t>2011;65(3):175-182 6. Roth T, et al. </a:t>
            </a:r>
            <a:r>
              <a:rPr lang="en-US" sz="900" i="1" dirty="0">
                <a:latin typeface="Avenir LT Std 55 Roman" panose="020B0703020203020204"/>
              </a:rPr>
              <a:t>CNS Drugs. </a:t>
            </a:r>
            <a:r>
              <a:rPr lang="en-US" sz="900" dirty="0">
                <a:latin typeface="Avenir LT Std 55 Roman" panose="020B0703020203020204"/>
              </a:rPr>
              <a:t>2022;36:377-387. </a:t>
            </a:r>
            <a:br>
              <a:rPr lang="en-US" sz="900" dirty="0">
                <a:latin typeface="Avenir LT Std 55 Roman" panose="020B0703020203020204"/>
              </a:rPr>
            </a:br>
            <a:r>
              <a:rPr lang="en-US" sz="900" dirty="0">
                <a:latin typeface="Avenir LT Std 55 Roman" panose="020B0703020203020204"/>
              </a:rPr>
              <a:t>7. Dauvilliers Y, et al. </a:t>
            </a:r>
            <a:r>
              <a:rPr lang="en-US" sz="900" i="1" dirty="0">
                <a:latin typeface="Avenir LT Std 55 Roman" panose="020B0703020203020204"/>
              </a:rPr>
              <a:t>Neurology</a:t>
            </a:r>
            <a:r>
              <a:rPr lang="en-US" sz="900" dirty="0">
                <a:latin typeface="Avenir LT Std 55 Roman" panose="020B0703020203020204"/>
              </a:rPr>
              <a:t>. 2025;104(11):e213690. 8. Szarfman A, et al. </a:t>
            </a:r>
            <a:r>
              <a:rPr lang="en-US" sz="900" i="1" dirty="0">
                <a:latin typeface="Avenir LT Std 55 Roman" panose="020B0703020203020204"/>
              </a:rPr>
              <a:t>N Engl J Med. </a:t>
            </a:r>
            <a:r>
              <a:rPr lang="en-US" sz="900" dirty="0">
                <a:latin typeface="Avenir LT Std 55 Roman" panose="020B0703020203020204"/>
              </a:rPr>
              <a:t>1995;333(19):1291. 9. US Food and Drug Administration. Clinical review for Binosto, NDA 202344. 2012. </a:t>
            </a:r>
            <a:r>
              <a:rPr lang="en-US" sz="900" dirty="0">
                <a:latin typeface="Avenir LT Std 55 Roman" panose="020B0703020203020204"/>
                <a:hlinkClick r:id="rId4">
                  <a:extLst>
                    <a:ext uri="{A12FA001-AC4F-418D-AE19-62706E023703}">
                      <ahyp:hlinkClr xmlns:ahyp="http://schemas.microsoft.com/office/drawing/2018/hyperlinkcolor" val="tx"/>
                    </a:ext>
                  </a:extLst>
                </a:hlinkClick>
              </a:rPr>
              <a:t>https://www.accessdata.fda.gov/drugsatfda_docs/nda/2012/202344Orig1s000MedR.pdf</a:t>
            </a:r>
            <a:r>
              <a:rPr lang="en-US" sz="900" dirty="0">
                <a:latin typeface="Avenir LT Std 55 Roman" panose="020B0703020203020204"/>
              </a:rPr>
              <a:t>. 10. US Food and Drug Administration. Quantitative labeling of sodium, potassium, and phosphorus for human over-the-counter and prescription drug products. Guidance for industry. 2022. </a:t>
            </a:r>
            <a:r>
              <a:rPr lang="en-US" sz="900" dirty="0">
                <a:latin typeface="Avenir LT Std 55 Roman" panose="020B0703020203020204"/>
                <a:hlinkClick r:id="rId5">
                  <a:extLst>
                    <a:ext uri="{A12FA001-AC4F-418D-AE19-62706E023703}">
                      <ahyp:hlinkClr xmlns:ahyp="http://schemas.microsoft.com/office/drawing/2018/hyperlinkcolor" val="tx"/>
                    </a:ext>
                  </a:extLst>
                </a:hlinkClick>
              </a:rPr>
              <a:t>https://www.fda.gov/regulatory-information/search-fda-guidance-documents/quantitative-labeling-sodium-potassium-and-phosphorus-human-over-counter-and-prescription-drug</a:t>
            </a:r>
            <a:r>
              <a:rPr lang="en-US" sz="900" dirty="0">
                <a:latin typeface="Avenir LT Std 55 Roman" panose="020B0703020203020204"/>
              </a:rPr>
              <a:t>. </a:t>
            </a:r>
          </a:p>
        </p:txBody>
      </p:sp>
      <p:sp>
        <p:nvSpPr>
          <p:cNvPr id="2" name="Title 1">
            <a:extLst>
              <a:ext uri="{FF2B5EF4-FFF2-40B4-BE49-F238E27FC236}">
                <a16:creationId xmlns:a16="http://schemas.microsoft.com/office/drawing/2014/main" id="{37CD61A9-F545-FC62-2C4C-DE7EC6AADAF0}"/>
              </a:ext>
            </a:extLst>
          </p:cNvPr>
          <p:cNvSpPr txBox="1">
            <a:spLocks/>
          </p:cNvSpPr>
          <p:nvPr/>
        </p:nvSpPr>
        <p:spPr>
          <a:xfrm>
            <a:off x="990600" y="419552"/>
            <a:ext cx="105156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Introduction</a:t>
            </a:r>
            <a:endParaRPr lang="en-US" sz="2800" dirty="0">
              <a:solidFill>
                <a:schemeClr val="tx1"/>
              </a:solidFill>
              <a:latin typeface="Avenir LT Std 55 Roman" panose="020B0703020203020204"/>
            </a:endParaRPr>
          </a:p>
          <a:p>
            <a:pPr algn="ctr"/>
            <a:r>
              <a:rPr lang="en-US" sz="2400" b="0" i="1" dirty="0">
                <a:solidFill>
                  <a:schemeClr val="tx1"/>
                </a:solidFill>
                <a:latin typeface="Avenir LT Std 55 Roman" panose="020B0703020203020204"/>
              </a:rPr>
              <a:t>Oxybates in narcolepsy and idiopathic hypersomnia</a:t>
            </a:r>
          </a:p>
        </p:txBody>
      </p:sp>
    </p:spTree>
    <p:extLst>
      <p:ext uri="{BB962C8B-B14F-4D97-AF65-F5344CB8AC3E}">
        <p14:creationId xmlns:p14="http://schemas.microsoft.com/office/powerpoint/2010/main" val="350752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15356-242E-F867-AD51-1F79D86B63C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7FC35-1F58-3BB2-1794-77272AADF7A6}"/>
              </a:ext>
            </a:extLst>
          </p:cNvPr>
          <p:cNvSpPr>
            <a:spLocks noGrp="1"/>
          </p:cNvSpPr>
          <p:nvPr>
            <p:ph sz="half" idx="1"/>
          </p:nvPr>
        </p:nvSpPr>
        <p:spPr>
          <a:xfrm>
            <a:off x="907103" y="1670303"/>
            <a:ext cx="10560997" cy="2275057"/>
          </a:xfrm>
        </p:spPr>
        <p:txBody>
          <a:bodyPr>
            <a:normAutofit/>
          </a:bodyPr>
          <a:lstStyle/>
          <a:p>
            <a:r>
              <a:rPr lang="en-US" sz="2400" dirty="0">
                <a:solidFill>
                  <a:schemeClr val="tx1"/>
                </a:solidFill>
                <a:latin typeface="Avenir LT Std 55 Roman" panose="020B0703020203020204"/>
              </a:rPr>
              <a:t>Jazz DUET (</a:t>
            </a:r>
            <a:r>
              <a:rPr lang="en-US" sz="2400" b="1" u="sng" dirty="0">
                <a:solidFill>
                  <a:schemeClr val="tx1"/>
                </a:solidFill>
                <a:latin typeface="Avenir LT Std 55 Roman" panose="020B0703020203020204"/>
              </a:rPr>
              <a:t>D</a:t>
            </a:r>
            <a:r>
              <a:rPr lang="en-US" sz="2400" dirty="0">
                <a:solidFill>
                  <a:schemeClr val="tx1"/>
                </a:solidFill>
                <a:latin typeface="Avenir LT Std 55 Roman" panose="020B0703020203020204"/>
              </a:rPr>
              <a:t>evelop hypersomnia </a:t>
            </a:r>
            <a:r>
              <a:rPr lang="en-US" sz="2400" b="1" u="sng" dirty="0">
                <a:solidFill>
                  <a:schemeClr val="tx1"/>
                </a:solidFill>
                <a:latin typeface="Avenir LT Std 55 Roman" panose="020B0703020203020204"/>
              </a:rPr>
              <a:t>U</a:t>
            </a:r>
            <a:r>
              <a:rPr lang="en-US" sz="2400" dirty="0">
                <a:solidFill>
                  <a:schemeClr val="tx1"/>
                </a:solidFill>
                <a:latin typeface="Avenir LT Std 55 Roman" panose="020B0703020203020204"/>
              </a:rPr>
              <a:t>nderstanding by </a:t>
            </a:r>
            <a:r>
              <a:rPr lang="en-US" sz="2400" b="1" u="sng" dirty="0">
                <a:solidFill>
                  <a:schemeClr val="tx1"/>
                </a:solidFill>
                <a:latin typeface="Avenir LT Std 55 Roman" panose="020B0703020203020204"/>
              </a:rPr>
              <a:t>E</a:t>
            </a:r>
            <a:r>
              <a:rPr lang="en-US" sz="2400" dirty="0">
                <a:solidFill>
                  <a:schemeClr val="tx1"/>
                </a:solidFill>
                <a:latin typeface="Avenir LT Std 55 Roman" panose="020B0703020203020204"/>
              </a:rPr>
              <a:t>valuating low-sodium oxybate </a:t>
            </a:r>
            <a:r>
              <a:rPr lang="en-US" sz="2400" b="1" u="sng" dirty="0">
                <a:solidFill>
                  <a:schemeClr val="tx1"/>
                </a:solidFill>
                <a:latin typeface="Avenir LT Std 55 Roman" panose="020B0703020203020204"/>
              </a:rPr>
              <a:t>T</a:t>
            </a:r>
            <a:r>
              <a:rPr lang="en-US" sz="2400" dirty="0">
                <a:solidFill>
                  <a:schemeClr val="tx1"/>
                </a:solidFill>
                <a:latin typeface="Avenir LT Std 55 Roman" panose="020B0703020203020204"/>
              </a:rPr>
              <a:t>reatment) was a phase 4, prospective, multicenter, single-arm, multiple-cohort, open-label study (NCT05875974) evaluating the effectiveness of LXB in treating daytime and nighttime symptoms</a:t>
            </a:r>
          </a:p>
        </p:txBody>
      </p:sp>
      <p:pic>
        <p:nvPicPr>
          <p:cNvPr id="4" name="Picture 3" descr="A picture containing font, text, graphics, design&#10;&#10;Description automatically generated">
            <a:extLst>
              <a:ext uri="{FF2B5EF4-FFF2-40B4-BE49-F238E27FC236}">
                <a16:creationId xmlns:a16="http://schemas.microsoft.com/office/drawing/2014/main" id="{9F72E9AC-F91D-B39A-E319-5F79758C30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7" name="TextBox 6">
            <a:extLst>
              <a:ext uri="{FF2B5EF4-FFF2-40B4-BE49-F238E27FC236}">
                <a16:creationId xmlns:a16="http://schemas.microsoft.com/office/drawing/2014/main" id="{668118E7-304F-6E31-2E87-9B6F9FC892EE}"/>
              </a:ext>
            </a:extLst>
          </p:cNvPr>
          <p:cNvSpPr txBox="1"/>
          <p:nvPr/>
        </p:nvSpPr>
        <p:spPr>
          <a:xfrm>
            <a:off x="907103" y="6547470"/>
            <a:ext cx="10517453" cy="230832"/>
          </a:xfrm>
          <a:prstGeom prst="rect">
            <a:avLst/>
          </a:prstGeom>
          <a:noFill/>
        </p:spPr>
        <p:txBody>
          <a:bodyPr wrap="square">
            <a:spAutoFit/>
          </a:bodyPr>
          <a:lstStyle/>
          <a:p>
            <a:r>
              <a:rPr lang="en-US" sz="900" dirty="0">
                <a:latin typeface="Avenir LT Std 55 Roman" panose="020B0703020203020204"/>
              </a:rPr>
              <a:t>LXB, low-sodium oxybate; PSG, polysomnography.</a:t>
            </a:r>
          </a:p>
        </p:txBody>
      </p:sp>
      <p:sp>
        <p:nvSpPr>
          <p:cNvPr id="6" name="Rectangle 5">
            <a:extLst>
              <a:ext uri="{FF2B5EF4-FFF2-40B4-BE49-F238E27FC236}">
                <a16:creationId xmlns:a16="http://schemas.microsoft.com/office/drawing/2014/main" id="{CB75280D-A6D9-3856-1B48-5B078041996A}"/>
              </a:ext>
            </a:extLst>
          </p:cNvPr>
          <p:cNvSpPr/>
          <p:nvPr/>
        </p:nvSpPr>
        <p:spPr>
          <a:xfrm>
            <a:off x="990600" y="3841364"/>
            <a:ext cx="10477499" cy="1510239"/>
          </a:xfrm>
          <a:prstGeom prst="rect">
            <a:avLst/>
          </a:prstGeom>
          <a:solidFill>
            <a:srgbClr val="5075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venir LT Std 55 Roman" panose="020B0703020203020204"/>
              </a:rPr>
              <a:t>This analysis aimed to evaluate the effect of LXB on </a:t>
            </a:r>
          </a:p>
          <a:p>
            <a:pPr algn="ctr"/>
            <a:r>
              <a:rPr lang="en-US" sz="2400" b="1" dirty="0">
                <a:latin typeface="Avenir LT Std 55 Roman" panose="020B0703020203020204"/>
              </a:rPr>
              <a:t>PSG-determined arousals in individuals </a:t>
            </a:r>
          </a:p>
          <a:p>
            <a:pPr algn="ctr"/>
            <a:r>
              <a:rPr lang="en-US" sz="2400" b="1" dirty="0">
                <a:latin typeface="Avenir LT Std 55 Roman" panose="020B0703020203020204"/>
              </a:rPr>
              <a:t>with narcolepsy or idiopathic hypersomnia</a:t>
            </a:r>
          </a:p>
        </p:txBody>
      </p:sp>
      <p:sp>
        <p:nvSpPr>
          <p:cNvPr id="5" name="Title 1">
            <a:extLst>
              <a:ext uri="{FF2B5EF4-FFF2-40B4-BE49-F238E27FC236}">
                <a16:creationId xmlns:a16="http://schemas.microsoft.com/office/drawing/2014/main" id="{783B844B-1314-D95F-BD15-B85013BA9E7D}"/>
              </a:ext>
            </a:extLst>
          </p:cNvPr>
          <p:cNvSpPr txBox="1">
            <a:spLocks/>
          </p:cNvSpPr>
          <p:nvPr/>
        </p:nvSpPr>
        <p:spPr>
          <a:xfrm>
            <a:off x="990600" y="260256"/>
            <a:ext cx="105156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Objective</a:t>
            </a:r>
          </a:p>
        </p:txBody>
      </p:sp>
    </p:spTree>
    <p:extLst>
      <p:ext uri="{BB962C8B-B14F-4D97-AF65-F5344CB8AC3E}">
        <p14:creationId xmlns:p14="http://schemas.microsoft.com/office/powerpoint/2010/main" val="180910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C279D-0F7D-C8A3-CC9C-5E462EE871E0}"/>
              </a:ext>
            </a:extLst>
          </p:cNvPr>
          <p:cNvSpPr txBox="1"/>
          <p:nvPr/>
        </p:nvSpPr>
        <p:spPr>
          <a:xfrm>
            <a:off x="884277" y="6272296"/>
            <a:ext cx="10520823" cy="507831"/>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Cataplexy diary in narcolepsy type 1 only. </a:t>
            </a:r>
            <a:r>
              <a:rPr lang="en-US" sz="900" baseline="30000" dirty="0">
                <a:latin typeface="Avenir LT Std 55 Roman" panose="020B0703020203020204"/>
              </a:rPr>
              <a:t>b</a:t>
            </a:r>
            <a:r>
              <a:rPr lang="en-US" sz="900" dirty="0">
                <a:latin typeface="Avenir LT Std 55 Roman" panose="020B0703020203020204"/>
              </a:rPr>
              <a:t>Weekly titration visits were by teleconference. Visit 3 occurred on titration day 14. Titration could take between 2 and 8 weeks. Additional in-clinic visits were scheduled for day 35 (visit 3A) and day 56 (visit 3B). Investigator could optimize participant dosage and move to stable dose period at visit 3, 3A, or 3B but not during intervening weekly teleconferences.  </a:t>
            </a:r>
          </a:p>
          <a:p>
            <a:r>
              <a:rPr lang="en-US" sz="900" dirty="0">
                <a:latin typeface="Avenir LT Std 55 Roman" panose="020B0703020203020204"/>
              </a:rPr>
              <a:t>EOT, end of treatment; LXB, low-sodium oxybate; N3, non-rapid eye movement stage 3; PSG, polysomnography; V, visit. </a:t>
            </a:r>
          </a:p>
        </p:txBody>
      </p:sp>
      <p:pic>
        <p:nvPicPr>
          <p:cNvPr id="4" name="Picture 3" descr="A picture containing font, text, graphics, design&#10;&#10;Description automatically generated">
            <a:extLst>
              <a:ext uri="{FF2B5EF4-FFF2-40B4-BE49-F238E27FC236}">
                <a16:creationId xmlns:a16="http://schemas.microsoft.com/office/drawing/2014/main" id="{AD52C264-232C-F855-AA9B-9B359CA85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pic>
        <p:nvPicPr>
          <p:cNvPr id="2" name="Picture 1">
            <a:extLst>
              <a:ext uri="{FF2B5EF4-FFF2-40B4-BE49-F238E27FC236}">
                <a16:creationId xmlns:a16="http://schemas.microsoft.com/office/drawing/2014/main" id="{67C07E7B-2A5B-3EA6-9722-5703DBCB853B}"/>
              </a:ext>
            </a:extLst>
          </p:cNvPr>
          <p:cNvPicPr>
            <a:picLocks noChangeAspect="1"/>
          </p:cNvPicPr>
          <p:nvPr/>
        </p:nvPicPr>
        <p:blipFill>
          <a:blip r:embed="rId4"/>
          <a:srcRect b="31638"/>
          <a:stretch/>
        </p:blipFill>
        <p:spPr>
          <a:xfrm>
            <a:off x="558917" y="1236817"/>
            <a:ext cx="11328283" cy="3387041"/>
          </a:xfrm>
          <a:prstGeom prst="rect">
            <a:avLst/>
          </a:prstGeom>
        </p:spPr>
      </p:pic>
      <p:sp>
        <p:nvSpPr>
          <p:cNvPr id="5" name="Content Placeholder 2">
            <a:extLst>
              <a:ext uri="{FF2B5EF4-FFF2-40B4-BE49-F238E27FC236}">
                <a16:creationId xmlns:a16="http://schemas.microsoft.com/office/drawing/2014/main" id="{C302C82E-41E9-5D83-247A-3F059E7942B0}"/>
              </a:ext>
            </a:extLst>
          </p:cNvPr>
          <p:cNvSpPr>
            <a:spLocks noGrp="1"/>
          </p:cNvSpPr>
          <p:nvPr>
            <p:ph sz="half" idx="1"/>
          </p:nvPr>
        </p:nvSpPr>
        <p:spPr>
          <a:xfrm>
            <a:off x="903732" y="4500973"/>
            <a:ext cx="10729351" cy="1513654"/>
          </a:xfrm>
        </p:spPr>
        <p:txBody>
          <a:bodyPr>
            <a:noAutofit/>
          </a:bodyPr>
          <a:lstStyle/>
          <a:p>
            <a:pPr marL="0" indent="0">
              <a:buNone/>
            </a:pPr>
            <a:r>
              <a:rPr lang="en-US" sz="1600" b="1" i="1" dirty="0">
                <a:solidFill>
                  <a:schemeClr val="tx1"/>
                </a:solidFill>
                <a:latin typeface="Avenir LT Std 55 Roman" panose="020B0703020203020204"/>
              </a:rPr>
              <a:t>Ad libitum </a:t>
            </a:r>
            <a:r>
              <a:rPr lang="en-US" sz="1600" b="1" dirty="0">
                <a:solidFill>
                  <a:schemeClr val="tx1"/>
                </a:solidFill>
                <a:latin typeface="Avenir LT Std 55 Roman" panose="020B0703020203020204"/>
              </a:rPr>
              <a:t>PSG protocol:</a:t>
            </a:r>
          </a:p>
          <a:p>
            <a:r>
              <a:rPr lang="en-US" sz="1600" dirty="0">
                <a:solidFill>
                  <a:schemeClr val="tx1"/>
                </a:solidFill>
                <a:latin typeface="Avenir LT Std 55 Roman" panose="020B0703020203020204"/>
              </a:rPr>
              <a:t>Bedtime determined by habitual bedtime (same bedtime used for baseline and EOT visits)</a:t>
            </a:r>
          </a:p>
          <a:p>
            <a:r>
              <a:rPr lang="en-US" sz="1600" dirty="0">
                <a:solidFill>
                  <a:schemeClr val="tx1"/>
                </a:solidFill>
                <a:latin typeface="Avenir LT Std 55 Roman" panose="020B0703020203020204"/>
              </a:rPr>
              <a:t>PSG scheduled to allow a minimum of 10 hours time in bed, unless participant naturally awakened earlier</a:t>
            </a:r>
          </a:p>
          <a:p>
            <a:r>
              <a:rPr lang="en-US" sz="1600" dirty="0">
                <a:solidFill>
                  <a:schemeClr val="tx1"/>
                </a:solidFill>
                <a:latin typeface="Avenir LT Std 55 Roman" panose="020B0703020203020204"/>
              </a:rPr>
              <a:t>For logistical reasons, wake time must have occurred by noon (±15 minutes to avoid awakening from deep [stage N3] sleep)</a:t>
            </a:r>
          </a:p>
        </p:txBody>
      </p:sp>
      <p:sp>
        <p:nvSpPr>
          <p:cNvPr id="6" name="Title 1">
            <a:extLst>
              <a:ext uri="{FF2B5EF4-FFF2-40B4-BE49-F238E27FC236}">
                <a16:creationId xmlns:a16="http://schemas.microsoft.com/office/drawing/2014/main" id="{A8E912B5-A2FE-666A-0F06-38E3928AFB0A}"/>
              </a:ext>
            </a:extLst>
          </p:cNvPr>
          <p:cNvSpPr txBox="1">
            <a:spLocks/>
          </p:cNvSpPr>
          <p:nvPr/>
        </p:nvSpPr>
        <p:spPr>
          <a:xfrm>
            <a:off x="990600" y="262796"/>
            <a:ext cx="105156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latin typeface="Avenir LT Std 55 Roman" panose="020B0703020203020204"/>
              </a:rPr>
              <a:t>DUET Study Design</a:t>
            </a:r>
            <a:endParaRPr lang="en-US" sz="2800" dirty="0">
              <a:latin typeface="Avenir LT Std 55 Roman" panose="020B0703020203020204"/>
            </a:endParaRPr>
          </a:p>
        </p:txBody>
      </p:sp>
    </p:spTree>
    <p:extLst>
      <p:ext uri="{BB962C8B-B14F-4D97-AF65-F5344CB8AC3E}">
        <p14:creationId xmlns:p14="http://schemas.microsoft.com/office/powerpoint/2010/main" val="3235196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42C3F-0DA0-3D66-20C9-4F9F96F8EF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1447B0-407F-6848-4544-B6B26457361E}"/>
              </a:ext>
            </a:extLst>
          </p:cNvPr>
          <p:cNvSpPr txBox="1"/>
          <p:nvPr/>
        </p:nvSpPr>
        <p:spPr>
          <a:xfrm>
            <a:off x="889505" y="5994327"/>
            <a:ext cx="10559138" cy="784830"/>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Arousals defined as abrupt shifts in EEG frequency ≥3 seconds with ≥10 seconds of stable sleep preceding the change.</a:t>
            </a:r>
            <a:r>
              <a:rPr lang="en-US" sz="900" baseline="30000" dirty="0">
                <a:latin typeface="Avenir LT Std 55 Roman" panose="020B0703020203020204"/>
              </a:rPr>
              <a:t>1</a:t>
            </a:r>
            <a:r>
              <a:rPr lang="en-US" sz="900" dirty="0">
                <a:latin typeface="Avenir LT Std 55 Roman" panose="020B0703020203020204"/>
              </a:rPr>
              <a:t> </a:t>
            </a:r>
            <a:r>
              <a:rPr lang="en-US" sz="900" baseline="30000" dirty="0">
                <a:latin typeface="Avenir LT Std 55 Roman" panose="020B0703020203020204"/>
              </a:rPr>
              <a:t>b</a:t>
            </a:r>
            <a:r>
              <a:rPr lang="en-US" sz="900" dirty="0">
                <a:latin typeface="Avenir LT Std 55 Roman" panose="020B0703020203020204"/>
              </a:rPr>
              <a:t>Arousal index calculated as events/hour of TST. </a:t>
            </a:r>
            <a:r>
              <a:rPr lang="en-US" sz="900" baseline="30000" dirty="0">
                <a:latin typeface="Avenir LT Std 55 Roman" panose="020B0703020203020204"/>
              </a:rPr>
              <a:t>c</a:t>
            </a:r>
            <a:r>
              <a:rPr lang="en-US" sz="900" dirty="0">
                <a:latin typeface="Avenir LT Std 55 Roman" panose="020B0703020203020204"/>
              </a:rPr>
              <a:t>Hypopnea definition included a ≥4% desaturation per </a:t>
            </a:r>
            <a:r>
              <a:rPr lang="en-US" sz="900" i="1" dirty="0">
                <a:latin typeface="Avenir LT Std 55 Roman" panose="020B0703020203020204"/>
              </a:rPr>
              <a:t>The AASM Manual for the Scoring of Sleep and Associated Events</a:t>
            </a:r>
            <a:r>
              <a:rPr lang="en-US" sz="900" dirty="0">
                <a:latin typeface="Avenir LT Std 55 Roman" panose="020B0703020203020204"/>
              </a:rPr>
              <a:t>,</a:t>
            </a:r>
            <a:r>
              <a:rPr lang="en-US" sz="900" baseline="30000" dirty="0">
                <a:latin typeface="Avenir LT Std 55 Roman" panose="020B0703020203020204"/>
              </a:rPr>
              <a:t>1</a:t>
            </a:r>
            <a:r>
              <a:rPr lang="en-US" sz="900" dirty="0">
                <a:latin typeface="Avenir LT Std 55 Roman" panose="020B0703020203020204"/>
              </a:rPr>
              <a:t> as assessed during baseline PSG visit.</a:t>
            </a:r>
          </a:p>
          <a:p>
            <a:r>
              <a:rPr lang="en-US" sz="900" dirty="0">
                <a:latin typeface="Avenir LT Std 55 Roman" panose="020B0703020203020204"/>
              </a:rPr>
              <a:t>AASM, American Academy of Sleep Medicine; EEG, electroencephalogram; PLM, periodic limb movement; PSG, polysomnography; TST, total sleep time. </a:t>
            </a:r>
          </a:p>
          <a:p>
            <a:r>
              <a:rPr lang="en-US" sz="900" dirty="0">
                <a:latin typeface="Avenir LT Std 55 Roman" panose="020B0703020203020204"/>
              </a:rPr>
              <a:t>1. American Academy of Sleep Medicine. </a:t>
            </a:r>
            <a:r>
              <a:rPr lang="en-US" sz="900" i="1" dirty="0">
                <a:latin typeface="Avenir LT Std 55 Roman" panose="020B0703020203020204"/>
              </a:rPr>
              <a:t>The AASM Manual for the Scoring of Sleep and Associated Events: Rules, Terminology and Technical Specifications, Version 3.0. </a:t>
            </a:r>
            <a:r>
              <a:rPr lang="en-US" sz="900" dirty="0">
                <a:latin typeface="Avenir LT Std 55 Roman" panose="020B0703020203020204"/>
              </a:rPr>
              <a:t>http://www.aasmnet.org, Darien, Illinois: American Academy of Sleep Medicine, 2023.</a:t>
            </a:r>
          </a:p>
        </p:txBody>
      </p:sp>
      <p:pic>
        <p:nvPicPr>
          <p:cNvPr id="4" name="Picture 3" descr="A picture containing font, text, graphics, design&#10;&#10;Description automatically generated">
            <a:extLst>
              <a:ext uri="{FF2B5EF4-FFF2-40B4-BE49-F238E27FC236}">
                <a16:creationId xmlns:a16="http://schemas.microsoft.com/office/drawing/2014/main" id="{2529E127-69BD-2E65-8B50-A0055DD5A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graphicFrame>
        <p:nvGraphicFramePr>
          <p:cNvPr id="7" name="Content Placeholder 6">
            <a:extLst>
              <a:ext uri="{FF2B5EF4-FFF2-40B4-BE49-F238E27FC236}">
                <a16:creationId xmlns:a16="http://schemas.microsoft.com/office/drawing/2014/main" id="{FF7B4B02-DF2A-F4A4-D3FE-19703255A4E4}"/>
              </a:ext>
            </a:extLst>
          </p:cNvPr>
          <p:cNvGraphicFramePr>
            <a:graphicFrameLocks noGrp="1"/>
          </p:cNvGraphicFramePr>
          <p:nvPr>
            <p:ph sz="half" idx="1"/>
            <p:extLst>
              <p:ext uri="{D42A27DB-BD31-4B8C-83A1-F6EECF244321}">
                <p14:modId xmlns:p14="http://schemas.microsoft.com/office/powerpoint/2010/main" val="2724661894"/>
              </p:ext>
            </p:extLst>
          </p:nvPr>
        </p:nvGraphicFramePr>
        <p:xfrm>
          <a:off x="990600" y="1305919"/>
          <a:ext cx="10477499" cy="3565859"/>
        </p:xfrm>
        <a:graphic>
          <a:graphicData uri="http://schemas.openxmlformats.org/drawingml/2006/table">
            <a:tbl>
              <a:tblPr firstRow="1" bandRow="1">
                <a:tableStyleId>{5C22544A-7EE6-4342-B048-85BDC9FD1C3A}</a:tableStyleId>
              </a:tblPr>
              <a:tblGrid>
                <a:gridCol w="2130839">
                  <a:extLst>
                    <a:ext uri="{9D8B030D-6E8A-4147-A177-3AD203B41FA5}">
                      <a16:colId xmlns:a16="http://schemas.microsoft.com/office/drawing/2014/main" val="306482507"/>
                    </a:ext>
                  </a:extLst>
                </a:gridCol>
                <a:gridCol w="2782220">
                  <a:extLst>
                    <a:ext uri="{9D8B030D-6E8A-4147-A177-3AD203B41FA5}">
                      <a16:colId xmlns:a16="http://schemas.microsoft.com/office/drawing/2014/main" val="1341770543"/>
                    </a:ext>
                  </a:extLst>
                </a:gridCol>
                <a:gridCol w="2782220">
                  <a:extLst>
                    <a:ext uri="{9D8B030D-6E8A-4147-A177-3AD203B41FA5}">
                      <a16:colId xmlns:a16="http://schemas.microsoft.com/office/drawing/2014/main" val="2120944311"/>
                    </a:ext>
                  </a:extLst>
                </a:gridCol>
                <a:gridCol w="2782220">
                  <a:extLst>
                    <a:ext uri="{9D8B030D-6E8A-4147-A177-3AD203B41FA5}">
                      <a16:colId xmlns:a16="http://schemas.microsoft.com/office/drawing/2014/main" val="2809444951"/>
                    </a:ext>
                  </a:extLst>
                </a:gridCol>
              </a:tblGrid>
              <a:tr h="893988">
                <a:tc>
                  <a:txBody>
                    <a:bodyPr/>
                    <a:lstStyle/>
                    <a:p>
                      <a:r>
                        <a:rPr lang="en-US" sz="1800" b="1" i="0" dirty="0">
                          <a:latin typeface="Avenir LT Std 55 Roman" panose="020B0703020203020204"/>
                        </a:rPr>
                        <a:t>Endpoint</a:t>
                      </a:r>
                    </a:p>
                  </a:txBody>
                  <a:tcPr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075D3"/>
                    </a:solidFill>
                  </a:tcPr>
                </a:tc>
                <a:tc>
                  <a:txBody>
                    <a:bodyPr/>
                    <a:lstStyle/>
                    <a:p>
                      <a:pPr algn="ctr"/>
                      <a:r>
                        <a:rPr lang="en-US" sz="1800" b="1" i="0" dirty="0">
                          <a:latin typeface="Avenir LT Std 55 Roman" panose="020B0703020203020204"/>
                        </a:rPr>
                        <a:t>Narcolepsy</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075D3"/>
                    </a:solidFill>
                  </a:tcPr>
                </a:tc>
                <a:tc>
                  <a:txBody>
                    <a:bodyPr/>
                    <a:lstStyle/>
                    <a:p>
                      <a:pPr algn="ctr"/>
                      <a:r>
                        <a:rPr lang="en-US" sz="1800" b="1" i="0" dirty="0">
                          <a:latin typeface="Avenir LT Std 55 Roman" panose="020B0703020203020204"/>
                        </a:rPr>
                        <a:t>Idiopathic Hypersomnia</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075D3"/>
                    </a:solidFill>
                  </a:tcPr>
                </a:tc>
                <a:tc>
                  <a:txBody>
                    <a:bodyPr/>
                    <a:lstStyle/>
                    <a:p>
                      <a:pPr algn="ctr"/>
                      <a:r>
                        <a:rPr lang="en-US" sz="1800" b="1" i="0" dirty="0">
                          <a:latin typeface="Avenir LT Std 55 Roman" panose="020B0703020203020204"/>
                        </a:rPr>
                        <a:t>Narcolepsy and</a:t>
                      </a:r>
                      <a:br>
                        <a:rPr lang="en-US" sz="1800" b="1" i="0" dirty="0">
                          <a:latin typeface="Avenir LT Std 55 Roman" panose="020B0703020203020204"/>
                        </a:rPr>
                      </a:br>
                      <a:r>
                        <a:rPr lang="en-US" sz="1800" b="1" i="0" dirty="0">
                          <a:latin typeface="Avenir LT Std 55 Roman" panose="020B0703020203020204"/>
                        </a:rPr>
                        <a:t>Idiopathic Hypersomnia</a:t>
                      </a:r>
                    </a:p>
                  </a:txBody>
                  <a:tcPr anchor="b">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075D3"/>
                    </a:solidFill>
                  </a:tcPr>
                </a:tc>
                <a:extLst>
                  <a:ext uri="{0D108BD9-81ED-4DB2-BD59-A6C34878D82A}">
                    <a16:rowId xmlns:a16="http://schemas.microsoft.com/office/drawing/2014/main" val="2833212963"/>
                  </a:ext>
                </a:extLst>
              </a:tr>
              <a:tr h="568902">
                <a:tc>
                  <a:txBody>
                    <a:bodyPr/>
                    <a:lstStyle/>
                    <a:p>
                      <a:r>
                        <a:rPr lang="en-US" sz="1800" b="1" dirty="0">
                          <a:latin typeface="Avenir LT Std 55 Roman" panose="020B0703020203020204"/>
                        </a:rPr>
                        <a:t>Secondary </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285750" indent="-285750">
                        <a:buFont typeface="Arial" panose="020B0604020202020204" pitchFamily="34" charset="0"/>
                        <a:buChar char="•"/>
                      </a:pPr>
                      <a:r>
                        <a:rPr lang="en-US" sz="1800" b="0" kern="1200" dirty="0">
                          <a:solidFill>
                            <a:schemeClr val="tx1"/>
                          </a:solidFill>
                          <a:latin typeface="Avenir LT Std 55 Roman" panose="020B0703020203020204"/>
                          <a:ea typeface="+mn-ea"/>
                          <a:cs typeface="+mn-cs"/>
                        </a:rPr>
                        <a:t>Number of nocturnal arousals</a:t>
                      </a:r>
                      <a:r>
                        <a:rPr lang="en-US" sz="1800" b="0" kern="1200" baseline="30000" dirty="0">
                          <a:solidFill>
                            <a:schemeClr val="tx1"/>
                          </a:solidFill>
                          <a:latin typeface="Avenir LT Std 55 Roman" panose="020B0703020203020204"/>
                          <a:ea typeface="+mn-ea"/>
                          <a:cs typeface="+mn-cs"/>
                        </a:rPr>
                        <a:t>a</a:t>
                      </a:r>
                      <a:endParaRPr lang="en-US" sz="1800" b="0" baseline="30000" dirty="0">
                        <a:solidFill>
                          <a:schemeClr val="tx1"/>
                        </a:solidFill>
                        <a:latin typeface="Avenir LT Std 55 Roman" panose="020B0703020203020204"/>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285750" indent="-285750">
                        <a:buFont typeface="Arial" panose="020B0604020202020204" pitchFamily="34" charset="0"/>
                        <a:buChar char="•"/>
                      </a:pPr>
                      <a:endParaRPr lang="en-US" sz="1800" b="0" dirty="0">
                        <a:latin typeface="Avenir LT Std 55 Roman" panose="020B0703020203020204"/>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tc>
                  <a:txBody>
                    <a:bodyPr/>
                    <a:lstStyle/>
                    <a:p>
                      <a:pPr marL="285750" indent="-285750">
                        <a:buFont typeface="Arial" panose="020B0604020202020204" pitchFamily="34" charset="0"/>
                        <a:buChar char="•"/>
                      </a:pPr>
                      <a:endParaRPr lang="en-US" sz="1800" b="0" dirty="0">
                        <a:latin typeface="Avenir LT Std 55 Roman" panose="020B0703020203020204"/>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75D3">
                        <a:alpha val="10000"/>
                      </a:srgbClr>
                    </a:solidFill>
                  </a:tcPr>
                </a:tc>
                <a:extLst>
                  <a:ext uri="{0D108BD9-81ED-4DB2-BD59-A6C34878D82A}">
                    <a16:rowId xmlns:a16="http://schemas.microsoft.com/office/drawing/2014/main" val="367192695"/>
                  </a:ext>
                </a:extLst>
              </a:tr>
              <a:tr h="2031791">
                <a:tc>
                  <a:txBody>
                    <a:bodyPr/>
                    <a:lstStyle/>
                    <a:p>
                      <a:r>
                        <a:rPr lang="en-US" sz="1800" b="1" dirty="0">
                          <a:latin typeface="Avenir LT Std 55 Roman" panose="020B0703020203020204"/>
                        </a:rPr>
                        <a:t>Exploratory</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800" b="0" dirty="0">
                        <a:latin typeface="Avenir LT Std 55 Roman" panose="020B0703020203020204"/>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LT Std 55 Roman" panose="020B0703020203020204"/>
                          <a:ea typeface="+mn-ea"/>
                          <a:cs typeface="+mn-cs"/>
                        </a:rPr>
                        <a:t>Number of nocturnal </a:t>
                      </a:r>
                      <a:r>
                        <a:rPr kumimoji="0" lang="en-US" sz="1800" b="0" i="0" u="none" strike="noStrike" kern="1200" cap="none" spc="0" normalizeH="0" baseline="0" noProof="0" dirty="0">
                          <a:ln>
                            <a:noFill/>
                          </a:ln>
                          <a:solidFill>
                            <a:schemeClr val="tx1"/>
                          </a:solidFill>
                          <a:effectLst/>
                          <a:uLnTx/>
                          <a:uFillTx/>
                          <a:latin typeface="Avenir LT Std 55 Roman" panose="020B0703020203020204"/>
                          <a:ea typeface="+mn-ea"/>
                          <a:cs typeface="+mn-cs"/>
                        </a:rPr>
                        <a:t>arousals</a:t>
                      </a:r>
                      <a:r>
                        <a:rPr lang="en-US" sz="1800" b="0" kern="1200" baseline="30000" dirty="0">
                          <a:solidFill>
                            <a:schemeClr val="tx1"/>
                          </a:solidFill>
                          <a:latin typeface="Avenir LT Std 55 Roman" panose="020B0703020203020204"/>
                          <a:ea typeface="+mn-ea"/>
                          <a:cs typeface="+mn-cs"/>
                        </a:rPr>
                        <a:t>a</a:t>
                      </a:r>
                      <a:endParaRPr kumimoji="0" lang="en-US" sz="1800" b="0" i="0" u="none" strike="noStrike" kern="1200" cap="none" spc="0" normalizeH="0" baseline="0" noProof="0" dirty="0">
                        <a:ln>
                          <a:noFill/>
                        </a:ln>
                        <a:solidFill>
                          <a:schemeClr val="tx1"/>
                        </a:solidFill>
                        <a:effectLst/>
                        <a:uLnTx/>
                        <a:uFillTx/>
                        <a:latin typeface="Avenir LT Std 55 Roman" panose="020B0703020203020204"/>
                        <a:ea typeface="+mn-ea"/>
                        <a:cs typeface="+mn-cs"/>
                      </a:endParaRPr>
                    </a:p>
                    <a:p>
                      <a:pPr marL="285750" indent="-285750">
                        <a:buFont typeface="Arial" panose="020B0604020202020204" pitchFamily="34" charset="0"/>
                        <a:buChar char="•"/>
                      </a:pPr>
                      <a:endParaRPr lang="en-US" sz="1800" b="0" dirty="0">
                        <a:latin typeface="Avenir LT Std 55 Roman" panose="020B0703020203020204"/>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800" b="0" kern="1200" dirty="0">
                          <a:solidFill>
                            <a:schemeClr val="tx1"/>
                          </a:solidFill>
                          <a:latin typeface="Avenir LT Std 55 Roman" panose="020B0703020203020204"/>
                          <a:ea typeface="+mn-ea"/>
                          <a:cs typeface="+mn-cs"/>
                        </a:rPr>
                        <a:t>Arousal index</a:t>
                      </a:r>
                      <a:r>
                        <a:rPr lang="en-US" sz="1800" b="0" kern="1200" baseline="30000" dirty="0">
                          <a:solidFill>
                            <a:schemeClr val="tx1"/>
                          </a:solidFill>
                          <a:latin typeface="Avenir LT Std 55 Roman" panose="020B0703020203020204"/>
                          <a:ea typeface="+mn-ea"/>
                          <a:cs typeface="+mn-cs"/>
                        </a:rPr>
                        <a:t>b</a:t>
                      </a:r>
                      <a:endParaRPr lang="en-US" sz="1800" b="0" kern="1200" dirty="0">
                        <a:solidFill>
                          <a:schemeClr val="tx1"/>
                        </a:solidFill>
                        <a:latin typeface="Avenir LT Std 55 Roman" panose="020B0703020203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LT Std 55 Roman" panose="020B0703020203020204"/>
                          <a:ea typeface="+mn-ea"/>
                          <a:cs typeface="+mn-cs"/>
                        </a:rPr>
                        <a:t>Number</a:t>
                      </a:r>
                      <a:r>
                        <a:rPr lang="en-US" sz="1800" b="0" kern="1200" dirty="0">
                          <a:solidFill>
                            <a:schemeClr val="tx1"/>
                          </a:solidFill>
                          <a:latin typeface="Avenir LT Std 55 Roman" panose="020B0703020203020204"/>
                          <a:ea typeface="+mn-ea"/>
                          <a:cs typeface="+mn-cs"/>
                        </a:rPr>
                        <a:t> of spontaneous arousals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LT Std 55 Roman" panose="020B0703020203020204"/>
                          <a:ea typeface="+mn-ea"/>
                          <a:cs typeface="+mn-cs"/>
                        </a:rPr>
                        <a:t>Number</a:t>
                      </a:r>
                      <a:r>
                        <a:rPr lang="en-US" sz="1800" b="0" kern="1200" dirty="0">
                          <a:solidFill>
                            <a:schemeClr val="tx1"/>
                          </a:solidFill>
                          <a:latin typeface="Avenir LT Std 55 Roman" panose="020B0703020203020204"/>
                          <a:ea typeface="+mn-ea"/>
                          <a:cs typeface="+mn-cs"/>
                        </a:rPr>
                        <a:t> of respiratory-related arousals</a:t>
                      </a:r>
                      <a:r>
                        <a:rPr lang="en-US" sz="1800" b="0" kern="1200" baseline="30000" dirty="0">
                          <a:solidFill>
                            <a:schemeClr val="tx1"/>
                          </a:solidFill>
                          <a:latin typeface="Avenir LT Std 55 Roman" panose="020B0703020203020204"/>
                          <a:ea typeface="+mn-ea"/>
                          <a:cs typeface="+mn-cs"/>
                        </a:rPr>
                        <a:t>c</a:t>
                      </a:r>
                      <a:endParaRPr lang="en-US" sz="1800" b="0" kern="1200" dirty="0">
                        <a:solidFill>
                          <a:schemeClr val="tx1"/>
                        </a:solidFill>
                        <a:latin typeface="Avenir LT Std 55 Roman" panose="020B0703020203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LT Std 55 Roman" panose="020B0703020203020204"/>
                          <a:ea typeface="+mn-ea"/>
                          <a:cs typeface="+mn-cs"/>
                        </a:rPr>
                        <a:t>Number</a:t>
                      </a:r>
                      <a:r>
                        <a:rPr lang="en-US" sz="1800" b="0" kern="1200" dirty="0">
                          <a:solidFill>
                            <a:schemeClr val="tx1"/>
                          </a:solidFill>
                          <a:latin typeface="Avenir LT Std 55 Roman" panose="020B0703020203020204"/>
                          <a:ea typeface="+mn-ea"/>
                          <a:cs typeface="+mn-cs"/>
                        </a:rPr>
                        <a:t> of PLM-related arousals</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5075D3"/>
                      </a:solidFill>
                      <a:prstDash val="solid"/>
                      <a:round/>
                      <a:headEnd type="none" w="med" len="med"/>
                      <a:tailEnd type="none" w="med" len="med"/>
                    </a:lnB>
                    <a:noFill/>
                  </a:tcPr>
                </a:tc>
                <a:extLst>
                  <a:ext uri="{0D108BD9-81ED-4DB2-BD59-A6C34878D82A}">
                    <a16:rowId xmlns:a16="http://schemas.microsoft.com/office/drawing/2014/main" val="4058680073"/>
                  </a:ext>
                </a:extLst>
              </a:tr>
            </a:tbl>
          </a:graphicData>
        </a:graphic>
      </p:graphicFrame>
      <p:sp>
        <p:nvSpPr>
          <p:cNvPr id="2" name="Title 1">
            <a:extLst>
              <a:ext uri="{FF2B5EF4-FFF2-40B4-BE49-F238E27FC236}">
                <a16:creationId xmlns:a16="http://schemas.microsoft.com/office/drawing/2014/main" id="{59BB2451-AAE6-D958-568E-2BFD18F3A522}"/>
              </a:ext>
            </a:extLst>
          </p:cNvPr>
          <p:cNvSpPr txBox="1">
            <a:spLocks/>
          </p:cNvSpPr>
          <p:nvPr/>
        </p:nvSpPr>
        <p:spPr>
          <a:xfrm>
            <a:off x="990600" y="262796"/>
            <a:ext cx="105156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Endpoints and Assessments</a:t>
            </a:r>
          </a:p>
        </p:txBody>
      </p:sp>
      <p:sp>
        <p:nvSpPr>
          <p:cNvPr id="5" name="TextBox 4">
            <a:extLst>
              <a:ext uri="{FF2B5EF4-FFF2-40B4-BE49-F238E27FC236}">
                <a16:creationId xmlns:a16="http://schemas.microsoft.com/office/drawing/2014/main" id="{3B90C2AA-BC0F-4D79-62F2-A518F7D10E30}"/>
              </a:ext>
            </a:extLst>
          </p:cNvPr>
          <p:cNvSpPr txBox="1"/>
          <p:nvPr/>
        </p:nvSpPr>
        <p:spPr>
          <a:xfrm>
            <a:off x="884491" y="4988290"/>
            <a:ext cx="10247913" cy="338554"/>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1600" dirty="0">
                <a:solidFill>
                  <a:schemeClr val="tx1"/>
                </a:solidFill>
                <a:latin typeface="Avenir LT Std 55 Roman" panose="020B0703020203020204"/>
              </a:rPr>
              <a:t>Respiratory-related arousals included those associated with hypopneas/</a:t>
            </a:r>
            <a:r>
              <a:rPr lang="en-US" sz="1600" dirty="0">
                <a:latin typeface="Avenir LT Std 55 Roman" panose="020B0703020203020204"/>
              </a:rPr>
              <a:t>apneas</a:t>
            </a:r>
            <a:r>
              <a:rPr lang="en-US" sz="1600" baseline="30000" dirty="0">
                <a:latin typeface="Avenir LT Std 55 Roman" panose="020B0703020203020204"/>
              </a:rPr>
              <a:t>c</a:t>
            </a:r>
          </a:p>
        </p:txBody>
      </p:sp>
    </p:spTree>
    <p:extLst>
      <p:ext uri="{BB962C8B-B14F-4D97-AF65-F5344CB8AC3E}">
        <p14:creationId xmlns:p14="http://schemas.microsoft.com/office/powerpoint/2010/main" val="177461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9598F80A-1A1A-321F-E1B8-D53952AE43E9}"/>
              </a:ext>
            </a:extLst>
          </p:cNvPr>
          <p:cNvSpPr/>
          <p:nvPr/>
        </p:nvSpPr>
        <p:spPr>
          <a:xfrm>
            <a:off x="990600" y="1481869"/>
            <a:ext cx="5066070" cy="4229780"/>
          </a:xfrm>
          <a:custGeom>
            <a:avLst/>
            <a:gdLst>
              <a:gd name="connsiteX0" fmla="*/ 289249 w 4483359"/>
              <a:gd name="connsiteY0" fmla="*/ 0 h 4416211"/>
              <a:gd name="connsiteX1" fmla="*/ 0 w 4483359"/>
              <a:gd name="connsiteY1" fmla="*/ 289249 h 4416211"/>
              <a:gd name="connsiteX2" fmla="*/ 0 w 4483359"/>
              <a:gd name="connsiteY2" fmla="*/ 4126963 h 4416211"/>
              <a:gd name="connsiteX3" fmla="*/ 289249 w 4483359"/>
              <a:gd name="connsiteY3" fmla="*/ 4416212 h 4416211"/>
              <a:gd name="connsiteX4" fmla="*/ 4194110 w 4483359"/>
              <a:gd name="connsiteY4" fmla="*/ 4416212 h 4416211"/>
              <a:gd name="connsiteX5" fmla="*/ 4483359 w 4483359"/>
              <a:gd name="connsiteY5" fmla="*/ 4126963 h 4416211"/>
              <a:gd name="connsiteX6" fmla="*/ 4483359 w 4483359"/>
              <a:gd name="connsiteY6" fmla="*/ 289249 h 4416211"/>
              <a:gd name="connsiteX7" fmla="*/ 4194110 w 4483359"/>
              <a:gd name="connsiteY7" fmla="*/ 0 h 4416211"/>
              <a:gd name="connsiteX8" fmla="*/ 289249 w 4483359"/>
              <a:gd name="connsiteY8" fmla="*/ 0 h 44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3359" h="4416211">
                <a:moveTo>
                  <a:pt x="289249" y="0"/>
                </a:moveTo>
                <a:cubicBezTo>
                  <a:pt x="129129" y="0"/>
                  <a:pt x="0" y="129129"/>
                  <a:pt x="0" y="289249"/>
                </a:cubicBezTo>
                <a:lnTo>
                  <a:pt x="0" y="4126963"/>
                </a:lnTo>
                <a:cubicBezTo>
                  <a:pt x="0" y="4287083"/>
                  <a:pt x="129129" y="4416212"/>
                  <a:pt x="289249" y="4416212"/>
                </a:cubicBezTo>
                <a:lnTo>
                  <a:pt x="4194110" y="4416212"/>
                </a:lnTo>
                <a:cubicBezTo>
                  <a:pt x="4354230" y="4416212"/>
                  <a:pt x="4483359" y="4287083"/>
                  <a:pt x="4483359" y="4126963"/>
                </a:cubicBezTo>
                <a:lnTo>
                  <a:pt x="4483359" y="289249"/>
                </a:lnTo>
                <a:cubicBezTo>
                  <a:pt x="4483359" y="129129"/>
                  <a:pt x="4354230" y="0"/>
                  <a:pt x="4194110" y="0"/>
                </a:cubicBezTo>
                <a:lnTo>
                  <a:pt x="289249" y="0"/>
                </a:lnTo>
                <a:close/>
              </a:path>
            </a:pathLst>
          </a:custGeom>
          <a:solidFill>
            <a:schemeClr val="bg1">
              <a:lumMod val="65000"/>
              <a:alpha val="10000"/>
            </a:schemeClr>
          </a:solidFill>
          <a:ln w="25805" cap="flat">
            <a:noFill/>
            <a:prstDash val="solid"/>
            <a:miter/>
          </a:ln>
        </p:spPr>
        <p:txBody>
          <a:bodyPr rtlCol="0" anchor="ctr"/>
          <a:lstStyle/>
          <a:p>
            <a:endParaRPr lang="en-US" dirty="0">
              <a:latin typeface="+mj-lt"/>
            </a:endParaRPr>
          </a:p>
        </p:txBody>
      </p:sp>
      <p:sp>
        <p:nvSpPr>
          <p:cNvPr id="3" name="Freeform 5">
            <a:extLst>
              <a:ext uri="{FF2B5EF4-FFF2-40B4-BE49-F238E27FC236}">
                <a16:creationId xmlns:a16="http://schemas.microsoft.com/office/drawing/2014/main" id="{37A13E13-8E35-6447-33F6-EEB1612A2A96}"/>
              </a:ext>
            </a:extLst>
          </p:cNvPr>
          <p:cNvSpPr/>
          <p:nvPr/>
        </p:nvSpPr>
        <p:spPr>
          <a:xfrm>
            <a:off x="6398942" y="1512402"/>
            <a:ext cx="5066070" cy="4229780"/>
          </a:xfrm>
          <a:custGeom>
            <a:avLst/>
            <a:gdLst>
              <a:gd name="connsiteX0" fmla="*/ 289249 w 4483359"/>
              <a:gd name="connsiteY0" fmla="*/ 0 h 4416211"/>
              <a:gd name="connsiteX1" fmla="*/ 0 w 4483359"/>
              <a:gd name="connsiteY1" fmla="*/ 289249 h 4416211"/>
              <a:gd name="connsiteX2" fmla="*/ 0 w 4483359"/>
              <a:gd name="connsiteY2" fmla="*/ 4126963 h 4416211"/>
              <a:gd name="connsiteX3" fmla="*/ 289249 w 4483359"/>
              <a:gd name="connsiteY3" fmla="*/ 4416212 h 4416211"/>
              <a:gd name="connsiteX4" fmla="*/ 4194110 w 4483359"/>
              <a:gd name="connsiteY4" fmla="*/ 4416212 h 4416211"/>
              <a:gd name="connsiteX5" fmla="*/ 4483359 w 4483359"/>
              <a:gd name="connsiteY5" fmla="*/ 4126963 h 4416211"/>
              <a:gd name="connsiteX6" fmla="*/ 4483359 w 4483359"/>
              <a:gd name="connsiteY6" fmla="*/ 289249 h 4416211"/>
              <a:gd name="connsiteX7" fmla="*/ 4194110 w 4483359"/>
              <a:gd name="connsiteY7" fmla="*/ 0 h 4416211"/>
              <a:gd name="connsiteX8" fmla="*/ 289249 w 4483359"/>
              <a:gd name="connsiteY8" fmla="*/ 0 h 441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3359" h="4416211">
                <a:moveTo>
                  <a:pt x="289249" y="0"/>
                </a:moveTo>
                <a:cubicBezTo>
                  <a:pt x="129129" y="0"/>
                  <a:pt x="0" y="129129"/>
                  <a:pt x="0" y="289249"/>
                </a:cubicBezTo>
                <a:lnTo>
                  <a:pt x="0" y="4126963"/>
                </a:lnTo>
                <a:cubicBezTo>
                  <a:pt x="0" y="4287083"/>
                  <a:pt x="129129" y="4416212"/>
                  <a:pt x="289249" y="4416212"/>
                </a:cubicBezTo>
                <a:lnTo>
                  <a:pt x="4194110" y="4416212"/>
                </a:lnTo>
                <a:cubicBezTo>
                  <a:pt x="4354230" y="4416212"/>
                  <a:pt x="4483359" y="4287083"/>
                  <a:pt x="4483359" y="4126963"/>
                </a:cubicBezTo>
                <a:lnTo>
                  <a:pt x="4483359" y="289249"/>
                </a:lnTo>
                <a:cubicBezTo>
                  <a:pt x="4483359" y="129129"/>
                  <a:pt x="4354230" y="0"/>
                  <a:pt x="4194110" y="0"/>
                </a:cubicBezTo>
                <a:lnTo>
                  <a:pt x="289249" y="0"/>
                </a:lnTo>
                <a:close/>
              </a:path>
            </a:pathLst>
          </a:custGeom>
          <a:solidFill>
            <a:srgbClr val="852064">
              <a:alpha val="10000"/>
            </a:srgbClr>
          </a:solidFill>
          <a:ln w="25805" cap="flat">
            <a:noFill/>
            <a:prstDash val="solid"/>
            <a:miter/>
          </a:ln>
        </p:spPr>
        <p:txBody>
          <a:bodyPr rtlCol="0" anchor="ctr"/>
          <a:lstStyle/>
          <a:p>
            <a:endParaRPr lang="en-US" dirty="0">
              <a:latin typeface="+mj-lt"/>
            </a:endParaRPr>
          </a:p>
        </p:txBody>
      </p:sp>
      <p:grpSp>
        <p:nvGrpSpPr>
          <p:cNvPr id="29" name="Graphic 3">
            <a:extLst>
              <a:ext uri="{FF2B5EF4-FFF2-40B4-BE49-F238E27FC236}">
                <a16:creationId xmlns:a16="http://schemas.microsoft.com/office/drawing/2014/main" id="{BDFB7075-4FEA-1B81-3120-636F73732F2D}"/>
              </a:ext>
            </a:extLst>
          </p:cNvPr>
          <p:cNvGrpSpPr/>
          <p:nvPr/>
        </p:nvGrpSpPr>
        <p:grpSpPr>
          <a:xfrm>
            <a:off x="905380" y="1196039"/>
            <a:ext cx="782166" cy="783990"/>
            <a:chOff x="452562" y="1061315"/>
            <a:chExt cx="490710" cy="488343"/>
          </a:xfrm>
        </p:grpSpPr>
        <p:grpSp>
          <p:nvGrpSpPr>
            <p:cNvPr id="30" name="Graphic 3">
              <a:extLst>
                <a:ext uri="{FF2B5EF4-FFF2-40B4-BE49-F238E27FC236}">
                  <a16:creationId xmlns:a16="http://schemas.microsoft.com/office/drawing/2014/main" id="{1FB4AA55-8D40-B40E-A412-E4D75D5D96C7}"/>
                </a:ext>
              </a:extLst>
            </p:cNvPr>
            <p:cNvGrpSpPr/>
            <p:nvPr/>
          </p:nvGrpSpPr>
          <p:grpSpPr>
            <a:xfrm>
              <a:off x="452562" y="1061315"/>
              <a:ext cx="490710" cy="488343"/>
              <a:chOff x="452562" y="1061315"/>
              <a:chExt cx="490710" cy="488343"/>
            </a:xfrm>
          </p:grpSpPr>
          <p:sp>
            <p:nvSpPr>
              <p:cNvPr id="32" name="Freeform 708">
                <a:extLst>
                  <a:ext uri="{FF2B5EF4-FFF2-40B4-BE49-F238E27FC236}">
                    <a16:creationId xmlns:a16="http://schemas.microsoft.com/office/drawing/2014/main" id="{3EA215AD-3188-016F-B819-E92F6F4E36DD}"/>
                  </a:ext>
                </a:extLst>
              </p:cNvPr>
              <p:cNvSpPr/>
              <p:nvPr/>
            </p:nvSpPr>
            <p:spPr>
              <a:xfrm>
                <a:off x="454034" y="1061551"/>
                <a:ext cx="488107" cy="488107"/>
              </a:xfrm>
              <a:custGeom>
                <a:avLst/>
                <a:gdLst>
                  <a:gd name="connsiteX0" fmla="*/ 0 w 488107"/>
                  <a:gd name="connsiteY0" fmla="*/ 242762 h 488107"/>
                  <a:gd name="connsiteX1" fmla="*/ 242763 w 488107"/>
                  <a:gd name="connsiteY1" fmla="*/ 0 h 488107"/>
                  <a:gd name="connsiteX2" fmla="*/ 488108 w 488107"/>
                  <a:gd name="connsiteY2" fmla="*/ 242762 h 488107"/>
                  <a:gd name="connsiteX3" fmla="*/ 242763 w 488107"/>
                  <a:gd name="connsiteY3" fmla="*/ 488108 h 488107"/>
                  <a:gd name="connsiteX4" fmla="*/ 0 w 488107"/>
                  <a:gd name="connsiteY4" fmla="*/ 242762 h 4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07" h="488107">
                    <a:moveTo>
                      <a:pt x="0" y="242762"/>
                    </a:moveTo>
                    <a:cubicBezTo>
                      <a:pt x="0" y="108468"/>
                      <a:pt x="108468" y="0"/>
                      <a:pt x="242763" y="0"/>
                    </a:cubicBezTo>
                    <a:cubicBezTo>
                      <a:pt x="377057" y="0"/>
                      <a:pt x="488108" y="108468"/>
                      <a:pt x="488108" y="242762"/>
                    </a:cubicBezTo>
                    <a:cubicBezTo>
                      <a:pt x="488108" y="377057"/>
                      <a:pt x="379639" y="488108"/>
                      <a:pt x="242763" y="488108"/>
                    </a:cubicBezTo>
                    <a:cubicBezTo>
                      <a:pt x="105886" y="488108"/>
                      <a:pt x="0" y="379639"/>
                      <a:pt x="0" y="242762"/>
                    </a:cubicBezTo>
                  </a:path>
                </a:pathLst>
              </a:custGeom>
              <a:solidFill>
                <a:srgbClr val="38BB9D"/>
              </a:solidFill>
              <a:ln w="25805" cap="flat">
                <a:noFill/>
                <a:prstDash val="solid"/>
                <a:miter/>
              </a:ln>
            </p:spPr>
            <p:txBody>
              <a:bodyPr rtlCol="0" anchor="ctr"/>
              <a:lstStyle/>
              <a:p>
                <a:endParaRPr lang="en-US" dirty="0">
                  <a:latin typeface="+mj-lt"/>
                </a:endParaRPr>
              </a:p>
            </p:txBody>
          </p:sp>
          <p:sp>
            <p:nvSpPr>
              <p:cNvPr id="33" name="Freeform 709">
                <a:extLst>
                  <a:ext uri="{FF2B5EF4-FFF2-40B4-BE49-F238E27FC236}">
                    <a16:creationId xmlns:a16="http://schemas.microsoft.com/office/drawing/2014/main" id="{5FAADCB0-43D8-C9C8-9AD5-499041CA8F40}"/>
                  </a:ext>
                </a:extLst>
              </p:cNvPr>
              <p:cNvSpPr/>
              <p:nvPr/>
            </p:nvSpPr>
            <p:spPr>
              <a:xfrm rot="-4746011">
                <a:off x="455144" y="1058733"/>
                <a:ext cx="485545" cy="490710"/>
              </a:xfrm>
              <a:custGeom>
                <a:avLst/>
                <a:gdLst>
                  <a:gd name="connsiteX0" fmla="*/ 485545 w 485545"/>
                  <a:gd name="connsiteY0" fmla="*/ 245355 h 490710"/>
                  <a:gd name="connsiteX1" fmla="*/ 242773 w 485545"/>
                  <a:gd name="connsiteY1" fmla="*/ 490711 h 490710"/>
                  <a:gd name="connsiteX2" fmla="*/ 0 w 485545"/>
                  <a:gd name="connsiteY2" fmla="*/ 245355 h 490710"/>
                  <a:gd name="connsiteX3" fmla="*/ 242773 w 485545"/>
                  <a:gd name="connsiteY3" fmla="*/ 0 h 490710"/>
                  <a:gd name="connsiteX4" fmla="*/ 485545 w 485545"/>
                  <a:gd name="connsiteY4" fmla="*/ 245355 h 49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545" h="490710">
                    <a:moveTo>
                      <a:pt x="485545" y="245355"/>
                    </a:moveTo>
                    <a:cubicBezTo>
                      <a:pt x="485545" y="380861"/>
                      <a:pt x="376852" y="490711"/>
                      <a:pt x="242773" y="490711"/>
                    </a:cubicBezTo>
                    <a:cubicBezTo>
                      <a:pt x="108693" y="490711"/>
                      <a:pt x="0" y="380861"/>
                      <a:pt x="0" y="245355"/>
                    </a:cubicBezTo>
                    <a:cubicBezTo>
                      <a:pt x="0" y="109849"/>
                      <a:pt x="108693" y="0"/>
                      <a:pt x="242773" y="0"/>
                    </a:cubicBezTo>
                    <a:cubicBezTo>
                      <a:pt x="376852" y="0"/>
                      <a:pt x="485545" y="109849"/>
                      <a:pt x="485545" y="245355"/>
                    </a:cubicBezTo>
                    <a:close/>
                  </a:path>
                </a:pathLst>
              </a:custGeom>
              <a:noFill/>
              <a:ln w="22451" cap="flat">
                <a:solidFill>
                  <a:srgbClr val="FFFFFF"/>
                </a:solidFill>
                <a:prstDash val="solid"/>
                <a:round/>
              </a:ln>
            </p:spPr>
            <p:txBody>
              <a:bodyPr rtlCol="0" anchor="ctr"/>
              <a:lstStyle/>
              <a:p>
                <a:endParaRPr lang="en-US" dirty="0">
                  <a:latin typeface="+mj-lt"/>
                </a:endParaRPr>
              </a:p>
            </p:txBody>
          </p:sp>
        </p:grpSp>
        <p:sp>
          <p:nvSpPr>
            <p:cNvPr id="31" name="Freeform 710">
              <a:extLst>
                <a:ext uri="{FF2B5EF4-FFF2-40B4-BE49-F238E27FC236}">
                  <a16:creationId xmlns:a16="http://schemas.microsoft.com/office/drawing/2014/main" id="{26B05A2B-9321-FE59-2E36-BD07850B2E51}"/>
                </a:ext>
              </a:extLst>
            </p:cNvPr>
            <p:cNvSpPr/>
            <p:nvPr/>
          </p:nvSpPr>
          <p:spPr>
            <a:xfrm>
              <a:off x="557338" y="1206175"/>
              <a:ext cx="294414" cy="206606"/>
            </a:xfrm>
            <a:custGeom>
              <a:avLst/>
              <a:gdLst>
                <a:gd name="connsiteX0" fmla="*/ 268588 w 294414"/>
                <a:gd name="connsiteY0" fmla="*/ 0 h 206606"/>
                <a:gd name="connsiteX1" fmla="*/ 105886 w 294414"/>
                <a:gd name="connsiteY1" fmla="*/ 154955 h 206606"/>
                <a:gd name="connsiteX2" fmla="*/ 25826 w 294414"/>
                <a:gd name="connsiteY2" fmla="*/ 74895 h 206606"/>
                <a:gd name="connsiteX3" fmla="*/ 0 w 294414"/>
                <a:gd name="connsiteY3" fmla="*/ 100721 h 206606"/>
                <a:gd name="connsiteX4" fmla="*/ 103303 w 294414"/>
                <a:gd name="connsiteY4" fmla="*/ 206606 h 206606"/>
                <a:gd name="connsiteX5" fmla="*/ 131712 w 294414"/>
                <a:gd name="connsiteY5" fmla="*/ 183363 h 206606"/>
                <a:gd name="connsiteX6" fmla="*/ 294414 w 294414"/>
                <a:gd name="connsiteY6" fmla="*/ 25826 h 20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14" h="206606">
                  <a:moveTo>
                    <a:pt x="268588" y="0"/>
                  </a:moveTo>
                  <a:lnTo>
                    <a:pt x="105886" y="154955"/>
                  </a:lnTo>
                  <a:lnTo>
                    <a:pt x="25826" y="74895"/>
                  </a:lnTo>
                  <a:lnTo>
                    <a:pt x="0" y="100721"/>
                  </a:lnTo>
                  <a:lnTo>
                    <a:pt x="103303" y="206606"/>
                  </a:lnTo>
                  <a:lnTo>
                    <a:pt x="131712" y="183363"/>
                  </a:lnTo>
                  <a:lnTo>
                    <a:pt x="294414" y="25826"/>
                  </a:lnTo>
                  <a:close/>
                </a:path>
              </a:pathLst>
            </a:custGeom>
            <a:solidFill>
              <a:srgbClr val="FFFFFF"/>
            </a:solidFill>
            <a:ln w="25805" cap="flat">
              <a:noFill/>
              <a:prstDash val="solid"/>
              <a:miter/>
            </a:ln>
          </p:spPr>
          <p:txBody>
            <a:bodyPr rtlCol="0" anchor="ctr"/>
            <a:lstStyle/>
            <a:p>
              <a:endParaRPr lang="en-US" dirty="0">
                <a:latin typeface="+mj-lt"/>
              </a:endParaRPr>
            </a:p>
          </p:txBody>
        </p:sp>
      </p:grpSp>
      <p:grpSp>
        <p:nvGrpSpPr>
          <p:cNvPr id="36" name="Graphic 3">
            <a:extLst>
              <a:ext uri="{FF2B5EF4-FFF2-40B4-BE49-F238E27FC236}">
                <a16:creationId xmlns:a16="http://schemas.microsoft.com/office/drawing/2014/main" id="{64ED99E2-6231-EA1F-9B99-2684F39D65FB}"/>
              </a:ext>
            </a:extLst>
          </p:cNvPr>
          <p:cNvGrpSpPr/>
          <p:nvPr/>
        </p:nvGrpSpPr>
        <p:grpSpPr>
          <a:xfrm>
            <a:off x="6338983" y="1196922"/>
            <a:ext cx="786384" cy="786384"/>
            <a:chOff x="5526222" y="1043473"/>
            <a:chExt cx="488107" cy="488107"/>
          </a:xfrm>
          <a:solidFill>
            <a:srgbClr val="852064"/>
          </a:solidFill>
        </p:grpSpPr>
        <p:sp>
          <p:nvSpPr>
            <p:cNvPr id="37" name="Freeform 712">
              <a:extLst>
                <a:ext uri="{FF2B5EF4-FFF2-40B4-BE49-F238E27FC236}">
                  <a16:creationId xmlns:a16="http://schemas.microsoft.com/office/drawing/2014/main" id="{7C4D1A85-06AC-A571-7E48-CFB73B2AA559}"/>
                </a:ext>
              </a:extLst>
            </p:cNvPr>
            <p:cNvSpPr/>
            <p:nvPr/>
          </p:nvSpPr>
          <p:spPr>
            <a:xfrm>
              <a:off x="5526222" y="1043473"/>
              <a:ext cx="488107" cy="488107"/>
            </a:xfrm>
            <a:custGeom>
              <a:avLst/>
              <a:gdLst>
                <a:gd name="connsiteX0" fmla="*/ 0 w 488107"/>
                <a:gd name="connsiteY0" fmla="*/ 242763 h 488107"/>
                <a:gd name="connsiteX1" fmla="*/ 242762 w 488107"/>
                <a:gd name="connsiteY1" fmla="*/ 0 h 488107"/>
                <a:gd name="connsiteX2" fmla="*/ 488107 w 488107"/>
                <a:gd name="connsiteY2" fmla="*/ 242763 h 488107"/>
                <a:gd name="connsiteX3" fmla="*/ 242762 w 488107"/>
                <a:gd name="connsiteY3" fmla="*/ 488108 h 488107"/>
                <a:gd name="connsiteX4" fmla="*/ 0 w 488107"/>
                <a:gd name="connsiteY4" fmla="*/ 242763 h 4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07" h="488107">
                  <a:moveTo>
                    <a:pt x="0" y="242763"/>
                  </a:moveTo>
                  <a:cubicBezTo>
                    <a:pt x="0" y="108468"/>
                    <a:pt x="108468" y="0"/>
                    <a:pt x="242762" y="0"/>
                  </a:cubicBezTo>
                  <a:cubicBezTo>
                    <a:pt x="377056" y="0"/>
                    <a:pt x="488107" y="108468"/>
                    <a:pt x="488107" y="242763"/>
                  </a:cubicBezTo>
                  <a:cubicBezTo>
                    <a:pt x="488107" y="377057"/>
                    <a:pt x="379639" y="488108"/>
                    <a:pt x="242762" y="488108"/>
                  </a:cubicBezTo>
                  <a:cubicBezTo>
                    <a:pt x="105886" y="488108"/>
                    <a:pt x="0" y="379639"/>
                    <a:pt x="0" y="242763"/>
                  </a:cubicBezTo>
                </a:path>
              </a:pathLst>
            </a:custGeom>
            <a:grpFill/>
            <a:ln w="25805" cap="flat">
              <a:noFill/>
              <a:prstDash val="solid"/>
              <a:miter/>
            </a:ln>
          </p:spPr>
          <p:txBody>
            <a:bodyPr rtlCol="0" anchor="ctr"/>
            <a:lstStyle/>
            <a:p>
              <a:endParaRPr lang="en-US" dirty="0">
                <a:latin typeface="+mj-lt"/>
              </a:endParaRPr>
            </a:p>
          </p:txBody>
        </p:sp>
        <p:sp>
          <p:nvSpPr>
            <p:cNvPr id="38" name="Freeform 713">
              <a:extLst>
                <a:ext uri="{FF2B5EF4-FFF2-40B4-BE49-F238E27FC236}">
                  <a16:creationId xmlns:a16="http://schemas.microsoft.com/office/drawing/2014/main" id="{4D4BE41B-C62E-DEFA-6642-7BA7F2D807BE}"/>
                </a:ext>
              </a:extLst>
            </p:cNvPr>
            <p:cNvSpPr/>
            <p:nvPr/>
          </p:nvSpPr>
          <p:spPr>
            <a:xfrm>
              <a:off x="5601117" y="1118368"/>
              <a:ext cx="335735" cy="335735"/>
            </a:xfrm>
            <a:custGeom>
              <a:avLst/>
              <a:gdLst>
                <a:gd name="connsiteX0" fmla="*/ 335735 w 335735"/>
                <a:gd name="connsiteY0" fmla="*/ 167868 h 335735"/>
                <a:gd name="connsiteX1" fmla="*/ 167868 w 335735"/>
                <a:gd name="connsiteY1" fmla="*/ 335735 h 335735"/>
                <a:gd name="connsiteX2" fmla="*/ 0 w 335735"/>
                <a:gd name="connsiteY2" fmla="*/ 167868 h 335735"/>
                <a:gd name="connsiteX3" fmla="*/ 167868 w 335735"/>
                <a:gd name="connsiteY3" fmla="*/ 0 h 335735"/>
                <a:gd name="connsiteX4" fmla="*/ 335735 w 335735"/>
                <a:gd name="connsiteY4" fmla="*/ 167868 h 335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5" h="335735">
                  <a:moveTo>
                    <a:pt x="335735" y="167868"/>
                  </a:moveTo>
                  <a:cubicBezTo>
                    <a:pt x="335735" y="260841"/>
                    <a:pt x="260841" y="335735"/>
                    <a:pt x="167868" y="335735"/>
                  </a:cubicBezTo>
                  <a:cubicBezTo>
                    <a:pt x="74895" y="335735"/>
                    <a:pt x="0" y="260841"/>
                    <a:pt x="0" y="167868"/>
                  </a:cubicBezTo>
                  <a:cubicBezTo>
                    <a:pt x="0" y="74895"/>
                    <a:pt x="74895" y="0"/>
                    <a:pt x="167868" y="0"/>
                  </a:cubicBezTo>
                  <a:cubicBezTo>
                    <a:pt x="260841" y="2583"/>
                    <a:pt x="335735" y="77477"/>
                    <a:pt x="335735" y="167868"/>
                  </a:cubicBezTo>
                  <a:close/>
                </a:path>
              </a:pathLst>
            </a:custGeom>
            <a:grpFill/>
            <a:ln w="38707" cap="flat">
              <a:solidFill>
                <a:srgbClr val="FFFFFF"/>
              </a:solidFill>
              <a:prstDash val="solid"/>
              <a:miter/>
            </a:ln>
          </p:spPr>
          <p:txBody>
            <a:bodyPr rtlCol="0" anchor="ctr"/>
            <a:lstStyle/>
            <a:p>
              <a:endParaRPr lang="en-US" dirty="0">
                <a:latin typeface="+mj-lt"/>
              </a:endParaRPr>
            </a:p>
          </p:txBody>
        </p:sp>
        <p:sp>
          <p:nvSpPr>
            <p:cNvPr id="39" name="Freeform 714">
              <a:extLst>
                <a:ext uri="{FF2B5EF4-FFF2-40B4-BE49-F238E27FC236}">
                  <a16:creationId xmlns:a16="http://schemas.microsoft.com/office/drawing/2014/main" id="{7673B771-324B-8722-4511-98AB349CAA5C}"/>
                </a:ext>
              </a:extLst>
            </p:cNvPr>
            <p:cNvSpPr/>
            <p:nvPr/>
          </p:nvSpPr>
          <p:spPr>
            <a:xfrm>
              <a:off x="5647603" y="1172602"/>
              <a:ext cx="240179" cy="229849"/>
            </a:xfrm>
            <a:custGeom>
              <a:avLst/>
              <a:gdLst>
                <a:gd name="connsiteX0" fmla="*/ 0 w 240179"/>
                <a:gd name="connsiteY0" fmla="*/ 0 h 229849"/>
                <a:gd name="connsiteX1" fmla="*/ 240180 w 240179"/>
                <a:gd name="connsiteY1" fmla="*/ 229850 h 229849"/>
              </a:gdLst>
              <a:ahLst/>
              <a:cxnLst>
                <a:cxn ang="0">
                  <a:pos x="connsiteX0" y="connsiteY0"/>
                </a:cxn>
                <a:cxn ang="0">
                  <a:pos x="connsiteX1" y="connsiteY1"/>
                </a:cxn>
              </a:cxnLst>
              <a:rect l="l" t="t" r="r" b="b"/>
              <a:pathLst>
                <a:path w="240179" h="229849">
                  <a:moveTo>
                    <a:pt x="0" y="0"/>
                  </a:moveTo>
                  <a:lnTo>
                    <a:pt x="240180" y="229850"/>
                  </a:lnTo>
                </a:path>
              </a:pathLst>
            </a:custGeom>
            <a:grpFill/>
            <a:ln w="38707" cap="flat">
              <a:solidFill>
                <a:srgbClr val="FFFFFF"/>
              </a:solidFill>
              <a:prstDash val="solid"/>
              <a:miter/>
            </a:ln>
          </p:spPr>
          <p:txBody>
            <a:bodyPr rtlCol="0" anchor="ctr"/>
            <a:lstStyle/>
            <a:p>
              <a:endParaRPr lang="en-US" dirty="0">
                <a:latin typeface="+mj-lt"/>
              </a:endParaRPr>
            </a:p>
          </p:txBody>
        </p:sp>
      </p:grpSp>
      <p:sp>
        <p:nvSpPr>
          <p:cNvPr id="42" name="TextBox 41">
            <a:extLst>
              <a:ext uri="{FF2B5EF4-FFF2-40B4-BE49-F238E27FC236}">
                <a16:creationId xmlns:a16="http://schemas.microsoft.com/office/drawing/2014/main" id="{71DD1B23-9424-818F-794A-6FC75AD56C63}"/>
              </a:ext>
            </a:extLst>
          </p:cNvPr>
          <p:cNvSpPr txBox="1"/>
          <p:nvPr/>
        </p:nvSpPr>
        <p:spPr>
          <a:xfrm>
            <a:off x="885924" y="5993038"/>
            <a:ext cx="10515145" cy="784830"/>
          </a:xfrm>
          <a:prstGeom prst="rect">
            <a:avLst/>
          </a:prstGeom>
          <a:noFill/>
        </p:spPr>
        <p:txBody>
          <a:bodyPr wrap="square">
            <a:spAutoFit/>
          </a:bodyPr>
          <a:lstStyle/>
          <a:p>
            <a:r>
              <a:rPr lang="en-US" sz="900" baseline="30000" dirty="0">
                <a:latin typeface="Avenir LT Std 55 Roman" panose="020B0703020203020204"/>
              </a:rPr>
              <a:t>a</a:t>
            </a:r>
            <a:r>
              <a:rPr lang="en-US" sz="900" dirty="0">
                <a:latin typeface="Avenir LT Std 55 Roman" panose="020B0703020203020204"/>
              </a:rPr>
              <a:t>At screening visit 1 or, if taking an oxybate medication at screening, at visit 2. </a:t>
            </a:r>
            <a:r>
              <a:rPr lang="en-US" sz="900" baseline="30000" dirty="0">
                <a:latin typeface="Avenir LT Std 55 Roman" panose="020B0703020203020204"/>
              </a:rPr>
              <a:t>b</a:t>
            </a:r>
            <a:r>
              <a:rPr lang="en-US" sz="900" dirty="0">
                <a:latin typeface="Avenir LT Std 55 Roman" panose="020B0703020203020204"/>
              </a:rPr>
              <a:t>Alerting agents were defined as stimulants or wake-promoting agents; participants must have taken the same dosage for ≥1 month before screening visit 1 with no plan to adjust dosage during the study. </a:t>
            </a:r>
            <a:r>
              <a:rPr lang="en-US" sz="900" baseline="30000" dirty="0">
                <a:latin typeface="Avenir LT Std 55 Roman" panose="020B0703020203020204"/>
              </a:rPr>
              <a:t>c</a:t>
            </a:r>
            <a:r>
              <a:rPr lang="en-US" sz="900" dirty="0">
                <a:latin typeface="Avenir LT Std 55 Roman" panose="020B0703020203020204"/>
              </a:rPr>
              <a:t>Hypopnea definition included a ≥4% desaturation per</a:t>
            </a:r>
            <a:r>
              <a:rPr lang="en-US" sz="900" i="1" dirty="0">
                <a:latin typeface="Avenir LT Std 55 Roman" panose="020B0703020203020204"/>
              </a:rPr>
              <a:t> The AASM Manual for the Scoring of Sleep and Associated Events, </a:t>
            </a:r>
            <a:r>
              <a:rPr lang="en-US" sz="900" dirty="0">
                <a:latin typeface="Avenir LT Std 55 Roman" panose="020B0703020203020204"/>
              </a:rPr>
              <a:t>as assessed during the baseline </a:t>
            </a:r>
            <a:br>
              <a:rPr lang="en-US" sz="900" dirty="0">
                <a:latin typeface="Avenir LT Std 55 Roman" panose="020B0703020203020204"/>
              </a:rPr>
            </a:br>
            <a:r>
              <a:rPr lang="en-US" sz="900" dirty="0">
                <a:latin typeface="Avenir LT Std 55 Roman" panose="020B0703020203020204"/>
              </a:rPr>
              <a:t>PSG visit.</a:t>
            </a:r>
            <a:endParaRPr lang="en-US" sz="900" i="1" dirty="0">
              <a:latin typeface="Avenir LT Std 55 Roman" panose="020B0703020203020204"/>
            </a:endParaRPr>
          </a:p>
          <a:p>
            <a:r>
              <a:rPr lang="en-US" sz="900" dirty="0">
                <a:latin typeface="Avenir LT Std 55 Roman" panose="020B0703020203020204"/>
              </a:rPr>
              <a:t>AASM, American Academy of Sleep Medicine; AHI, apnea-hypopnea index; CNS, central nervous system; DSM-5, </a:t>
            </a:r>
            <a:r>
              <a:rPr lang="en-US" sz="900" i="1" dirty="0">
                <a:latin typeface="Avenir LT Std 55 Roman" panose="020B0703020203020204"/>
              </a:rPr>
              <a:t>Diagnostic and Statistical Manual of Mental Disorders, Fifth Edition</a:t>
            </a:r>
            <a:r>
              <a:rPr lang="en-US" sz="900" dirty="0">
                <a:latin typeface="Avenir LT Std 55 Roman" panose="020B0703020203020204"/>
              </a:rPr>
              <a:t>; EEG, electroencephalogram; ESS, Epworth Sleepiness Scale; ICSD-3, </a:t>
            </a:r>
            <a:r>
              <a:rPr lang="en-US" sz="900" i="1" dirty="0">
                <a:latin typeface="Avenir LT Std 55 Roman" panose="020B0703020203020204"/>
              </a:rPr>
              <a:t>International Classification of Sleep Disorders – Third Edition</a:t>
            </a:r>
            <a:r>
              <a:rPr lang="en-US" sz="900" dirty="0">
                <a:latin typeface="Avenir LT Std 55 Roman" panose="020B0703020203020204"/>
              </a:rPr>
              <a:t>; LXB, low-sodium oxybate; NT1, narcolepsy type 1; NT2, narcolepsy type 2; PSG, polysomnography.</a:t>
            </a:r>
            <a:endParaRPr lang="en-US" sz="900" baseline="30000" dirty="0">
              <a:latin typeface="Avenir LT Std 55 Roman" panose="020B0703020203020204"/>
            </a:endParaRPr>
          </a:p>
        </p:txBody>
      </p:sp>
      <p:pic>
        <p:nvPicPr>
          <p:cNvPr id="43" name="Picture 42" descr="A picture containing font, text, graphics, design&#10;&#10;Description automatically generated">
            <a:extLst>
              <a:ext uri="{FF2B5EF4-FFF2-40B4-BE49-F238E27FC236}">
                <a16:creationId xmlns:a16="http://schemas.microsoft.com/office/drawing/2014/main" id="{FDCABB34-2A65-184A-F688-CBFD5921FC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07" y="6208715"/>
            <a:ext cx="539703" cy="576189"/>
          </a:xfrm>
          <a:prstGeom prst="rect">
            <a:avLst/>
          </a:prstGeom>
        </p:spPr>
      </p:pic>
      <p:sp>
        <p:nvSpPr>
          <p:cNvPr id="2" name="Title 1">
            <a:extLst>
              <a:ext uri="{FF2B5EF4-FFF2-40B4-BE49-F238E27FC236}">
                <a16:creationId xmlns:a16="http://schemas.microsoft.com/office/drawing/2014/main" id="{29EA7DD9-D055-C47C-7F7F-5B96879A30B6}"/>
              </a:ext>
            </a:extLst>
          </p:cNvPr>
          <p:cNvSpPr txBox="1">
            <a:spLocks/>
          </p:cNvSpPr>
          <p:nvPr/>
        </p:nvSpPr>
        <p:spPr>
          <a:xfrm>
            <a:off x="990600" y="262796"/>
            <a:ext cx="10515600" cy="8118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Avenir LT Std 55 Roman" panose="020B0703020203020204" pitchFamily="34" charset="0"/>
                <a:ea typeface="+mj-ea"/>
                <a:cs typeface="+mj-cs"/>
              </a:defRPr>
            </a:lvl1pPr>
          </a:lstStyle>
          <a:p>
            <a:pPr algn="ctr"/>
            <a:r>
              <a:rPr lang="en-US" sz="3600" dirty="0">
                <a:solidFill>
                  <a:schemeClr val="tx1"/>
                </a:solidFill>
                <a:latin typeface="Avenir LT Std 55 Roman" panose="020B0703020203020204"/>
              </a:rPr>
              <a:t>Key Enrollment Eligibility Criteria</a:t>
            </a:r>
          </a:p>
        </p:txBody>
      </p:sp>
      <p:graphicFrame>
        <p:nvGraphicFramePr>
          <p:cNvPr id="41" name="Table 40">
            <a:extLst>
              <a:ext uri="{FF2B5EF4-FFF2-40B4-BE49-F238E27FC236}">
                <a16:creationId xmlns:a16="http://schemas.microsoft.com/office/drawing/2014/main" id="{ED372D3C-E0ED-E423-5547-E97C6A52AC6A}"/>
              </a:ext>
            </a:extLst>
          </p:cNvPr>
          <p:cNvGraphicFramePr>
            <a:graphicFrameLocks noGrp="1"/>
          </p:cNvGraphicFramePr>
          <p:nvPr>
            <p:extLst>
              <p:ext uri="{D42A27DB-BD31-4B8C-83A1-F6EECF244321}">
                <p14:modId xmlns:p14="http://schemas.microsoft.com/office/powerpoint/2010/main" val="2643934814"/>
              </p:ext>
            </p:extLst>
          </p:nvPr>
        </p:nvGraphicFramePr>
        <p:xfrm>
          <a:off x="6398942" y="1687615"/>
          <a:ext cx="5066070" cy="4064000"/>
        </p:xfrm>
        <a:graphic>
          <a:graphicData uri="http://schemas.openxmlformats.org/drawingml/2006/table">
            <a:tbl>
              <a:tblPr/>
              <a:tblGrid>
                <a:gridCol w="5066070">
                  <a:extLst>
                    <a:ext uri="{9D8B030D-6E8A-4147-A177-3AD203B41FA5}">
                      <a16:colId xmlns:a16="http://schemas.microsoft.com/office/drawing/2014/main" val="1635908286"/>
                    </a:ext>
                  </a:extLst>
                </a:gridCol>
              </a:tblGrid>
              <a:tr h="500122">
                <a:tc>
                  <a:txBody>
                    <a:bodyPr/>
                    <a:lstStyle/>
                    <a:p>
                      <a:pPr algn="ctr">
                        <a:lnSpc>
                          <a:spcPct val="100000"/>
                        </a:lnSpc>
                        <a:spcBef>
                          <a:spcPts val="1000"/>
                        </a:spcBef>
                        <a:spcAft>
                          <a:spcPts val="0"/>
                        </a:spcAft>
                      </a:pPr>
                      <a:r>
                        <a:rPr lang="en-US" sz="2600" b="1" i="0" dirty="0">
                          <a:solidFill>
                            <a:schemeClr val="tx1"/>
                          </a:solidFill>
                          <a:effectLst/>
                          <a:latin typeface="Avenir LT Std 55 Roman" panose="020B0703020203020204"/>
                        </a:rPr>
                        <a:t>Exclusion Criteria</a:t>
                      </a:r>
                    </a:p>
                    <a:p>
                      <a:pPr algn="ctr">
                        <a:lnSpc>
                          <a:spcPct val="100000"/>
                        </a:lnSpc>
                        <a:spcBef>
                          <a:spcPts val="0"/>
                        </a:spcBef>
                        <a:spcAft>
                          <a:spcPts val="0"/>
                        </a:spcAft>
                      </a:pPr>
                      <a:r>
                        <a:rPr lang="en-US" sz="2400" b="1" dirty="0">
                          <a:solidFill>
                            <a:schemeClr val="tx1"/>
                          </a:solidFill>
                          <a:effectLst/>
                          <a:latin typeface="Avenir LT Std 55 Roman" panose="020B0703020203020204"/>
                        </a:rPr>
                        <a:t> </a:t>
                      </a:r>
                      <a:endParaRPr lang="en-US" sz="2400"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470751"/>
                  </a:ext>
                </a:extLst>
              </a:tr>
              <a:tr h="2747843">
                <a:tc>
                  <a:txBody>
                    <a:bodyPr/>
                    <a:lstStyle/>
                    <a:p>
                      <a:pPr marL="347663" indent="-196850">
                        <a:lnSpc>
                          <a:spcPct val="100000"/>
                        </a:lnSpc>
                        <a:spcBef>
                          <a:spcPts val="1000"/>
                        </a:spcBef>
                        <a:spcAft>
                          <a:spcPts val="0"/>
                        </a:spcAft>
                        <a:buClr>
                          <a:srgbClr val="282566"/>
                        </a:buClr>
                        <a:buFont typeface="Arial" panose="020B0604020202020204" pitchFamily="34" charset="0"/>
                        <a:buChar char="•"/>
                        <a:tabLst/>
                      </a:pPr>
                      <a:r>
                        <a:rPr lang="en-US" sz="1800" b="0" dirty="0">
                          <a:solidFill>
                            <a:schemeClr val="tx1"/>
                          </a:solidFill>
                          <a:effectLst/>
                          <a:latin typeface="Avenir LT Std 55 Roman" panose="020B0703020203020204"/>
                        </a:rPr>
                        <a:t>Untreated/inadequately treated sleep-disordered breathing (AHI &gt;10)</a:t>
                      </a:r>
                      <a:r>
                        <a:rPr lang="en-US" sz="1800" b="0" baseline="30000" dirty="0">
                          <a:solidFill>
                            <a:schemeClr val="tx1"/>
                          </a:solidFill>
                          <a:effectLst/>
                          <a:latin typeface="Avenir LT Std 55 Roman" panose="020B0703020203020204"/>
                        </a:rPr>
                        <a:t>c</a:t>
                      </a:r>
                    </a:p>
                    <a:p>
                      <a:pPr marL="347663" indent="-196850">
                        <a:lnSpc>
                          <a:spcPct val="100000"/>
                        </a:lnSpc>
                        <a:spcBef>
                          <a:spcPts val="1000"/>
                        </a:spcBef>
                        <a:spcAft>
                          <a:spcPts val="0"/>
                        </a:spcAft>
                        <a:buClr>
                          <a:srgbClr val="282566"/>
                        </a:buClr>
                        <a:buFont typeface="Arial" panose="020B0604020202020204" pitchFamily="34" charset="0"/>
                        <a:buChar char="•"/>
                        <a:tabLst>
                          <a:tab pos="2506663" algn="l"/>
                        </a:tabLst>
                      </a:pPr>
                      <a:r>
                        <a:rPr lang="en-US" sz="1800" b="0" baseline="0" dirty="0">
                          <a:solidFill>
                            <a:schemeClr val="tx1"/>
                          </a:solidFill>
                          <a:effectLst/>
                          <a:latin typeface="Avenir LT Std 55 Roman" panose="020B0703020203020204"/>
                        </a:rPr>
                        <a:t>History/presence of other untreated,  inadequately treated, or unstable disorder </a:t>
                      </a:r>
                      <a:br>
                        <a:rPr lang="en-US" sz="1800" b="0" baseline="0" dirty="0">
                          <a:solidFill>
                            <a:schemeClr val="tx1"/>
                          </a:solidFill>
                          <a:effectLst/>
                          <a:latin typeface="Avenir LT Std 55 Roman" panose="020B0703020203020204"/>
                        </a:rPr>
                      </a:br>
                      <a:r>
                        <a:rPr lang="en-US" sz="1800" b="0" baseline="0" dirty="0">
                          <a:solidFill>
                            <a:schemeClr val="tx1"/>
                          </a:solidFill>
                          <a:effectLst/>
                          <a:latin typeface="Avenir LT Std 55 Roman" panose="020B0703020203020204"/>
                        </a:rPr>
                        <a:t>or condition (eg, sleep, medical, behavioral/psychiatric, neurologic)</a:t>
                      </a:r>
                    </a:p>
                    <a:p>
                      <a:pPr marL="347663" indent="-196850">
                        <a:lnSpc>
                          <a:spcPct val="100000"/>
                        </a:lnSpc>
                        <a:spcBef>
                          <a:spcPts val="1000"/>
                        </a:spcBef>
                        <a:spcAft>
                          <a:spcPts val="0"/>
                        </a:spcAft>
                        <a:buClr>
                          <a:srgbClr val="282566"/>
                        </a:buClr>
                        <a:buFont typeface="Arial" panose="020B0604020202020204" pitchFamily="34" charset="0"/>
                        <a:buChar char="•"/>
                        <a:tabLst/>
                      </a:pPr>
                      <a:r>
                        <a:rPr lang="en-US" sz="1800" b="0" baseline="0" dirty="0">
                          <a:solidFill>
                            <a:schemeClr val="tx1"/>
                          </a:solidFill>
                          <a:effectLst/>
                          <a:latin typeface="Avenir LT Std 55 Roman" panose="020B0703020203020204"/>
                        </a:rPr>
                        <a:t>Medication(s) contraindicated, with known drug-drug interaction, or similar EEG effects as LXB or known to have clinically significant CNS sedating effects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5856"/>
                  </a:ext>
                </a:extLst>
              </a:tr>
              <a:tr h="290061">
                <a:tc>
                  <a:txBody>
                    <a:bodyPr/>
                    <a:lstStyle/>
                    <a:p>
                      <a:pPr marL="0" indent="0">
                        <a:lnSpc>
                          <a:spcPct val="100000"/>
                        </a:lnSpc>
                        <a:spcBef>
                          <a:spcPts val="0"/>
                        </a:spcBef>
                        <a:spcAft>
                          <a:spcPts val="0"/>
                        </a:spcAft>
                        <a:buClr>
                          <a:srgbClr val="282566"/>
                        </a:buClr>
                        <a:buFont typeface="Arial" panose="020B0604020202020204" pitchFamily="34" charset="0"/>
                        <a:buNone/>
                      </a:pPr>
                      <a:endParaRPr lang="en-US" sz="2000" b="1"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039377"/>
                  </a:ext>
                </a:extLst>
              </a:tr>
            </a:tbl>
          </a:graphicData>
        </a:graphic>
      </p:graphicFrame>
      <p:graphicFrame>
        <p:nvGraphicFramePr>
          <p:cNvPr id="34" name="Table 33">
            <a:extLst>
              <a:ext uri="{FF2B5EF4-FFF2-40B4-BE49-F238E27FC236}">
                <a16:creationId xmlns:a16="http://schemas.microsoft.com/office/drawing/2014/main" id="{C99352E9-66D8-23B7-B13A-57D894E74C1C}"/>
              </a:ext>
            </a:extLst>
          </p:cNvPr>
          <p:cNvGraphicFramePr>
            <a:graphicFrameLocks noGrp="1"/>
          </p:cNvGraphicFramePr>
          <p:nvPr>
            <p:extLst>
              <p:ext uri="{D42A27DB-BD31-4B8C-83A1-F6EECF244321}">
                <p14:modId xmlns:p14="http://schemas.microsoft.com/office/powerpoint/2010/main" val="439122014"/>
              </p:ext>
            </p:extLst>
          </p:nvPr>
        </p:nvGraphicFramePr>
        <p:xfrm>
          <a:off x="990600" y="1687615"/>
          <a:ext cx="5057385" cy="3399825"/>
        </p:xfrm>
        <a:graphic>
          <a:graphicData uri="http://schemas.openxmlformats.org/drawingml/2006/table">
            <a:tbl>
              <a:tblPr/>
              <a:tblGrid>
                <a:gridCol w="5057385">
                  <a:extLst>
                    <a:ext uri="{9D8B030D-6E8A-4147-A177-3AD203B41FA5}">
                      <a16:colId xmlns:a16="http://schemas.microsoft.com/office/drawing/2014/main" val="1635908286"/>
                    </a:ext>
                  </a:extLst>
                </a:gridCol>
              </a:tblGrid>
              <a:tr h="429710">
                <a:tc>
                  <a:txBody>
                    <a:bodyPr/>
                    <a:lstStyle/>
                    <a:p>
                      <a:pPr algn="ctr">
                        <a:lnSpc>
                          <a:spcPct val="100000"/>
                        </a:lnSpc>
                        <a:spcBef>
                          <a:spcPts val="1000"/>
                        </a:spcBef>
                        <a:spcAft>
                          <a:spcPts val="0"/>
                        </a:spcAft>
                      </a:pPr>
                      <a:r>
                        <a:rPr lang="en-US" sz="2600" b="1" i="0" dirty="0">
                          <a:solidFill>
                            <a:schemeClr val="tx1"/>
                          </a:solidFill>
                          <a:effectLst/>
                          <a:latin typeface="Avenir LT Std 55 Roman" panose="020B0703020203020204"/>
                        </a:rPr>
                        <a:t>Inclusion Criteria</a:t>
                      </a:r>
                    </a:p>
                    <a:p>
                      <a:pPr algn="ctr">
                        <a:lnSpc>
                          <a:spcPct val="100000"/>
                        </a:lnSpc>
                        <a:spcBef>
                          <a:spcPts val="0"/>
                        </a:spcBef>
                        <a:spcAft>
                          <a:spcPts val="0"/>
                        </a:spcAft>
                      </a:pPr>
                      <a:r>
                        <a:rPr lang="en-US" sz="1600" b="1" dirty="0">
                          <a:solidFill>
                            <a:schemeClr val="tx1"/>
                          </a:solidFill>
                          <a:effectLst/>
                          <a:latin typeface="Avenir LT Std 55 Roman" panose="020B0703020203020204"/>
                        </a:rPr>
                        <a:t> </a:t>
                      </a:r>
                      <a:r>
                        <a:rPr lang="en-US" sz="2400" b="1" dirty="0">
                          <a:solidFill>
                            <a:schemeClr val="tx1"/>
                          </a:solidFill>
                          <a:effectLst/>
                          <a:latin typeface="Avenir LT Std 55 Roman" panose="020B0703020203020204"/>
                        </a:rPr>
                        <a:t> </a:t>
                      </a:r>
                      <a:endParaRPr lang="en-US" sz="2400"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470751"/>
                  </a:ext>
                </a:extLst>
              </a:tr>
              <a:tr h="2333025">
                <a:tc>
                  <a:txBody>
                    <a:bodyPr/>
                    <a:lstStyle/>
                    <a:p>
                      <a:pPr marL="398463" indent="-193675">
                        <a:lnSpc>
                          <a:spcPct val="100000"/>
                        </a:lnSpc>
                        <a:spcBef>
                          <a:spcPts val="1000"/>
                        </a:spcBef>
                        <a:spcAft>
                          <a:spcPts val="0"/>
                        </a:spcAft>
                        <a:buClr>
                          <a:srgbClr val="282566"/>
                        </a:buClr>
                        <a:buFont typeface="Arial" panose="020B0604020202020204" pitchFamily="34" charset="0"/>
                        <a:buChar char="•"/>
                      </a:pPr>
                      <a:r>
                        <a:rPr lang="en-US" sz="1800" b="0" dirty="0">
                          <a:solidFill>
                            <a:schemeClr val="tx1"/>
                          </a:solidFill>
                          <a:effectLst/>
                          <a:latin typeface="Avenir LT Std 55 Roman" panose="020B0703020203020204"/>
                        </a:rPr>
                        <a:t>Adults 18</a:t>
                      </a:r>
                      <a:r>
                        <a:rPr lang="en-US" sz="1800" b="0" dirty="0">
                          <a:solidFill>
                            <a:schemeClr val="tx1"/>
                          </a:solidFill>
                          <a:effectLst/>
                          <a:latin typeface="Avenir LT Std 55 Roman" panose="020B0703020203020204"/>
                          <a:cs typeface="Arial" panose="020B0604020202020204" pitchFamily="34" charset="0"/>
                        </a:rPr>
                        <a:t>–</a:t>
                      </a:r>
                      <a:r>
                        <a:rPr lang="en-US" sz="1800" b="0" dirty="0">
                          <a:solidFill>
                            <a:schemeClr val="tx1"/>
                          </a:solidFill>
                          <a:effectLst/>
                          <a:latin typeface="Avenir LT Std 55 Roman" panose="020B0703020203020204"/>
                        </a:rPr>
                        <a:t>75 with a primary diagnosis of </a:t>
                      </a:r>
                      <a:br>
                        <a:rPr lang="en-US" sz="1800" b="0" dirty="0">
                          <a:solidFill>
                            <a:schemeClr val="tx1"/>
                          </a:solidFill>
                          <a:effectLst/>
                          <a:latin typeface="Avenir LT Std 55 Roman" panose="020B0703020203020204"/>
                        </a:rPr>
                      </a:br>
                      <a:r>
                        <a:rPr lang="en-US" sz="1800" b="0" dirty="0">
                          <a:solidFill>
                            <a:schemeClr val="tx1"/>
                          </a:solidFill>
                          <a:effectLst/>
                          <a:latin typeface="Avenir LT Std 55 Roman" panose="020B0703020203020204"/>
                        </a:rPr>
                        <a:t>NT1 or NT2</a:t>
                      </a:r>
                      <a:r>
                        <a:rPr lang="en-US" sz="1800" b="0" baseline="30000" dirty="0">
                          <a:solidFill>
                            <a:schemeClr val="tx1"/>
                          </a:solidFill>
                          <a:effectLst/>
                          <a:latin typeface="Avenir LT Std 55 Roman" panose="020B0703020203020204"/>
                        </a:rPr>
                        <a:t> </a:t>
                      </a:r>
                      <a:r>
                        <a:rPr lang="en-US" sz="1800" b="0" baseline="0" dirty="0">
                          <a:solidFill>
                            <a:schemeClr val="tx1"/>
                          </a:solidFill>
                          <a:effectLst/>
                          <a:latin typeface="Avenir LT Std 55 Roman" panose="020B0703020203020204"/>
                        </a:rPr>
                        <a:t>(ICSD-3</a:t>
                      </a:r>
                      <a:r>
                        <a:rPr lang="en-US" sz="1800" b="0" dirty="0">
                          <a:solidFill>
                            <a:schemeClr val="tx1"/>
                          </a:solidFill>
                          <a:effectLst/>
                          <a:latin typeface="Avenir LT Std 55 Roman" panose="020B0703020203020204"/>
                        </a:rPr>
                        <a:t> or DSM-5) </a:t>
                      </a:r>
                      <a:r>
                        <a:rPr lang="en-US" sz="1800" b="0" i="1" dirty="0">
                          <a:solidFill>
                            <a:schemeClr val="tx1"/>
                          </a:solidFill>
                          <a:effectLst/>
                          <a:latin typeface="Avenir LT Std 55 Roman" panose="020B0703020203020204"/>
                        </a:rPr>
                        <a:t>or</a:t>
                      </a:r>
                      <a:br>
                        <a:rPr lang="en-US" sz="1800" b="0" i="1" dirty="0">
                          <a:solidFill>
                            <a:schemeClr val="tx1"/>
                          </a:solidFill>
                          <a:effectLst/>
                          <a:latin typeface="Avenir LT Std 55 Roman" panose="020B0703020203020204"/>
                        </a:rPr>
                      </a:br>
                      <a:r>
                        <a:rPr lang="en-US" sz="1800" b="0" i="0" dirty="0">
                          <a:solidFill>
                            <a:schemeClr val="tx1"/>
                          </a:solidFill>
                          <a:effectLst/>
                          <a:latin typeface="Avenir LT Std 55 Roman" panose="020B0703020203020204"/>
                        </a:rPr>
                        <a:t>idiopathic hypersomnia (ICSD-3)</a:t>
                      </a:r>
                      <a:endParaRPr lang="en-US" sz="1800" b="0" dirty="0">
                        <a:solidFill>
                          <a:schemeClr val="tx1"/>
                        </a:solidFill>
                        <a:effectLst/>
                        <a:latin typeface="Avenir LT Std 55 Roman" panose="020B0703020203020204"/>
                      </a:endParaRPr>
                    </a:p>
                    <a:p>
                      <a:pPr marL="398463" indent="-193675">
                        <a:lnSpc>
                          <a:spcPct val="100000"/>
                        </a:lnSpc>
                        <a:spcBef>
                          <a:spcPts val="1000"/>
                        </a:spcBef>
                        <a:spcAft>
                          <a:spcPts val="0"/>
                        </a:spcAft>
                        <a:buClr>
                          <a:srgbClr val="282566"/>
                        </a:buClr>
                        <a:buFont typeface="Arial" panose="020B0604020202020204" pitchFamily="34" charset="0"/>
                        <a:buChar char="•"/>
                      </a:pPr>
                      <a:r>
                        <a:rPr lang="en-US" sz="1800" b="0" dirty="0">
                          <a:solidFill>
                            <a:schemeClr val="tx1"/>
                          </a:solidFill>
                          <a:effectLst/>
                          <a:latin typeface="Avenir LT Std 55 Roman" panose="020B0703020203020204"/>
                        </a:rPr>
                        <a:t>ESS score &gt;10</a:t>
                      </a:r>
                      <a:r>
                        <a:rPr lang="en-US" sz="1800" b="0" baseline="30000" dirty="0">
                          <a:solidFill>
                            <a:schemeClr val="tx1"/>
                          </a:solidFill>
                          <a:effectLst/>
                          <a:latin typeface="Avenir LT Std 55 Roman" panose="020B0703020203020204"/>
                        </a:rPr>
                        <a:t>a</a:t>
                      </a:r>
                    </a:p>
                    <a:p>
                      <a:pPr marL="398463" indent="-193675">
                        <a:lnSpc>
                          <a:spcPct val="100000"/>
                        </a:lnSpc>
                        <a:spcBef>
                          <a:spcPts val="1000"/>
                        </a:spcBef>
                        <a:spcAft>
                          <a:spcPts val="0"/>
                        </a:spcAft>
                        <a:buClr>
                          <a:srgbClr val="282566"/>
                        </a:buClr>
                        <a:buFont typeface="Arial" panose="020B0604020202020204" pitchFamily="34" charset="0"/>
                        <a:buChar char="•"/>
                      </a:pPr>
                      <a:r>
                        <a:rPr lang="en-US" sz="1800" b="0" kern="1200" dirty="0">
                          <a:solidFill>
                            <a:schemeClr val="tx1"/>
                          </a:solidFill>
                          <a:effectLst/>
                          <a:latin typeface="Avenir LT Std 55 Roman" panose="020B0703020203020204"/>
                          <a:ea typeface="+mn-ea"/>
                          <a:cs typeface="+mn-cs"/>
                        </a:rPr>
                        <a:t>Concomitant stable use of anticataplectics </a:t>
                      </a:r>
                      <a:br>
                        <a:rPr lang="en-US" sz="1800" b="0" kern="1200" dirty="0">
                          <a:solidFill>
                            <a:schemeClr val="tx1"/>
                          </a:solidFill>
                          <a:effectLst/>
                          <a:latin typeface="Avenir LT Std 55 Roman" panose="020B0703020203020204"/>
                          <a:ea typeface="+mn-ea"/>
                          <a:cs typeface="+mn-cs"/>
                        </a:rPr>
                      </a:br>
                      <a:r>
                        <a:rPr lang="en-US" sz="1800" b="0" kern="1200" dirty="0">
                          <a:solidFill>
                            <a:schemeClr val="tx1"/>
                          </a:solidFill>
                          <a:effectLst/>
                          <a:latin typeface="Avenir LT Std 55 Roman" panose="020B0703020203020204"/>
                          <a:ea typeface="+mn-ea"/>
                          <a:cs typeface="+mn-cs"/>
                        </a:rPr>
                        <a:t>or alerting agents allowed</a:t>
                      </a:r>
                      <a:r>
                        <a:rPr lang="en-US" sz="1800" b="0" kern="1200" baseline="30000" dirty="0">
                          <a:solidFill>
                            <a:schemeClr val="tx1"/>
                          </a:solidFill>
                          <a:effectLst/>
                          <a:latin typeface="Avenir LT Std 55 Roman" panose="020B0703020203020204"/>
                          <a:ea typeface="+mn-ea"/>
                          <a:cs typeface="+mn-cs"/>
                        </a:rPr>
                        <a:t>b</a:t>
                      </a:r>
                      <a:endParaRPr lang="en-US" sz="1800" b="0" baseline="30000"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155856"/>
                  </a:ext>
                </a:extLst>
              </a:tr>
              <a:tr h="246273">
                <a:tc>
                  <a:txBody>
                    <a:bodyPr/>
                    <a:lstStyle/>
                    <a:p>
                      <a:pPr marL="0" indent="0">
                        <a:lnSpc>
                          <a:spcPct val="100000"/>
                        </a:lnSpc>
                        <a:spcBef>
                          <a:spcPts val="0"/>
                        </a:spcBef>
                        <a:spcAft>
                          <a:spcPts val="0"/>
                        </a:spcAft>
                        <a:buClr>
                          <a:srgbClr val="282566"/>
                        </a:buClr>
                        <a:buFont typeface="Arial" panose="020B0604020202020204" pitchFamily="34" charset="0"/>
                        <a:buNone/>
                      </a:pPr>
                      <a:endParaRPr lang="en-US" sz="2000" b="1" dirty="0">
                        <a:solidFill>
                          <a:schemeClr val="tx1"/>
                        </a:solidFill>
                        <a:effectLst/>
                        <a:latin typeface="Avenir LT Std 55 Roman" panose="020B0703020203020204"/>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039377"/>
                  </a:ext>
                </a:extLst>
              </a:tr>
            </a:tbl>
          </a:graphicData>
        </a:graphic>
      </p:graphicFrame>
    </p:spTree>
    <p:extLst>
      <p:ext uri="{BB962C8B-B14F-4D97-AF65-F5344CB8AC3E}">
        <p14:creationId xmlns:p14="http://schemas.microsoft.com/office/powerpoint/2010/main" val="1778796711"/>
      </p:ext>
    </p:extLst>
  </p:cSld>
  <p:clrMapOvr>
    <a:masterClrMapping/>
  </p:clrMapOvr>
</p:sld>
</file>

<file path=ppt/theme/theme1.xml><?xml version="1.0" encoding="utf-8"?>
<a:theme xmlns:a="http://schemas.openxmlformats.org/drawingml/2006/main" name="Office Theme">
  <a:themeElements>
    <a:clrScheme name="SLEEP 2024">
      <a:dk1>
        <a:sysClr val="windowText" lastClr="000000"/>
      </a:dk1>
      <a:lt1>
        <a:sysClr val="window" lastClr="FFFFFF"/>
      </a:lt1>
      <a:dk2>
        <a:srgbClr val="0A3338"/>
      </a:dk2>
      <a:lt2>
        <a:srgbClr val="FDF5AD"/>
      </a:lt2>
      <a:accent1>
        <a:srgbClr val="33588D"/>
      </a:accent1>
      <a:accent2>
        <a:srgbClr val="289ED8"/>
      </a:accent2>
      <a:accent3>
        <a:srgbClr val="68BC46"/>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B4E5C7ACF014D9848FB46BC582B4C" ma:contentTypeVersion="14" ma:contentTypeDescription="Create a new document." ma:contentTypeScope="" ma:versionID="b635f04405ee547330129dd745539103">
  <xsd:schema xmlns:xsd="http://www.w3.org/2001/XMLSchema" xmlns:xs="http://www.w3.org/2001/XMLSchema" xmlns:p="http://schemas.microsoft.com/office/2006/metadata/properties" xmlns:ns2="65240a3d-23a8-4d0b-9d67-658ca6b8ff4f" xmlns:ns3="0e1a2891-fcf8-4c18-a1f0-17676fe89feb" targetNamespace="http://schemas.microsoft.com/office/2006/metadata/properties" ma:root="true" ma:fieldsID="38d51633e73876d3678b0f01a75b0c66" ns2:_="" ns3:_="">
    <xsd:import namespace="65240a3d-23a8-4d0b-9d67-658ca6b8ff4f"/>
    <xsd:import namespace="0e1a2891-fcf8-4c18-a1f0-17676fe89f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40a3d-23a8-4d0b-9d67-658ca6b8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4d43178-7e78-4f33-b55a-4ef7f7bc406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1a2891-fcf8-4c18-a1f0-17676fe89f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894ef5b3-9d10-4379-801c-6bc45e671ac7}" ma:internalName="TaxCatchAll" ma:showField="CatchAllData" ma:web="0e1a2891-fcf8-4c18-a1f0-17676fe89f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1a2891-fcf8-4c18-a1f0-17676fe89feb" xsi:nil="true"/>
    <lcf76f155ced4ddcb4097134ff3c332f xmlns="65240a3d-23a8-4d0b-9d67-658ca6b8ff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C4BF7-2ADD-438B-B776-97852204BA87}"/>
</file>

<file path=customXml/itemProps2.xml><?xml version="1.0" encoding="utf-8"?>
<ds:datastoreItem xmlns:ds="http://schemas.openxmlformats.org/officeDocument/2006/customXml" ds:itemID="{ABE592E5-29CD-405A-A46F-66F9E1D6AABE}">
  <ds:schemaRefs>
    <ds:schemaRef ds:uri="69abae41-b055-47e4-bc29-b5cd5635ccb2"/>
    <ds:schemaRef ds:uri="http://schemas.openxmlformats.org/package/2006/metadata/core-properties"/>
    <ds:schemaRef ds:uri="http://purl.org/dc/elements/1.1/"/>
    <ds:schemaRef ds:uri="http://schemas.microsoft.com/office/2006/documentManagement/types"/>
    <ds:schemaRef ds:uri="b2b38bab-528b-421a-80c8-beae312a3248"/>
    <ds:schemaRef ds:uri="http://purl.org/dc/dcmitype/"/>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225AEF2A-E58F-4720-9011-0FE3340500B7}">
  <ds:schemaRefs>
    <ds:schemaRef ds:uri="http://schemas.microsoft.com/sharepoint/v3/contenttype/forms"/>
  </ds:schemaRefs>
</ds:datastoreItem>
</file>

<file path=docMetadata/LabelInfo.xml><?xml version="1.0" encoding="utf-8"?>
<clbl:labelList xmlns:clbl="http://schemas.microsoft.com/office/2020/mipLabelMetadata">
  <clbl:label id="{046ae6d3-d1b0-43e2-8584-ffceeede71d5}" enabled="0" method="" siteId="{046ae6d3-d1b0-43e2-8584-ffceeede71d5}" removed="1"/>
  <clbl:label id="{b98f0765-0764-4153-ac9c-4713ff722c48}" enabled="0" method="" siteId="{b98f0765-0764-4153-ac9c-4713ff722c48}" removed="1"/>
</clbl:labelList>
</file>

<file path=docProps/app.xml><?xml version="1.0" encoding="utf-8"?>
<Properties xmlns="http://schemas.openxmlformats.org/officeDocument/2006/extended-properties" xmlns:vt="http://schemas.openxmlformats.org/officeDocument/2006/docPropsVTypes">
  <TotalTime>271</TotalTime>
  <Words>5784</Words>
  <Application>Microsoft Office PowerPoint</Application>
  <PresentationFormat>Widescreen</PresentationFormat>
  <Paragraphs>545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vt:lpstr>
      <vt:lpstr>Aptos</vt:lpstr>
      <vt:lpstr>Arial</vt:lpstr>
      <vt:lpstr>Avenir Black</vt:lpstr>
      <vt:lpstr>Avenir Book</vt:lpstr>
      <vt:lpstr>Avenir LT Std 55 Roman</vt:lpstr>
      <vt:lpstr>Courier New</vt:lpstr>
      <vt:lpstr>Times New Roman</vt:lpstr>
      <vt:lpstr>Wingdings</vt:lpstr>
      <vt:lpstr>Office Theme</vt:lpstr>
      <vt:lpstr>PowerPoint Presentation</vt:lpstr>
      <vt:lpstr>PowerPoint Presentation</vt:lpstr>
      <vt:lpstr>SLEEP 2025 Photography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Cardinal</dc:creator>
  <cp:lastModifiedBy>Stephanie Phan</cp:lastModifiedBy>
  <cp:revision>2</cp:revision>
  <dcterms:created xsi:type="dcterms:W3CDTF">2021-10-15T15:33:18Z</dcterms:created>
  <dcterms:modified xsi:type="dcterms:W3CDTF">2025-06-06T20:21:49Z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0x010100813B4E5C7ACF014D9848FB46BC582B4C</vt:lpwstr>
  </property>
  <property fmtid="{D5CDD505-2E9C-101B-9397-08002B2CF9AE}" pid="3" name="Order">
    <vt:r8>2854200</vt:r8>
  </property>
  <property fmtid="{D5CDD505-2E9C-101B-9397-08002B2CF9AE}" pid="4" name="MediaServiceImageTags">
    <vt:lpwstr/>
  </property>
  <property fmtid="{D5CDD505-2E9C-101B-9397-08002B2CF9AE}" pid="5" name="MSIP_Label_a723fcdf-614d-486a-adad-e9094d65f24d_Enabled">
    <vt:lpwstr>True</vt:lpwstr>
  </property>
  <property fmtid="{D5CDD505-2E9C-101B-9397-08002B2CF9AE}" pid="6" name="MSIP_Label_a723fcdf-614d-486a-adad-e9094d65f24d_SiteId">
    <vt:lpwstr>ee09a3fc-a3f5-4d93-98c6-dac96059eeea</vt:lpwstr>
  </property>
  <property fmtid="{D5CDD505-2E9C-101B-9397-08002B2CF9AE}" pid="7" name="MSIP_Label_a723fcdf-614d-486a-adad-e9094d65f24d_SetDate">
    <vt:lpwstr>2025-06-10T12:27:02Z</vt:lpwstr>
  </property>
  <property fmtid="{D5CDD505-2E9C-101B-9397-08002B2CF9AE}" pid="8" name="MSIP_Label_a723fcdf-614d-486a-adad-e9094d65f24d_Name">
    <vt:lpwstr>Internal Use</vt:lpwstr>
  </property>
  <property fmtid="{D5CDD505-2E9C-101B-9397-08002B2CF9AE}" pid="9" name="MSIP_Label_a723fcdf-614d-486a-adad-e9094d65f24d_ActionId">
    <vt:lpwstr>b6966361-df84-429a-a8d4-57974c39f865</vt:lpwstr>
  </property>
  <property fmtid="{D5CDD505-2E9C-101B-9397-08002B2CF9AE}" pid="10" name="MSIP_Label_a723fcdf-614d-486a-adad-e9094d65f24d_Removed">
    <vt:lpwstr>False</vt:lpwstr>
  </property>
  <property fmtid="{D5CDD505-2E9C-101B-9397-08002B2CF9AE}" pid="11" name="MSIP_Label_a723fcdf-614d-486a-adad-e9094d65f24d_Extended_MSFT_Method">
    <vt:lpwstr>Standard</vt:lpwstr>
  </property>
  <property fmtid="{D5CDD505-2E9C-101B-9397-08002B2CF9AE}" pid="12" name="Sensitivity">
    <vt:lpwstr>Internal Use</vt:lpwstr>
  </property>
</Properties>
</file>