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71" r:id="rId7"/>
    <p:sldId id="273" r:id="rId8"/>
    <p:sldId id="264" r:id="rId9"/>
    <p:sldId id="268" r:id="rId10"/>
    <p:sldId id="266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921919-9304-8B72-A0FB-966FA709EBCE}" name="Michael Theisen" initials="MJT" userId="Michael Theisen" providerId="None"/>
  <p188:author id="{BE711426-E9BB-7063-081B-41E3B173737C}" name="Ragy Saad" initials="RS" userId="S::rsaad@jazzpharma.com::62ba0ced-a6af-4ec6-9c66-a8e8030f9e10" providerId="AD"/>
  <p188:author id="{6A4C3B5B-D0BA-9742-3E96-D8735A8BD869}" name="Sean Anderson" initials="SA" userId="Sean Anderson" providerId="None"/>
  <p188:author id="{E4D33462-94CE-2F8A-C062-E9D3BBCAFAF3}" name="Elizabeth Dabrowski" initials="ED" userId="S::elizabeth.cheever@aetion.com::4c824453-41c9-484f-aa6a-4cce9401bb9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Wayne Macfadden" initials="WM" lastIdx="7" clrIdx="6">
    <p:extLst>
      <p:ext uri="{19B8F6BF-5375-455C-9EA6-DF929625EA0E}">
        <p15:presenceInfo xmlns:p15="http://schemas.microsoft.com/office/powerpoint/2012/main" userId="S::wmacfadden@jazzpharma.com::b6c90afe-ffb1-47ef-a88f-8f8485af2f26" providerId="AD"/>
      </p:ext>
    </p:extLst>
  </p:cmAuthor>
  <p:cmAuthor id="1" name="Annotation" initials="Annot" lastIdx="1" clrIdx="0">
    <p:extLst>
      <p:ext uri="{19B8F6BF-5375-455C-9EA6-DF929625EA0E}">
        <p15:presenceInfo xmlns:p15="http://schemas.microsoft.com/office/powerpoint/2012/main" userId="Annotation" providerId="None"/>
      </p:ext>
    </p:extLst>
  </p:cmAuthor>
  <p:cmAuthor id="8" name="Rami Ben-Joseph" initials="SA" lastIdx="2" clrIdx="7">
    <p:extLst>
      <p:ext uri="{19B8F6BF-5375-455C-9EA6-DF929625EA0E}">
        <p15:presenceInfo xmlns:p15="http://schemas.microsoft.com/office/powerpoint/2012/main" userId="Rami Ben-Joseph" providerId="None"/>
      </p:ext>
    </p:extLst>
  </p:cmAuthor>
  <p:cmAuthor id="2" name="Karyn Liu" initials="KL" lastIdx="44" clrIdx="1">
    <p:extLst>
      <p:ext uri="{19B8F6BF-5375-455C-9EA6-DF929625EA0E}">
        <p15:presenceInfo xmlns:p15="http://schemas.microsoft.com/office/powerpoint/2012/main" userId="Karyn Liu" providerId="None"/>
      </p:ext>
    </p:extLst>
  </p:cmAuthor>
  <p:cmAuthor id="9" name="Ragy Saad" initials="SA" lastIdx="1" clrIdx="8">
    <p:extLst>
      <p:ext uri="{19B8F6BF-5375-455C-9EA6-DF929625EA0E}">
        <p15:presenceInfo xmlns:p15="http://schemas.microsoft.com/office/powerpoint/2012/main" userId="Ragy Saad" providerId="None"/>
      </p:ext>
    </p:extLst>
  </p:cmAuthor>
  <p:cmAuthor id="3" name="Sean Anderson" initials="SA" lastIdx="25" clrIdx="2">
    <p:extLst>
      <p:ext uri="{19B8F6BF-5375-455C-9EA6-DF929625EA0E}">
        <p15:presenceInfo xmlns:p15="http://schemas.microsoft.com/office/powerpoint/2012/main" userId="Sean Anderson" providerId="None"/>
      </p:ext>
    </p:extLst>
  </p:cmAuthor>
  <p:cmAuthor id="10" name="Michael Theisen" initials="MJT" lastIdx="20" clrIdx="9">
    <p:extLst>
      <p:ext uri="{19B8F6BF-5375-455C-9EA6-DF929625EA0E}">
        <p15:presenceInfo xmlns:p15="http://schemas.microsoft.com/office/powerpoint/2012/main" userId="Michael Theisen" providerId="None"/>
      </p:ext>
    </p:extLst>
  </p:cmAuthor>
  <p:cmAuthor id="4" name="Peter Ogram" initials="PO" lastIdx="6" clrIdx="3">
    <p:extLst>
      <p:ext uri="{19B8F6BF-5375-455C-9EA6-DF929625EA0E}">
        <p15:presenceInfo xmlns:p15="http://schemas.microsoft.com/office/powerpoint/2012/main" userId="S::pogram@jazzpharma.com::f0a23247-7c78-4d38-ac51-50a950138707" providerId="AD"/>
      </p:ext>
    </p:extLst>
  </p:cmAuthor>
  <p:cmAuthor id="11" name="PA Edit-DI" initials="DI" lastIdx="1" clrIdx="10">
    <p:extLst>
      <p:ext uri="{19B8F6BF-5375-455C-9EA6-DF929625EA0E}">
        <p15:presenceInfo xmlns:p15="http://schemas.microsoft.com/office/powerpoint/2012/main" userId="PA Edit-DI" providerId="None"/>
      </p:ext>
    </p:extLst>
  </p:cmAuthor>
  <p:cmAuthor id="5" name="Francois" initials="F" lastIdx="1" clrIdx="4">
    <p:extLst>
      <p:ext uri="{19B8F6BF-5375-455C-9EA6-DF929625EA0E}">
        <p15:presenceInfo xmlns:p15="http://schemas.microsoft.com/office/powerpoint/2012/main" userId="S::fditrapani@jazzpharma.com::1900e974-64f5-4d26-ae02-6afc2003e0d9" providerId="AD"/>
      </p:ext>
    </p:extLst>
  </p:cmAuthor>
  <p:cmAuthor id="6" name="Brian Scheckner" initials="BS" lastIdx="3" clrIdx="5">
    <p:extLst>
      <p:ext uri="{19B8F6BF-5375-455C-9EA6-DF929625EA0E}">
        <p15:presenceInfo xmlns:p15="http://schemas.microsoft.com/office/powerpoint/2012/main" userId="S::bscheckner@jazzpharma.com::514509b8-e539-45ca-a70a-f4cacdbf27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E67"/>
    <a:srgbClr val="000000"/>
    <a:srgbClr val="89282C"/>
    <a:srgbClr val="005663"/>
    <a:srgbClr val="1F4397"/>
    <a:srgbClr val="FFEED9"/>
    <a:srgbClr val="FFE9D9"/>
    <a:srgbClr val="FFF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814" autoAdjust="0"/>
    <p:restoredTop sz="87424" autoAdjust="0"/>
  </p:normalViewPr>
  <p:slideViewPr>
    <p:cSldViewPr snapToGrid="0" snapToObjects="1" showGuides="1">
      <p:cViewPr varScale="1">
        <p:scale>
          <a:sx n="96" d="100"/>
          <a:sy n="96" d="100"/>
        </p:scale>
        <p:origin x="18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-474"/>
    </p:cViewPr>
  </p:notesTextViewPr>
  <p:sorterViewPr>
    <p:cViewPr>
      <p:scale>
        <a:sx n="80" d="100"/>
        <a:sy n="80" d="100"/>
      </p:scale>
      <p:origin x="0" y="-1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FF01-A22B-724D-BDC9-0041138BE838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2FCB0-F58F-F44E-B726-A053D7B4F51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95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20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Annotations</a:t>
            </a:r>
          </a:p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Bullet 1: </a:t>
            </a:r>
            <a:r>
              <a:rPr lang="nn-NO" sz="1200" dirty="0"/>
              <a:t>Jennum 2021 Sleep Med Rev, p2A, p5A;</a:t>
            </a:r>
            <a:r>
              <a:rPr lang="en-US" sz="1200" dirty="0"/>
              <a:t>√</a:t>
            </a:r>
            <a:r>
              <a:rPr lang="nn-NO" sz="1200" dirty="0"/>
              <a:t> </a:t>
            </a:r>
            <a:r>
              <a:rPr lang="en-US" sz="1200" dirty="0"/>
              <a:t>Black 2017 Sleep Med, p17A (note – same as intro bullet 2)√</a:t>
            </a:r>
          </a:p>
          <a:p>
            <a:r>
              <a:rPr lang="en-US" sz="1200" dirty="0"/>
              <a:t>Bullet 2: &lt;no annotation needed&gt;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Bullet 3: &lt;no annotation needed&gt;</a:t>
            </a:r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938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1: Kornum 2017 Nat Rev Dis Primers, p1A, p2A</a:t>
            </a:r>
            <a:r>
              <a:rPr lang="en-US" sz="1200" strike="noStrike" dirty="0"/>
              <a:t>, p6A</a:t>
            </a:r>
            <a:endParaRPr lang="en-US" sz="1200" strike="sngStrike" dirty="0"/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2: </a:t>
            </a:r>
            <a:r>
              <a:rPr lang="nn-NO" sz="1200" dirty="0"/>
              <a:t>Jennum 2021 Sleep Med Rev, p2A, p5A</a:t>
            </a:r>
            <a:endParaRPr lang="en-US" sz="1200" dirty="0"/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Sub-bullet under bullet 2: Black 2017 Sleep Med, p17A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3: </a:t>
            </a:r>
            <a:r>
              <a:rPr lang="pt-BR" sz="1200" dirty="0"/>
              <a:t>Jennum 2021 </a:t>
            </a:r>
            <a:r>
              <a:rPr lang="nn-NO" sz="1200" dirty="0"/>
              <a:t>Sleep Med Rev</a:t>
            </a:r>
            <a:r>
              <a:rPr lang="pt-BR" sz="1200" dirty="0"/>
              <a:t>, p6A,B,C,D,E,F, p10A,B,C,D,E,F</a:t>
            </a:r>
            <a:endParaRPr lang="en-US" sz="1200" dirty="0"/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4: Jazz_Aetion - Narcolepsy Study 1 - Protocol v5 (with amendments), p10A</a:t>
            </a:r>
          </a:p>
          <a:p>
            <a:pPr marL="91440" marR="0" lvl="0" indent="-914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Bullet 5: Jazz_Aetion - Narcolepsy Study 1 - Protocol v5 (with amendments), p11C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819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Figure: Jazz_Aetion - Narcolepsy Study 1 - Protocol v5 (with amendments), p12A,B, p14A, p37A, p40B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1: Jazz_Aetion - Narcolepsy Study 1 - Protocol v5 (with amendments), p6A, p7A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2: Jazz_Aetion - Narcolepsy Study 1 - Protocol v5 (with amendments), p7A, p12A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Sub-bullet 1: Jazz_Aetion - Narcolepsy Study 1 - Protocol v5 (with amendments), p22A; email on claims wording.pdf p1A, p2A√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Sub-bullet 2: Jazz_Aetion - Narcolepsy Study 1 - Protocol v5 (with amendments), p19A</a:t>
            </a:r>
          </a:p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167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Figure: Jazz_Aetion - Narcolepsy Study 1 - Protocol v5 (with amendments), p12A,B, p14A, p37A, p40B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strike="noStrike" dirty="0"/>
              <a:t>Bullet and sub-bullets: Jazz_Aetion - Narcolepsy Study 1 - Protocol v5 (with amendments), Table 2 (left column), pp23-29 (Note: hypertension and CVD with hypertension are intentionally excluded here as outcomes; cardiovascular disease</a:t>
            </a:r>
            <a:r>
              <a:rPr lang="en-US" sz="1200" strike="noStrike" dirty="0">
                <a:effectLst/>
                <a:ea typeface="Times New Roman" panose="02020603050405020304" pitchFamily="18" charset="0"/>
              </a:rPr>
              <a:t>: Taylor re CVD ns 11.24.21.pdf, p1A;  “any CVD” except hypertension)</a:t>
            </a:r>
            <a:endParaRPr lang="en-US" sz="1200" strike="noStrike" dirty="0"/>
          </a:p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026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/>
              <a:t>Figure: Jazz_Aetion - Narcolepsy Study 1 - Protocol v5 (with amendments), p12A,B, p14A, p37A, p40B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1: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Jazz_Aetion - Narcolepsy Study 1 - Protocol v5 (with amendments), p13A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Times New Roman" panose="02020603050405020304" pitchFamily="18" charset="0"/>
              </a:rPr>
              <a:t>Sub-bullet: No formal annotation - added based on Rami’s comment “Please add a sub-bullet indicating that in the initial work a HTN cohort was included. It was removed from the current presentation because patients in the HTN cohort might have been on hypertension medications during baseline.”</a:t>
            </a:r>
            <a:endParaRPr lang="en-US" sz="1200" dirty="0"/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2: Jazz_Aetion - Narcolepsy Study 1 - Protocol v5 (with amendments), p40C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Bullet 3: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Jazz_Aetion - Narcolepsy Study 1 - Protocol v5 (with amendments), p41A, p29A, pp29-36 Table 3 (left column)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5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Table: 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Double Implementation Workbook - APSS Abstract (NT vs. nonNT).xls, spreadsheet titled “prev SI cohort Table 1 Baseline”, columns B,C, rows 7, 10, 13, 14, 16-20, 22, 23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Bullet 1: Overall N was in original abstract provided by Ragy; we don’t seem to have another source for this (SBv2 APSS 2021 Narcolepsy CV Ben-Joseph ABS, p2A); group n’s are in the table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Bullet 2: Numbers are in the table</a:t>
            </a:r>
          </a:p>
          <a:p>
            <a:pPr marL="91440" marR="0" lvl="0" indent="-914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effectLst/>
              </a:rPr>
              <a:t>Footnote: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Dabrowski re number of pts 04.26.21, p1A</a:t>
            </a:r>
            <a:endParaRPr lang="en-US" sz="1200" dirty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/>
              <a:t>Annotations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/>
              <a:t>Table: Double Implementation Workbook - APSS Abstract (NT vs. nonNT).xls, spreadsheet titled “prev SI cohort Table 1 Baseline”, columns B-E, rows 24-35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Bullet 1: Numbers are in the table (compare percentages)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effectLst/>
              </a:rPr>
              <a:t>Footnote a - 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Jazz_Aetion - Narcolepsy Study 1 - Protocol v5 (with amendments), p12A (6 months outcome-free before cohort entry)√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29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Annotations</a:t>
            </a:r>
          </a:p>
          <a:p>
            <a:pPr marL="91440" marR="0" indent="-9144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Figure: 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Double Implementation Workbook - APSS Abstract (NT vs. nonNT); spreadsheet titled "prev SI cohort Table 2 HRs“; “CVD” = “any CVD, not including hypertension”; rows 9-20; rates: columns D (narcolepsy), H (non-narcolepsy);</a:t>
            </a:r>
            <a:r>
              <a:rPr lang="en-US" sz="1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P-values: column J, rows 9-20 and row 39 (note: w</a:t>
            </a:r>
            <a:r>
              <a:rPr lang="en-US" sz="1200" dirty="0">
                <a:effectLst/>
                <a:ea typeface="Times New Roman" panose="02020603050405020304" pitchFamily="18" charset="0"/>
              </a:rPr>
              <a:t>e were directed to use crude HRs; see the PDF titled “direction to use crude HRs not adjusted HRs for P values”; when the HR and associated upper and lower CI are greater than 1.0, this indicates a significant P value)</a:t>
            </a:r>
          </a:p>
          <a:p>
            <a:pPr marL="91440" marR="0" indent="-9144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Bullet: Numbers are in the figure</a:t>
            </a:r>
            <a:endParaRPr lang="en-US" sz="1200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940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Notes: </a:t>
            </a:r>
            <a:r>
              <a:rPr lang="en-US" sz="1800" dirty="0">
                <a:effectLst/>
                <a:latin typeface="Segoe UI" panose="020B0502040204020203" pitchFamily="34" charset="0"/>
              </a:rPr>
              <a:t>Differences in outcome incidences between the narcolepsy and non-narcolepsy cohorts were evaluated using a Cox proportional hazard model adjusted for age, gender, region, insurance type, mood disorders, anxiety disorders, headache/migraine, periodic limb movement, restless legs syndrome, hypersomnia, sleep apnea, pulmonary fibrosis or interstitial lung disease, prior cardiovascular disease, diabetes or diabetes/obesity medication, hyperlipidemia, renal impairment, and use of antihypertensive medication</a:t>
            </a:r>
            <a:endParaRPr lang="en-US" sz="1800" dirty="0">
              <a:effectLst/>
              <a:latin typeface="Arial" panose="020B0604020202020204" pitchFamily="34" charset="0"/>
            </a:endParaRPr>
          </a:p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lang="en-US" sz="1200" b="1" dirty="0"/>
          </a:p>
          <a:p>
            <a:pPr marL="0" marR="0" lvl="0" indent="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Annotations</a:t>
            </a:r>
          </a:p>
          <a:p>
            <a:pPr marL="91440" marR="0" indent="-9144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/>
              <a:t>Figure: 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Double Implementation Workbook - APSS Abstract (NT vs. nonNT); spreadsheet titled "prev SI cohort Table 2 HRs“; “CVD” = “any CVD, not including hypertension”; rates: column K, rows 9-20</a:t>
            </a:r>
          </a:p>
          <a:p>
            <a:pPr marL="91440" marR="0" indent="-9144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effectLst/>
              </a:rPr>
              <a:t>Bullet: Numbers are in the figure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effectLst/>
              </a:rPr>
              <a:t>Sub-bullet: 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Double Implementation Workbook - APSS Abstract (NT vs. nonNT); spreadsheet titled "prev SI cohort Table 2 HRs“; column K, row 13</a:t>
            </a:r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Footnote a: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Jazz_Aetion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Narcolepsy Study 1 - Protocol v5 (with amendments), p41A, p29A; Saad email 03.08.22.pdf, p1A</a:t>
            </a:r>
            <a:endParaRPr lang="en-US" sz="1000" dirty="0"/>
          </a:p>
          <a:p>
            <a:pPr marL="91440" marR="0" lvl="0" indent="-91440" algn="l" defTabSz="18288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2FCB0-F58F-F44E-B726-A053D7B4F51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33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3666EA-DF1F-D246-A8D5-4ADBA4F310B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639" y="0"/>
            <a:ext cx="12180721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F27D227-4024-A445-A1C7-66FEE10D15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1EC6784-9246-9749-A726-9134E322D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4100" y="1542666"/>
            <a:ext cx="9278132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 b="1" i="0" spc="-200" baseline="0">
                <a:solidFill>
                  <a:srgbClr val="223E67"/>
                </a:solidFill>
                <a:latin typeface="News Gothic MT" panose="020B0503020103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BE505-DACE-6F45-9FF2-2885C593EB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4100" y="4022341"/>
            <a:ext cx="9278132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3824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064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A6EAA-0D8F-184C-A05F-B39131600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91416"/>
            <a:ext cx="9258300" cy="1325563"/>
          </a:xfrm>
        </p:spPr>
        <p:txBody>
          <a:bodyPr anchor="t" anchorCtr="0"/>
          <a:lstStyle>
            <a:lvl1pPr>
              <a:defRPr b="1" i="0" spc="-150" baseline="0">
                <a:solidFill>
                  <a:srgbClr val="223E67"/>
                </a:solidFill>
                <a:latin typeface="News Gothic MT" panose="020B0503020103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2FE52-FFEE-3948-AE56-552B16E0E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1825625"/>
            <a:ext cx="9258300" cy="4535418"/>
          </a:xfrm>
        </p:spPr>
        <p:txBody>
          <a:bodyPr/>
          <a:lstStyle>
            <a:lvl1pPr marL="173038" indent="-173038">
              <a:tabLst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9A69D1-6B3A-6F4C-A68A-7EA81972FC0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2030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9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9E356-C657-984F-8049-52F3F8BFA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4100" y="1825625"/>
            <a:ext cx="4562061" cy="4525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4DA78-93D8-8D46-813E-56598C275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20338" y="1825625"/>
            <a:ext cx="4562061" cy="4525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5BFE639-79AA-8649-B082-E981137A1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91416"/>
            <a:ext cx="9258300" cy="1325563"/>
          </a:xfrm>
        </p:spPr>
        <p:txBody>
          <a:bodyPr anchor="t" anchorCtr="0"/>
          <a:lstStyle>
            <a:lvl1pPr>
              <a:defRPr b="1" i="0" spc="-150" baseline="0">
                <a:solidFill>
                  <a:srgbClr val="223E67"/>
                </a:solidFill>
                <a:latin typeface="News Gothic MT" panose="020B0503020103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2C3B45-9666-F642-8863-705EFA0F53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2030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8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8FC19-F568-E946-8DC1-771A3C8E6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4100" y="1681163"/>
            <a:ext cx="45459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84D503-B941-7C40-9E39-64105D1D5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4100" y="2505075"/>
            <a:ext cx="4545937" cy="385596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A24EE9-E548-FD4F-93F2-509DF48AF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23948" y="1681163"/>
            <a:ext cx="45683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0FB423-35F9-C643-9885-359A7DABF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023948" y="2505075"/>
            <a:ext cx="4568324" cy="3855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063F3E4-F20C-D44D-8D6C-2EC0086A9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291416"/>
            <a:ext cx="9258300" cy="1325563"/>
          </a:xfrm>
        </p:spPr>
        <p:txBody>
          <a:bodyPr anchor="t" anchorCtr="0"/>
          <a:lstStyle>
            <a:lvl1pPr>
              <a:defRPr b="1" i="0" spc="-150" baseline="0">
                <a:solidFill>
                  <a:srgbClr val="223E67"/>
                </a:solidFill>
                <a:latin typeface="News Gothic MT" panose="020B0503020103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A2AD7AB-A363-A049-B69A-898C76765A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2030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51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B566-4068-B249-A3D8-04F2D13F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4100" y="400832"/>
            <a:ext cx="3539573" cy="1229185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68B89-0A00-C840-9F1F-D66B3725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051" y="400832"/>
            <a:ext cx="5555859" cy="59626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F772FC-2347-F243-BF71-FC2DF86BE7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24100" y="1630017"/>
            <a:ext cx="3539573" cy="47335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B2D4DA5-B65E-F842-972E-E382382CE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2030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29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470F46-9ACF-D742-BDDF-58CF84DDD5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2030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61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6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136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AA260D-D80E-E640-BD40-F98B8E5E6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535B0-B074-9242-B07F-934BC31CC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1780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2" r:id="rId4"/>
    <p:sldLayoutId id="2147483653" r:id="rId5"/>
    <p:sldLayoutId id="2147483656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 baseline="0">
          <a:solidFill>
            <a:schemeClr val="tx1"/>
          </a:solidFill>
          <a:latin typeface="News Gothic MT" panose="020B0503020103020203" pitchFamily="34" charset="0"/>
          <a:ea typeface="+mj-ea"/>
          <a:cs typeface="+mj-cs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800" kern="1200" spc="-60" baseline="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1pPr>
      <a:lvl2pPr marL="460375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 spc="-60" baseline="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2pPr>
      <a:lvl3pPr marL="746125" indent="-149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 spc="-30" baseline="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3pPr>
      <a:lvl4pPr marL="1031875" indent="-149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spc="-10" baseline="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4pPr>
      <a:lvl5pPr marL="1381125" indent="-1873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spc="-10" baseline="0">
          <a:solidFill>
            <a:schemeClr val="tx1"/>
          </a:solidFill>
          <a:latin typeface="News Gothic MT" panose="020B0503020103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71D6C4C-88AA-48F9-B785-CB686029B4C3}"/>
              </a:ext>
            </a:extLst>
          </p:cNvPr>
          <p:cNvSpPr txBox="1">
            <a:spLocks/>
          </p:cNvSpPr>
          <p:nvPr/>
        </p:nvSpPr>
        <p:spPr>
          <a:xfrm>
            <a:off x="470971" y="1395137"/>
            <a:ext cx="7987230" cy="35644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-150" baseline="0">
                <a:solidFill>
                  <a:schemeClr val="tx1"/>
                </a:solidFill>
                <a:latin typeface="News Gothic MT" panose="020B0503020103020203" pitchFamily="34" charset="0"/>
                <a:ea typeface="+mj-ea"/>
                <a:cs typeface="+mj-cs"/>
              </a:defRPr>
            </a:lvl1pPr>
          </a:lstStyle>
          <a:p>
            <a:r>
              <a:rPr lang="en-US" sz="5400" dirty="0"/>
              <a:t>CardioVascular Burden Of Narcolepsy Disease (CV-BOND): A Real-World Evidence Study</a:t>
            </a:r>
          </a:p>
        </p:txBody>
      </p:sp>
    </p:spTree>
    <p:extLst>
      <p:ext uri="{BB962C8B-B14F-4D97-AF65-F5344CB8AC3E}">
        <p14:creationId xmlns:p14="http://schemas.microsoft.com/office/powerpoint/2010/main" val="17674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Unadjusted Incidence Rates for New-Onset Cardiovascular Events</a:t>
            </a:r>
            <a:r>
              <a:rPr lang="en-US" baseline="50000" dirty="0"/>
              <a:t>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9310" y="5665213"/>
            <a:ext cx="9258300" cy="89424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800" dirty="0"/>
              <a:t>Unadjusted incidence rates for new-onset cardiovascular events were higher in patients with narcolepsy than in matched controls (</a:t>
            </a:r>
            <a:r>
              <a:rPr lang="en-US" sz="1800" i="1" dirty="0"/>
              <a:t>P</a:t>
            </a:r>
            <a:r>
              <a:rPr lang="en-US" sz="1800" dirty="0"/>
              <a:t>&lt;0.05, except for myocardial infarction)</a:t>
            </a:r>
          </a:p>
          <a:p>
            <a:pPr>
              <a:lnSpc>
                <a:spcPct val="110000"/>
              </a:lnSpc>
            </a:pPr>
            <a:endParaRPr lang="en-US" sz="18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80D450-D97D-40F1-A626-7183B1B3E611}"/>
              </a:ext>
            </a:extLst>
          </p:cNvPr>
          <p:cNvSpPr txBox="1">
            <a:spLocks/>
          </p:cNvSpPr>
          <p:nvPr/>
        </p:nvSpPr>
        <p:spPr>
          <a:xfrm>
            <a:off x="2324100" y="6377158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AFIb, atrial fibrillation; MACE, major adverse cardiac event.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i="1" dirty="0">
                <a:latin typeface="News Gothic MT" panose="020B0504020203020204" pitchFamily="34" charset="0"/>
              </a:rPr>
              <a:t>P</a:t>
            </a:r>
            <a:r>
              <a:rPr lang="en-US" sz="900" dirty="0">
                <a:latin typeface="News Gothic MT" panose="020B0504020203020204" pitchFamily="34" charset="0"/>
              </a:rPr>
              <a:t> values are nominal. 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77497BA-4E14-4F80-BA66-9F4BB848DA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675326"/>
              </p:ext>
            </p:extLst>
          </p:nvPr>
        </p:nvGraphicFramePr>
        <p:xfrm>
          <a:off x="2120900" y="1566863"/>
          <a:ext cx="100838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Prism 9" r:id="rId4" imgW="9565205" imgH="3860785" progId="Prism9.Document">
                  <p:embed/>
                </p:oleObj>
              </mc:Choice>
              <mc:Fallback>
                <p:oleObj name="Prism 9" r:id="rId4" imgW="9565205" imgH="3860785" progId="Prism9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77497BA-4E14-4F80-BA66-9F4BB848DA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0900" y="1566863"/>
                        <a:ext cx="10083800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6E8E39-7B19-4199-BFB1-D05B5E2E9FC8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4595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Adjusted Hazard Ratios for New-Onset Cardiovascular Events</a:t>
            </a:r>
            <a:r>
              <a:rPr lang="en-US" baseline="50000" dirty="0"/>
              <a:t>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500" y="5253307"/>
            <a:ext cx="9509548" cy="837778"/>
          </a:xfrm>
        </p:spPr>
        <p:txBody>
          <a:bodyPr>
            <a:normAutofit/>
          </a:bodyPr>
          <a:lstStyle/>
          <a:p>
            <a:r>
              <a:rPr lang="en-US" sz="1600" dirty="0"/>
              <a:t>Adjusted hazard ratios demonstrated increased risk of new-onset cardiovascular events in the narcolepsy cohort compared with matched non-narcolepsy controls</a:t>
            </a:r>
          </a:p>
          <a:p>
            <a:pPr lvl="1"/>
            <a:r>
              <a:rPr lang="en-US" sz="1600" dirty="0"/>
              <a:t>Hazard ratios could not be derived for myocardial infarction, for which there were insufficient events</a:t>
            </a:r>
          </a:p>
          <a:p>
            <a:endParaRPr lang="en-US" sz="1600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2F36257-95B5-4B64-A49D-F09100FF8B51}"/>
              </a:ext>
            </a:extLst>
          </p:cNvPr>
          <p:cNvSpPr txBox="1">
            <a:spLocks/>
          </p:cNvSpPr>
          <p:nvPr/>
        </p:nvSpPr>
        <p:spPr>
          <a:xfrm>
            <a:off x="2289313" y="6091084"/>
            <a:ext cx="9317878" cy="76691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CI, confidence interval; HR, hazard ratio; MACE, major adverse cardiac event.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dirty="0">
                <a:latin typeface="News Gothic MT" panose="020B0504020203020204" pitchFamily="34" charset="0"/>
              </a:rPr>
              <a:t>Differences in outcome incidences between the narcolepsy and non-narcolepsy cohorts were evaluated using a Cox proportional hazard model adjusted for age, gender, region, insurance type, mood disorders, anxiety disorders, headache/migraine, periodic limb movement, restless legs syndrome, hypersomnia, sleep apnea, pulmonary fibrosis or interstitial lung disease, prior cardiovascular disease, diabetes or diabetes/obesity medication, hyperlipidemia, renal impairment, and use of antihypertensive medication.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9989A23-B917-4C39-9950-25F1EC5546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344461"/>
              </p:ext>
            </p:extLst>
          </p:nvPr>
        </p:nvGraphicFramePr>
        <p:xfrm>
          <a:off x="3189288" y="1463675"/>
          <a:ext cx="7102475" cy="390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Prism 9" r:id="rId4" imgW="7531518" imgH="4141262" progId="Prism9.Document">
                  <p:embed/>
                </p:oleObj>
              </mc:Choice>
              <mc:Fallback>
                <p:oleObj name="Prism 9" r:id="rId4" imgW="7531518" imgH="4141262" progId="Prism9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9989A23-B917-4C39-9950-25F1EC5546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9288" y="1463675"/>
                        <a:ext cx="7102475" cy="3905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35640B3-E17A-4102-B8DB-8A64736D9745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409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099" y="1440030"/>
            <a:ext cx="9078359" cy="453541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800" dirty="0"/>
              <a:t>Prior research has shown that high rates of comorbidities occur in patients with narcolepsy</a:t>
            </a:r>
            <a:r>
              <a:rPr lang="en-US" sz="2800" baseline="30000" dirty="0"/>
              <a:t>1,2</a:t>
            </a:r>
            <a:endParaRPr lang="en-US" sz="2800" dirty="0"/>
          </a:p>
          <a:p>
            <a:pPr>
              <a:lnSpc>
                <a:spcPct val="110000"/>
              </a:lnSpc>
            </a:pPr>
            <a:r>
              <a:rPr lang="en-US" sz="2800" dirty="0"/>
              <a:t>CV-BOND builds upon known associations between narcolepsy and cardiovascular events by demonstrating that the onset of cardiovascular events and risk factors is high, even among patients who do not have a history of each particular condition</a:t>
            </a:r>
          </a:p>
          <a:p>
            <a:pPr>
              <a:lnSpc>
                <a:spcPct val="110000"/>
              </a:lnSpc>
            </a:pPr>
            <a:r>
              <a:rPr lang="en-US" dirty="0">
                <a:effectLst/>
                <a:latin typeface="News Gothic MT" panose="020B05040202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Physicians should consider current and future cardiovascular risk when considering treatment options for patients with narcolepsy</a:t>
            </a:r>
            <a:endParaRPr lang="en-US" dirty="0">
              <a:latin typeface="News Gothic MT" panose="020B0504020203020204" pitchFamily="34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1CE84-924A-4CE7-8212-2B2D7DA2C185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12</a:t>
            </a:fld>
            <a:endParaRPr lang="en-US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55ACE-B87B-442A-B6F3-3C155B5A44C1}"/>
              </a:ext>
            </a:extLst>
          </p:cNvPr>
          <p:cNvSpPr txBox="1">
            <a:spLocks/>
          </p:cNvSpPr>
          <p:nvPr/>
        </p:nvSpPr>
        <p:spPr>
          <a:xfrm>
            <a:off x="2324100" y="6507651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>
                <a:latin typeface="News Gothic MT" panose="020B0504020203020204" pitchFamily="34" charset="0"/>
              </a:rPr>
              <a:t>1. Jennum PJ, et al. </a:t>
            </a:r>
            <a:r>
              <a:rPr lang="da-DK" sz="900" i="1" dirty="0">
                <a:latin typeface="News Gothic MT" panose="020B0504020203020204" pitchFamily="34" charset="0"/>
              </a:rPr>
              <a:t>Sleep Med Rev</a:t>
            </a:r>
            <a:r>
              <a:rPr lang="da-DK" sz="900" dirty="0">
                <a:latin typeface="News Gothic MT" panose="020B0504020203020204" pitchFamily="34" charset="0"/>
              </a:rPr>
              <a:t>. 2021;58:101440. 2. Black J, et al. </a:t>
            </a:r>
            <a:r>
              <a:rPr lang="da-DK" sz="900" i="1" dirty="0">
                <a:latin typeface="News Gothic MT" panose="020B0504020203020204" pitchFamily="34" charset="0"/>
              </a:rPr>
              <a:t>Sleep Med</a:t>
            </a:r>
            <a:r>
              <a:rPr lang="da-DK" sz="900" dirty="0">
                <a:latin typeface="News Gothic MT" panose="020B0504020203020204" pitchFamily="34" charset="0"/>
              </a:rPr>
              <a:t>. 2017;33:13-8.</a:t>
            </a:r>
            <a:endParaRPr lang="en-US" sz="900" dirty="0">
              <a:latin typeface="News Gothic MT" panose="020B0504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1FDB0-CB98-7646-988C-2F7C0712F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4100" y="1103243"/>
            <a:ext cx="7560365" cy="282702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6000" dirty="0"/>
              <a:t>CardioVascular Burden Of Narcolepsy Disease (CV-BOND): A Real-World Evidence Study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6803C-DCBD-BB48-B6B8-3DBA53544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4100" y="4022341"/>
            <a:ext cx="9278132" cy="215482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sz="2400" b="1" dirty="0"/>
              <a:t>Rami H. Ben-Joseph, PhD</a:t>
            </a:r>
            <a:r>
              <a:rPr lang="en-US" sz="2400" b="1" baseline="30000" dirty="0"/>
              <a:t>1</a:t>
            </a:r>
            <a:r>
              <a:rPr lang="en-US" sz="2400" b="1" dirty="0"/>
              <a:t>; Ragy Saad, MS</a:t>
            </a:r>
            <a:r>
              <a:rPr lang="en-US" sz="2400" b="1" baseline="30000" dirty="0"/>
              <a:t>1</a:t>
            </a:r>
            <a:r>
              <a:rPr lang="en-US" sz="2400" b="1" dirty="0"/>
              <a:t>; Jed Black, MD</a:t>
            </a:r>
            <a:r>
              <a:rPr lang="en-US" sz="2400" b="1" baseline="30000" dirty="0"/>
              <a:t>1,2</a:t>
            </a:r>
            <a:r>
              <a:rPr lang="en-US" sz="2400" b="1" dirty="0"/>
              <a:t>; Elizabeth C. Dabrowski, MS</a:t>
            </a:r>
            <a:r>
              <a:rPr lang="en-US" sz="2400" b="1" baseline="30000" dirty="0"/>
              <a:t>3</a:t>
            </a:r>
            <a:r>
              <a:rPr lang="en-US" sz="2400" b="1" dirty="0"/>
              <a:t>; Ben Taylor, PhD, MSc</a:t>
            </a:r>
            <a:r>
              <a:rPr lang="en-US" sz="2400" b="1" baseline="30000" dirty="0"/>
              <a:t>3</a:t>
            </a:r>
            <a:r>
              <a:rPr lang="en-US" sz="2400" b="1" dirty="0"/>
              <a:t>; Sophia Gallucci</a:t>
            </a:r>
            <a:r>
              <a:rPr lang="en-US" sz="2400" b="1" baseline="30000" dirty="0"/>
              <a:t>3</a:t>
            </a:r>
            <a:r>
              <a:rPr lang="en-US" sz="2400" b="1" dirty="0"/>
              <a:t>; Virend K. Somers, MD, PhD</a:t>
            </a:r>
            <a:r>
              <a:rPr lang="en-US" sz="2400" b="1" baseline="30000" dirty="0"/>
              <a:t>4</a:t>
            </a:r>
            <a:r>
              <a:rPr lang="en-US" sz="2400" b="1" dirty="0"/>
              <a:t> </a:t>
            </a:r>
          </a:p>
          <a:p>
            <a:pPr>
              <a:lnSpc>
                <a:spcPct val="110000"/>
              </a:lnSpc>
            </a:pPr>
            <a:endParaRPr lang="en-US" sz="2400" b="1" dirty="0"/>
          </a:p>
          <a:p>
            <a:pPr>
              <a:lnSpc>
                <a:spcPct val="110000"/>
              </a:lnSpc>
            </a:pPr>
            <a:r>
              <a:rPr lang="en-US" sz="2400" baseline="30000" dirty="0">
                <a:solidFill>
                  <a:schemeClr val="tx1"/>
                </a:solidFill>
                <a:latin typeface="News Gothic MT" panose="020B0504020203020204" pitchFamily="34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News Gothic MT" panose="020B0504020203020204" pitchFamily="34" charset="0"/>
              </a:rPr>
              <a:t>Jazz Pharmaceuticals, Palo Alto, CA, USA; </a:t>
            </a:r>
            <a:r>
              <a:rPr lang="en-US" sz="2400" baseline="30000" dirty="0">
                <a:solidFill>
                  <a:schemeClr val="tx1"/>
                </a:solidFill>
                <a:latin typeface="News Gothic MT" panose="020B0504020203020204" pitchFamily="34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News Gothic MT" panose="020B0504020203020204" pitchFamily="34" charset="0"/>
              </a:rPr>
              <a:t>Stanford Center for Sleep Sciences and Medicine, Redwood City, CA, USA; </a:t>
            </a:r>
            <a:r>
              <a:rPr lang="en-US" sz="2400" baseline="30000" dirty="0">
                <a:solidFill>
                  <a:schemeClr val="tx1"/>
                </a:solidFill>
                <a:latin typeface="News Gothic MT" panose="020B0504020203020204" pitchFamily="34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News Gothic MT" panose="020B0504020203020204" pitchFamily="34" charset="0"/>
              </a:rPr>
              <a:t>Aetion, Inc., New York, NY, USA; </a:t>
            </a:r>
            <a:r>
              <a:rPr lang="en-US" sz="2400" baseline="30000" dirty="0">
                <a:solidFill>
                  <a:schemeClr val="tx1"/>
                </a:solidFill>
                <a:latin typeface="News Gothic MT" panose="020B0504020203020204" pitchFamily="34" charset="0"/>
              </a:rPr>
              <a:t>4</a:t>
            </a:r>
            <a:r>
              <a:rPr lang="en-US" sz="2400" dirty="0">
                <a:solidFill>
                  <a:schemeClr val="tx1"/>
                </a:solidFill>
                <a:latin typeface="News Gothic MT" panose="020B0504020203020204" pitchFamily="34" charset="0"/>
              </a:rPr>
              <a:t>Department of Cardiovascular Medicine, Mayo Clinic, Rochester, MN, USA</a:t>
            </a:r>
          </a:p>
          <a:p>
            <a:pPr>
              <a:lnSpc>
                <a:spcPct val="110000"/>
              </a:lnSpc>
            </a:pPr>
            <a:endParaRPr lang="en-US" sz="2400" b="1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CE95A8-EE79-4375-A9F7-134C69D73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5384" y="6244708"/>
            <a:ext cx="530352" cy="53035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A90EA03-ADC2-4CFB-86F8-87884FE9AF64}"/>
              </a:ext>
            </a:extLst>
          </p:cNvPr>
          <p:cNvSpPr/>
          <p:nvPr/>
        </p:nvSpPr>
        <p:spPr>
          <a:xfrm>
            <a:off x="9884465" y="6217497"/>
            <a:ext cx="1486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this code to access this presentation online.</a:t>
            </a:r>
          </a:p>
          <a:p>
            <a:r>
              <a:rPr 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code is not for promotional purposes. </a:t>
            </a:r>
          </a:p>
        </p:txBody>
      </p:sp>
    </p:spTree>
    <p:extLst>
      <p:ext uri="{BB962C8B-B14F-4D97-AF65-F5344CB8AC3E}">
        <p14:creationId xmlns:p14="http://schemas.microsoft.com/office/powerpoint/2010/main" val="407363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Interest and 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</a:pPr>
            <a:r>
              <a:rPr lang="en-US" b="1" u="sng" dirty="0"/>
              <a:t>Rami H. Ben-Joseph</a:t>
            </a:r>
            <a:r>
              <a:rPr lang="en-US" dirty="0"/>
              <a:t> and </a:t>
            </a:r>
            <a:r>
              <a:rPr lang="en-US" b="1" u="sng" dirty="0"/>
              <a:t>Ragy Saad</a:t>
            </a:r>
            <a:r>
              <a:rPr lang="en-US" dirty="0"/>
              <a:t> are full-time employees of Jazz Pharmaceuticals who, in the course of this employment, have received stock options exercisable for, and other stock awards of, ordinary shares of Jazz Pharmaceuticals, plc. </a:t>
            </a:r>
          </a:p>
          <a:p>
            <a:pPr>
              <a:lnSpc>
                <a:spcPct val="110000"/>
              </a:lnSpc>
            </a:pPr>
            <a:r>
              <a:rPr lang="en-US" b="1" u="sng" dirty="0"/>
              <a:t>Jed Black</a:t>
            </a:r>
            <a:r>
              <a:rPr lang="en-US" dirty="0"/>
              <a:t> is a part-time employee of Jazz Pharmaceuticals and shareholder of Jazz Pharmaceuticals, plc. </a:t>
            </a:r>
          </a:p>
          <a:p>
            <a:pPr>
              <a:lnSpc>
                <a:spcPct val="110000"/>
              </a:lnSpc>
            </a:pPr>
            <a:r>
              <a:rPr lang="en-US" b="1" u="sng" dirty="0"/>
              <a:t>Elizabeth C. Dabrowski</a:t>
            </a:r>
            <a:r>
              <a:rPr lang="en-US" dirty="0"/>
              <a:t>, </a:t>
            </a:r>
            <a:r>
              <a:rPr lang="en-US" b="1" u="sng" dirty="0"/>
              <a:t>Ben Taylor</a:t>
            </a:r>
            <a:r>
              <a:rPr lang="en-US" dirty="0"/>
              <a:t>, and </a:t>
            </a:r>
            <a:r>
              <a:rPr lang="en-US" b="1" u="sng" dirty="0"/>
              <a:t>Sophia Gallucci</a:t>
            </a:r>
            <a:r>
              <a:rPr lang="en-US" dirty="0"/>
              <a:t> are full-time employees of Aetion, Inc. and hold stock options or equity in Aetion. </a:t>
            </a:r>
          </a:p>
          <a:p>
            <a:pPr>
              <a:lnSpc>
                <a:spcPct val="110000"/>
              </a:lnSpc>
            </a:pPr>
            <a:r>
              <a:rPr lang="en-US" b="1" u="sng" dirty="0"/>
              <a:t>Virend K. Somers</a:t>
            </a:r>
            <a:r>
              <a:rPr lang="en-US" dirty="0"/>
              <a:t> provides paid consulting services to Jazz Pharmaceuticals.</a:t>
            </a:r>
          </a:p>
          <a:p>
            <a:pPr>
              <a:lnSpc>
                <a:spcPct val="110000"/>
              </a:lnSpc>
            </a:pPr>
            <a:r>
              <a:rPr lang="en-US" dirty="0"/>
              <a:t>This study was supported by Jazz Pharmaceuticals.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671F4-C6B3-430B-BB72-C5CACF6575F5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8165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and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1024504"/>
            <a:ext cx="9582978" cy="518248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000" dirty="0"/>
              <a:t>Narcolepsy is a rare central disorder of hypersomnolence</a:t>
            </a:r>
            <a:r>
              <a:rPr lang="en-US" sz="2000" baseline="30000" dirty="0"/>
              <a:t>1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Narcolepsy is associated with multiple comorbidities, including cardiovascular disorders and factors that increase cardiovascular risk</a:t>
            </a:r>
            <a:r>
              <a:rPr lang="en-US" sz="2000" baseline="30000" dirty="0"/>
              <a:t>2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In a previous large-scale, retrospective analysis of 5 years of US medical claims data (the Burden of Narcolepsy Disease [BOND] study), occurrences of stroke, myocardial infarction, cardiac arrest, and heart failure were significantly increased in adults with narcolepsy compared with            matched controls</a:t>
            </a:r>
            <a:r>
              <a:rPr lang="en-US" sz="2000" baseline="30000" dirty="0"/>
              <a:t>3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Treatments commonly prescribed for narcolepsy symptoms have negative cardiovascular effects</a:t>
            </a:r>
            <a:r>
              <a:rPr lang="en-US" sz="2000" baseline="30000" dirty="0"/>
              <a:t>2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Understanding comorbidities and risk factors in people with narcolepsy is important for optimizing treatment</a:t>
            </a:r>
          </a:p>
          <a:p>
            <a:pPr>
              <a:lnSpc>
                <a:spcPct val="110000"/>
              </a:lnSpc>
            </a:pPr>
            <a:r>
              <a:rPr lang="en-US" sz="2000" dirty="0"/>
              <a:t>The objective of this follow-up to the BOND study was to measure the excess risk of new-onset cardiovascular events in adult patients with narcolepsy in the US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65F6-CFBB-491C-BD7E-EDE82E0D155F}"/>
              </a:ext>
            </a:extLst>
          </p:cNvPr>
          <p:cNvSpPr txBox="1">
            <a:spLocks/>
          </p:cNvSpPr>
          <p:nvPr/>
        </p:nvSpPr>
        <p:spPr>
          <a:xfrm>
            <a:off x="2324100" y="6386464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900" dirty="0">
                <a:latin typeface="News Gothic MT" panose="020B0504020203020204" pitchFamily="34" charset="0"/>
              </a:rPr>
              <a:t>US, United States.</a:t>
            </a:r>
          </a:p>
          <a:p>
            <a:r>
              <a:rPr lang="da-DK" sz="900" dirty="0">
                <a:latin typeface="News Gothic MT" panose="020B0504020203020204" pitchFamily="34" charset="0"/>
              </a:rPr>
              <a:t>1. Kornum BR, et al. </a:t>
            </a:r>
            <a:r>
              <a:rPr lang="da-DK" sz="900" i="1" dirty="0">
                <a:latin typeface="News Gothic MT" panose="020B0504020203020204" pitchFamily="34" charset="0"/>
              </a:rPr>
              <a:t>Nat Rev Dis Primers</a:t>
            </a:r>
            <a:r>
              <a:rPr lang="da-DK" sz="900" dirty="0">
                <a:latin typeface="News Gothic MT" panose="020B0504020203020204" pitchFamily="34" charset="0"/>
              </a:rPr>
              <a:t>. 2017;3:16100. 2. Jennum PJ, et al. </a:t>
            </a:r>
            <a:r>
              <a:rPr lang="da-DK" sz="900" i="1" dirty="0">
                <a:latin typeface="News Gothic MT" panose="020B0504020203020204" pitchFamily="34" charset="0"/>
              </a:rPr>
              <a:t>Sleep Med Rev</a:t>
            </a:r>
            <a:r>
              <a:rPr lang="da-DK" sz="900" dirty="0">
                <a:latin typeface="News Gothic MT" panose="020B0504020203020204" pitchFamily="34" charset="0"/>
              </a:rPr>
              <a:t>. 2021;58:101440. 3. Black J, et al. </a:t>
            </a:r>
            <a:r>
              <a:rPr lang="da-DK" sz="900" i="1" dirty="0">
                <a:latin typeface="News Gothic MT" panose="020B0504020203020204" pitchFamily="34" charset="0"/>
              </a:rPr>
              <a:t>Sleep Med</a:t>
            </a:r>
            <a:r>
              <a:rPr lang="da-DK" sz="900" dirty="0">
                <a:latin typeface="News Gothic MT" panose="020B0504020203020204" pitchFamily="34" charset="0"/>
              </a:rPr>
              <a:t>. 2017;33:13-8.</a:t>
            </a:r>
            <a:endParaRPr lang="en-US" sz="900" dirty="0">
              <a:latin typeface="News Gothic MT" panose="020B0504020203020204" pitchFamily="34" charset="0"/>
            </a:endParaRP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B6D6125F-2DA3-4D68-A3B5-7715429F30B4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9550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3015345"/>
            <a:ext cx="9258300" cy="293204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Retrospective analysis of US administrative claims from the IBM</a:t>
            </a:r>
            <a:r>
              <a:rPr lang="en-US" baseline="30000" dirty="0"/>
              <a:t>®</a:t>
            </a:r>
            <a:r>
              <a:rPr lang="en-US" dirty="0"/>
              <a:t> MarketScan</a:t>
            </a:r>
            <a:r>
              <a:rPr lang="en-US" baseline="30000" dirty="0"/>
              <a:t>®</a:t>
            </a:r>
            <a:r>
              <a:rPr lang="en-US" dirty="0"/>
              <a:t> database</a:t>
            </a:r>
            <a:r>
              <a:rPr lang="en-US" baseline="30000" dirty="0"/>
              <a:t>1</a:t>
            </a:r>
            <a:r>
              <a:rPr lang="en-US" dirty="0"/>
              <a:t> (January 1, 2014 to June 30, 2019)</a:t>
            </a:r>
          </a:p>
          <a:p>
            <a:pPr>
              <a:lnSpc>
                <a:spcPct val="110000"/>
              </a:lnSpc>
            </a:pPr>
            <a:r>
              <a:rPr lang="en-US" dirty="0"/>
              <a:t>Eligible patients were ≥18 years of age and had continuous medical and prescription coverage on cohort entry (gaps ≤30 days allowed)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The narcolepsy cohort was defined by the earliest available 2 outpatient claims containing a diagnosis of narcolepsy type 1 or 2 on separate visits ≤6 months apart, with ≥1 nondiagnostic claim</a:t>
            </a:r>
            <a:r>
              <a:rPr lang="en-US" baseline="30000" dirty="0"/>
              <a:t>2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Non-narcolepsy controls were matched to patients with narcolepsy in a 3:1 ratio by calendar date of cohort entry, age, sex, US geographic region, and insurance type (commercial or Medicare)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0E39B4A-90A9-4925-94E2-0404F012A31E}"/>
              </a:ext>
            </a:extLst>
          </p:cNvPr>
          <p:cNvSpPr txBox="1">
            <a:spLocks/>
          </p:cNvSpPr>
          <p:nvPr/>
        </p:nvSpPr>
        <p:spPr>
          <a:xfrm>
            <a:off x="2324100" y="5846205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US, United States.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dirty="0">
                <a:latin typeface="News Gothic MT" panose="020B0504020203020204" pitchFamily="34" charset="0"/>
              </a:rPr>
              <a:t>Inclusion criteria included ≥6 months continuous enrollment.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b</a:t>
            </a:r>
            <a:r>
              <a:rPr lang="en-US" sz="900" dirty="0">
                <a:latin typeface="News Gothic MT" panose="020B0504020203020204" pitchFamily="34" charset="0"/>
              </a:rPr>
              <a:t>Patients were censored at discontinuation of insurance coverage, at the end of the study period (for those continuously enrolled), or at first qualifying diagnosis for the outcome of interest.</a:t>
            </a:r>
          </a:p>
          <a:p>
            <a:r>
              <a:rPr lang="en-US" sz="900" dirty="0">
                <a:latin typeface="News Gothic MT" panose="020B0504020203020204" pitchFamily="34" charset="0"/>
              </a:rPr>
              <a:t>1. IBM MarketScan Research Databases for life sciences researchers. 2021. Available at: https://www.ibm.com/downloads/cas/OWZWJ0QO. Accessed January 5, 2022. 2. Carls G, et al. </a:t>
            </a:r>
            <a:r>
              <a:rPr lang="en-US" sz="900" i="1" dirty="0">
                <a:latin typeface="News Gothic MT" panose="020B0504020203020204" pitchFamily="34" charset="0"/>
              </a:rPr>
              <a:t>Sleep Med</a:t>
            </a:r>
            <a:r>
              <a:rPr lang="en-US" sz="900" dirty="0">
                <a:latin typeface="News Gothic MT" panose="020B0504020203020204" pitchFamily="34" charset="0"/>
              </a:rPr>
              <a:t>. 2020;66:110-8.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F89D214-11D6-419D-8DEE-F1D4DA95E016}"/>
              </a:ext>
            </a:extLst>
          </p:cNvPr>
          <p:cNvGrpSpPr/>
          <p:nvPr/>
        </p:nvGrpSpPr>
        <p:grpSpPr>
          <a:xfrm>
            <a:off x="5593461" y="539060"/>
            <a:ext cx="6498698" cy="2156763"/>
            <a:chOff x="5432934" y="1611069"/>
            <a:chExt cx="14055796" cy="4785169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B46DAEE-025F-4354-A5AD-4433522EB96F}"/>
                </a:ext>
              </a:extLst>
            </p:cNvPr>
            <p:cNvCxnSpPr>
              <a:cxnSpLocks/>
            </p:cNvCxnSpPr>
            <p:nvPr/>
          </p:nvCxnSpPr>
          <p:spPr>
            <a:xfrm>
              <a:off x="11050256" y="4455387"/>
              <a:ext cx="7333808" cy="2096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A01027E-79A4-4878-BA1B-27004A780B86}"/>
                </a:ext>
              </a:extLst>
            </p:cNvPr>
            <p:cNvSpPr txBox="1"/>
            <p:nvPr/>
          </p:nvSpPr>
          <p:spPr>
            <a:xfrm>
              <a:off x="11639370" y="1611069"/>
              <a:ext cx="6745854" cy="1434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Total Eligible Follow-up Period</a:t>
              </a:r>
              <a:r>
                <a:rPr lang="en-US" sz="120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b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(calculation of person-time at risk for 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incidence rate estimation)</a:t>
              </a:r>
            </a:p>
          </p:txBody>
        </p:sp>
        <p:sp>
          <p:nvSpPr>
            <p:cNvPr id="41" name="Rectangle 3">
              <a:extLst>
                <a:ext uri="{FF2B5EF4-FFF2-40B4-BE49-F238E27FC236}">
                  <a16:creationId xmlns:a16="http://schemas.microsoft.com/office/drawing/2014/main" id="{ACBBCDBB-50F1-4840-BF3D-0CB296A0774C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7182611" y="4155376"/>
              <a:ext cx="11949940" cy="1943251"/>
            </a:xfrm>
            <a:prstGeom prst="rect">
              <a:avLst/>
            </a:prstGeom>
          </p:spPr>
          <p:txBody>
            <a:bodyPr vert="horz" lIns="68580" tIns="34290" rIns="68580" bIns="34290" numCol="2" rtlCol="0">
              <a:noAutofit/>
            </a:bodyPr>
            <a:lstStyle>
              <a:lvl1pPr marL="257175" indent="-257175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50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557213" indent="-214313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35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8572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20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2001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5430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»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8859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4F44EB71-E501-4905-84B9-9D25AFCF86DD}"/>
                </a:ext>
              </a:extLst>
            </p:cNvPr>
            <p:cNvSpPr/>
            <p:nvPr/>
          </p:nvSpPr>
          <p:spPr>
            <a:xfrm>
              <a:off x="10336378" y="5498220"/>
              <a:ext cx="2693739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Cohort entry</a:t>
              </a:r>
              <a:b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</a:b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(date patient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definition met)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D141567A-1D4E-470A-BB00-12A5B8C6BFFE}"/>
                </a:ext>
              </a:extLst>
            </p:cNvPr>
            <p:cNvSpPr txBox="1"/>
            <p:nvPr/>
          </p:nvSpPr>
          <p:spPr>
            <a:xfrm>
              <a:off x="5432934" y="3314517"/>
              <a:ext cx="1939669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January 1, 2014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C71BDD6-7F00-4F54-9FE5-F59E5313F422}"/>
                </a:ext>
              </a:extLst>
            </p:cNvPr>
            <p:cNvSpPr txBox="1"/>
            <p:nvPr/>
          </p:nvSpPr>
          <p:spPr>
            <a:xfrm>
              <a:off x="6819861" y="3254781"/>
              <a:ext cx="2825069" cy="614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endParaRPr lang="en-US" sz="1200" dirty="0">
                <a:solidFill>
                  <a:srgbClr val="000000"/>
                </a:solidFill>
                <a:latin typeface="News Gothic MT" panose="020B05040202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99FB11E-EF08-44BA-A545-AE2AF23F8A8E}"/>
                </a:ext>
              </a:extLst>
            </p:cNvPr>
            <p:cNvSpPr/>
            <p:nvPr/>
          </p:nvSpPr>
          <p:spPr>
            <a:xfrm>
              <a:off x="7289489" y="4023139"/>
              <a:ext cx="4011144" cy="864494"/>
            </a:xfrm>
            <a:prstGeom prst="rect">
              <a:avLst/>
            </a:prstGeom>
            <a:solidFill>
              <a:srgbClr val="373E7A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≥6 months outcome free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672485D7-E259-44B0-8725-8D694AC59F5C}"/>
                </a:ext>
              </a:extLst>
            </p:cNvPr>
            <p:cNvCxnSpPr>
              <a:cxnSpLocks/>
            </p:cNvCxnSpPr>
            <p:nvPr/>
          </p:nvCxnSpPr>
          <p:spPr>
            <a:xfrm>
              <a:off x="11638209" y="2972134"/>
              <a:ext cx="674585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45CDADA-8989-47E4-8EF1-1CFF79AA41C3}"/>
                </a:ext>
              </a:extLst>
            </p:cNvPr>
            <p:cNvCxnSpPr/>
            <p:nvPr/>
          </p:nvCxnSpPr>
          <p:spPr>
            <a:xfrm>
              <a:off x="11653798" y="2972125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7C03361-8E66-4371-BA6A-610DD7AF8F1C}"/>
                </a:ext>
              </a:extLst>
            </p:cNvPr>
            <p:cNvCxnSpPr/>
            <p:nvPr/>
          </p:nvCxnSpPr>
          <p:spPr>
            <a:xfrm>
              <a:off x="18384065" y="2972134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81799949-37E1-4DDC-971E-8208FB032348}"/>
                </a:ext>
              </a:extLst>
            </p:cNvPr>
            <p:cNvCxnSpPr>
              <a:cxnSpLocks/>
            </p:cNvCxnSpPr>
            <p:nvPr/>
          </p:nvCxnSpPr>
          <p:spPr>
            <a:xfrm>
              <a:off x="6517467" y="4455387"/>
              <a:ext cx="77735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FB405B8-3A58-46BF-9308-ED37DFA2AB32}"/>
                </a:ext>
              </a:extLst>
            </p:cNvPr>
            <p:cNvCxnSpPr/>
            <p:nvPr/>
          </p:nvCxnSpPr>
          <p:spPr>
            <a:xfrm>
              <a:off x="6506698" y="4184130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1D2E4C-F4DE-4C6C-B994-B800E4F3DC12}"/>
                </a:ext>
              </a:extLst>
            </p:cNvPr>
            <p:cNvCxnSpPr/>
            <p:nvPr/>
          </p:nvCxnSpPr>
          <p:spPr>
            <a:xfrm>
              <a:off x="18384064" y="4224756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5783B84-52E4-4C5D-B0DC-416CE638ACA8}"/>
                </a:ext>
              </a:extLst>
            </p:cNvPr>
            <p:cNvSpPr txBox="1"/>
            <p:nvPr/>
          </p:nvSpPr>
          <p:spPr>
            <a:xfrm>
              <a:off x="17281707" y="3314517"/>
              <a:ext cx="2207023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June 30, 2019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5C851D1-A8A0-4900-A858-48CBC57457ED}"/>
                </a:ext>
              </a:extLst>
            </p:cNvPr>
            <p:cNvSpPr/>
            <p:nvPr/>
          </p:nvSpPr>
          <p:spPr>
            <a:xfrm>
              <a:off x="13368142" y="5498220"/>
              <a:ext cx="4085825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 anchorCtr="0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Date of incident outcome 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(if occurring)</a:t>
              </a:r>
            </a:p>
          </p:txBody>
        </p: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54B0B150-5C9A-4076-9006-3C302F5EAD0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03502" y="4598979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62ACE12-4CAE-4F2D-8B32-FAD93114E6B1}"/>
                </a:ext>
              </a:extLst>
            </p:cNvPr>
            <p:cNvCxnSpPr>
              <a:cxnSpLocks/>
            </p:cNvCxnSpPr>
            <p:nvPr/>
          </p:nvCxnSpPr>
          <p:spPr>
            <a:xfrm>
              <a:off x="7289128" y="3418697"/>
              <a:ext cx="401114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39F71CEC-F8C5-4CBE-B014-0317C89A6E71}"/>
                </a:ext>
              </a:extLst>
            </p:cNvPr>
            <p:cNvCxnSpPr/>
            <p:nvPr/>
          </p:nvCxnSpPr>
          <p:spPr>
            <a:xfrm>
              <a:off x="7289491" y="3418688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3D7B1BF-7583-42AE-AD1E-E36E03F7BD80}"/>
                </a:ext>
              </a:extLst>
            </p:cNvPr>
            <p:cNvCxnSpPr/>
            <p:nvPr/>
          </p:nvCxnSpPr>
          <p:spPr>
            <a:xfrm>
              <a:off x="11305272" y="3418697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713BBC6-B477-41A4-A211-E26F60331560}"/>
                </a:ext>
              </a:extLst>
            </p:cNvPr>
            <p:cNvSpPr txBox="1"/>
            <p:nvPr/>
          </p:nvSpPr>
          <p:spPr>
            <a:xfrm>
              <a:off x="7239286" y="1658005"/>
              <a:ext cx="3933148" cy="1843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Washout Period </a:t>
              </a:r>
              <a:r>
                <a:rPr lang="en-US" sz="1200" dirty="0">
                  <a:latin typeface="News Gothic MT" panose="020B0504020203020204" pitchFamily="34" charset="0"/>
                  <a:cs typeface="Arial" panose="020B0604020202020204" pitchFamily="34" charset="0"/>
                </a:rPr>
                <a:t>and</a:t>
              </a:r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 Observation of Baseline Characteristics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6F71309A-FCF3-4E7D-BD59-836C6E2D9710}"/>
                </a:ext>
              </a:extLst>
            </p:cNvPr>
            <p:cNvSpPr/>
            <p:nvPr/>
          </p:nvSpPr>
          <p:spPr>
            <a:xfrm>
              <a:off x="5560045" y="5498220"/>
              <a:ext cx="3575278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Commencement of inclusion/exclusion criteria</a:t>
              </a:r>
              <a:r>
                <a:rPr lang="en-US" sz="1200" kern="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3692738C-53AF-4767-ACE7-66518B7779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7376" y="4967717"/>
              <a:ext cx="0" cy="377506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9374ED91-623D-4590-9254-866DF092E0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392801" y="4637783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9C172214-E128-4479-8C4D-7A30E361FB1C}"/>
                </a:ext>
              </a:extLst>
            </p:cNvPr>
            <p:cNvGrpSpPr/>
            <p:nvPr/>
          </p:nvGrpSpPr>
          <p:grpSpPr>
            <a:xfrm>
              <a:off x="11403836" y="3762394"/>
              <a:ext cx="568152" cy="568152"/>
              <a:chOff x="1242792" y="5206329"/>
              <a:chExt cx="347110" cy="347111"/>
            </a:xfrm>
          </p:grpSpPr>
          <p:sp>
            <p:nvSpPr>
              <p:cNvPr id="66" name="Isosceles Triangle 65">
                <a:extLst>
                  <a:ext uri="{FF2B5EF4-FFF2-40B4-BE49-F238E27FC236}">
                    <a16:creationId xmlns:a16="http://schemas.microsoft.com/office/drawing/2014/main" id="{6E1BF3F8-B07B-4EFD-9530-8CBBED1C68D9}"/>
                  </a:ext>
                </a:extLst>
              </p:cNvPr>
              <p:cNvSpPr/>
              <p:nvPr/>
            </p:nvSpPr>
            <p:spPr>
              <a:xfrm rot="5400000">
                <a:off x="1318570" y="5263200"/>
                <a:ext cx="263425" cy="227095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44104452-8466-4FA0-A23C-6F4740DF0D4B}"/>
                  </a:ext>
                </a:extLst>
              </p:cNvPr>
              <p:cNvSpPr/>
              <p:nvPr/>
            </p:nvSpPr>
            <p:spPr>
              <a:xfrm>
                <a:off x="1242792" y="5206329"/>
                <a:ext cx="347110" cy="347111"/>
              </a:xfrm>
              <a:prstGeom prst="ellipse">
                <a:avLst/>
              </a:prstGeom>
              <a:noFill/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D3B4262C-4B32-4304-A6AD-D5C075E3684D}"/>
                </a:ext>
              </a:extLst>
            </p:cNvPr>
            <p:cNvGrpSpPr/>
            <p:nvPr/>
          </p:nvGrpSpPr>
          <p:grpSpPr>
            <a:xfrm>
              <a:off x="15094701" y="3762416"/>
              <a:ext cx="598678" cy="598678"/>
              <a:chOff x="5457970" y="5676935"/>
              <a:chExt cx="365760" cy="365760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9395B8A3-04FB-4833-A68D-E32CA43F57D3}"/>
                  </a:ext>
                </a:extLst>
              </p:cNvPr>
              <p:cNvSpPr/>
              <p:nvPr/>
            </p:nvSpPr>
            <p:spPr>
              <a:xfrm>
                <a:off x="5467295" y="5686261"/>
                <a:ext cx="347110" cy="347110"/>
              </a:xfrm>
              <a:prstGeom prst="ellipse">
                <a:avLst/>
              </a:pr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65" name="Multiplication Sign 64">
                <a:extLst>
                  <a:ext uri="{FF2B5EF4-FFF2-40B4-BE49-F238E27FC236}">
                    <a16:creationId xmlns:a16="http://schemas.microsoft.com/office/drawing/2014/main" id="{A9E106E7-FEED-47CC-A530-E15E95B517B4}"/>
                  </a:ext>
                </a:extLst>
              </p:cNvPr>
              <p:cNvSpPr/>
              <p:nvPr/>
            </p:nvSpPr>
            <p:spPr>
              <a:xfrm>
                <a:off x="5457970" y="5676935"/>
                <a:ext cx="365760" cy="365760"/>
              </a:xfrm>
              <a:prstGeom prst="mathMultiply">
                <a:avLst>
                  <a:gd name="adj1" fmla="val 12409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</p:grp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D3D2FC1C-A40C-48AE-87F3-2438222EB2A7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5390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  <a:r>
              <a:rPr lang="en-US" i="1" dirty="0"/>
              <a:t>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3264376"/>
            <a:ext cx="5536469" cy="2793526"/>
          </a:xfrm>
        </p:spPr>
        <p:txBody>
          <a:bodyPr numCol="1"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sz="2000" dirty="0"/>
              <a:t>Any stroke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Atrial fibrillation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Heart failure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Ischemic stroke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MACE (grouped instances of myocardial infarction, ischemic stroke, heart failure, acute coronary syndrome, CABG, and PCI)</a:t>
            </a:r>
          </a:p>
          <a:p>
            <a:pPr lvl="1">
              <a:lnSpc>
                <a:spcPct val="110000"/>
              </a:lnSpc>
            </a:pPr>
            <a:endParaRPr lang="en-US" sz="20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0E39B4A-90A9-4925-94E2-0404F012A31E}"/>
              </a:ext>
            </a:extLst>
          </p:cNvPr>
          <p:cNvSpPr txBox="1">
            <a:spLocks/>
          </p:cNvSpPr>
          <p:nvPr/>
        </p:nvSpPr>
        <p:spPr>
          <a:xfrm>
            <a:off x="2324100" y="6121921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CABG, coronary artery bypass grafting; MACE, major adverse cardiac event; PCI, percutaneous coronary intervention.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dirty="0">
                <a:latin typeface="News Gothic MT" panose="020B0504020203020204" pitchFamily="34" charset="0"/>
              </a:rPr>
              <a:t>Inclusion criteria included ≥6 months of continuous enrollment.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b</a:t>
            </a:r>
            <a:r>
              <a:rPr lang="en-US" sz="900" dirty="0">
                <a:latin typeface="News Gothic MT" panose="020B0504020203020204" pitchFamily="34" charset="0"/>
              </a:rPr>
              <a:t>Patients were censored at discontinuation of insurance coverage, at the end of the study period (for those continuously enrolled), or at first qualifying diagnosis for the outcome of interest.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557689E-F87E-4258-A949-023E58050B8E}"/>
              </a:ext>
            </a:extLst>
          </p:cNvPr>
          <p:cNvGrpSpPr/>
          <p:nvPr/>
        </p:nvGrpSpPr>
        <p:grpSpPr>
          <a:xfrm>
            <a:off x="5593461" y="539060"/>
            <a:ext cx="6498698" cy="2156763"/>
            <a:chOff x="5432934" y="1611069"/>
            <a:chExt cx="14055796" cy="478516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5E2CA1A-8EED-4706-AA0F-F23F62854FCC}"/>
                </a:ext>
              </a:extLst>
            </p:cNvPr>
            <p:cNvCxnSpPr>
              <a:cxnSpLocks/>
            </p:cNvCxnSpPr>
            <p:nvPr/>
          </p:nvCxnSpPr>
          <p:spPr>
            <a:xfrm>
              <a:off x="11050256" y="4455387"/>
              <a:ext cx="7333808" cy="2096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BCC1E3A-6A61-4652-BD70-F71564EE03C4}"/>
                </a:ext>
              </a:extLst>
            </p:cNvPr>
            <p:cNvSpPr txBox="1"/>
            <p:nvPr/>
          </p:nvSpPr>
          <p:spPr>
            <a:xfrm>
              <a:off x="11639370" y="1611069"/>
              <a:ext cx="6745854" cy="1434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Total Eligible Follow-up Period</a:t>
              </a:r>
              <a:r>
                <a:rPr lang="en-US" sz="120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b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(calculation of person-time at risk for 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incidence rate estimation)</a:t>
              </a:r>
            </a:p>
          </p:txBody>
        </p:sp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3A58C420-4033-4B69-8BD4-7C7F3D81BC83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7182611" y="4155376"/>
              <a:ext cx="11949940" cy="1943251"/>
            </a:xfrm>
            <a:prstGeom prst="rect">
              <a:avLst/>
            </a:prstGeom>
          </p:spPr>
          <p:txBody>
            <a:bodyPr vert="horz" lIns="68580" tIns="34290" rIns="68580" bIns="34290" numCol="2" rtlCol="0">
              <a:noAutofit/>
            </a:bodyPr>
            <a:lstStyle>
              <a:lvl1pPr marL="257175" indent="-257175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50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557213" indent="-214313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35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8572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20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2001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5430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»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8859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5EF5E-FD5A-4025-BE46-E2DD5A61B53B}"/>
                </a:ext>
              </a:extLst>
            </p:cNvPr>
            <p:cNvSpPr/>
            <p:nvPr/>
          </p:nvSpPr>
          <p:spPr>
            <a:xfrm>
              <a:off x="10336378" y="5498220"/>
              <a:ext cx="2693739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Cohort entry</a:t>
              </a:r>
              <a:b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</a:b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(date patient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definition met)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F1ACB8-7B14-4009-BA54-F5D47EF5B596}"/>
                </a:ext>
              </a:extLst>
            </p:cNvPr>
            <p:cNvSpPr txBox="1"/>
            <p:nvPr/>
          </p:nvSpPr>
          <p:spPr>
            <a:xfrm>
              <a:off x="5432934" y="3314517"/>
              <a:ext cx="1939669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January 1, 2014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B85C701-515B-410C-BF4A-835EB70CDBB6}"/>
                </a:ext>
              </a:extLst>
            </p:cNvPr>
            <p:cNvSpPr txBox="1"/>
            <p:nvPr/>
          </p:nvSpPr>
          <p:spPr>
            <a:xfrm>
              <a:off x="6819861" y="3254781"/>
              <a:ext cx="2825069" cy="614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endParaRPr lang="en-US" sz="1200" dirty="0">
                <a:solidFill>
                  <a:srgbClr val="000000"/>
                </a:solidFill>
                <a:latin typeface="News Gothic MT" panose="020B05040202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AB1DF74-6A1E-472E-BF20-10E6F7FC7A02}"/>
                </a:ext>
              </a:extLst>
            </p:cNvPr>
            <p:cNvSpPr/>
            <p:nvPr/>
          </p:nvSpPr>
          <p:spPr>
            <a:xfrm>
              <a:off x="7289489" y="4023139"/>
              <a:ext cx="4011144" cy="864494"/>
            </a:xfrm>
            <a:prstGeom prst="rect">
              <a:avLst/>
            </a:prstGeom>
            <a:solidFill>
              <a:srgbClr val="373E7A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≥6 months outcome free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DC3F22-C663-47B9-9145-6E919CE65DF0}"/>
                </a:ext>
              </a:extLst>
            </p:cNvPr>
            <p:cNvCxnSpPr>
              <a:cxnSpLocks/>
            </p:cNvCxnSpPr>
            <p:nvPr/>
          </p:nvCxnSpPr>
          <p:spPr>
            <a:xfrm>
              <a:off x="11638209" y="2972134"/>
              <a:ext cx="674585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7989451-2D06-48D4-A551-E78B5EC22BF0}"/>
                </a:ext>
              </a:extLst>
            </p:cNvPr>
            <p:cNvCxnSpPr/>
            <p:nvPr/>
          </p:nvCxnSpPr>
          <p:spPr>
            <a:xfrm>
              <a:off x="11653798" y="2972125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6C82F1-F416-413E-88F8-CE89298F6925}"/>
                </a:ext>
              </a:extLst>
            </p:cNvPr>
            <p:cNvCxnSpPr/>
            <p:nvPr/>
          </p:nvCxnSpPr>
          <p:spPr>
            <a:xfrm>
              <a:off x="18384065" y="2972134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3E9E6C1-5B0B-438E-B4EC-1130AC7CCE14}"/>
                </a:ext>
              </a:extLst>
            </p:cNvPr>
            <p:cNvCxnSpPr>
              <a:cxnSpLocks/>
            </p:cNvCxnSpPr>
            <p:nvPr/>
          </p:nvCxnSpPr>
          <p:spPr>
            <a:xfrm>
              <a:off x="6517467" y="4455387"/>
              <a:ext cx="77735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F29460F-8D9D-432B-AAF9-1BBCC3C2C2F9}"/>
                </a:ext>
              </a:extLst>
            </p:cNvPr>
            <p:cNvCxnSpPr/>
            <p:nvPr/>
          </p:nvCxnSpPr>
          <p:spPr>
            <a:xfrm>
              <a:off x="6506698" y="4184130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8C6E2F3-ECF2-4160-8B59-27313AAB9C17}"/>
                </a:ext>
              </a:extLst>
            </p:cNvPr>
            <p:cNvCxnSpPr/>
            <p:nvPr/>
          </p:nvCxnSpPr>
          <p:spPr>
            <a:xfrm>
              <a:off x="18384064" y="4224756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951B2A-978F-47C7-A7F7-BE0BFECDD11F}"/>
                </a:ext>
              </a:extLst>
            </p:cNvPr>
            <p:cNvSpPr txBox="1"/>
            <p:nvPr/>
          </p:nvSpPr>
          <p:spPr>
            <a:xfrm>
              <a:off x="17281707" y="3314517"/>
              <a:ext cx="2207023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June 30, 2019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2964340-1E2E-47BA-8BCF-002DA86C447A}"/>
                </a:ext>
              </a:extLst>
            </p:cNvPr>
            <p:cNvSpPr/>
            <p:nvPr/>
          </p:nvSpPr>
          <p:spPr>
            <a:xfrm>
              <a:off x="13368142" y="5498220"/>
              <a:ext cx="4085825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 anchorCtr="0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Date of incident outcome 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(if occurring)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F281E5A-99DC-46FB-9DF2-AA8F95DC24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03502" y="4598979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CEC121D-4346-49A4-BC1C-6D4787810083}"/>
                </a:ext>
              </a:extLst>
            </p:cNvPr>
            <p:cNvCxnSpPr>
              <a:cxnSpLocks/>
            </p:cNvCxnSpPr>
            <p:nvPr/>
          </p:nvCxnSpPr>
          <p:spPr>
            <a:xfrm>
              <a:off x="7289128" y="3418697"/>
              <a:ext cx="401114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7F1001E-4786-4EF7-A001-BEF3479B025F}"/>
                </a:ext>
              </a:extLst>
            </p:cNvPr>
            <p:cNvCxnSpPr/>
            <p:nvPr/>
          </p:nvCxnSpPr>
          <p:spPr>
            <a:xfrm>
              <a:off x="7289491" y="3418688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FEACF24-B232-4D52-A224-8A85A52E4416}"/>
                </a:ext>
              </a:extLst>
            </p:cNvPr>
            <p:cNvCxnSpPr/>
            <p:nvPr/>
          </p:nvCxnSpPr>
          <p:spPr>
            <a:xfrm>
              <a:off x="11305272" y="3418697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046B9A-128F-4C9F-9292-43872B89A7ED}"/>
                </a:ext>
              </a:extLst>
            </p:cNvPr>
            <p:cNvSpPr txBox="1"/>
            <p:nvPr/>
          </p:nvSpPr>
          <p:spPr>
            <a:xfrm>
              <a:off x="7239286" y="1653765"/>
              <a:ext cx="3933148" cy="1843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Washout Period </a:t>
              </a:r>
              <a:r>
                <a:rPr lang="en-US" sz="1200" dirty="0">
                  <a:latin typeface="News Gothic MT" panose="020B0504020203020204" pitchFamily="34" charset="0"/>
                  <a:cs typeface="Arial" panose="020B0604020202020204" pitchFamily="34" charset="0"/>
                </a:rPr>
                <a:t>and</a:t>
              </a:r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 Observation of Baseline Characteristics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8491FD0-24CB-4CCA-9184-793EBF49F80C}"/>
                </a:ext>
              </a:extLst>
            </p:cNvPr>
            <p:cNvSpPr/>
            <p:nvPr/>
          </p:nvSpPr>
          <p:spPr>
            <a:xfrm>
              <a:off x="5583874" y="5498220"/>
              <a:ext cx="3521533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Commencement of inclusion/exclusion criteria</a:t>
              </a:r>
              <a:r>
                <a:rPr lang="en-US" sz="1200" kern="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DB84142-4192-4E91-8EBA-B49C624127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7376" y="4967717"/>
              <a:ext cx="0" cy="377506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CA54F92-83DB-4A7A-A33D-1FE133FFF3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392801" y="4637783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0A221EB-2F71-4714-8A95-D7445C882005}"/>
                </a:ext>
              </a:extLst>
            </p:cNvPr>
            <p:cNvGrpSpPr/>
            <p:nvPr/>
          </p:nvGrpSpPr>
          <p:grpSpPr>
            <a:xfrm>
              <a:off x="11403836" y="3762394"/>
              <a:ext cx="568152" cy="568152"/>
              <a:chOff x="1242792" y="5206329"/>
              <a:chExt cx="347110" cy="347111"/>
            </a:xfrm>
          </p:grpSpPr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2511F1DC-5B1E-4854-AFB5-892929A40C17}"/>
                  </a:ext>
                </a:extLst>
              </p:cNvPr>
              <p:cNvSpPr/>
              <p:nvPr/>
            </p:nvSpPr>
            <p:spPr>
              <a:xfrm rot="5400000">
                <a:off x="1318570" y="5263200"/>
                <a:ext cx="263425" cy="227095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A06D33D6-543F-4770-90DC-077E4AD23772}"/>
                  </a:ext>
                </a:extLst>
              </p:cNvPr>
              <p:cNvSpPr/>
              <p:nvPr/>
            </p:nvSpPr>
            <p:spPr>
              <a:xfrm>
                <a:off x="1242792" y="5206329"/>
                <a:ext cx="347110" cy="347111"/>
              </a:xfrm>
              <a:prstGeom prst="ellipse">
                <a:avLst/>
              </a:prstGeom>
              <a:noFill/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0DD973B-A6F7-44C2-AB5E-3BDCB4E244A8}"/>
                </a:ext>
              </a:extLst>
            </p:cNvPr>
            <p:cNvGrpSpPr/>
            <p:nvPr/>
          </p:nvGrpSpPr>
          <p:grpSpPr>
            <a:xfrm>
              <a:off x="15094701" y="3762416"/>
              <a:ext cx="598678" cy="598678"/>
              <a:chOff x="5457970" y="5676935"/>
              <a:chExt cx="365760" cy="36576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889C52E-F1BE-4999-BA85-0BB5E68602CF}"/>
                  </a:ext>
                </a:extLst>
              </p:cNvPr>
              <p:cNvSpPr/>
              <p:nvPr/>
            </p:nvSpPr>
            <p:spPr>
              <a:xfrm>
                <a:off x="5467295" y="5686261"/>
                <a:ext cx="347110" cy="347110"/>
              </a:xfrm>
              <a:prstGeom prst="ellipse">
                <a:avLst/>
              </a:pr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35" name="Multiplication Sign 34">
                <a:extLst>
                  <a:ext uri="{FF2B5EF4-FFF2-40B4-BE49-F238E27FC236}">
                    <a16:creationId xmlns:a16="http://schemas.microsoft.com/office/drawing/2014/main" id="{C0AC3886-F061-4D7A-84C1-8A6117A498DF}"/>
                  </a:ext>
                </a:extLst>
              </p:cNvPr>
              <p:cNvSpPr/>
              <p:nvPr/>
            </p:nvSpPr>
            <p:spPr>
              <a:xfrm>
                <a:off x="5457970" y="5676935"/>
                <a:ext cx="365760" cy="365760"/>
              </a:xfrm>
              <a:prstGeom prst="mathMultiply">
                <a:avLst>
                  <a:gd name="adj1" fmla="val 12409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</p:grpSp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3CD138BC-5BE9-4D12-BBEE-0DFED01FE5DE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6</a:t>
            </a:fld>
            <a:endParaRPr lang="en-US" sz="1400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768E74A6-6E6B-4292-8657-A9A61AC8388B}"/>
              </a:ext>
            </a:extLst>
          </p:cNvPr>
          <p:cNvSpPr txBox="1">
            <a:spLocks/>
          </p:cNvSpPr>
          <p:nvPr/>
        </p:nvSpPr>
        <p:spPr>
          <a:xfrm>
            <a:off x="2324100" y="2820642"/>
            <a:ext cx="10108773" cy="700431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173038" indent="-17303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800" kern="1200" spc="-6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1pPr>
            <a:lvl2pPr marL="460375" indent="-174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 spc="-6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2pPr>
            <a:lvl3pPr marL="746125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kern="1200" spc="-3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3pPr>
            <a:lvl4pPr marL="1031875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 spc="-1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4pPr>
            <a:lvl5pPr marL="1381125" indent="-187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 spc="-1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News Gothic MT" panose="020B0504020203020204" pitchFamily="34" charset="0"/>
              </a:rPr>
              <a:t>Cardiovascular outcomes assessed included: </a:t>
            </a:r>
          </a:p>
          <a:p>
            <a:pPr>
              <a:lnSpc>
                <a:spcPct val="110000"/>
              </a:lnSpc>
            </a:pPr>
            <a:endParaRPr lang="en-US" sz="3600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F471DC6-F99F-411D-B524-A50E7CAF737E}"/>
              </a:ext>
            </a:extLst>
          </p:cNvPr>
          <p:cNvSpPr txBox="1">
            <a:spLocks/>
          </p:cNvSpPr>
          <p:nvPr/>
        </p:nvSpPr>
        <p:spPr>
          <a:xfrm>
            <a:off x="7620762" y="3264376"/>
            <a:ext cx="4372887" cy="262595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173038" indent="-17303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2800" kern="1200" spc="-6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1pPr>
            <a:lvl2pPr marL="460375" indent="-174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400" kern="1200" spc="-6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2pPr>
            <a:lvl3pPr marL="746125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2000" kern="1200" spc="-3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3pPr>
            <a:lvl4pPr marL="1031875" indent="-149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 spc="-1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4pPr>
            <a:lvl5pPr marL="1381125" indent="-187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/>
              <a:defRPr sz="1800" kern="1200" spc="-10" baseline="0">
                <a:solidFill>
                  <a:schemeClr val="tx1"/>
                </a:solidFill>
                <a:latin typeface="News Gothic MT" panose="020B0503020103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10000"/>
              </a:lnSpc>
            </a:pPr>
            <a:r>
              <a:rPr lang="en-US" sz="2000" dirty="0"/>
              <a:t>Myocardial infarction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Grouped instances of stroke, atrial fibrillation, or edema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Cardiovascular disease (grouped instances of stroke, atrial fibrillation, heart failure, and myocardial infarction)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2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  <a:r>
              <a:rPr lang="en-US" i="1" dirty="0"/>
              <a:t>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4100" y="2974704"/>
            <a:ext cx="9491980" cy="335177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Each analysis was applied to a distinct patient population that did not have an event of interest in the 6-month period prior to study entry</a:t>
            </a:r>
          </a:p>
          <a:p>
            <a:pPr lvl="1">
              <a:lnSpc>
                <a:spcPct val="110000"/>
              </a:lnSpc>
            </a:pPr>
            <a:r>
              <a:rPr lang="en-US" sz="1900" dirty="0"/>
              <a:t>A hypertension analysis was included initially. However, it was removed from this presentation because patients in the hypertension analysis may have been on hypertension medications during baseline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Patients were followed from 1 day after cohort entry until they experienced the outcome of interest for that analysis, or until insurance coverage discontinuation or end of the data collection period (whichever came first) </a:t>
            </a:r>
          </a:p>
          <a:p>
            <a:pPr>
              <a:lnSpc>
                <a:spcPct val="110000"/>
              </a:lnSpc>
            </a:pPr>
            <a:r>
              <a:rPr lang="en-US" sz="2200" dirty="0"/>
              <a:t>Differences in outcome incidences between the narcolepsy and non-narcolepsy cohorts were evaluated using a Cox proportional hazard model adjusted for age, sex, region, insurance type, and relevant morbidities/comorbidities</a:t>
            </a:r>
          </a:p>
          <a:p>
            <a:pPr>
              <a:lnSpc>
                <a:spcPct val="110000"/>
              </a:lnSpc>
            </a:pPr>
            <a:endParaRPr lang="en-US" sz="2000" dirty="0"/>
          </a:p>
          <a:p>
            <a:pPr>
              <a:lnSpc>
                <a:spcPct val="110000"/>
              </a:lnSpc>
            </a:pPr>
            <a:endParaRPr lang="en-US" sz="24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0E39B4A-90A9-4925-94E2-0404F012A31E}"/>
              </a:ext>
            </a:extLst>
          </p:cNvPr>
          <p:cNvSpPr txBox="1">
            <a:spLocks/>
          </p:cNvSpPr>
          <p:nvPr/>
        </p:nvSpPr>
        <p:spPr>
          <a:xfrm>
            <a:off x="2324100" y="6252508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dirty="0">
                <a:latin typeface="News Gothic MT" panose="020B0504020203020204" pitchFamily="34" charset="0"/>
              </a:rPr>
              <a:t>Inclusion criteria included ≥6 months of continuous enrollment.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b</a:t>
            </a:r>
            <a:r>
              <a:rPr lang="en-US" sz="900" dirty="0">
                <a:latin typeface="News Gothic MT" panose="020B0504020203020204" pitchFamily="34" charset="0"/>
              </a:rPr>
              <a:t>Patients were censored at discontinuation of insurance coverage, at the end of the study period (for those continuously enrolled), or at first qualifying diagnosis for the outcome of interest.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557689E-F87E-4258-A949-023E58050B8E}"/>
              </a:ext>
            </a:extLst>
          </p:cNvPr>
          <p:cNvGrpSpPr/>
          <p:nvPr/>
        </p:nvGrpSpPr>
        <p:grpSpPr>
          <a:xfrm>
            <a:off x="5593461" y="539060"/>
            <a:ext cx="6498698" cy="2156763"/>
            <a:chOff x="5432934" y="1611069"/>
            <a:chExt cx="14055796" cy="4785169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5E2CA1A-8EED-4706-AA0F-F23F62854FCC}"/>
                </a:ext>
              </a:extLst>
            </p:cNvPr>
            <p:cNvCxnSpPr>
              <a:cxnSpLocks/>
            </p:cNvCxnSpPr>
            <p:nvPr/>
          </p:nvCxnSpPr>
          <p:spPr>
            <a:xfrm>
              <a:off x="11050256" y="4455387"/>
              <a:ext cx="7333808" cy="20961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BCC1E3A-6A61-4652-BD70-F71564EE03C4}"/>
                </a:ext>
              </a:extLst>
            </p:cNvPr>
            <p:cNvSpPr txBox="1"/>
            <p:nvPr/>
          </p:nvSpPr>
          <p:spPr>
            <a:xfrm>
              <a:off x="11639370" y="1611069"/>
              <a:ext cx="6745854" cy="1434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Total Eligible Follow-up Period</a:t>
              </a:r>
              <a:r>
                <a:rPr lang="en-US" sz="120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b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(calculation of person-time at risk for </a:t>
              </a:r>
            </a:p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incidence rate estimation)</a:t>
              </a:r>
            </a:p>
          </p:txBody>
        </p:sp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3A58C420-4033-4B69-8BD4-7C7F3D81BC83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7182611" y="4155376"/>
              <a:ext cx="11949940" cy="1943251"/>
            </a:xfrm>
            <a:prstGeom prst="rect">
              <a:avLst/>
            </a:prstGeom>
          </p:spPr>
          <p:txBody>
            <a:bodyPr vert="horz" lIns="68580" tIns="34290" rIns="68580" bIns="34290" numCol="2" rtlCol="0">
              <a:noAutofit/>
            </a:bodyPr>
            <a:lstStyle>
              <a:lvl1pPr marL="257175" indent="-257175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50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557213" indent="-214313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35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8572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•"/>
                <a:defRPr sz="1200" b="0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2001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–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543050" indent="-171450" algn="l" defTabSz="685800" rtl="0" eaLnBrk="1" latinLnBrk="0" hangingPunct="1">
                <a:spcBef>
                  <a:spcPts val="450"/>
                </a:spcBef>
                <a:spcAft>
                  <a:spcPts val="450"/>
                </a:spcAft>
                <a:buFont typeface="Arial" panose="020B0604020202020204" pitchFamily="34" charset="0"/>
                <a:buChar char="»"/>
                <a:defRPr sz="1050" b="1" kern="1200">
                  <a:solidFill>
                    <a:srgbClr val="333333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8859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  <a:p>
              <a:pPr marL="0" inden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00" b="0" dirty="0">
                <a:latin typeface="News Gothic MT" panose="020B0504020203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2B5EF5E-FD5A-4025-BE46-E2DD5A61B53B}"/>
                </a:ext>
              </a:extLst>
            </p:cNvPr>
            <p:cNvSpPr/>
            <p:nvPr/>
          </p:nvSpPr>
          <p:spPr>
            <a:xfrm>
              <a:off x="10336378" y="5498220"/>
              <a:ext cx="2693739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Cohort entry</a:t>
              </a:r>
              <a:b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</a:b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(date patient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definition met)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F1ACB8-7B14-4009-BA54-F5D47EF5B596}"/>
                </a:ext>
              </a:extLst>
            </p:cNvPr>
            <p:cNvSpPr txBox="1"/>
            <p:nvPr/>
          </p:nvSpPr>
          <p:spPr>
            <a:xfrm>
              <a:off x="5432934" y="3314517"/>
              <a:ext cx="1939669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January 1, 2014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B85C701-515B-410C-BF4A-835EB70CDBB6}"/>
                </a:ext>
              </a:extLst>
            </p:cNvPr>
            <p:cNvSpPr txBox="1"/>
            <p:nvPr/>
          </p:nvSpPr>
          <p:spPr>
            <a:xfrm>
              <a:off x="6819861" y="3254781"/>
              <a:ext cx="2825069" cy="614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endParaRPr lang="en-US" sz="1200" dirty="0">
                <a:solidFill>
                  <a:srgbClr val="000000"/>
                </a:solidFill>
                <a:latin typeface="News Gothic MT" panose="020B0504020203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AB1DF74-6A1E-472E-BF20-10E6F7FC7A02}"/>
                </a:ext>
              </a:extLst>
            </p:cNvPr>
            <p:cNvSpPr/>
            <p:nvPr/>
          </p:nvSpPr>
          <p:spPr>
            <a:xfrm>
              <a:off x="7289489" y="4023139"/>
              <a:ext cx="4011144" cy="864494"/>
            </a:xfrm>
            <a:prstGeom prst="rect">
              <a:avLst/>
            </a:prstGeom>
            <a:solidFill>
              <a:srgbClr val="373E7A"/>
            </a:solidFill>
            <a:ln w="12700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rgbClr val="FFFFFF"/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≥6 months outcome free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DC3F22-C663-47B9-9145-6E919CE65DF0}"/>
                </a:ext>
              </a:extLst>
            </p:cNvPr>
            <p:cNvCxnSpPr>
              <a:cxnSpLocks/>
            </p:cNvCxnSpPr>
            <p:nvPr/>
          </p:nvCxnSpPr>
          <p:spPr>
            <a:xfrm>
              <a:off x="11638209" y="2972134"/>
              <a:ext cx="674585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7989451-2D06-48D4-A551-E78B5EC22BF0}"/>
                </a:ext>
              </a:extLst>
            </p:cNvPr>
            <p:cNvCxnSpPr/>
            <p:nvPr/>
          </p:nvCxnSpPr>
          <p:spPr>
            <a:xfrm>
              <a:off x="11653798" y="2972125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36C82F1-F416-413E-88F8-CE89298F6925}"/>
                </a:ext>
              </a:extLst>
            </p:cNvPr>
            <p:cNvCxnSpPr/>
            <p:nvPr/>
          </p:nvCxnSpPr>
          <p:spPr>
            <a:xfrm>
              <a:off x="18384065" y="2972134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C3E9E6C1-5B0B-438E-B4EC-1130AC7CCE14}"/>
                </a:ext>
              </a:extLst>
            </p:cNvPr>
            <p:cNvCxnSpPr>
              <a:cxnSpLocks/>
            </p:cNvCxnSpPr>
            <p:nvPr/>
          </p:nvCxnSpPr>
          <p:spPr>
            <a:xfrm>
              <a:off x="6517467" y="4455387"/>
              <a:ext cx="777350" cy="0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F29460F-8D9D-432B-AAF9-1BBCC3C2C2F9}"/>
                </a:ext>
              </a:extLst>
            </p:cNvPr>
            <p:cNvCxnSpPr/>
            <p:nvPr/>
          </p:nvCxnSpPr>
          <p:spPr>
            <a:xfrm>
              <a:off x="6506698" y="4184130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8C6E2F3-ECF2-4160-8B59-27313AAB9C17}"/>
                </a:ext>
              </a:extLst>
            </p:cNvPr>
            <p:cNvCxnSpPr/>
            <p:nvPr/>
          </p:nvCxnSpPr>
          <p:spPr>
            <a:xfrm>
              <a:off x="18384064" y="4224756"/>
              <a:ext cx="0" cy="549942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951B2A-978F-47C7-A7F7-BE0BFECDD11F}"/>
                </a:ext>
              </a:extLst>
            </p:cNvPr>
            <p:cNvSpPr txBox="1"/>
            <p:nvPr/>
          </p:nvSpPr>
          <p:spPr>
            <a:xfrm>
              <a:off x="17281707" y="3314517"/>
              <a:ext cx="2207023" cy="1024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June 30, 2019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2964340-1E2E-47BA-8BCF-002DA86C447A}"/>
                </a:ext>
              </a:extLst>
            </p:cNvPr>
            <p:cNvSpPr/>
            <p:nvPr/>
          </p:nvSpPr>
          <p:spPr>
            <a:xfrm>
              <a:off x="13368142" y="5498220"/>
              <a:ext cx="4085825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t" anchorCtr="0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Date of incident outcome </a:t>
              </a:r>
            </a:p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(if occurring)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9F281E5A-99DC-46FB-9DF2-AA8F95DC24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703502" y="4598979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CEC121D-4346-49A4-BC1C-6D4787810083}"/>
                </a:ext>
              </a:extLst>
            </p:cNvPr>
            <p:cNvCxnSpPr>
              <a:cxnSpLocks/>
            </p:cNvCxnSpPr>
            <p:nvPr/>
          </p:nvCxnSpPr>
          <p:spPr>
            <a:xfrm>
              <a:off x="7289128" y="3418697"/>
              <a:ext cx="4011144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7F1001E-4786-4EF7-A001-BEF3479B025F}"/>
                </a:ext>
              </a:extLst>
            </p:cNvPr>
            <p:cNvCxnSpPr/>
            <p:nvPr/>
          </p:nvCxnSpPr>
          <p:spPr>
            <a:xfrm>
              <a:off x="7289491" y="3418688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FEACF24-B232-4D52-A224-8A85A52E4416}"/>
                </a:ext>
              </a:extLst>
            </p:cNvPr>
            <p:cNvCxnSpPr/>
            <p:nvPr/>
          </p:nvCxnSpPr>
          <p:spPr>
            <a:xfrm>
              <a:off x="11305272" y="3418697"/>
              <a:ext cx="0" cy="396385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5046B9A-128F-4C9F-9292-43872B89A7ED}"/>
                </a:ext>
              </a:extLst>
            </p:cNvPr>
            <p:cNvSpPr txBox="1"/>
            <p:nvPr/>
          </p:nvSpPr>
          <p:spPr>
            <a:xfrm>
              <a:off x="7234013" y="1659955"/>
              <a:ext cx="3933148" cy="1843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783"/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Washout Period </a:t>
              </a:r>
              <a:r>
                <a:rPr lang="en-US" sz="1200" dirty="0">
                  <a:latin typeface="News Gothic MT" panose="020B0504020203020204" pitchFamily="34" charset="0"/>
                  <a:cs typeface="Arial" panose="020B0604020202020204" pitchFamily="34" charset="0"/>
                </a:rPr>
                <a:t>and</a:t>
              </a:r>
              <a:r>
                <a:rPr lang="en-US" sz="12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 Observation of Baseline Characteristics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8491FD0-24CB-4CCA-9184-793EBF49F80C}"/>
                </a:ext>
              </a:extLst>
            </p:cNvPr>
            <p:cNvSpPr/>
            <p:nvPr/>
          </p:nvSpPr>
          <p:spPr>
            <a:xfrm>
              <a:off x="5488561" y="5498220"/>
              <a:ext cx="3704260" cy="89801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783">
                <a:defRPr/>
              </a:pPr>
              <a:r>
                <a:rPr lang="en-US" sz="1200" kern="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Commencement of inclusion/exclusion criteria</a:t>
              </a:r>
              <a:r>
                <a:rPr lang="en-US" sz="1200" kern="0" baseline="30000" dirty="0">
                  <a:solidFill>
                    <a:schemeClr val="tx1">
                      <a:lumMod val="75000"/>
                    </a:schemeClr>
                  </a:solidFill>
                  <a:latin typeface="News Gothic MT" panose="020B0504020203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DB84142-4192-4E91-8EBA-B49C624127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87376" y="4967717"/>
              <a:ext cx="0" cy="377506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ACA54F92-83DB-4A7A-A33D-1FE133FFF3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392801" y="4637783"/>
              <a:ext cx="0" cy="666161"/>
            </a:xfrm>
            <a:prstGeom prst="straightConnector1">
              <a:avLst/>
            </a:prstGeom>
            <a:ln w="19050"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70A221EB-2F71-4714-8A95-D7445C882005}"/>
                </a:ext>
              </a:extLst>
            </p:cNvPr>
            <p:cNvGrpSpPr/>
            <p:nvPr/>
          </p:nvGrpSpPr>
          <p:grpSpPr>
            <a:xfrm>
              <a:off x="11403836" y="3762394"/>
              <a:ext cx="568152" cy="568152"/>
              <a:chOff x="1242792" y="5206329"/>
              <a:chExt cx="347110" cy="347111"/>
            </a:xfrm>
          </p:grpSpPr>
          <p:sp>
            <p:nvSpPr>
              <p:cNvPr id="36" name="Isosceles Triangle 35">
                <a:extLst>
                  <a:ext uri="{FF2B5EF4-FFF2-40B4-BE49-F238E27FC236}">
                    <a16:creationId xmlns:a16="http://schemas.microsoft.com/office/drawing/2014/main" id="{2511F1DC-5B1E-4854-AFB5-892929A40C17}"/>
                  </a:ext>
                </a:extLst>
              </p:cNvPr>
              <p:cNvSpPr/>
              <p:nvPr/>
            </p:nvSpPr>
            <p:spPr>
              <a:xfrm rot="5400000">
                <a:off x="1318570" y="5263200"/>
                <a:ext cx="263425" cy="227095"/>
              </a:xfrm>
              <a:prstGeom prst="triangl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A06D33D6-543F-4770-90DC-077E4AD23772}"/>
                  </a:ext>
                </a:extLst>
              </p:cNvPr>
              <p:cNvSpPr/>
              <p:nvPr/>
            </p:nvSpPr>
            <p:spPr>
              <a:xfrm>
                <a:off x="1242792" y="5206329"/>
                <a:ext cx="347110" cy="347111"/>
              </a:xfrm>
              <a:prstGeom prst="ellipse">
                <a:avLst/>
              </a:prstGeom>
              <a:noFill/>
              <a:ln w="1905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0DD973B-A6F7-44C2-AB5E-3BDCB4E244A8}"/>
                </a:ext>
              </a:extLst>
            </p:cNvPr>
            <p:cNvGrpSpPr/>
            <p:nvPr/>
          </p:nvGrpSpPr>
          <p:grpSpPr>
            <a:xfrm>
              <a:off x="15094701" y="3762416"/>
              <a:ext cx="598678" cy="598678"/>
              <a:chOff x="5457970" y="5676935"/>
              <a:chExt cx="365760" cy="365760"/>
            </a:xfrm>
          </p:grpSpPr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9889C52E-F1BE-4999-BA85-0BB5E68602CF}"/>
                  </a:ext>
                </a:extLst>
              </p:cNvPr>
              <p:cNvSpPr/>
              <p:nvPr/>
            </p:nvSpPr>
            <p:spPr>
              <a:xfrm>
                <a:off x="5467295" y="5686261"/>
                <a:ext cx="347110" cy="347110"/>
              </a:xfrm>
              <a:prstGeom prst="ellipse">
                <a:avLst/>
              </a:pr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  <p:sp>
            <p:nvSpPr>
              <p:cNvPr id="35" name="Multiplication Sign 34">
                <a:extLst>
                  <a:ext uri="{FF2B5EF4-FFF2-40B4-BE49-F238E27FC236}">
                    <a16:creationId xmlns:a16="http://schemas.microsoft.com/office/drawing/2014/main" id="{C0AC3886-F061-4D7A-84C1-8A6117A498DF}"/>
                  </a:ext>
                </a:extLst>
              </p:cNvPr>
              <p:cNvSpPr/>
              <p:nvPr/>
            </p:nvSpPr>
            <p:spPr>
              <a:xfrm>
                <a:off x="5457970" y="5676935"/>
                <a:ext cx="365760" cy="365760"/>
              </a:xfrm>
              <a:prstGeom prst="mathMultiply">
                <a:avLst>
                  <a:gd name="adj1" fmla="val 12409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latin typeface="News Gothic MT" panose="020B0504020203020204" pitchFamily="34" charset="0"/>
                </a:endParaRPr>
              </a:p>
            </p:txBody>
          </p:sp>
        </p:grpSp>
      </p:grpSp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6765E5A3-1EC7-4251-8D5A-F098074394F5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312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Demographics</a:t>
            </a:r>
            <a:endParaRPr lang="en-US" strike="sngStri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9310" y="4842961"/>
            <a:ext cx="9100806" cy="1758618"/>
          </a:xfrm>
        </p:spPr>
        <p:txBody>
          <a:bodyPr>
            <a:normAutofit/>
          </a:bodyPr>
          <a:lstStyle/>
          <a:p>
            <a:r>
              <a:rPr lang="en-US" sz="2000" dirty="0"/>
              <a:t>Of 54,239,110 patients in the database who were ≥18 years of age and had ≥1 day of medical and pharmacy coverage during the study period, 12,816 and 38,441 were included in the narcolepsy and matched non-narcolepsy cohorts, respectively</a:t>
            </a:r>
            <a:endParaRPr lang="en-US" sz="1600" strike="sngStrike" dirty="0">
              <a:solidFill>
                <a:srgbClr val="FF0000"/>
              </a:solidFill>
            </a:endParaRP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D4DB5B-5ADC-4EA8-B7EC-A3C4DEEC6A00}"/>
              </a:ext>
            </a:extLst>
          </p:cNvPr>
          <p:cNvSpPr txBox="1">
            <a:spLocks/>
          </p:cNvSpPr>
          <p:nvPr/>
        </p:nvSpPr>
        <p:spPr>
          <a:xfrm>
            <a:off x="2324100" y="5978409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There were 12,836 patients with narcolepsy in the database, but for 10 of them, 3 matched non-narcolepsy control patients could not be identified; hence, there were 12,826 patients with narcolepsy (12,836 − 10 = 12,826) and 38,478 matched non-narcolepsy control patients (12,826 × 3 = 38,478). Patients who entered the cohort but had no enrollment on the first day of follow-up were not eligible for the analysis; this included 10 patients with narcolepsy and 37 non-narcolepsy control patients, leading to cohort counts of 12,816 (12,826 − 10 = 12,816) and 38,441 (38,478 − 37 = 38,441), respectively. </a:t>
            </a:r>
          </a:p>
          <a:p>
            <a:r>
              <a:rPr lang="en-US" sz="900" dirty="0">
                <a:latin typeface="News Gothic MT" panose="020B0504020203020204" pitchFamily="34" charset="0"/>
              </a:rPr>
              <a:t>SD, standard deviation; US, United States.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A56778-7E3D-4D42-A5A0-198026E774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653767"/>
              </p:ext>
            </p:extLst>
          </p:nvPr>
        </p:nvGraphicFramePr>
        <p:xfrm>
          <a:off x="2481595" y="1026159"/>
          <a:ext cx="9100806" cy="3735522"/>
        </p:xfrm>
        <a:graphic>
          <a:graphicData uri="http://schemas.openxmlformats.org/drawingml/2006/table">
            <a:tbl>
              <a:tblPr firstRow="1" firstCol="1" bandRow="1"/>
              <a:tblGrid>
                <a:gridCol w="3033602">
                  <a:extLst>
                    <a:ext uri="{9D8B030D-6E8A-4147-A177-3AD203B41FA5}">
                      <a16:colId xmlns:a16="http://schemas.microsoft.com/office/drawing/2014/main" val="3252102850"/>
                    </a:ext>
                  </a:extLst>
                </a:gridCol>
                <a:gridCol w="3033602">
                  <a:extLst>
                    <a:ext uri="{9D8B030D-6E8A-4147-A177-3AD203B41FA5}">
                      <a16:colId xmlns:a16="http://schemas.microsoft.com/office/drawing/2014/main" val="1411666533"/>
                    </a:ext>
                  </a:extLst>
                </a:gridCol>
                <a:gridCol w="3033602">
                  <a:extLst>
                    <a:ext uri="{9D8B030D-6E8A-4147-A177-3AD203B41FA5}">
                      <a16:colId xmlns:a16="http://schemas.microsoft.com/office/drawing/2014/main" val="1255113950"/>
                    </a:ext>
                  </a:extLst>
                </a:gridCol>
              </a:tblGrid>
              <a:tr h="8004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Baseline </a:t>
                      </a:r>
                      <a:r>
                        <a:rPr lang="en-US" sz="1800" strike="noStrike" dirty="0">
                          <a:solidFill>
                            <a:schemeClr val="bg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Demographics</a:t>
                      </a:r>
                    </a:p>
                  </a:txBody>
                  <a:tcPr marL="40606" marR="40606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Patients Diagnosed 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With Narcolepsy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(n=12,816)</a:t>
                      </a:r>
                    </a:p>
                  </a:txBody>
                  <a:tcPr marL="40606" marR="40606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Matched 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Non-narcolepsy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1" dirty="0">
                          <a:effectLst/>
                          <a:latin typeface="News Gothic MT" panose="020B0504020203020204" pitchFamily="34" charset="0"/>
                        </a:rPr>
                        <a:t>(n=38,441)</a:t>
                      </a:r>
                    </a:p>
                  </a:txBody>
                  <a:tcPr marL="40606" marR="40606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472987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</a:rPr>
                        <a:t>Age, y, mean (SD)</a:t>
                      </a:r>
                      <a:endParaRPr lang="en-US" sz="1800" b="0" dirty="0"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38.09 (14.17)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38.46 (14.18)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393938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</a:rPr>
                        <a:t>Female, n (%)</a:t>
                      </a:r>
                      <a:endParaRPr lang="en-US" sz="1800" b="0" dirty="0"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8598 (67.1)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25,797 (67.1)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251382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</a:rPr>
                        <a:t>US region, n (%)</a:t>
                      </a:r>
                      <a:endParaRPr lang="en-US" sz="1800" b="0" baseline="30000" dirty="0"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705771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860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Northeast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1692 (13.2)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5074 (13.2)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18968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North Central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3426 (26.7)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10,273 (26.7)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072257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South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6283 (49.0)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18,849 (49.0)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686761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West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1289 (10.1)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3867 (10.1)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593387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Unknown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126 (1.0)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378 (1.0)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795825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Insurance type, n (%)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s Gothic MT" panose="020B0504020203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904390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Commercial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12,355 (96.4)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37,060 (96.4)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05597"/>
                  </a:ext>
                </a:extLst>
              </a:tr>
              <a:tr h="26682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227013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8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Medicare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461 (3.6)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1381 (3.6)</a:t>
                      </a:r>
                    </a:p>
                  </a:txBody>
                  <a:tcPr marL="40606" marR="40606" marT="0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16893"/>
                  </a:ext>
                </a:extLst>
              </a:tr>
            </a:tbl>
          </a:graphicData>
        </a:graphic>
      </p:graphicFrame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4CDE181-2E50-44D5-AD26-5268FDCAE75E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8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192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3DF66-9C0D-9B48-8D9D-C9288570A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Comorbidities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6D11A-68B6-7A4C-AB53-D41EC28A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229" y="5909940"/>
            <a:ext cx="9258300" cy="578577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Patients included in the narcolepsy cohort had more comorbidities at baseline compared with matched non-narcolepsy controls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FD4DB5B-5ADC-4EA8-B7EC-A3C4DEEC6A00}"/>
              </a:ext>
            </a:extLst>
          </p:cNvPr>
          <p:cNvSpPr txBox="1">
            <a:spLocks/>
          </p:cNvSpPr>
          <p:nvPr/>
        </p:nvSpPr>
        <p:spPr>
          <a:xfrm>
            <a:off x="2284343" y="6387230"/>
            <a:ext cx="9258300" cy="49244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latin typeface="News Gothic MT" panose="020B0504020203020204" pitchFamily="34" charset="0"/>
              </a:rPr>
              <a:t>CI, confidence interval; SD, standard deviation.</a:t>
            </a:r>
          </a:p>
          <a:p>
            <a:r>
              <a:rPr lang="en-US" sz="900" baseline="30000" dirty="0">
                <a:latin typeface="News Gothic MT" panose="020B0504020203020204" pitchFamily="34" charset="0"/>
              </a:rPr>
              <a:t>a</a:t>
            </a:r>
            <a:r>
              <a:rPr lang="en-US" sz="900" dirty="0">
                <a:latin typeface="News Gothic MT" panose="020B0504020203020204" pitchFamily="34" charset="0"/>
              </a:rPr>
              <a:t>For outcome analyses, patients were excluded if they had an event of interest in the 6-month period prior to study entry.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3CCA85D-F040-4C4A-B811-C65E062CC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14323"/>
              </p:ext>
            </p:extLst>
          </p:nvPr>
        </p:nvGraphicFramePr>
        <p:xfrm>
          <a:off x="2130229" y="871244"/>
          <a:ext cx="10023612" cy="5037445"/>
        </p:xfrm>
        <a:graphic>
          <a:graphicData uri="http://schemas.openxmlformats.org/drawingml/2006/table">
            <a:tbl>
              <a:tblPr firstRow="1" firstCol="1" bandRow="1"/>
              <a:tblGrid>
                <a:gridCol w="2505903">
                  <a:extLst>
                    <a:ext uri="{9D8B030D-6E8A-4147-A177-3AD203B41FA5}">
                      <a16:colId xmlns:a16="http://schemas.microsoft.com/office/drawing/2014/main" val="3252102850"/>
                    </a:ext>
                  </a:extLst>
                </a:gridCol>
                <a:gridCol w="2362808">
                  <a:extLst>
                    <a:ext uri="{9D8B030D-6E8A-4147-A177-3AD203B41FA5}">
                      <a16:colId xmlns:a16="http://schemas.microsoft.com/office/drawing/2014/main" val="1411666533"/>
                    </a:ext>
                  </a:extLst>
                </a:gridCol>
                <a:gridCol w="2362808">
                  <a:extLst>
                    <a:ext uri="{9D8B030D-6E8A-4147-A177-3AD203B41FA5}">
                      <a16:colId xmlns:a16="http://schemas.microsoft.com/office/drawing/2014/main" val="1255113950"/>
                    </a:ext>
                  </a:extLst>
                </a:gridCol>
                <a:gridCol w="2792093">
                  <a:extLst>
                    <a:ext uri="{9D8B030D-6E8A-4147-A177-3AD203B41FA5}">
                      <a16:colId xmlns:a16="http://schemas.microsoft.com/office/drawing/2014/main" val="2758459673"/>
                    </a:ext>
                  </a:extLst>
                </a:gridCol>
              </a:tblGrid>
              <a:tr h="619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Comorbidities, n (%)</a:t>
                      </a:r>
                    </a:p>
                  </a:txBody>
                  <a:tcPr marL="67805" marR="67805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  <a:latin typeface="News Gothic MT" panose="020B0504020203020204" pitchFamily="34" charset="0"/>
                        </a:rPr>
                        <a:t>Patients Diagnosed With Narcolepsy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  <a:latin typeface="News Gothic MT" panose="020B0504020203020204" pitchFamily="34" charset="0"/>
                        </a:rPr>
                        <a:t>(n=12,816)</a:t>
                      </a:r>
                    </a:p>
                  </a:txBody>
                  <a:tcPr marL="67805" marR="67805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  <a:latin typeface="News Gothic MT" panose="020B0504020203020204" pitchFamily="34" charset="0"/>
                        </a:rPr>
                        <a:t>Matched 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  <a:latin typeface="News Gothic MT" panose="020B0504020203020204" pitchFamily="34" charset="0"/>
                        </a:rPr>
                        <a:t>Non-narcolepsy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1" dirty="0">
                          <a:effectLst/>
                          <a:latin typeface="News Gothic MT" panose="020B0504020203020204" pitchFamily="34" charset="0"/>
                        </a:rPr>
                        <a:t>(n=38,441)</a:t>
                      </a:r>
                    </a:p>
                  </a:txBody>
                  <a:tcPr marL="67805" marR="67805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b="1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Difference (95% CI)</a:t>
                      </a:r>
                    </a:p>
                  </a:txBody>
                  <a:tcPr marL="67805" marR="67805" marT="0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472987"/>
                  </a:ext>
                </a:extLst>
              </a:tr>
              <a:tr h="3491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Sleep apnea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4328 (33.8)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843 (2.2)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−31.6% (−32.4%, −30.7%)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619997"/>
                  </a:ext>
                </a:extLst>
              </a:tr>
              <a:tr h="3491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Hypersomnia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4067 (31.7)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88 (0.2)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−31.5% (−32.3%, −30.7%)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260019"/>
                  </a:ext>
                </a:extLst>
              </a:tr>
              <a:tr h="3491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Mood disorders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3282 (25.6)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2368 (6.2)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lvl="0" indent="0" algn="ctr" defTabSz="18288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457200" algn="l"/>
                        </a:tabLst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−19.4% (−20.2%, −18.7%)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946744"/>
                  </a:ext>
                </a:extLst>
              </a:tr>
              <a:tr h="3491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Anxiety disorders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2780 (21.7)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2762 (7.2)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−14.5% (−15.3%, −13.7%)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598837"/>
                  </a:ext>
                </a:extLst>
              </a:tr>
              <a:tr h="3491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b="0" baseline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Headache/</a:t>
                      </a:r>
                      <a:r>
                        <a:rPr lang="en-US" sz="1600" b="0" baseline="0" dirty="0">
                          <a:solidFill>
                            <a:schemeClr val="bg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baseline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igraine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2212 (17.3)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1896 (4.9)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−12.3% (−13.0%, −11.6%)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4366"/>
                  </a:ext>
                </a:extLst>
              </a:tr>
              <a:tr h="206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b="0" noProof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Hyperlipidemia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 (15.4)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4084 (10.6)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−4.8% (−5.5%, −4.1%)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123620"/>
                  </a:ext>
                </a:extLst>
              </a:tr>
              <a:tr h="619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Diabetes or diabetes/obesity medication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1406 (11.0)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3183 (8.3)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−2.7% (−3.3%, −2.1%)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561990"/>
                  </a:ext>
                </a:extLst>
              </a:tr>
              <a:tr h="412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Prior cardiovascular disease</a:t>
                      </a:r>
                      <a:r>
                        <a:rPr lang="en-GB" sz="1600" b="0" strike="noStrike" baseline="30000" dirty="0">
                          <a:solidFill>
                            <a:schemeClr val="bg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994 (7.8)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1547 (4.0)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−3.7% (−4.2%, −3.2%)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350256"/>
                  </a:ext>
                </a:extLst>
              </a:tr>
              <a:tr h="206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Restless legs syndrome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647 (5.0)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102 (0.3)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−4.8% (−5.2%, −4.4%)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92723"/>
                  </a:ext>
                </a:extLst>
              </a:tr>
              <a:tr h="412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Periodic limb movement disorder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566 (4.4)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(0.1)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−4.4% (−4.7%, −4.0%)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471595"/>
                  </a:ext>
                </a:extLst>
              </a:tr>
              <a:tr h="2064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Renal impairment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170 (1.3)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307 (0.8)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−0.5% (−0.8%, −0.3%)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88185"/>
                  </a:ext>
                </a:extLst>
              </a:tr>
              <a:tr h="4129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GB" sz="1600" b="0" dirty="0"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Pulmonary fibrosis or interstitial lung disease</a:t>
                      </a:r>
                    </a:p>
                  </a:txBody>
                  <a:tcPr marL="67805" marR="67805" marT="0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 (0.3)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20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(0.1)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46464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 Narrow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5720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News Gothic MT" panose="020B0504020203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−0.2% (−0.3%, −0.1%)</a:t>
                      </a:r>
                    </a:p>
                  </a:txBody>
                  <a:tcPr marL="67805" marR="67805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C71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36036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59DEBD-F6F1-4637-845F-EF2E3A4B6959}"/>
              </a:ext>
            </a:extLst>
          </p:cNvPr>
          <p:cNvSpPr txBox="1">
            <a:spLocks/>
          </p:cNvSpPr>
          <p:nvPr/>
        </p:nvSpPr>
        <p:spPr>
          <a:xfrm>
            <a:off x="11607190" y="6449179"/>
            <a:ext cx="386459" cy="2519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321DBD8-0D9C-48CD-9AC7-7E7B2C9741CD}" type="slidenum">
              <a:rPr lang="en-US" sz="1400" smtClean="0"/>
              <a:pPr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53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CA0A47C104D4B98EBFB72F4D90A24" ma:contentTypeVersion="19" ma:contentTypeDescription="Create a new document." ma:contentTypeScope="" ma:versionID="41669efe36d12f15e71200859872f293">
  <xsd:schema xmlns:xsd="http://www.w3.org/2001/XMLSchema" xmlns:xs="http://www.w3.org/2001/XMLSchema" xmlns:p="http://schemas.microsoft.com/office/2006/metadata/properties" xmlns:ns2="a1e6a4dd-89d1-419a-a969-78e5cfcf0beb" xmlns:ns3="e04895bf-3e81-408c-a322-83fbbddf9c9e" targetNamespace="http://schemas.microsoft.com/office/2006/metadata/properties" ma:root="true" ma:fieldsID="e5eaff29282673972c66d42986f2744a" ns2:_="" ns3:_="">
    <xsd:import namespace="a1e6a4dd-89d1-419a-a969-78e5cfcf0beb"/>
    <xsd:import namespace="e04895bf-3e81-408c-a322-83fbbddf9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Contents" minOccurs="0"/>
                <xsd:element ref="ns2:MediaServiceAutoKeyPoints" minOccurs="0"/>
                <xsd:element ref="ns2:MediaServiceKeyPoints" minOccurs="0"/>
                <xsd:element ref="ns3:Task" minOccurs="0"/>
                <xsd:element ref="ns3:Notes1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e6a4dd-89d1-419a-a969-78e5cfcf0b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ontents" ma:index="12" nillable="true" ma:displayName="Contents" ma:format="Dropdown" ma:internalName="Contents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4895bf-3e81-408c-a322-83fbbddf9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sk" ma:index="15" nillable="true" ma:displayName="Version details" ma:format="Dropdown" ma:internalName="Task">
      <xsd:simpleType>
        <xsd:restriction base="dms:Choice">
          <xsd:enumeration value="TEMPLATE"/>
          <xsd:enumeration value="MW completed"/>
          <xsd:enumeration value="MD review completed"/>
          <xsd:enumeration value="Edit/FC completed"/>
          <xsd:enumeration value="Med review of queries completed"/>
          <xsd:enumeration value="Edit completed"/>
          <xsd:enumeration value="Med sign off completed"/>
          <xsd:enumeration value="Final internal version"/>
          <xsd:enumeration value="External review"/>
          <xsd:enumeration value="Cold read completed"/>
          <xsd:enumeration value="FINAL completed version"/>
        </xsd:restriction>
      </xsd:simpleType>
    </xsd:element>
    <xsd:element name="Notes1" ma:index="16" nillable="true" ma:displayName="Other comments" ma:format="Dropdown" ma:internalName="Notes1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s xmlns="a1e6a4dd-89d1-419a-a969-78e5cfcf0beb" xsi:nil="true"/>
    <Notes1 xmlns="e04895bf-3e81-408c-a322-83fbbddf9c9e" xsi:nil="true"/>
    <Task xmlns="e04895bf-3e81-408c-a322-83fbbddf9c9e" xsi:nil="true"/>
  </documentManagement>
</p:properties>
</file>

<file path=customXml/itemProps1.xml><?xml version="1.0" encoding="utf-8"?>
<ds:datastoreItem xmlns:ds="http://schemas.openxmlformats.org/officeDocument/2006/customXml" ds:itemID="{8ABAA229-C672-4D32-8050-2D7CCA513BBF}"/>
</file>

<file path=customXml/itemProps2.xml><?xml version="1.0" encoding="utf-8"?>
<ds:datastoreItem xmlns:ds="http://schemas.openxmlformats.org/officeDocument/2006/customXml" ds:itemID="{01752205-9488-4B67-BA3B-D04B896715E7}"/>
</file>

<file path=customXml/itemProps3.xml><?xml version="1.0" encoding="utf-8"?>
<ds:datastoreItem xmlns:ds="http://schemas.openxmlformats.org/officeDocument/2006/customXml" ds:itemID="{0F82AF61-8912-4F9E-91EB-4003973F9863}"/>
</file>

<file path=docProps/app.xml><?xml version="1.0" encoding="utf-8"?>
<Properties xmlns="http://schemas.openxmlformats.org/officeDocument/2006/extended-properties" xmlns:vt="http://schemas.openxmlformats.org/officeDocument/2006/docPropsVTypes">
  <TotalTime>2705</TotalTime>
  <Words>3008</Words>
  <Application>Microsoft Office PowerPoint</Application>
  <PresentationFormat>Widescreen</PresentationFormat>
  <Paragraphs>266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News Gothic MT</vt:lpstr>
      <vt:lpstr>Segoe UI</vt:lpstr>
      <vt:lpstr>Times New Roman</vt:lpstr>
      <vt:lpstr>Office Theme</vt:lpstr>
      <vt:lpstr>Prism 9</vt:lpstr>
      <vt:lpstr>PowerPoint Presentation</vt:lpstr>
      <vt:lpstr>CardioVascular Burden Of Narcolepsy Disease (CV-BOND): A Real-World Evidence Study</vt:lpstr>
      <vt:lpstr>Conflict of Interest and Disclosures</vt:lpstr>
      <vt:lpstr>Background and Objective</vt:lpstr>
      <vt:lpstr>Method</vt:lpstr>
      <vt:lpstr>Method (cont’d)</vt:lpstr>
      <vt:lpstr>Method (cont’d)</vt:lpstr>
      <vt:lpstr>Baseline Demographics</vt:lpstr>
      <vt:lpstr>Baseline Comorbidities</vt:lpstr>
      <vt:lpstr>Unadjusted Incidence Rates for New-Onset Cardiovascular Eventsa</vt:lpstr>
      <vt:lpstr>Adjusted Hazard Ratios for New-Onset Cardiovascular Eventsa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Hopwood</dc:creator>
  <cp:lastModifiedBy>PA Edit-DI</cp:lastModifiedBy>
  <cp:revision>148</cp:revision>
  <dcterms:created xsi:type="dcterms:W3CDTF">2020-08-18T15:37:36Z</dcterms:created>
  <dcterms:modified xsi:type="dcterms:W3CDTF">2022-03-09T14:29:37Z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0x010100712CA0A47C104D4B98EBFB72F4D90A24</vt:lpwstr>
  </property>
</Properties>
</file>